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30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06" r:id="rId23"/>
    <p:sldId id="276" r:id="rId24"/>
    <p:sldId id="277" r:id="rId25"/>
    <p:sldId id="278" r:id="rId26"/>
    <p:sldId id="307" r:id="rId27"/>
    <p:sldId id="280" r:id="rId28"/>
    <p:sldId id="282" r:id="rId29"/>
    <p:sldId id="289" r:id="rId30"/>
    <p:sldId id="309" r:id="rId31"/>
    <p:sldId id="290" r:id="rId32"/>
    <p:sldId id="291" r:id="rId33"/>
    <p:sldId id="292" r:id="rId34"/>
    <p:sldId id="310"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75" autoAdjust="0"/>
    <p:restoredTop sz="90727" autoAdjust="0"/>
  </p:normalViewPr>
  <p:slideViewPr>
    <p:cSldViewPr>
      <p:cViewPr varScale="1">
        <p:scale>
          <a:sx n="69" d="100"/>
          <a:sy n="69" d="100"/>
        </p:scale>
        <p:origin x="-123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12925-964D-4D79-891E-1A03CE6A8377}" type="datetimeFigureOut">
              <a:rPr lang="en-US" smtClean="0"/>
              <a:pPr/>
              <a:t>3/6/2019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0D19A-C159-4863-BC42-64312BB1426E}"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smtClean="0"/>
          </a:p>
        </p:txBody>
      </p:sp>
    </p:spTree>
    <p:extLst>
      <p:ext uri="{BB962C8B-B14F-4D97-AF65-F5344CB8AC3E}">
        <p14:creationId xmlns:p14="http://schemas.microsoft.com/office/powerpoint/2010/main" xmlns="" val="4782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AC9648C9-BA1E-4F8F-A8F2-2A83F6DCA142}"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AC9648C9-BA1E-4F8F-A8F2-2A83F6DCA142}"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1">
              <a:buNone/>
            </a:pPr>
            <a:r>
              <a:rPr lang="fr-FR" sz="2000" dirty="0" smtClean="0"/>
              <a:t>Automatiquement</a:t>
            </a:r>
          </a:p>
          <a:p>
            <a:pPr lvl="1">
              <a:buFont typeface="Wingdings" pitchFamily="2" charset="2"/>
              <a:buChar char="§"/>
            </a:pPr>
            <a:r>
              <a:rPr lang="fr-FR" sz="2000" dirty="0" smtClean="0"/>
              <a:t>Si plus aucune variable ne référence l’objet</a:t>
            </a:r>
          </a:p>
          <a:p>
            <a:pPr lvl="1">
              <a:buFont typeface="Wingdings" pitchFamily="2" charset="2"/>
              <a:buChar char="§"/>
            </a:pPr>
            <a:r>
              <a:rPr lang="fr-FR" sz="2000" dirty="0" smtClean="0"/>
              <a:t>Si le bloc dans lequel il est défini se termine</a:t>
            </a:r>
          </a:p>
          <a:p>
            <a:pPr lvl="1">
              <a:buFont typeface="Wingdings" pitchFamily="2" charset="2"/>
              <a:buChar char="§"/>
            </a:pPr>
            <a:r>
              <a:rPr lang="fr-FR" sz="2000" dirty="0" smtClean="0"/>
              <a:t>Si l’objet a été affecté à « </a:t>
            </a:r>
            <a:r>
              <a:rPr lang="fr-FR" sz="2000" dirty="0" err="1" smtClean="0"/>
              <a:t>null</a:t>
            </a:r>
            <a:r>
              <a:rPr lang="fr-FR" sz="2000" dirty="0" smtClean="0"/>
              <a:t> »</a:t>
            </a:r>
          </a:p>
          <a:p>
            <a:endParaRPr lang="en-US" dirty="0"/>
          </a:p>
        </p:txBody>
      </p:sp>
      <p:sp>
        <p:nvSpPr>
          <p:cNvPr id="4" name="Espace réservé du numéro de diapositive 3"/>
          <p:cNvSpPr>
            <a:spLocks noGrp="1"/>
          </p:cNvSpPr>
          <p:nvPr>
            <p:ph type="sldNum" sz="quarter" idx="10"/>
          </p:nvPr>
        </p:nvSpPr>
        <p:spPr/>
        <p:txBody>
          <a:bodyPr/>
          <a:lstStyle/>
          <a:p>
            <a:fld id="{AC9648C9-BA1E-4F8F-A8F2-2A83F6DCA142}"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29</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2806329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31</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280632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73FE2FBB-EEAD-4786-9D11-15164F879BF2}" type="datetimeFigureOut">
              <a:rPr lang="en-US" smtClean="0"/>
              <a:pPr/>
              <a:t>3/6/2019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3FE2FBB-EEAD-4786-9D11-15164F879BF2}" type="datetimeFigureOut">
              <a:rPr lang="en-US" smtClean="0"/>
              <a:pPr/>
              <a:t>3/6/2019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73FE2FBB-EEAD-4786-9D11-15164F879BF2}" type="datetimeFigureOut">
              <a:rPr lang="en-US" smtClean="0"/>
              <a:pPr/>
              <a:t>3/6/2019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FE2FBB-EEAD-4786-9D11-15164F879BF2}" type="datetimeFigureOut">
              <a:rPr lang="en-US" smtClean="0"/>
              <a:pPr/>
              <a:t>3/6/2019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3FE2FBB-EEAD-4786-9D11-15164F879BF2}" type="datetimeFigureOut">
              <a:rPr lang="en-US" smtClean="0"/>
              <a:pPr/>
              <a:t>3/6/2019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3FE2FBB-EEAD-4786-9D11-15164F879BF2}" type="datetimeFigureOut">
              <a:rPr lang="en-US" smtClean="0"/>
              <a:pPr/>
              <a:t>3/6/2019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05D7BA-1ACD-47C1-B599-B7A682201349}"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E2FBB-EEAD-4786-9D11-15164F879BF2}" type="datetimeFigureOut">
              <a:rPr lang="en-US" smtClean="0"/>
              <a:pPr/>
              <a:t>3/6/2019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5D7BA-1ACD-47C1-B599-B7A682201349}"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9"/>
            <a:ext cx="7772400" cy="1656184"/>
          </a:xfrm>
        </p:spPr>
        <p:txBody>
          <a:bodyPr>
            <a:normAutofit/>
          </a:bodyPr>
          <a:lstStyle/>
          <a:p>
            <a:pPr algn="ctr"/>
            <a:r>
              <a:rPr lang="en-US" sz="4800" b="1" dirty="0" err="1" smtClean="0">
                <a:solidFill>
                  <a:schemeClr val="tx2"/>
                </a:solidFill>
                <a:latin typeface="Palatino Linotype" pitchFamily="18" charset="0"/>
              </a:rPr>
              <a:t>Classe</a:t>
            </a:r>
            <a:r>
              <a:rPr lang="en-US" sz="4800" b="1" dirty="0" smtClean="0">
                <a:solidFill>
                  <a:schemeClr val="tx2"/>
                </a:solidFill>
                <a:latin typeface="Palatino Linotype" pitchFamily="18" charset="0"/>
              </a:rPr>
              <a:t> &amp; Objet</a:t>
            </a:r>
            <a:endParaRPr lang="en-US" sz="4800" b="1" dirty="0">
              <a:solidFill>
                <a:schemeClr val="tx2"/>
              </a:solidFill>
              <a:latin typeface="Palatino Linotype" pitchFamily="18" charset="0"/>
            </a:endParaRP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2996952"/>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3528" y="1340768"/>
            <a:ext cx="8424936" cy="11430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Un attribut ou une méthode sont dits </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privés</a:t>
            </a: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si leur utilisation est interdite en dehors de la classe.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Un attribut ou une méthode sont dits </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publics</a:t>
            </a: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si leur utilisation est autorisée en dehors de la classe</a:t>
            </a:r>
          </a:p>
          <a:p>
            <a:pPr marL="0" marR="0" lvl="0" indent="0" algn="l" defTabSz="914400" rtl="0" eaLnBrk="1" fontAlgn="auto" latinLnBrk="0" hangingPunct="1">
              <a:lnSpc>
                <a:spcPct val="100000"/>
              </a:lnSpc>
              <a:spcBef>
                <a:spcPct val="20000"/>
              </a:spcBef>
              <a:spcAft>
                <a:spcPts val="0"/>
              </a:spcAft>
              <a:buClrTx/>
              <a:buSzTx/>
              <a:buFont typeface="Monotype Sorts" pitchFamily="2" charset="2"/>
              <a:buNone/>
              <a:tabLst/>
              <a:defRPr/>
            </a:pPr>
            <a:endParaRPr kumimoji="0" lang="en-US"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a:spLocks noChangeArrowheads="1"/>
          </p:cNvSpPr>
          <p:nvPr/>
        </p:nvSpPr>
        <p:spPr bwMode="auto">
          <a:xfrm>
            <a:off x="628328" y="2937520"/>
            <a:ext cx="3149600" cy="609600"/>
          </a:xfrm>
          <a:prstGeom prst="rect">
            <a:avLst/>
          </a:prstGeom>
          <a:ln/>
          <a:extLst>
            <a:ext uri="{91240B29-F687-4F45-9708-019B960494DF}">
              <a14:hiddenLine xmlns="" xmlns:a14="http://schemas.microsoft.com/office/drawing/2010/main" w="9525">
                <a:solidFill>
                  <a:schemeClr val="tx1"/>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dirty="0" err="1" smtClean="0">
                <a:solidFill>
                  <a:schemeClr val="tx2"/>
                </a:solidFill>
              </a:rPr>
              <a:t>Attributs</a:t>
            </a:r>
            <a:endParaRPr lang="en-US" altLang="fr-FR" dirty="0">
              <a:solidFill>
                <a:schemeClr val="tx2"/>
              </a:solidFill>
            </a:endParaRPr>
          </a:p>
        </p:txBody>
      </p:sp>
      <p:sp>
        <p:nvSpPr>
          <p:cNvPr id="6" name="Rectangle 5"/>
          <p:cNvSpPr>
            <a:spLocks noChangeArrowheads="1"/>
          </p:cNvSpPr>
          <p:nvPr/>
        </p:nvSpPr>
        <p:spPr bwMode="auto">
          <a:xfrm>
            <a:off x="628328" y="3851920"/>
            <a:ext cx="3149600" cy="609600"/>
          </a:xfrm>
          <a:prstGeom prst="rect">
            <a:avLst/>
          </a:prstGeom>
          <a:ln/>
          <a:extLst>
            <a:ext uri="{91240B29-F687-4F45-9708-019B960494DF}">
              <a14:hiddenLine xmlns="" xmlns:a14="http://schemas.microsoft.com/office/drawing/2010/main" w="9525">
                <a:solidFill>
                  <a:schemeClr val="tx1"/>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dirty="0" err="1" smtClean="0">
                <a:solidFill>
                  <a:srgbClr val="FF0000"/>
                </a:solidFill>
              </a:rPr>
              <a:t>Méthodes</a:t>
            </a:r>
            <a:endParaRPr lang="en-US" altLang="fr-FR" dirty="0"/>
          </a:p>
        </p:txBody>
      </p:sp>
      <p:sp>
        <p:nvSpPr>
          <p:cNvPr id="7" name="Rectangle 6"/>
          <p:cNvSpPr>
            <a:spLocks noChangeArrowheads="1"/>
          </p:cNvSpPr>
          <p:nvPr/>
        </p:nvSpPr>
        <p:spPr bwMode="auto">
          <a:xfrm>
            <a:off x="323528" y="2708920"/>
            <a:ext cx="3759200" cy="1981200"/>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endParaRPr kumimoji="0" lang="fr-FR" altLang="fr-FR" sz="2400"/>
          </a:p>
        </p:txBody>
      </p:sp>
      <p:sp>
        <p:nvSpPr>
          <p:cNvPr id="8" name="Text Box 7"/>
          <p:cNvSpPr txBox="1">
            <a:spLocks noChangeArrowheads="1"/>
          </p:cNvSpPr>
          <p:nvPr/>
        </p:nvSpPr>
        <p:spPr bwMode="auto">
          <a:xfrm>
            <a:off x="5004048" y="2492896"/>
            <a:ext cx="3609572"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50000"/>
              </a:spcBef>
              <a:buClrTx/>
              <a:buSzTx/>
              <a:buFontTx/>
              <a:buNone/>
            </a:pPr>
            <a:r>
              <a:rPr kumimoji="0" lang="en-US" altLang="fr-FR" sz="2400" u="sng" dirty="0" err="1">
                <a:solidFill>
                  <a:schemeClr val="tx2">
                    <a:lumMod val="50000"/>
                  </a:schemeClr>
                </a:solidFill>
              </a:rPr>
              <a:t>Dans</a:t>
            </a:r>
            <a:r>
              <a:rPr kumimoji="0" lang="en-US" altLang="fr-FR" sz="2400" u="sng" dirty="0">
                <a:solidFill>
                  <a:schemeClr val="tx2">
                    <a:lumMod val="50000"/>
                  </a:schemeClr>
                </a:solidFill>
              </a:rPr>
              <a:t> le </a:t>
            </a:r>
            <a:r>
              <a:rPr kumimoji="0" lang="en-US" altLang="fr-FR" sz="2400" u="sng" dirty="0" err="1">
                <a:solidFill>
                  <a:schemeClr val="tx2">
                    <a:lumMod val="50000"/>
                  </a:schemeClr>
                </a:solidFill>
              </a:rPr>
              <a:t>programme</a:t>
            </a:r>
            <a:endParaRPr kumimoji="0" lang="en-US" altLang="fr-FR" sz="2400" dirty="0">
              <a:solidFill>
                <a:schemeClr val="tx2">
                  <a:lumMod val="50000"/>
                </a:schemeClr>
              </a:solidFill>
            </a:endParaRPr>
          </a:p>
          <a:p>
            <a:pPr>
              <a:spcBef>
                <a:spcPct val="50000"/>
              </a:spcBef>
              <a:buClrTx/>
              <a:buSzTx/>
              <a:buFontTx/>
              <a:buNone/>
            </a:pPr>
            <a:r>
              <a:rPr kumimoji="0" lang="en-US" altLang="fr-FR" sz="2400" dirty="0">
                <a:solidFill>
                  <a:schemeClr val="tx2">
                    <a:lumMod val="50000"/>
                  </a:schemeClr>
                </a:solidFill>
              </a:rPr>
              <a:t>variables</a:t>
            </a:r>
          </a:p>
        </p:txBody>
      </p:sp>
      <p:sp>
        <p:nvSpPr>
          <p:cNvPr id="9" name="Text Box 8"/>
          <p:cNvSpPr txBox="1">
            <a:spLocks noChangeArrowheads="1"/>
          </p:cNvSpPr>
          <p:nvPr/>
        </p:nvSpPr>
        <p:spPr bwMode="auto">
          <a:xfrm>
            <a:off x="5004048" y="3861048"/>
            <a:ext cx="341446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50000"/>
              </a:spcBef>
              <a:buClrTx/>
              <a:buSzTx/>
              <a:buFontTx/>
              <a:buNone/>
            </a:pPr>
            <a:r>
              <a:rPr kumimoji="0" lang="en-US" altLang="fr-FR" sz="2400" dirty="0" err="1">
                <a:solidFill>
                  <a:schemeClr val="tx2">
                    <a:lumMod val="50000"/>
                  </a:schemeClr>
                </a:solidFill>
              </a:rPr>
              <a:t>procédures</a:t>
            </a:r>
            <a:r>
              <a:rPr kumimoji="0" lang="en-US" altLang="fr-FR" sz="2400" dirty="0">
                <a:solidFill>
                  <a:schemeClr val="tx2">
                    <a:lumMod val="50000"/>
                  </a:schemeClr>
                </a:solidFill>
              </a:rPr>
              <a:t> (code)</a:t>
            </a:r>
          </a:p>
        </p:txBody>
      </p:sp>
      <p:sp>
        <p:nvSpPr>
          <p:cNvPr id="10" name="Line 9"/>
          <p:cNvSpPr>
            <a:spLocks noChangeShapeType="1"/>
          </p:cNvSpPr>
          <p:nvPr/>
        </p:nvSpPr>
        <p:spPr bwMode="auto">
          <a:xfrm>
            <a:off x="4191248" y="3284984"/>
            <a:ext cx="682892" cy="0"/>
          </a:xfrm>
          <a:prstGeom prst="line">
            <a:avLst/>
          </a:prstGeom>
          <a:noFill/>
          <a:ln w="127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p:cNvSpPr>
            <a:spLocks noChangeShapeType="1"/>
          </p:cNvSpPr>
          <p:nvPr/>
        </p:nvSpPr>
        <p:spPr bwMode="auto">
          <a:xfrm>
            <a:off x="4191248" y="4149080"/>
            <a:ext cx="682892" cy="0"/>
          </a:xfrm>
          <a:prstGeom prst="line">
            <a:avLst/>
          </a:prstGeom>
          <a:noFill/>
          <a:ln w="127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11"/>
          <p:cNvSpPr txBox="1">
            <a:spLocks noChangeArrowheads="1"/>
          </p:cNvSpPr>
          <p:nvPr/>
        </p:nvSpPr>
        <p:spPr bwMode="auto">
          <a:xfrm>
            <a:off x="323528" y="5013176"/>
            <a:ext cx="36862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en-US" altLang="fr-FR" b="1" dirty="0">
                <a:solidFill>
                  <a:srgbClr val="FF0000"/>
                </a:solidFill>
              </a:rPr>
              <a:t>ENCAPSULATION</a:t>
            </a:r>
            <a:endParaRPr kumimoji="0" lang="en-US" altLang="fr-FR" sz="2400" dirty="0"/>
          </a:p>
        </p:txBody>
      </p:sp>
      <p:sp>
        <p:nvSpPr>
          <p:cNvPr id="13" name="Rectangle 1"/>
          <p:cNvSpPr>
            <a:spLocks noChangeArrowheads="1"/>
          </p:cNvSpPr>
          <p:nvPr/>
        </p:nvSpPr>
        <p:spPr bwMode="auto">
          <a:xfrm>
            <a:off x="428596" y="5786454"/>
            <a:ext cx="79928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fr-FR" altLang="fr-FR" sz="2000" dirty="0">
                <a:solidFill>
                  <a:schemeClr val="tx2">
                    <a:lumMod val="50000"/>
                  </a:schemeClr>
                </a:solidFill>
              </a:rPr>
              <a:t>Le principe d'encapsulation est </a:t>
            </a:r>
            <a:r>
              <a:rPr lang="fr-FR" altLang="fr-FR" sz="2000" dirty="0" smtClean="0">
                <a:solidFill>
                  <a:schemeClr val="tx2">
                    <a:lumMod val="50000"/>
                  </a:schemeClr>
                </a:solidFill>
              </a:rPr>
              <a:t>de </a:t>
            </a:r>
            <a:r>
              <a:rPr lang="fr-FR" altLang="fr-FR" sz="2000" dirty="0">
                <a:solidFill>
                  <a:schemeClr val="tx2">
                    <a:lumMod val="50000"/>
                  </a:schemeClr>
                </a:solidFill>
              </a:rPr>
              <a:t>déclarer les </a:t>
            </a:r>
            <a:r>
              <a:rPr lang="fr-FR" altLang="fr-FR" sz="2000" b="1" dirty="0">
                <a:solidFill>
                  <a:schemeClr val="tx2">
                    <a:lumMod val="50000"/>
                  </a:schemeClr>
                </a:solidFill>
              </a:rPr>
              <a:t>attributs de façon privée</a:t>
            </a:r>
            <a:r>
              <a:rPr lang="fr-FR" altLang="fr-FR" sz="2000" dirty="0">
                <a:solidFill>
                  <a:schemeClr val="tx2">
                    <a:lumMod val="50000"/>
                  </a:schemeClr>
                </a:solidFill>
              </a:rPr>
              <a:t> et les </a:t>
            </a:r>
            <a:r>
              <a:rPr lang="fr-FR" altLang="fr-FR" sz="2000" b="1" dirty="0">
                <a:solidFill>
                  <a:schemeClr val="tx2">
                    <a:lumMod val="50000"/>
                  </a:schemeClr>
                </a:solidFill>
              </a:rPr>
              <a:t>méthodes de façon publique</a:t>
            </a:r>
            <a:endParaRPr lang="fr-FR" altLang="fr-FR" sz="2000" dirty="0">
              <a:solidFill>
                <a:schemeClr val="tx2">
                  <a:lumMod val="50000"/>
                </a:schemeClr>
              </a:solidFill>
            </a:endParaRPr>
          </a:p>
        </p:txBody>
      </p:sp>
      <p:sp>
        <p:nvSpPr>
          <p:cNvPr id="15" name="Rectangle 1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L’encapsulation</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285720" y="928670"/>
            <a:ext cx="6732000" cy="4445116"/>
          </a:xfrm>
          <a:prstGeom prst="rect">
            <a:avLst/>
          </a:prstGeom>
          <a:noFill/>
          <a:ln w="9525">
            <a:noFill/>
            <a:miter lim="800000"/>
            <a:headEnd/>
            <a:tailEnd/>
          </a:ln>
        </p:spPr>
      </p:pic>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Encapsulation des données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9" name="ZoneTexte 8"/>
          <p:cNvSpPr txBox="1"/>
          <p:nvPr/>
        </p:nvSpPr>
        <p:spPr>
          <a:xfrm>
            <a:off x="214282" y="5715016"/>
            <a:ext cx="8715436" cy="707886"/>
          </a:xfrm>
          <a:prstGeom prst="rect">
            <a:avLst/>
          </a:prstGeom>
          <a:noFill/>
        </p:spPr>
        <p:txBody>
          <a:bodyPr wrap="square" rtlCol="0">
            <a:spAutoFit/>
          </a:bodyPr>
          <a:lstStyle/>
          <a:p>
            <a:r>
              <a:rPr lang="fr-FR" sz="2000" dirty="0" err="1" smtClean="0">
                <a:solidFill>
                  <a:schemeClr val="tx2">
                    <a:lumMod val="50000"/>
                  </a:schemeClr>
                </a:solidFill>
                <a:latin typeface="Times New Roman" pitchFamily="18" charset="0"/>
                <a:cs typeface="Times New Roman" pitchFamily="18" charset="0"/>
              </a:rPr>
              <a:t>toUpper</a:t>
            </a:r>
            <a:r>
              <a:rPr lang="fr-FR" sz="2000" dirty="0" smtClean="0">
                <a:solidFill>
                  <a:schemeClr val="tx2">
                    <a:lumMod val="50000"/>
                  </a:schemeClr>
                </a:solidFill>
                <a:latin typeface="Times New Roman" pitchFamily="18" charset="0"/>
                <a:cs typeface="Times New Roman" pitchFamily="18" charset="0"/>
              </a:rPr>
              <a:t> Case(): une méthode qui retourne une chaîne égale à la chaîne convertie en majuscules.</a:t>
            </a:r>
            <a:endParaRPr lang="fr-FR" sz="2000"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980728"/>
            <a:ext cx="8929718" cy="5877272"/>
          </a:xfrm>
        </p:spPr>
        <p:txBody>
          <a:bodyPr>
            <a:normAutofit/>
          </a:bodyPr>
          <a:lstStyle/>
          <a:p>
            <a:pPr algn="just">
              <a:buNone/>
            </a:pPr>
            <a:r>
              <a:rPr lang="fr-FR" sz="2100" b="1" dirty="0" smtClean="0">
                <a:solidFill>
                  <a:schemeClr val="tx2">
                    <a:lumMod val="50000"/>
                  </a:schemeClr>
                </a:solidFill>
                <a:latin typeface="Times New Roman" pitchFamily="18" charset="0"/>
                <a:cs typeface="Times New Roman" pitchFamily="18" charset="0"/>
              </a:rPr>
              <a:t>Les objets </a:t>
            </a:r>
            <a:r>
              <a:rPr lang="fr-FR" sz="2100" dirty="0" smtClean="0">
                <a:solidFill>
                  <a:schemeClr val="tx2">
                    <a:lumMod val="50000"/>
                  </a:schemeClr>
                </a:solidFill>
                <a:latin typeface="Times New Roman" pitchFamily="18" charset="0"/>
                <a:cs typeface="Times New Roman" pitchFamily="18" charset="0"/>
              </a:rPr>
              <a:t>sont </a:t>
            </a:r>
            <a:r>
              <a:rPr lang="fr-FR" sz="2100" b="1" dirty="0" smtClean="0">
                <a:solidFill>
                  <a:schemeClr val="tx2">
                    <a:lumMod val="50000"/>
                  </a:schemeClr>
                </a:solidFill>
                <a:latin typeface="Times New Roman" pitchFamily="18" charset="0"/>
                <a:cs typeface="Times New Roman" pitchFamily="18" charset="0"/>
              </a:rPr>
              <a:t>des instances de classe</a:t>
            </a:r>
            <a:r>
              <a:rPr lang="fr-FR" sz="2100" dirty="0" smtClean="0">
                <a:solidFill>
                  <a:schemeClr val="tx2">
                    <a:lumMod val="50000"/>
                  </a:schemeClr>
                </a:solidFill>
                <a:latin typeface="Times New Roman" pitchFamily="18" charset="0"/>
                <a:cs typeface="Times New Roman" pitchFamily="18" charset="0"/>
              </a:rPr>
              <a:t>. (i.e. des exemplaires de classe).</a:t>
            </a:r>
          </a:p>
          <a:p>
            <a:pPr algn="just">
              <a:buNone/>
            </a:pPr>
            <a:endParaRPr lang="fr-FR" sz="2100" dirty="0" smtClean="0">
              <a:solidFill>
                <a:schemeClr val="tx2">
                  <a:lumMod val="50000"/>
                </a:schemeClr>
              </a:solidFill>
              <a:latin typeface="Times New Roman" pitchFamily="18" charset="0"/>
              <a:cs typeface="Times New Roman" pitchFamily="18" charset="0"/>
            </a:endParaRPr>
          </a:p>
          <a:p>
            <a:pPr algn="just">
              <a:buNone/>
            </a:pPr>
            <a:r>
              <a:rPr lang="fr-FR" sz="2100" dirty="0" smtClean="0">
                <a:solidFill>
                  <a:schemeClr val="tx2">
                    <a:lumMod val="50000"/>
                  </a:schemeClr>
                </a:solidFill>
                <a:latin typeface="Times New Roman" pitchFamily="18" charset="0"/>
                <a:cs typeface="Times New Roman" pitchFamily="18" charset="0"/>
              </a:rPr>
              <a:t>En Java, </a:t>
            </a:r>
            <a:r>
              <a:rPr lang="fr-FR" sz="2100" b="1" dirty="0" smtClean="0">
                <a:solidFill>
                  <a:schemeClr val="tx2">
                    <a:lumMod val="50000"/>
                  </a:schemeClr>
                </a:solidFill>
                <a:latin typeface="Times New Roman" pitchFamily="18" charset="0"/>
                <a:cs typeface="Times New Roman" pitchFamily="18" charset="0"/>
              </a:rPr>
              <a:t>il ne suffit pas de nommer les variables objets</a:t>
            </a:r>
            <a:r>
              <a:rPr lang="fr-FR" sz="2100" dirty="0" smtClean="0">
                <a:solidFill>
                  <a:schemeClr val="tx2">
                    <a:lumMod val="50000"/>
                  </a:schemeClr>
                </a:solidFill>
                <a:latin typeface="Times New Roman" pitchFamily="18" charset="0"/>
                <a:cs typeface="Times New Roman" pitchFamily="18" charset="0"/>
              </a:rPr>
              <a:t>, il faut </a:t>
            </a:r>
            <a:r>
              <a:rPr lang="fr-FR" sz="2100" b="1" dirty="0" smtClean="0">
                <a:solidFill>
                  <a:schemeClr val="tx2">
                    <a:lumMod val="50000"/>
                  </a:schemeClr>
                </a:solidFill>
                <a:latin typeface="Times New Roman" pitchFamily="18" charset="0"/>
                <a:cs typeface="Times New Roman" pitchFamily="18" charset="0"/>
              </a:rPr>
              <a:t>les construire explicitement </a:t>
            </a:r>
            <a:r>
              <a:rPr lang="fr-FR" sz="2100" dirty="0" smtClean="0">
                <a:solidFill>
                  <a:schemeClr val="tx2">
                    <a:lumMod val="50000"/>
                  </a:schemeClr>
                </a:solidFill>
                <a:latin typeface="Times New Roman" pitchFamily="18" charset="0"/>
                <a:cs typeface="Times New Roman" pitchFamily="18" charset="0"/>
              </a:rPr>
              <a:t>et les </a:t>
            </a:r>
            <a:r>
              <a:rPr lang="en-US" sz="2100" dirty="0" err="1" smtClean="0">
                <a:solidFill>
                  <a:schemeClr val="tx2">
                    <a:lumMod val="50000"/>
                  </a:schemeClr>
                </a:solidFill>
                <a:latin typeface="Times New Roman" pitchFamily="18" charset="0"/>
                <a:cs typeface="Times New Roman" pitchFamily="18" charset="0"/>
              </a:rPr>
              <a:t>initialiser</a:t>
            </a:r>
            <a:r>
              <a:rPr lang="en-US" sz="2100" dirty="0" smtClean="0">
                <a:solidFill>
                  <a:schemeClr val="tx2">
                    <a:lumMod val="50000"/>
                  </a:schemeClr>
                </a:solidFill>
                <a:latin typeface="Times New Roman" pitchFamily="18" charset="0"/>
                <a:cs typeface="Times New Roman" pitchFamily="18" charset="0"/>
              </a:rPr>
              <a:t>.</a:t>
            </a:r>
          </a:p>
          <a:p>
            <a:pPr algn="just">
              <a:buNone/>
            </a:pPr>
            <a:endParaRPr lang="en-US" sz="2100" b="1" dirty="0" smtClean="0">
              <a:solidFill>
                <a:schemeClr val="tx2">
                  <a:lumMod val="50000"/>
                </a:schemeClr>
              </a:solidFill>
              <a:latin typeface="Times New Roman" pitchFamily="18" charset="0"/>
              <a:cs typeface="Times New Roman" pitchFamily="18" charset="0"/>
            </a:endParaRPr>
          </a:p>
          <a:p>
            <a:pPr algn="just">
              <a:buNone/>
            </a:pPr>
            <a:r>
              <a:rPr lang="en-US" sz="2100" b="1" dirty="0" err="1" smtClean="0">
                <a:solidFill>
                  <a:schemeClr val="tx2">
                    <a:lumMod val="50000"/>
                  </a:schemeClr>
                </a:solidFill>
                <a:latin typeface="Times New Roman" pitchFamily="18" charset="0"/>
                <a:cs typeface="Times New Roman" pitchFamily="18" charset="0"/>
              </a:rPr>
              <a:t>Syntaxe</a:t>
            </a:r>
            <a:endParaRPr lang="en-US" sz="2100" b="1" dirty="0" smtClean="0">
              <a:solidFill>
                <a:schemeClr val="tx2">
                  <a:lumMod val="50000"/>
                </a:schemeClr>
              </a:solidFill>
              <a:latin typeface="Times New Roman" pitchFamily="18" charset="0"/>
              <a:cs typeface="Times New Roman" pitchFamily="18" charset="0"/>
            </a:endParaRPr>
          </a:p>
          <a:p>
            <a:pPr lvl="1">
              <a:buNone/>
            </a:pPr>
            <a:r>
              <a:rPr lang="fr-FR" sz="2100" dirty="0" smtClean="0">
                <a:solidFill>
                  <a:schemeClr val="tx2">
                    <a:lumMod val="50000"/>
                  </a:schemeClr>
                </a:solidFill>
                <a:latin typeface="Times New Roman" pitchFamily="18" charset="0"/>
                <a:cs typeface="Times New Roman" pitchFamily="18" charset="0"/>
              </a:rPr>
              <a:t>1- déclarer le nom d'un objet de la classe sans définir l'objet lui-même</a:t>
            </a:r>
          </a:p>
          <a:p>
            <a:pPr>
              <a:buNone/>
            </a:pPr>
            <a:r>
              <a:rPr lang="en-US" sz="2100" b="1" dirty="0" smtClean="0">
                <a:latin typeface="Times New Roman" pitchFamily="18" charset="0"/>
                <a:cs typeface="Times New Roman" pitchFamily="18" charset="0"/>
              </a:rPr>
              <a:t>	  </a:t>
            </a:r>
            <a:r>
              <a:rPr lang="en-US" sz="2100" b="1" dirty="0" err="1" smtClean="0">
                <a:solidFill>
                  <a:srgbClr val="FF0000"/>
                </a:solidFill>
                <a:latin typeface="Times New Roman" pitchFamily="18" charset="0"/>
                <a:cs typeface="Times New Roman" pitchFamily="18" charset="0"/>
              </a:rPr>
              <a:t>nomClasse</a:t>
            </a:r>
            <a:r>
              <a:rPr lang="en-US" sz="2100" b="1" dirty="0" smtClean="0">
                <a:solidFill>
                  <a:srgbClr val="FF0000"/>
                </a:solidFill>
                <a:latin typeface="Times New Roman" pitchFamily="18" charset="0"/>
                <a:cs typeface="Times New Roman" pitchFamily="18" charset="0"/>
              </a:rPr>
              <a:t> </a:t>
            </a:r>
            <a:r>
              <a:rPr lang="en-US" sz="2100" b="1" dirty="0" err="1" smtClean="0">
                <a:solidFill>
                  <a:srgbClr val="FF0000"/>
                </a:solidFill>
                <a:latin typeface="Times New Roman" pitchFamily="18" charset="0"/>
                <a:cs typeface="Times New Roman" pitchFamily="18" charset="0"/>
              </a:rPr>
              <a:t>nomObjet</a:t>
            </a:r>
            <a:r>
              <a:rPr lang="en-US" sz="2100" b="1" dirty="0" smtClean="0">
                <a:solidFill>
                  <a:srgbClr val="FF0000"/>
                </a:solidFill>
                <a:latin typeface="Times New Roman" pitchFamily="18" charset="0"/>
                <a:cs typeface="Times New Roman" pitchFamily="18" charset="0"/>
              </a:rPr>
              <a:t>;</a:t>
            </a:r>
            <a:endParaRPr lang="en-US" sz="2100" b="1" dirty="0" smtClean="0">
              <a:latin typeface="Times New Roman" pitchFamily="18" charset="0"/>
              <a:cs typeface="Times New Roman" pitchFamily="18" charset="0"/>
            </a:endParaRPr>
          </a:p>
          <a:p>
            <a:pPr lvl="1">
              <a:buNone/>
            </a:pPr>
            <a:r>
              <a:rPr lang="en-US" sz="2100" dirty="0" smtClean="0">
                <a:solidFill>
                  <a:schemeClr val="tx2">
                    <a:lumMod val="50000"/>
                  </a:schemeClr>
                </a:solidFill>
                <a:latin typeface="Times New Roman" pitchFamily="18" charset="0"/>
                <a:cs typeface="Times New Roman" pitchFamily="18" charset="0"/>
              </a:rPr>
              <a:t>2- </a:t>
            </a:r>
            <a:r>
              <a:rPr lang="en-US" sz="2100" dirty="0" err="1" smtClean="0">
                <a:solidFill>
                  <a:schemeClr val="tx2">
                    <a:lumMod val="50000"/>
                  </a:schemeClr>
                </a:solidFill>
                <a:latin typeface="Times New Roman" pitchFamily="18" charset="0"/>
                <a:cs typeface="Times New Roman" pitchFamily="18" charset="0"/>
              </a:rPr>
              <a:t>construire</a:t>
            </a:r>
            <a:r>
              <a:rPr lang="en-US" sz="2100" dirty="0" smtClean="0">
                <a:solidFill>
                  <a:schemeClr val="tx2">
                    <a:lumMod val="50000"/>
                  </a:schemeClr>
                </a:solidFill>
                <a:latin typeface="Times New Roman" pitchFamily="18" charset="0"/>
                <a:cs typeface="Times New Roman" pitchFamily="18" charset="0"/>
              </a:rPr>
              <a:t> </a:t>
            </a:r>
            <a:r>
              <a:rPr lang="en-US" sz="2100" dirty="0" err="1" smtClean="0">
                <a:solidFill>
                  <a:schemeClr val="tx2">
                    <a:lumMod val="50000"/>
                  </a:schemeClr>
                </a:solidFill>
                <a:latin typeface="Times New Roman" pitchFamily="18" charset="0"/>
                <a:cs typeface="Times New Roman" pitchFamily="18" charset="0"/>
              </a:rPr>
              <a:t>l'objet</a:t>
            </a:r>
            <a:endParaRPr lang="en-US" sz="2100" dirty="0" smtClean="0">
              <a:solidFill>
                <a:schemeClr val="tx2">
                  <a:lumMod val="50000"/>
                </a:schemeClr>
              </a:solidFill>
              <a:latin typeface="Times New Roman" pitchFamily="18" charset="0"/>
              <a:cs typeface="Times New Roman" pitchFamily="18" charset="0"/>
            </a:endParaRPr>
          </a:p>
          <a:p>
            <a:pPr>
              <a:buNone/>
            </a:pPr>
            <a:r>
              <a:rPr lang="fr-FR" sz="2100" b="1" dirty="0" smtClean="0">
                <a:latin typeface="Times New Roman" pitchFamily="18" charset="0"/>
                <a:cs typeface="Times New Roman" pitchFamily="18" charset="0"/>
              </a:rPr>
              <a:t>	</a:t>
            </a:r>
            <a:r>
              <a:rPr lang="fr-FR" sz="2100" b="1" dirty="0" err="1" smtClean="0">
                <a:solidFill>
                  <a:srgbClr val="FF0000"/>
                </a:solidFill>
                <a:latin typeface="Times New Roman" pitchFamily="18" charset="0"/>
                <a:cs typeface="Times New Roman" pitchFamily="18" charset="0"/>
              </a:rPr>
              <a:t>nomObjet</a:t>
            </a:r>
            <a:r>
              <a:rPr lang="fr-FR" sz="2100" b="1" dirty="0" smtClean="0">
                <a:solidFill>
                  <a:srgbClr val="FF0000"/>
                </a:solidFill>
                <a:latin typeface="Times New Roman" pitchFamily="18" charset="0"/>
                <a:cs typeface="Times New Roman" pitchFamily="18" charset="0"/>
              </a:rPr>
              <a:t> = new </a:t>
            </a:r>
            <a:r>
              <a:rPr lang="fr-FR" sz="2100" b="1" dirty="0" err="1" smtClean="0">
                <a:solidFill>
                  <a:srgbClr val="FF0000"/>
                </a:solidFill>
                <a:latin typeface="Times New Roman" pitchFamily="18" charset="0"/>
                <a:cs typeface="Times New Roman" pitchFamily="18" charset="0"/>
              </a:rPr>
              <a:t>constructeurClasse</a:t>
            </a:r>
            <a:r>
              <a:rPr lang="fr-FR" sz="2100" b="1" dirty="0" smtClean="0">
                <a:solidFill>
                  <a:srgbClr val="FF0000"/>
                </a:solidFill>
                <a:latin typeface="Times New Roman" pitchFamily="18" charset="0"/>
                <a:cs typeface="Times New Roman" pitchFamily="18" charset="0"/>
              </a:rPr>
              <a:t>( [liste de paramètres] ) ;</a:t>
            </a:r>
          </a:p>
          <a:p>
            <a:pPr>
              <a:buNone/>
            </a:pPr>
            <a:endParaRPr lang="fr-FR" sz="2100" b="1" i="1" dirty="0" smtClean="0">
              <a:latin typeface="Times New Roman" pitchFamily="18" charset="0"/>
              <a:cs typeface="Times New Roman" pitchFamily="18" charset="0"/>
            </a:endParaRPr>
          </a:p>
          <a:p>
            <a:pPr lvl="1">
              <a:buNone/>
            </a:pPr>
            <a:r>
              <a:rPr lang="fr-FR" sz="2100" dirty="0" smtClean="0">
                <a:solidFill>
                  <a:schemeClr val="tx2">
                    <a:lumMod val="50000"/>
                  </a:schemeClr>
                </a:solidFill>
                <a:latin typeface="Times New Roman" pitchFamily="18" charset="0"/>
                <a:cs typeface="Times New Roman" pitchFamily="18" charset="0"/>
              </a:rPr>
              <a:t>1 et 2- il est possible de fusionner les 2 étapes</a:t>
            </a:r>
          </a:p>
          <a:p>
            <a:pPr>
              <a:buNone/>
            </a:pPr>
            <a:r>
              <a:rPr lang="fr-FR" sz="2100" b="1" dirty="0" smtClean="0">
                <a:latin typeface="Times New Roman" pitchFamily="18" charset="0"/>
                <a:cs typeface="Times New Roman" pitchFamily="18" charset="0"/>
              </a:rPr>
              <a:t>	</a:t>
            </a:r>
            <a:r>
              <a:rPr lang="fr-FR" sz="2100" b="1" dirty="0" err="1" smtClean="0">
                <a:solidFill>
                  <a:srgbClr val="FF0000"/>
                </a:solidFill>
                <a:latin typeface="Times New Roman" pitchFamily="18" charset="0"/>
                <a:cs typeface="Times New Roman" pitchFamily="18" charset="0"/>
              </a:rPr>
              <a:t>nomClasse</a:t>
            </a:r>
            <a:r>
              <a:rPr lang="fr-FR" sz="2100" b="1" dirty="0" smtClean="0">
                <a:solidFill>
                  <a:srgbClr val="FF0000"/>
                </a:solidFill>
                <a:latin typeface="Times New Roman" pitchFamily="18" charset="0"/>
                <a:cs typeface="Times New Roman" pitchFamily="18" charset="0"/>
              </a:rPr>
              <a:t> </a:t>
            </a:r>
            <a:r>
              <a:rPr lang="fr-FR" sz="2100" b="1" dirty="0" err="1" smtClean="0">
                <a:solidFill>
                  <a:srgbClr val="FF0000"/>
                </a:solidFill>
                <a:latin typeface="Times New Roman" pitchFamily="18" charset="0"/>
                <a:cs typeface="Times New Roman" pitchFamily="18" charset="0"/>
              </a:rPr>
              <a:t>nomObjet</a:t>
            </a:r>
            <a:r>
              <a:rPr lang="fr-FR" sz="2100" b="1" dirty="0" smtClean="0">
                <a:solidFill>
                  <a:srgbClr val="FF0000"/>
                </a:solidFill>
                <a:latin typeface="Times New Roman" pitchFamily="18" charset="0"/>
                <a:cs typeface="Times New Roman" pitchFamily="18" charset="0"/>
              </a:rPr>
              <a:t> = new </a:t>
            </a:r>
            <a:r>
              <a:rPr lang="fr-FR" sz="2100" b="1" dirty="0" err="1" smtClean="0">
                <a:solidFill>
                  <a:srgbClr val="FF0000"/>
                </a:solidFill>
                <a:latin typeface="Times New Roman" pitchFamily="18" charset="0"/>
                <a:cs typeface="Times New Roman" pitchFamily="18" charset="0"/>
              </a:rPr>
              <a:t>constructeurClasse</a:t>
            </a:r>
            <a:r>
              <a:rPr lang="fr-FR" sz="2100" b="1" dirty="0" smtClean="0">
                <a:solidFill>
                  <a:srgbClr val="FF0000"/>
                </a:solidFill>
                <a:latin typeface="Times New Roman" pitchFamily="18" charset="0"/>
                <a:cs typeface="Times New Roman" pitchFamily="18" charset="0"/>
              </a:rPr>
              <a:t>( [liste de paramètres] ) </a:t>
            </a:r>
            <a:r>
              <a:rPr lang="fr-FR" sz="2100" b="1"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Construction des objets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428737"/>
            <a:ext cx="6929486" cy="3571899"/>
          </a:xfrm>
        </p:spPr>
        <p:txBody>
          <a:bodyPr>
            <a:normAutofit fontScale="77500" lnSpcReduction="20000"/>
          </a:bodyPr>
          <a:lstStyle/>
          <a:p>
            <a:pPr>
              <a:buNone/>
            </a:pPr>
            <a:r>
              <a:rPr lang="fr-FR" sz="2800" b="1" dirty="0" smtClean="0">
                <a:solidFill>
                  <a:srgbClr val="FF0000"/>
                </a:solidFill>
                <a:latin typeface="Times New Roman" pitchFamily="18" charset="0"/>
                <a:cs typeface="Times New Roman" pitchFamily="18" charset="0"/>
              </a:rPr>
              <a:t>Déclaration: </a:t>
            </a:r>
            <a:r>
              <a:rPr lang="fr-FR" sz="2800" dirty="0" smtClean="0">
                <a:solidFill>
                  <a:schemeClr val="tx2">
                    <a:lumMod val="50000"/>
                  </a:schemeClr>
                </a:solidFill>
                <a:latin typeface="Times New Roman" pitchFamily="18" charset="0"/>
                <a:cs typeface="Times New Roman" pitchFamily="18" charset="0"/>
              </a:rPr>
              <a:t>Définition du nom de l’objet</a:t>
            </a:r>
          </a:p>
          <a:p>
            <a:r>
              <a:rPr lang="fr-FR" sz="2800" dirty="0" smtClean="0">
                <a:solidFill>
                  <a:schemeClr val="tx2">
                    <a:lumMod val="50000"/>
                  </a:schemeClr>
                </a:solidFill>
                <a:latin typeface="Times New Roman" pitchFamily="18" charset="0"/>
                <a:cs typeface="Times New Roman" pitchFamily="18" charset="0"/>
              </a:rPr>
              <a:t>Un objet seulement déclaré vaut « </a:t>
            </a:r>
            <a:r>
              <a:rPr lang="fr-FR" sz="2800" b="1" dirty="0" err="1" smtClean="0">
                <a:solidFill>
                  <a:schemeClr val="tx2">
                    <a:lumMod val="50000"/>
                  </a:schemeClr>
                </a:solidFill>
                <a:latin typeface="Times New Roman" pitchFamily="18" charset="0"/>
                <a:cs typeface="Times New Roman" pitchFamily="18" charset="0"/>
              </a:rPr>
              <a:t>null</a:t>
            </a:r>
            <a:r>
              <a:rPr lang="fr-FR" sz="2800" b="1" dirty="0" smtClean="0">
                <a:solidFill>
                  <a:schemeClr val="tx2">
                    <a:lumMod val="50000"/>
                  </a:schemeClr>
                </a:solidFill>
                <a:latin typeface="Times New Roman" pitchFamily="18" charset="0"/>
                <a:cs typeface="Times New Roman" pitchFamily="18" charset="0"/>
              </a:rPr>
              <a:t> » </a:t>
            </a:r>
          </a:p>
          <a:p>
            <a:pPr>
              <a:buNone/>
            </a:pPr>
            <a:r>
              <a:rPr lang="fr-FR" sz="2800" b="1" dirty="0" smtClean="0">
                <a:solidFill>
                  <a:schemeClr val="tx2">
                    <a:lumMod val="50000"/>
                  </a:schemeClr>
                </a:solidFill>
                <a:latin typeface="Times New Roman" pitchFamily="18" charset="0"/>
                <a:cs typeface="Times New Roman" pitchFamily="18" charset="0"/>
              </a:rPr>
              <a:t>      </a:t>
            </a:r>
            <a:r>
              <a:rPr lang="fr-FR" sz="2800" dirty="0" smtClean="0">
                <a:solidFill>
                  <a:schemeClr val="tx2">
                    <a:lumMod val="50000"/>
                  </a:schemeClr>
                </a:solidFill>
                <a:latin typeface="Times New Roman" pitchFamily="18" charset="0"/>
                <a:cs typeface="Times New Roman" pitchFamily="18" charset="0"/>
              </a:rPr>
              <a:t>(mot réservé du langage)</a:t>
            </a:r>
          </a:p>
          <a:p>
            <a:pPr>
              <a:buNone/>
            </a:pPr>
            <a:endParaRPr lang="fr-FR" sz="2800" dirty="0" smtClean="0">
              <a:latin typeface="Times New Roman" pitchFamily="18" charset="0"/>
              <a:cs typeface="Times New Roman" pitchFamily="18" charset="0"/>
            </a:endParaRPr>
          </a:p>
          <a:p>
            <a:pPr>
              <a:buNone/>
            </a:pPr>
            <a:r>
              <a:rPr lang="fr-FR" sz="2800" b="1" dirty="0" smtClean="0">
                <a:solidFill>
                  <a:srgbClr val="FF0000"/>
                </a:solidFill>
                <a:latin typeface="Times New Roman" pitchFamily="18" charset="0"/>
                <a:cs typeface="Times New Roman" pitchFamily="18" charset="0"/>
              </a:rPr>
              <a:t>Création et allocation de la mémoire: </a:t>
            </a:r>
            <a:r>
              <a:rPr lang="fr-FR" sz="2800" dirty="0" smtClean="0">
                <a:solidFill>
                  <a:schemeClr val="tx2">
                    <a:lumMod val="50000"/>
                  </a:schemeClr>
                </a:solidFill>
                <a:latin typeface="Times New Roman" pitchFamily="18" charset="0"/>
                <a:cs typeface="Times New Roman" pitchFamily="18" charset="0"/>
              </a:rPr>
              <a:t>création réelle de l’objet à l’aide du constructeur </a:t>
            </a:r>
          </a:p>
          <a:p>
            <a:pPr>
              <a:buNone/>
            </a:pPr>
            <a:endParaRPr lang="fr-FR" sz="2800" dirty="0" smtClean="0">
              <a:latin typeface="Times New Roman" pitchFamily="18" charset="0"/>
              <a:cs typeface="Times New Roman" pitchFamily="18" charset="0"/>
            </a:endParaRPr>
          </a:p>
          <a:p>
            <a:r>
              <a:rPr lang="fr-FR" sz="2800" dirty="0" smtClean="0">
                <a:solidFill>
                  <a:schemeClr val="tx2">
                    <a:lumMod val="50000"/>
                  </a:schemeClr>
                </a:solidFill>
                <a:latin typeface="Times New Roman" pitchFamily="18" charset="0"/>
                <a:cs typeface="Times New Roman" pitchFamily="18" charset="0"/>
              </a:rPr>
              <a:t>Appelle de méthodes particulières : les constructeurs</a:t>
            </a:r>
          </a:p>
          <a:p>
            <a:r>
              <a:rPr lang="fr-FR" sz="2800" dirty="0" smtClean="0">
                <a:solidFill>
                  <a:schemeClr val="tx2">
                    <a:lumMod val="50000"/>
                  </a:schemeClr>
                </a:solidFill>
                <a:latin typeface="Times New Roman" pitchFamily="18" charset="0"/>
                <a:cs typeface="Times New Roman" pitchFamily="18" charset="0"/>
              </a:rPr>
              <a:t>La création réserve la mémoire et initialise les attributs</a:t>
            </a:r>
          </a:p>
          <a:p>
            <a:pPr>
              <a:buNone/>
            </a:pPr>
            <a:endParaRPr lang="fr-FR" dirty="0" smtClean="0"/>
          </a:p>
          <a:p>
            <a:pPr>
              <a:buNone/>
            </a:pPr>
            <a:endParaRPr lang="fr-FR" dirty="0" smtClean="0"/>
          </a:p>
          <a:p>
            <a:pPr>
              <a:buNone/>
            </a:pPr>
            <a:endParaRPr lang="fr-FR" dirty="0" smtClean="0"/>
          </a:p>
          <a:p>
            <a:pPr>
              <a:buNone/>
            </a:pPr>
            <a:endParaRPr lang="fr-FR" dirty="0" smtClean="0"/>
          </a:p>
        </p:txBody>
      </p:sp>
      <p:pic>
        <p:nvPicPr>
          <p:cNvPr id="4" name="Picture 2"/>
          <p:cNvPicPr>
            <a:picLocks noChangeAspect="1" noChangeArrowheads="1"/>
          </p:cNvPicPr>
          <p:nvPr/>
        </p:nvPicPr>
        <p:blipFill>
          <a:blip r:embed="rId2" cstate="print"/>
          <a:srcRect/>
          <a:stretch>
            <a:fillRect/>
          </a:stretch>
        </p:blipFill>
        <p:spPr bwMode="auto">
          <a:xfrm>
            <a:off x="7555357" y="1203776"/>
            <a:ext cx="1481139" cy="3953416"/>
          </a:xfrm>
          <a:prstGeom prst="rect">
            <a:avLst/>
          </a:prstGeom>
          <a:noFill/>
          <a:ln w="9525">
            <a:solidFill>
              <a:schemeClr val="accent1"/>
            </a:solidFill>
            <a:miter lim="800000"/>
            <a:headEnd/>
            <a:tailEnd/>
          </a:ln>
          <a:effectLst/>
        </p:spPr>
      </p:pic>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Construction des objets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0728"/>
            <a:ext cx="8229600" cy="4525963"/>
          </a:xfrm>
        </p:spPr>
        <p:txBody>
          <a:bodyPr>
            <a:normAutofit/>
          </a:bodyPr>
          <a:lstStyle/>
          <a:p>
            <a:pPr>
              <a:buNone/>
            </a:pPr>
            <a:r>
              <a:rPr lang="en-US" sz="2200" dirty="0" err="1" smtClean="0">
                <a:solidFill>
                  <a:schemeClr val="tx2">
                    <a:lumMod val="50000"/>
                  </a:schemeClr>
                </a:solidFill>
                <a:latin typeface="Times New Roman" pitchFamily="18" charset="0"/>
                <a:cs typeface="Times New Roman" pitchFamily="18" charset="0"/>
              </a:rPr>
              <a:t>Exemple</a:t>
            </a:r>
            <a:endParaRPr lang="en-US" sz="2200" dirty="0" smtClean="0">
              <a:solidFill>
                <a:schemeClr val="tx2">
                  <a:lumMod val="50000"/>
                </a:schemeClr>
              </a:solidFill>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b="1" dirty="0" err="1" smtClean="0">
                <a:solidFill>
                  <a:srgbClr val="FF0000"/>
                </a:solidFill>
                <a:latin typeface="Times New Roman" pitchFamily="18" charset="0"/>
                <a:cs typeface="Times New Roman" pitchFamily="18" charset="0"/>
              </a:rPr>
              <a:t>Voiture</a:t>
            </a:r>
            <a:r>
              <a:rPr lang="en-US" sz="2200" b="1" dirty="0" smtClean="0">
                <a:solidFill>
                  <a:srgbClr val="FF0000"/>
                </a:solidFill>
                <a:latin typeface="Times New Roman" pitchFamily="18" charset="0"/>
                <a:cs typeface="Times New Roman" pitchFamily="18" charset="0"/>
              </a:rPr>
              <a:t> </a:t>
            </a:r>
            <a:r>
              <a:rPr lang="en-US" sz="2200" b="1" dirty="0" err="1" smtClean="0">
                <a:solidFill>
                  <a:srgbClr val="FF0000"/>
                </a:solidFill>
                <a:latin typeface="Times New Roman" pitchFamily="18" charset="0"/>
                <a:cs typeface="Times New Roman" pitchFamily="18" charset="0"/>
              </a:rPr>
              <a:t>maVoiture</a:t>
            </a:r>
            <a:r>
              <a:rPr lang="en-US" sz="2200" b="1" dirty="0" smtClean="0">
                <a:solidFill>
                  <a:srgbClr val="FF0000"/>
                </a:solidFill>
                <a:latin typeface="Times New Roman" pitchFamily="18" charset="0"/>
                <a:cs typeface="Times New Roman" pitchFamily="18" charset="0"/>
              </a:rPr>
              <a:t> ;</a:t>
            </a:r>
          </a:p>
          <a:p>
            <a:pPr>
              <a:buNone/>
            </a:pPr>
            <a:r>
              <a:rPr lang="en-US" sz="2200" dirty="0" smtClean="0">
                <a:solidFill>
                  <a:srgbClr val="FF0000"/>
                </a:solidFill>
                <a:latin typeface="Times New Roman" pitchFamily="18" charset="0"/>
                <a:cs typeface="Times New Roman" pitchFamily="18" charset="0"/>
              </a:rPr>
              <a:t>	</a:t>
            </a:r>
            <a:r>
              <a:rPr lang="en-US" sz="2200" b="1" dirty="0" err="1" smtClean="0">
                <a:solidFill>
                  <a:srgbClr val="FF0000"/>
                </a:solidFill>
                <a:latin typeface="Times New Roman" pitchFamily="18" charset="0"/>
                <a:cs typeface="Times New Roman" pitchFamily="18" charset="0"/>
              </a:rPr>
              <a:t>maVoiture</a:t>
            </a:r>
            <a:r>
              <a:rPr lang="en-US" sz="2200" b="1" dirty="0" smtClean="0">
                <a:solidFill>
                  <a:srgbClr val="FF0000"/>
                </a:solidFill>
                <a:latin typeface="Times New Roman" pitchFamily="18" charset="0"/>
                <a:cs typeface="Times New Roman" pitchFamily="18" charset="0"/>
              </a:rPr>
              <a:t> = new </a:t>
            </a:r>
            <a:r>
              <a:rPr lang="en-US" sz="2200" b="1" dirty="0" err="1" smtClean="0">
                <a:solidFill>
                  <a:srgbClr val="FF0000"/>
                </a:solidFill>
                <a:latin typeface="Times New Roman" pitchFamily="18" charset="0"/>
                <a:cs typeface="Times New Roman" pitchFamily="18" charset="0"/>
              </a:rPr>
              <a:t>Voiture</a:t>
            </a:r>
            <a:r>
              <a:rPr lang="en-US" sz="2200" b="1" dirty="0" smtClean="0">
                <a:solidFill>
                  <a:srgbClr val="FF0000"/>
                </a:solidFill>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Ou</a:t>
            </a:r>
            <a:r>
              <a:rPr lang="en-US" sz="2200" dirty="0" smtClean="0">
                <a:solidFill>
                  <a:schemeClr val="tx2">
                    <a:lumMod val="50000"/>
                  </a:schemeClr>
                </a:solidFill>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bien</a:t>
            </a:r>
            <a:endParaRPr lang="en-US" sz="2200" dirty="0" smtClean="0">
              <a:solidFill>
                <a:schemeClr val="tx2">
                  <a:lumMod val="50000"/>
                </a:schemeClr>
              </a:solidFill>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b="1" dirty="0" err="1" smtClean="0">
                <a:solidFill>
                  <a:srgbClr val="FF0000"/>
                </a:solidFill>
                <a:latin typeface="Times New Roman" pitchFamily="18" charset="0"/>
                <a:cs typeface="Times New Roman" pitchFamily="18" charset="0"/>
              </a:rPr>
              <a:t>Voiture</a:t>
            </a:r>
            <a:r>
              <a:rPr lang="en-US" sz="2200" b="1" dirty="0" smtClean="0">
                <a:solidFill>
                  <a:srgbClr val="FF0000"/>
                </a:solidFill>
                <a:latin typeface="Times New Roman" pitchFamily="18" charset="0"/>
                <a:cs typeface="Times New Roman" pitchFamily="18" charset="0"/>
              </a:rPr>
              <a:t> </a:t>
            </a:r>
            <a:r>
              <a:rPr lang="en-US" sz="2200" b="1" dirty="0" err="1" smtClean="0">
                <a:solidFill>
                  <a:srgbClr val="FF0000"/>
                </a:solidFill>
                <a:latin typeface="Times New Roman" pitchFamily="18" charset="0"/>
                <a:cs typeface="Times New Roman" pitchFamily="18" charset="0"/>
              </a:rPr>
              <a:t>maVoiture</a:t>
            </a:r>
            <a:r>
              <a:rPr lang="en-US" sz="2200" b="1" dirty="0" smtClean="0">
                <a:solidFill>
                  <a:srgbClr val="FF0000"/>
                </a:solidFill>
                <a:latin typeface="Times New Roman" pitchFamily="18" charset="0"/>
                <a:cs typeface="Times New Roman" pitchFamily="18" charset="0"/>
              </a:rPr>
              <a:t> = new </a:t>
            </a:r>
            <a:r>
              <a:rPr lang="en-US" sz="2200" b="1" dirty="0" err="1" smtClean="0">
                <a:solidFill>
                  <a:srgbClr val="FF0000"/>
                </a:solidFill>
                <a:latin typeface="Times New Roman" pitchFamily="18" charset="0"/>
                <a:cs typeface="Times New Roman" pitchFamily="18" charset="0"/>
              </a:rPr>
              <a:t>Voiture</a:t>
            </a:r>
            <a:r>
              <a:rPr lang="en-US" sz="2200" b="1" dirty="0" smtClean="0">
                <a:solidFill>
                  <a:srgbClr val="FF0000"/>
                </a:solidFill>
                <a:latin typeface="Times New Roman" pitchFamily="18" charset="0"/>
                <a:cs typeface="Times New Roman" pitchFamily="18" charset="0"/>
              </a:rPr>
              <a:t>() ;</a:t>
            </a:r>
            <a:endParaRPr lang="en-US" sz="2200" b="1" dirty="0">
              <a:solidFill>
                <a:srgbClr val="FF0000"/>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cstate="print"/>
          <a:srcRect/>
          <a:stretch>
            <a:fillRect/>
          </a:stretch>
        </p:blipFill>
        <p:spPr bwMode="auto">
          <a:xfrm>
            <a:off x="642910" y="3357562"/>
            <a:ext cx="7105650" cy="2371725"/>
          </a:xfrm>
          <a:prstGeom prst="rect">
            <a:avLst/>
          </a:prstGeom>
          <a:noFill/>
          <a:ln w="9525">
            <a:solidFill>
              <a:schemeClr val="accent1"/>
            </a:solidFill>
            <a:miter lim="800000"/>
            <a:headEnd/>
            <a:tailEnd/>
          </a:ln>
          <a:effectLst/>
        </p:spPr>
      </p:pic>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Construction des objets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571612"/>
            <a:ext cx="8229600" cy="3786214"/>
          </a:xfrm>
        </p:spPr>
        <p:txBody>
          <a:bodyPr>
            <a:normAutofit/>
          </a:bodyPr>
          <a:lstStyle/>
          <a:p>
            <a:pPr algn="just">
              <a:buNone/>
            </a:pPr>
            <a:r>
              <a:rPr lang="fr-FR" sz="2200" dirty="0" smtClean="0">
                <a:solidFill>
                  <a:schemeClr val="tx2">
                    <a:lumMod val="50000"/>
                  </a:schemeClr>
                </a:solidFill>
                <a:latin typeface="Times New Roman" pitchFamily="18" charset="0"/>
                <a:cs typeface="Times New Roman" pitchFamily="18" charset="0"/>
              </a:rPr>
              <a:t>Le</a:t>
            </a:r>
            <a:r>
              <a:rPr lang="fr-FR" sz="2200" dirty="0" smtClean="0">
                <a:latin typeface="Times New Roman" pitchFamily="18" charset="0"/>
                <a:cs typeface="Times New Roman" pitchFamily="18" charset="0"/>
              </a:rPr>
              <a:t> </a:t>
            </a:r>
            <a:r>
              <a:rPr lang="fr-FR" sz="2200" b="1" dirty="0" smtClean="0">
                <a:solidFill>
                  <a:srgbClr val="FF0000"/>
                </a:solidFill>
                <a:latin typeface="Times New Roman" pitchFamily="18" charset="0"/>
                <a:cs typeface="Times New Roman" pitchFamily="18" charset="0"/>
              </a:rPr>
              <a:t>constructeur</a:t>
            </a:r>
            <a:r>
              <a:rPr lang="fr-FR" sz="2200" dirty="0" smtClean="0">
                <a:latin typeface="Times New Roman" pitchFamily="18" charset="0"/>
                <a:cs typeface="Times New Roman" pitchFamily="18" charset="0"/>
              </a:rPr>
              <a:t> </a:t>
            </a:r>
            <a:r>
              <a:rPr lang="fr-FR" sz="2200" dirty="0" smtClean="0">
                <a:solidFill>
                  <a:schemeClr val="tx2">
                    <a:lumMod val="50000"/>
                  </a:schemeClr>
                </a:solidFill>
                <a:latin typeface="Times New Roman" pitchFamily="18" charset="0"/>
                <a:cs typeface="Times New Roman" pitchFamily="18" charset="0"/>
              </a:rPr>
              <a:t>d'un objet est une </a:t>
            </a:r>
            <a:r>
              <a:rPr lang="fr-FR" sz="2200" b="1" dirty="0" smtClean="0">
                <a:solidFill>
                  <a:srgbClr val="FF0000"/>
                </a:solidFill>
                <a:latin typeface="Times New Roman" pitchFamily="18" charset="0"/>
                <a:cs typeface="Times New Roman" pitchFamily="18" charset="0"/>
              </a:rPr>
              <a:t>méthode</a:t>
            </a:r>
            <a:r>
              <a:rPr lang="fr-FR" sz="2200" dirty="0" smtClean="0">
                <a:latin typeface="Times New Roman" pitchFamily="18" charset="0"/>
                <a:cs typeface="Times New Roman" pitchFamily="18" charset="0"/>
              </a:rPr>
              <a:t> </a:t>
            </a:r>
            <a:r>
              <a:rPr lang="fr-FR" sz="2200" dirty="0" smtClean="0">
                <a:solidFill>
                  <a:schemeClr val="tx2">
                    <a:lumMod val="50000"/>
                  </a:schemeClr>
                </a:solidFill>
                <a:latin typeface="Times New Roman" pitchFamily="18" charset="0"/>
                <a:cs typeface="Times New Roman" pitchFamily="18" charset="0"/>
              </a:rPr>
              <a:t>spéciale </a:t>
            </a:r>
            <a:r>
              <a:rPr lang="fr-FR" sz="2200" b="1" dirty="0" smtClean="0">
                <a:solidFill>
                  <a:schemeClr val="tx2">
                    <a:lumMod val="50000"/>
                  </a:schemeClr>
                </a:solidFill>
                <a:latin typeface="Times New Roman" pitchFamily="18" charset="0"/>
                <a:cs typeface="Times New Roman" pitchFamily="18" charset="0"/>
              </a:rPr>
              <a:t>indispensable qui est appelée </a:t>
            </a:r>
            <a:r>
              <a:rPr lang="fr-FR" sz="2200" dirty="0" smtClean="0">
                <a:solidFill>
                  <a:schemeClr val="tx2">
                    <a:lumMod val="50000"/>
                  </a:schemeClr>
                </a:solidFill>
                <a:latin typeface="Times New Roman" pitchFamily="18" charset="0"/>
                <a:cs typeface="Times New Roman" pitchFamily="18" charset="0"/>
              </a:rPr>
              <a:t>automatiquement pour créer une instance.</a:t>
            </a:r>
          </a:p>
          <a:p>
            <a:pPr algn="just"/>
            <a:endParaRPr lang="fr-FR" sz="2200" dirty="0" smtClean="0">
              <a:latin typeface="Times New Roman" pitchFamily="18" charset="0"/>
              <a:cs typeface="Times New Roman" pitchFamily="18" charset="0"/>
            </a:endParaRPr>
          </a:p>
          <a:p>
            <a:pPr algn="just">
              <a:lnSpc>
                <a:spcPct val="150000"/>
              </a:lnSpc>
              <a:buNone/>
            </a:pPr>
            <a:r>
              <a:rPr lang="fr-FR" sz="2200" dirty="0" smtClean="0">
                <a:solidFill>
                  <a:schemeClr val="tx2">
                    <a:lumMod val="50000"/>
                  </a:schemeClr>
                </a:solidFill>
                <a:latin typeface="Times New Roman" pitchFamily="18" charset="0"/>
                <a:cs typeface="Times New Roman" pitchFamily="18" charset="0"/>
              </a:rPr>
              <a:t>Le constructeur doit respecter les règles suivantes : </a:t>
            </a:r>
          </a:p>
          <a:p>
            <a:pPr marL="342900" lvl="1" indent="-342900" algn="just">
              <a:lnSpc>
                <a:spcPct val="15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rPr>
              <a:t>Il possède le </a:t>
            </a:r>
            <a:r>
              <a:rPr lang="fr-FR" sz="2200" b="1" dirty="0" smtClean="0">
                <a:solidFill>
                  <a:srgbClr val="C00000"/>
                </a:solidFill>
                <a:latin typeface="Times New Roman" pitchFamily="18" charset="0"/>
                <a:cs typeface="Times New Roman" pitchFamily="18" charset="0"/>
              </a:rPr>
              <a:t>même nom </a:t>
            </a:r>
            <a:r>
              <a:rPr lang="fr-FR" sz="2200" dirty="0" smtClean="0">
                <a:solidFill>
                  <a:schemeClr val="tx2">
                    <a:lumMod val="50000"/>
                  </a:schemeClr>
                </a:solidFill>
                <a:latin typeface="Times New Roman" pitchFamily="18" charset="0"/>
                <a:cs typeface="Times New Roman" pitchFamily="18" charset="0"/>
              </a:rPr>
              <a:t>que la classe</a:t>
            </a:r>
          </a:p>
          <a:p>
            <a:pPr marL="342900" lvl="1" indent="-342900" algn="just">
              <a:lnSpc>
                <a:spcPct val="15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rPr>
              <a:t>Il</a:t>
            </a:r>
            <a:r>
              <a:rPr lang="fr-FR" sz="2200" dirty="0" smtClean="0">
                <a:latin typeface="Times New Roman" pitchFamily="18" charset="0"/>
                <a:cs typeface="Times New Roman" pitchFamily="18" charset="0"/>
              </a:rPr>
              <a:t> </a:t>
            </a:r>
            <a:r>
              <a:rPr lang="fr-FR" sz="2200" b="1" dirty="0" smtClean="0">
                <a:solidFill>
                  <a:srgbClr val="C00000"/>
                </a:solidFill>
                <a:latin typeface="Times New Roman" pitchFamily="18" charset="0"/>
                <a:cs typeface="Times New Roman" pitchFamily="18" charset="0"/>
              </a:rPr>
              <a:t>n'est pas typé </a:t>
            </a:r>
          </a:p>
          <a:p>
            <a:pPr marL="342900" lvl="1" indent="-342900" algn="just">
              <a:lnSpc>
                <a:spcPct val="15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rPr>
              <a:t>Il ne possède pas de valeur de retour (même pas </a:t>
            </a:r>
            <a:r>
              <a:rPr lang="fr-FR" sz="2200" dirty="0" err="1" smtClean="0">
                <a:solidFill>
                  <a:schemeClr val="tx2">
                    <a:lumMod val="50000"/>
                  </a:schemeClr>
                </a:solidFill>
                <a:latin typeface="Times New Roman" pitchFamily="18" charset="0"/>
                <a:cs typeface="Times New Roman" pitchFamily="18" charset="0"/>
              </a:rPr>
              <a:t>void</a:t>
            </a:r>
            <a:r>
              <a:rPr lang="fr-FR" sz="2200" dirty="0" smtClean="0">
                <a:solidFill>
                  <a:schemeClr val="tx2">
                    <a:lumMod val="50000"/>
                  </a:schemeClr>
                </a:solidFill>
                <a:latin typeface="Times New Roman" pitchFamily="18" charset="0"/>
                <a:cs typeface="Times New Roman" pitchFamily="18" charset="0"/>
              </a:rPr>
              <a:t>).</a:t>
            </a:r>
            <a:endParaRPr lang="en-US" sz="2200" dirty="0" smtClean="0">
              <a:solidFill>
                <a:schemeClr val="tx2">
                  <a:lumMod val="50000"/>
                </a:schemeClr>
              </a:solidFill>
              <a:latin typeface="Times New Roman" pitchFamily="18" charset="0"/>
              <a:cs typeface="Times New Roman" pitchFamily="18" charset="0"/>
            </a:endParaRPr>
          </a:p>
          <a:p>
            <a:endParaRPr lang="fr-FR" sz="1800" dirty="0" smtClean="0"/>
          </a:p>
          <a:p>
            <a:pPr algn="just">
              <a:buNone/>
            </a:pPr>
            <a:endParaRPr lang="fr-FR" sz="2200" dirty="0" smtClean="0">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constructeurs d’instances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85860"/>
            <a:ext cx="8229600" cy="4925144"/>
          </a:xfrm>
        </p:spPr>
        <p:txBody>
          <a:bodyPr>
            <a:normAutofit/>
          </a:bodyPr>
          <a:lstStyle/>
          <a:p>
            <a:pPr algn="just"/>
            <a:r>
              <a:rPr lang="fr-FR" sz="2200" dirty="0" smtClean="0">
                <a:solidFill>
                  <a:schemeClr val="tx2">
                    <a:lumMod val="50000"/>
                  </a:schemeClr>
                </a:solidFill>
                <a:latin typeface="Times New Roman" pitchFamily="18" charset="0"/>
                <a:cs typeface="Times New Roman" pitchFamily="18" charset="0"/>
              </a:rPr>
              <a:t>On peut définir plusieurs constructeurs, chargés d'initialiser différemment les attributs de </a:t>
            </a:r>
            <a:r>
              <a:rPr lang="en-US" sz="2200" dirty="0" err="1" smtClean="0">
                <a:solidFill>
                  <a:schemeClr val="tx2">
                    <a:lumMod val="50000"/>
                  </a:schemeClr>
                </a:solidFill>
                <a:latin typeface="Times New Roman" pitchFamily="18" charset="0"/>
                <a:cs typeface="Times New Roman" pitchFamily="18" charset="0"/>
              </a:rPr>
              <a:t>l’objet</a:t>
            </a:r>
            <a:r>
              <a:rPr lang="en-US" sz="2200" dirty="0" smtClean="0">
                <a:solidFill>
                  <a:schemeClr val="tx2">
                    <a:lumMod val="50000"/>
                  </a:schemeClr>
                </a:solidFill>
                <a:latin typeface="Times New Roman" pitchFamily="18" charset="0"/>
                <a:cs typeface="Times New Roman" pitchFamily="18" charset="0"/>
              </a:rPr>
              <a:t>.</a:t>
            </a:r>
          </a:p>
          <a:p>
            <a:pPr algn="just"/>
            <a:endParaRPr lang="en-US" sz="2200" dirty="0" smtClean="0">
              <a:solidFill>
                <a:schemeClr val="tx2">
                  <a:lumMod val="50000"/>
                </a:schemeClr>
              </a:solidFill>
              <a:latin typeface="Times New Roman" pitchFamily="18" charset="0"/>
              <a:cs typeface="Times New Roman" pitchFamily="18" charset="0"/>
            </a:endParaRPr>
          </a:p>
          <a:p>
            <a:r>
              <a:rPr lang="fr-FR" sz="2200" dirty="0" smtClean="0">
                <a:solidFill>
                  <a:schemeClr val="tx2">
                    <a:lumMod val="50000"/>
                  </a:schemeClr>
                </a:solidFill>
                <a:latin typeface="Times New Roman" pitchFamily="18" charset="0"/>
                <a:cs typeface="Times New Roman" pitchFamily="18" charset="0"/>
              </a:rPr>
              <a:t>Deux cas peuvent se présenter :</a:t>
            </a:r>
          </a:p>
          <a:p>
            <a:pPr algn="just">
              <a:buNone/>
            </a:pPr>
            <a:r>
              <a:rPr lang="fr-FR" sz="2200" dirty="0" smtClean="0">
                <a:latin typeface="Times New Roman" pitchFamily="18" charset="0"/>
                <a:cs typeface="Times New Roman" pitchFamily="18" charset="0"/>
              </a:rPr>
              <a:t>		1. </a:t>
            </a:r>
            <a:r>
              <a:rPr lang="fr-FR" sz="2200" dirty="0" smtClean="0">
                <a:solidFill>
                  <a:schemeClr val="tx2">
                    <a:lumMod val="50000"/>
                  </a:schemeClr>
                </a:solidFill>
                <a:latin typeface="Times New Roman" pitchFamily="18" charset="0"/>
                <a:cs typeface="Times New Roman" pitchFamily="18" charset="0"/>
              </a:rPr>
              <a:t>Le programmeur n'a défini explicitement aucun constructeur. Alors, le système utilise le</a:t>
            </a:r>
            <a:r>
              <a:rPr lang="fr-FR" sz="2200" dirty="0" smtClean="0">
                <a:latin typeface="Times New Roman" pitchFamily="18" charset="0"/>
                <a:cs typeface="Times New Roman" pitchFamily="18" charset="0"/>
              </a:rPr>
              <a:t> </a:t>
            </a:r>
            <a:r>
              <a:rPr lang="fr-FR" sz="2200" b="1" dirty="0" smtClean="0">
                <a:solidFill>
                  <a:srgbClr val="FF0000"/>
                </a:solidFill>
                <a:latin typeface="Times New Roman" pitchFamily="18" charset="0"/>
                <a:cs typeface="Times New Roman" pitchFamily="18" charset="0"/>
              </a:rPr>
              <a:t>constructeur par défaut </a:t>
            </a:r>
            <a:r>
              <a:rPr lang="fr-FR" sz="2200" dirty="0" smtClean="0">
                <a:solidFill>
                  <a:schemeClr val="tx2">
                    <a:lumMod val="50000"/>
                  </a:schemeClr>
                </a:solidFill>
                <a:latin typeface="Times New Roman" pitchFamily="18" charset="0"/>
                <a:cs typeface="Times New Roman" pitchFamily="18" charset="0"/>
              </a:rPr>
              <a:t>qui s'écrit avec le nom de la classe et des </a:t>
            </a:r>
            <a:r>
              <a:rPr lang="en-US" sz="2200" dirty="0" smtClean="0">
                <a:solidFill>
                  <a:schemeClr val="tx2">
                    <a:lumMod val="50000"/>
                  </a:schemeClr>
                </a:solidFill>
                <a:latin typeface="Times New Roman" pitchFamily="18" charset="0"/>
                <a:cs typeface="Times New Roman" pitchFamily="18" charset="0"/>
              </a:rPr>
              <a:t>parentheses vides.</a:t>
            </a:r>
          </a:p>
          <a:p>
            <a:pPr>
              <a:buNone/>
            </a:pPr>
            <a:endParaRPr lang="en-US" sz="2200" dirty="0" smtClean="0">
              <a:solidFill>
                <a:schemeClr val="tx2">
                  <a:lumMod val="50000"/>
                </a:schemeClr>
              </a:solidFill>
              <a:latin typeface="Times New Roman" pitchFamily="18" charset="0"/>
              <a:cs typeface="Times New Roman" pitchFamily="18" charset="0"/>
            </a:endParaRPr>
          </a:p>
          <a:p>
            <a:pPr algn="just">
              <a:buNone/>
            </a:pPr>
            <a:r>
              <a:rPr lang="fr-FR" sz="2200" dirty="0" smtClean="0">
                <a:solidFill>
                  <a:schemeClr val="tx2">
                    <a:lumMod val="50000"/>
                  </a:schemeClr>
                </a:solidFill>
                <a:latin typeface="Times New Roman" pitchFamily="18" charset="0"/>
                <a:cs typeface="Times New Roman" pitchFamily="18" charset="0"/>
              </a:rPr>
              <a:t>		2. Le programmeur a défini un ou plusieurs constructeurs grâce à la possibilité de</a:t>
            </a:r>
            <a:r>
              <a:rPr lang="fr-FR" sz="2200" dirty="0" smtClean="0">
                <a:latin typeface="Times New Roman" pitchFamily="18" charset="0"/>
                <a:cs typeface="Times New Roman" pitchFamily="18" charset="0"/>
              </a:rPr>
              <a:t> </a:t>
            </a:r>
            <a:r>
              <a:rPr lang="fr-FR" sz="2200" b="1" dirty="0" smtClean="0">
                <a:solidFill>
                  <a:srgbClr val="FF0000"/>
                </a:solidFill>
                <a:latin typeface="Times New Roman" pitchFamily="18" charset="0"/>
                <a:cs typeface="Times New Roman" pitchFamily="18" charset="0"/>
              </a:rPr>
              <a:t>surcharge</a:t>
            </a:r>
            <a:r>
              <a:rPr lang="fr-FR" sz="2200" b="1" dirty="0" smtClean="0">
                <a:latin typeface="Times New Roman" pitchFamily="18" charset="0"/>
                <a:cs typeface="Times New Roman" pitchFamily="18" charset="0"/>
              </a:rPr>
              <a:t> </a:t>
            </a:r>
            <a:r>
              <a:rPr lang="fr-FR" sz="2200" b="1" dirty="0" smtClean="0">
                <a:solidFill>
                  <a:schemeClr val="tx2">
                    <a:lumMod val="50000"/>
                  </a:schemeClr>
                </a:solidFill>
                <a:latin typeface="Times New Roman" pitchFamily="18" charset="0"/>
                <a:cs typeface="Times New Roman" pitchFamily="18" charset="0"/>
              </a:rPr>
              <a:t>(c'est-à-dire : ils diffèrent par le nombre ou le type de leurs arguments). </a:t>
            </a:r>
            <a:r>
              <a:rPr lang="fr-FR" sz="2200" dirty="0" smtClean="0">
                <a:solidFill>
                  <a:schemeClr val="tx2">
                    <a:lumMod val="50000"/>
                  </a:schemeClr>
                </a:solidFill>
                <a:latin typeface="Times New Roman" pitchFamily="18" charset="0"/>
                <a:cs typeface="Times New Roman" pitchFamily="18" charset="0"/>
              </a:rPr>
              <a:t>Dans ce cas le constructeur par défaut n'est plus utilisable. Le compilateur utilisera le constructeur adéquat en fonction des arguments.</a:t>
            </a:r>
            <a:endParaRPr lang="en-US" sz="2200"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constructeurs d’instances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186766" cy="4303950"/>
          </a:xfrm>
        </p:spPr>
        <p:txBody>
          <a:bodyPr>
            <a:normAutofit fontScale="77500" lnSpcReduction="20000"/>
          </a:bodyPr>
          <a:lstStyle/>
          <a:p>
            <a:pPr algn="just">
              <a:buNone/>
            </a:pPr>
            <a:r>
              <a:rPr lang="fr-FR" sz="2800" dirty="0" smtClean="0">
                <a:solidFill>
                  <a:schemeClr val="tx2">
                    <a:lumMod val="50000"/>
                  </a:schemeClr>
                </a:solidFill>
                <a:latin typeface="Times New Roman" pitchFamily="18" charset="0"/>
                <a:cs typeface="Times New Roman" pitchFamily="18" charset="0"/>
              </a:rPr>
              <a:t>Si on utilise un constructeur par défaut (sans paramètre)</a:t>
            </a:r>
          </a:p>
          <a:p>
            <a:pPr algn="just"/>
            <a:r>
              <a:rPr lang="fr-FR" sz="2800" dirty="0" smtClean="0">
                <a:solidFill>
                  <a:schemeClr val="tx2">
                    <a:lumMod val="50000"/>
                  </a:schemeClr>
                </a:solidFill>
                <a:latin typeface="Times New Roman" pitchFamily="18" charset="0"/>
                <a:cs typeface="Times New Roman" pitchFamily="18" charset="0"/>
              </a:rPr>
              <a:t>On ne sait pas comment se construit l’objet</a:t>
            </a:r>
          </a:p>
          <a:p>
            <a:pPr algn="just"/>
            <a:r>
              <a:rPr lang="fr-FR" sz="2800" dirty="0" smtClean="0">
                <a:solidFill>
                  <a:schemeClr val="tx2">
                    <a:lumMod val="50000"/>
                  </a:schemeClr>
                </a:solidFill>
                <a:latin typeface="Times New Roman" pitchFamily="18" charset="0"/>
                <a:cs typeface="Times New Roman" pitchFamily="18" charset="0"/>
              </a:rPr>
              <a:t>Les valeurs des attributs au départ sont indéfinies et identiques pour chaque objet.</a:t>
            </a:r>
          </a:p>
          <a:p>
            <a:pPr algn="just">
              <a:buNone/>
            </a:pPr>
            <a:endParaRPr lang="fr-FR" sz="2800" dirty="0" smtClean="0">
              <a:solidFill>
                <a:schemeClr val="tx2">
                  <a:lumMod val="50000"/>
                </a:schemeClr>
              </a:solidFill>
              <a:latin typeface="Times New Roman" pitchFamily="18" charset="0"/>
              <a:cs typeface="Times New Roman" pitchFamily="18" charset="0"/>
            </a:endParaRPr>
          </a:p>
          <a:p>
            <a:pPr algn="just">
              <a:buNone/>
            </a:pPr>
            <a:r>
              <a:rPr lang="fr-FR" sz="2800" dirty="0" smtClean="0">
                <a:solidFill>
                  <a:schemeClr val="tx2">
                    <a:lumMod val="50000"/>
                  </a:schemeClr>
                </a:solidFill>
                <a:latin typeface="Times New Roman" pitchFamily="18" charset="0"/>
                <a:cs typeface="Times New Roman" pitchFamily="18" charset="0"/>
              </a:rPr>
              <a:t>Rôle du constructeur en Java</a:t>
            </a:r>
          </a:p>
          <a:p>
            <a:pPr algn="just"/>
            <a:r>
              <a:rPr lang="fr-FR" sz="2800" dirty="0" smtClean="0">
                <a:solidFill>
                  <a:schemeClr val="tx2">
                    <a:lumMod val="50000"/>
                  </a:schemeClr>
                </a:solidFill>
                <a:latin typeface="Times New Roman" pitchFamily="18" charset="0"/>
                <a:cs typeface="Times New Roman" pitchFamily="18" charset="0"/>
              </a:rPr>
              <a:t>Effectuer certaines initialisations nécessaires pour le nouvel objet créé</a:t>
            </a:r>
          </a:p>
          <a:p>
            <a:pPr algn="just">
              <a:buNone/>
            </a:pPr>
            <a:endParaRPr lang="fr-FR" sz="2800" dirty="0" smtClean="0">
              <a:solidFill>
                <a:schemeClr val="tx2">
                  <a:lumMod val="50000"/>
                </a:schemeClr>
              </a:solidFill>
              <a:latin typeface="Times New Roman" pitchFamily="18" charset="0"/>
              <a:cs typeface="Times New Roman" pitchFamily="18" charset="0"/>
            </a:endParaRPr>
          </a:p>
          <a:p>
            <a:pPr algn="just">
              <a:buNone/>
            </a:pPr>
            <a:r>
              <a:rPr lang="fr-FR" sz="2800" dirty="0" smtClean="0">
                <a:solidFill>
                  <a:schemeClr val="tx2">
                    <a:lumMod val="50000"/>
                  </a:schemeClr>
                </a:solidFill>
                <a:latin typeface="Times New Roman" pitchFamily="18" charset="0"/>
                <a:cs typeface="Times New Roman" pitchFamily="18" charset="0"/>
              </a:rPr>
              <a:t>Toute classe Java possède au moins un constructeur</a:t>
            </a:r>
          </a:p>
          <a:p>
            <a:pPr algn="just"/>
            <a:r>
              <a:rPr lang="fr-FR" sz="2800" dirty="0" smtClean="0">
                <a:solidFill>
                  <a:schemeClr val="tx2">
                    <a:lumMod val="50000"/>
                  </a:schemeClr>
                </a:solidFill>
                <a:latin typeface="Times New Roman" pitchFamily="18" charset="0"/>
                <a:cs typeface="Times New Roman" pitchFamily="18" charset="0"/>
              </a:rPr>
              <a:t>Si une classe ne définit pas explicitement de constructeur, un constructeur par défaut sans arguments et qui n’effectue aucune initialisation particulière est invoquée</a:t>
            </a:r>
          </a:p>
          <a:p>
            <a:pPr algn="just"/>
            <a:endParaRPr lang="en-US"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constructeur par défaut</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517" y="1017232"/>
            <a:ext cx="6132132" cy="4500000"/>
          </a:xfrm>
          <a:prstGeom prst="rect">
            <a:avLst/>
          </a:prstGeom>
          <a:noFill/>
          <a:ln w="9525">
            <a:noFill/>
            <a:miter lim="800000"/>
            <a:headEnd/>
            <a:tailEnd/>
          </a:ln>
        </p:spPr>
      </p:pic>
      <p:sp>
        <p:nvSpPr>
          <p:cNvPr id="5" name="Rectangle 4"/>
          <p:cNvSpPr/>
          <p:nvPr/>
        </p:nvSpPr>
        <p:spPr>
          <a:xfrm>
            <a:off x="285720" y="5565338"/>
            <a:ext cx="7848872" cy="1292662"/>
          </a:xfrm>
          <a:prstGeom prst="rect">
            <a:avLst/>
          </a:prstGeom>
        </p:spPr>
        <p:txBody>
          <a:bodyPr wrap="square">
            <a:spAutoFit/>
          </a:bodyPr>
          <a:lstStyle/>
          <a:p>
            <a:pPr marL="342900" indent="-342900">
              <a:buAutoNum type="arabicPeriod"/>
            </a:pPr>
            <a:r>
              <a:rPr lang="fr-FR" sz="2000" dirty="0" smtClean="0">
                <a:solidFill>
                  <a:schemeClr val="tx2">
                    <a:lumMod val="50000"/>
                  </a:schemeClr>
                </a:solidFill>
                <a:latin typeface="Times New Roman" pitchFamily="18" charset="0"/>
                <a:cs typeface="Times New Roman" pitchFamily="18" charset="0"/>
              </a:rPr>
              <a:t>Initialise  r (le rayon) à la valeur passée en paramètre du constructeur</a:t>
            </a:r>
          </a:p>
          <a:p>
            <a:pPr marL="342900" indent="-342900">
              <a:buAutoNum type="arabicPeriod"/>
            </a:pPr>
            <a:r>
              <a:rPr lang="fr-FR" sz="2000" dirty="0" smtClean="0">
                <a:solidFill>
                  <a:schemeClr val="tx2">
                    <a:lumMod val="50000"/>
                  </a:schemeClr>
                </a:solidFill>
                <a:latin typeface="Times New Roman" pitchFamily="18" charset="0"/>
                <a:cs typeface="Times New Roman" pitchFamily="18" charset="0"/>
              </a:rPr>
              <a:t>Initialise  x, y et r à la valeur passée en paramètre du constructeur</a:t>
            </a:r>
          </a:p>
          <a:p>
            <a:pPr marL="342900" indent="-342900">
              <a:buAutoNum type="arabicPeriod"/>
            </a:pPr>
            <a:r>
              <a:rPr lang="fr-FR" sz="2000" dirty="0" smtClean="0">
                <a:solidFill>
                  <a:schemeClr val="tx2">
                    <a:lumMod val="50000"/>
                  </a:schemeClr>
                </a:solidFill>
                <a:latin typeface="Times New Roman" pitchFamily="18" charset="0"/>
                <a:cs typeface="Times New Roman" pitchFamily="18" charset="0"/>
              </a:rPr>
              <a:t>Initialise r à 1</a:t>
            </a:r>
          </a:p>
          <a:p>
            <a:pPr marL="342900" indent="-342900">
              <a:buAutoNum type="arabicPeriod"/>
            </a:pPr>
            <a:endParaRPr lang="en-US" dirty="0"/>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Définitions de plusieurs constructeurs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428596" y="1214422"/>
            <a:ext cx="8229600" cy="4625609"/>
          </a:xfrm>
        </p:spPr>
        <p:txBody>
          <a:bodyPr>
            <a:normAutofit/>
          </a:bodyPr>
          <a:lstStyle/>
          <a:p>
            <a:pPr>
              <a:buNone/>
            </a:pPr>
            <a:r>
              <a:rPr lang="fr-FR" sz="2000" dirty="0" smtClean="0">
                <a:solidFill>
                  <a:schemeClr val="tx2">
                    <a:lumMod val="50000"/>
                  </a:schemeClr>
                </a:solidFill>
                <a:latin typeface="Times New Roman" pitchFamily="18" charset="0"/>
                <a:cs typeface="Times New Roman" pitchFamily="18" charset="0"/>
              </a:rPr>
              <a:t>Pour accéder aux données d’un objet on utilise une notation pointée</a:t>
            </a:r>
          </a:p>
          <a:p>
            <a:pPr algn="ctr">
              <a:buNone/>
            </a:pPr>
            <a:r>
              <a:rPr lang="fr-FR" sz="2000" b="1" dirty="0" err="1" smtClean="0">
                <a:solidFill>
                  <a:srgbClr val="FF0000"/>
                </a:solidFill>
                <a:latin typeface="Times New Roman" pitchFamily="18" charset="0"/>
                <a:cs typeface="Times New Roman" pitchFamily="18" charset="0"/>
              </a:rPr>
              <a:t>identificationObjet.nomAttribut</a:t>
            </a:r>
            <a:endParaRPr lang="fr-FR" sz="2000" b="1" dirty="0" smtClean="0">
              <a:solidFill>
                <a:srgbClr val="FF0000"/>
              </a:solidFill>
              <a:latin typeface="Times New Roman" pitchFamily="18" charset="0"/>
              <a:cs typeface="Times New Roman" pitchFamily="18" charset="0"/>
            </a:endParaRPr>
          </a:p>
          <a:p>
            <a:pPr lvl="2"/>
            <a:endParaRPr lang="fr-FR" sz="2000" dirty="0"/>
          </a:p>
        </p:txBody>
      </p:sp>
      <p:pic>
        <p:nvPicPr>
          <p:cNvPr id="5" name="Picture 2"/>
          <p:cNvPicPr>
            <a:picLocks noChangeAspect="1" noChangeArrowheads="1"/>
          </p:cNvPicPr>
          <p:nvPr/>
        </p:nvPicPr>
        <p:blipFill>
          <a:blip r:embed="rId2" cstate="print"/>
          <a:srcRect/>
          <a:stretch>
            <a:fillRect/>
          </a:stretch>
        </p:blipFill>
        <p:spPr bwMode="auto">
          <a:xfrm>
            <a:off x="857224" y="2214554"/>
            <a:ext cx="7128000" cy="3268349"/>
          </a:xfrm>
          <a:prstGeom prst="rect">
            <a:avLst/>
          </a:prstGeom>
          <a:noFill/>
          <a:ln w="9525">
            <a:solidFill>
              <a:schemeClr val="accent1"/>
            </a:solidFill>
            <a:miter lim="800000"/>
            <a:headEnd/>
            <a:tailEnd/>
          </a:ln>
          <a:effectLst/>
        </p:spPr>
      </p:pic>
      <p:sp>
        <p:nvSpPr>
          <p:cNvPr id="6" name="Rectangle 5"/>
          <p:cNvSpPr/>
          <p:nvPr/>
        </p:nvSpPr>
        <p:spPr>
          <a:xfrm>
            <a:off x="928662" y="5786454"/>
            <a:ext cx="7358114" cy="369332"/>
          </a:xfrm>
          <a:prstGeom prst="rect">
            <a:avLst/>
          </a:prstGeom>
        </p:spPr>
        <p:txBody>
          <a:bodyPr wrap="square">
            <a:spAutoFit/>
          </a:bodyPr>
          <a:lstStyle/>
          <a:p>
            <a:pPr algn="ctr"/>
            <a:r>
              <a:rPr lang="fr-FR" b="1" dirty="0" smtClean="0">
                <a:solidFill>
                  <a:srgbClr val="FF0000"/>
                </a:solidFill>
                <a:latin typeface="Times New Roman" pitchFamily="18" charset="0"/>
                <a:cs typeface="Times New Roman" pitchFamily="18" charset="0"/>
              </a:rPr>
              <a:t>Il n’est pas recommandé d’accéder directement aux attributs d’un objet</a:t>
            </a:r>
            <a:endParaRPr lang="fr-FR" dirty="0">
              <a:solidFill>
                <a:srgbClr val="FF0000"/>
              </a:solidFill>
              <a:latin typeface="Times New Roman" pitchFamily="18" charset="0"/>
              <a:cs typeface="Times New Roman" pitchFamily="18" charset="0"/>
            </a:endParaRPr>
          </a:p>
        </p:txBody>
      </p:sp>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Utilisation des objets: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Accès aux attributs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1714488"/>
            <a:ext cx="8424936" cy="4680520"/>
          </a:xfrm>
          <a:prstGeom prst="rect">
            <a:avLst/>
          </a:prstGeom>
        </p:spPr>
        <p:txBody>
          <a:bodyPr vert="horz" lIns="91440" tIns="45720" rIns="91440" bIns="45720" rtlCol="0">
            <a:normAutofit/>
          </a:bodyPr>
          <a:lstStyle/>
          <a:p>
            <a:pPr algn="just">
              <a:buFont typeface="Arial" pitchFamily="34" charset="0"/>
              <a:buChar char="•"/>
            </a:pPr>
            <a:r>
              <a:rPr lang="en-US" altLang="fr-FR" sz="2200" dirty="0" smtClean="0">
                <a:solidFill>
                  <a:srgbClr val="002060"/>
                </a:solidFill>
              </a:rPr>
              <a:t> </a:t>
            </a:r>
            <a:r>
              <a:rPr lang="fr-FR" altLang="fr-FR" sz="2200" dirty="0" smtClean="0">
                <a:solidFill>
                  <a:srgbClr val="002060"/>
                </a:solidFill>
                <a:latin typeface="Times New Roman" pitchFamily="18" charset="0"/>
                <a:cs typeface="Times New Roman" pitchFamily="18" charset="0"/>
              </a:rPr>
              <a:t>Un objet est un ensemble de propriétés ayant des valeurs et des actions (opérations ou méthodes) agissant sur les valeurs de ces propriétés.</a:t>
            </a:r>
          </a:p>
          <a:p>
            <a:pPr algn="just">
              <a:buFont typeface="Arial" pitchFamily="34" charset="0"/>
              <a:buChar char="•"/>
            </a:pPr>
            <a:endParaRPr lang="fr-FR" sz="2200" dirty="0" smtClean="0">
              <a:solidFill>
                <a:srgbClr val="002060"/>
              </a:solidFill>
              <a:latin typeface="Times New Roman" pitchFamily="18" charset="0"/>
              <a:cs typeface="Times New Roman" pitchFamily="18" charset="0"/>
            </a:endParaRPr>
          </a:p>
          <a:p>
            <a:pPr algn="just">
              <a:buFont typeface="Arial" pitchFamily="34" charset="0"/>
              <a:buChar char="•"/>
            </a:pPr>
            <a:r>
              <a:rPr lang="fr-FR" sz="2200" dirty="0" smtClean="0">
                <a:solidFill>
                  <a:srgbClr val="002060"/>
                </a:solidFill>
                <a:latin typeface="Times New Roman" pitchFamily="18" charset="0"/>
                <a:cs typeface="Times New Roman" pitchFamily="18" charset="0"/>
              </a:rPr>
              <a:t> Les objets communiquent entre eux par des messages. Un objet peut recevoir un message qui déclenche :</a:t>
            </a:r>
          </a:p>
          <a:p>
            <a:pPr algn="just"/>
            <a:endParaRPr lang="fr-FR" sz="2200" dirty="0" smtClean="0">
              <a:solidFill>
                <a:srgbClr val="002060"/>
              </a:solidFill>
              <a:latin typeface="Times New Roman" pitchFamily="18" charset="0"/>
              <a:cs typeface="Times New Roman" pitchFamily="18" charset="0"/>
            </a:endParaRPr>
          </a:p>
          <a:p>
            <a:pPr marL="720725" lvl="1" indent="-263525">
              <a:buFont typeface="Wingdings" pitchFamily="2" charset="2"/>
              <a:buChar char="§"/>
            </a:pPr>
            <a:r>
              <a:rPr lang="fr-FR" sz="2200" dirty="0" smtClean="0">
                <a:solidFill>
                  <a:srgbClr val="002060"/>
                </a:solidFill>
                <a:latin typeface="Times New Roman" pitchFamily="18" charset="0"/>
                <a:cs typeface="Times New Roman" pitchFamily="18" charset="0"/>
              </a:rPr>
              <a:t>une méthode qui modifie son état </a:t>
            </a:r>
          </a:p>
          <a:p>
            <a:pPr marL="263525" indent="-263525"/>
            <a:r>
              <a:rPr lang="fr-FR" sz="2200" dirty="0" smtClean="0">
                <a:solidFill>
                  <a:srgbClr val="002060"/>
                </a:solidFill>
                <a:latin typeface="Times New Roman" pitchFamily="18" charset="0"/>
                <a:cs typeface="Times New Roman" pitchFamily="18" charset="0"/>
              </a:rPr>
              <a:t>				et/ou</a:t>
            </a:r>
          </a:p>
          <a:p>
            <a:pPr marL="720725" lvl="1" indent="-263525">
              <a:buFont typeface="Wingdings" pitchFamily="2" charset="2"/>
              <a:buChar char="§"/>
            </a:pPr>
            <a:r>
              <a:rPr lang="fr-FR" sz="2200" dirty="0" smtClean="0">
                <a:solidFill>
                  <a:srgbClr val="002060"/>
                </a:solidFill>
                <a:latin typeface="Times New Roman" pitchFamily="18" charset="0"/>
                <a:cs typeface="Times New Roman" pitchFamily="18" charset="0"/>
              </a:rPr>
              <a:t>une méthode qui envoie un message à un autre objet</a:t>
            </a:r>
          </a:p>
          <a:p>
            <a:pPr marL="263525" indent="-263525"/>
            <a:endParaRPr lang="fr-FR" altLang="fr-FR" sz="3200" dirty="0" smtClean="0">
              <a:solidFill>
                <a:srgbClr val="000066"/>
              </a:solidFill>
            </a:endParaRP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fr-FR" altLang="fr-FR"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Les principes de la POO: Programmation par objet</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1637537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85860"/>
            <a:ext cx="8786842" cy="4525963"/>
          </a:xfrm>
        </p:spPr>
        <p:txBody>
          <a:bodyPr>
            <a:normAutofit fontScale="70000" lnSpcReduction="20000"/>
          </a:bodyPr>
          <a:lstStyle/>
          <a:p>
            <a:pPr algn="just">
              <a:buNone/>
            </a:pPr>
            <a:r>
              <a:rPr lang="fr-FR" dirty="0" smtClean="0">
                <a:solidFill>
                  <a:schemeClr val="tx2">
                    <a:lumMod val="50000"/>
                  </a:schemeClr>
                </a:solidFill>
                <a:latin typeface="Times New Roman" pitchFamily="18" charset="0"/>
                <a:cs typeface="Times New Roman" pitchFamily="18" charset="0"/>
              </a:rPr>
              <a:t>Pour « demander » à un objet d’effectuer un traitement il faut lui </a:t>
            </a:r>
            <a:r>
              <a:rPr lang="fr-FR" b="1" dirty="0" smtClean="0">
                <a:solidFill>
                  <a:schemeClr val="tx2">
                    <a:lumMod val="50000"/>
                  </a:schemeClr>
                </a:solidFill>
                <a:latin typeface="Times New Roman" pitchFamily="18" charset="0"/>
                <a:cs typeface="Times New Roman" pitchFamily="18" charset="0"/>
              </a:rPr>
              <a:t>envoyer un message</a:t>
            </a:r>
          </a:p>
          <a:p>
            <a:pPr algn="just">
              <a:buNone/>
            </a:pPr>
            <a:endParaRPr lang="fr-FR" b="1" dirty="0" smtClean="0">
              <a:solidFill>
                <a:schemeClr val="tx2">
                  <a:lumMod val="50000"/>
                </a:schemeClr>
              </a:solidFill>
              <a:latin typeface="Times New Roman" pitchFamily="18" charset="0"/>
              <a:cs typeface="Times New Roman" pitchFamily="18" charset="0"/>
            </a:endParaRPr>
          </a:p>
          <a:p>
            <a:pPr algn="just">
              <a:buNone/>
            </a:pPr>
            <a:r>
              <a:rPr lang="fr-FR" dirty="0" smtClean="0">
                <a:solidFill>
                  <a:schemeClr val="tx2">
                    <a:lumMod val="50000"/>
                  </a:schemeClr>
                </a:solidFill>
                <a:latin typeface="Times New Roman" pitchFamily="18" charset="0"/>
                <a:cs typeface="Times New Roman" pitchFamily="18" charset="0"/>
              </a:rPr>
              <a:t>Un message est composé de trois parties:</a:t>
            </a:r>
          </a:p>
          <a:p>
            <a:pPr algn="just"/>
            <a:r>
              <a:rPr lang="fr-FR" dirty="0" smtClean="0">
                <a:solidFill>
                  <a:schemeClr val="tx2">
                    <a:lumMod val="50000"/>
                  </a:schemeClr>
                </a:solidFill>
                <a:latin typeface="Times New Roman" pitchFamily="18" charset="0"/>
                <a:cs typeface="Times New Roman" pitchFamily="18" charset="0"/>
              </a:rPr>
              <a:t>Une référence permettant de désigner l’objet à qui le message est envoyé</a:t>
            </a:r>
          </a:p>
          <a:p>
            <a:pPr algn="just"/>
            <a:r>
              <a:rPr lang="fr-FR" dirty="0" smtClean="0">
                <a:solidFill>
                  <a:schemeClr val="tx2">
                    <a:lumMod val="50000"/>
                  </a:schemeClr>
                </a:solidFill>
                <a:latin typeface="Times New Roman" pitchFamily="18" charset="0"/>
                <a:cs typeface="Times New Roman" pitchFamily="18" charset="0"/>
              </a:rPr>
              <a:t>Le nom de la méthode ou de l’attribut à exécuter</a:t>
            </a:r>
          </a:p>
          <a:p>
            <a:pPr algn="just"/>
            <a:r>
              <a:rPr lang="fr-FR" dirty="0" smtClean="0">
                <a:solidFill>
                  <a:schemeClr val="tx2">
                    <a:lumMod val="50000"/>
                  </a:schemeClr>
                </a:solidFill>
                <a:latin typeface="Times New Roman" pitchFamily="18" charset="0"/>
                <a:cs typeface="Times New Roman" pitchFamily="18" charset="0"/>
              </a:rPr>
              <a:t>Les éventuels paramètres de la méthode</a:t>
            </a:r>
          </a:p>
          <a:p>
            <a:pPr algn="just">
              <a:buNone/>
            </a:pPr>
            <a:r>
              <a:rPr lang="fr-FR" dirty="0" smtClean="0">
                <a:latin typeface="Times New Roman" pitchFamily="18" charset="0"/>
                <a:cs typeface="Times New Roman" pitchFamily="18" charset="0"/>
              </a:rPr>
              <a:t> </a:t>
            </a:r>
          </a:p>
          <a:p>
            <a:pPr algn="ctr">
              <a:buNone/>
            </a:pPr>
            <a:r>
              <a:rPr lang="fr-FR" b="1" dirty="0" err="1" smtClean="0">
                <a:solidFill>
                  <a:srgbClr val="FF0000"/>
                </a:solidFill>
                <a:latin typeface="Times New Roman" pitchFamily="18" charset="0"/>
                <a:cs typeface="Times New Roman" pitchFamily="18" charset="0"/>
              </a:rPr>
              <a:t>identificationObjet.nomDeMethode</a:t>
            </a:r>
            <a:r>
              <a:rPr lang="fr-FR" b="1" dirty="0" smtClean="0">
                <a:solidFill>
                  <a:srgbClr val="FF0000"/>
                </a:solidFill>
                <a:latin typeface="Times New Roman" pitchFamily="18" charset="0"/>
                <a:cs typeface="Times New Roman" pitchFamily="18" charset="0"/>
              </a:rPr>
              <a:t>(« Paramètres éventuels »)</a:t>
            </a:r>
          </a:p>
          <a:p>
            <a:pPr algn="ctr">
              <a:buNone/>
            </a:pPr>
            <a:endParaRPr lang="fr-FR" dirty="0" smtClean="0">
              <a:solidFill>
                <a:schemeClr val="tx2">
                  <a:lumMod val="50000"/>
                </a:schemeClr>
              </a:solidFill>
              <a:latin typeface="Times New Roman" pitchFamily="18" charset="0"/>
              <a:cs typeface="Times New Roman" pitchFamily="18" charset="0"/>
            </a:endParaRPr>
          </a:p>
          <a:p>
            <a:pPr algn="just">
              <a:buNone/>
            </a:pPr>
            <a:r>
              <a:rPr lang="fr-FR" dirty="0" smtClean="0">
                <a:solidFill>
                  <a:schemeClr val="tx2">
                    <a:lumMod val="50000"/>
                  </a:schemeClr>
                </a:solidFill>
                <a:latin typeface="Times New Roman" pitchFamily="18" charset="0"/>
                <a:cs typeface="Times New Roman" pitchFamily="18" charset="0"/>
              </a:rPr>
              <a:t>L’envoi de message est similaire à un appel de fonction</a:t>
            </a:r>
          </a:p>
          <a:p>
            <a:pPr algn="just"/>
            <a:r>
              <a:rPr lang="fr-FR" dirty="0" smtClean="0">
                <a:solidFill>
                  <a:schemeClr val="tx2">
                    <a:lumMod val="50000"/>
                  </a:schemeClr>
                </a:solidFill>
                <a:latin typeface="Times New Roman" pitchFamily="18" charset="0"/>
                <a:cs typeface="Times New Roman" pitchFamily="18" charset="0"/>
              </a:rPr>
              <a:t>Le code défini dans la méthode est exécuté</a:t>
            </a:r>
          </a:p>
          <a:p>
            <a:pPr algn="just"/>
            <a:r>
              <a:rPr lang="fr-FR" dirty="0" smtClean="0">
                <a:solidFill>
                  <a:schemeClr val="tx2">
                    <a:lumMod val="50000"/>
                  </a:schemeClr>
                </a:solidFill>
                <a:latin typeface="Times New Roman" pitchFamily="18" charset="0"/>
                <a:cs typeface="Times New Roman" pitchFamily="18" charset="0"/>
              </a:rPr>
              <a:t>Le contrôle est retourné au programme appelant</a:t>
            </a:r>
            <a:endParaRPr lang="en-US"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Envoi de messages: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appel de méthodes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612459" y="1643050"/>
            <a:ext cx="5245821" cy="4786333"/>
          </a:xfrm>
          <a:prstGeom prst="rect">
            <a:avLst/>
          </a:prstGeom>
          <a:noFill/>
          <a:ln w="9525">
            <a:solidFill>
              <a:schemeClr val="accent1"/>
            </a:solidFill>
            <a:miter lim="800000"/>
            <a:headEnd/>
            <a:tailEnd/>
          </a:ln>
          <a:effectLst/>
        </p:spPr>
      </p:pic>
      <p:sp>
        <p:nvSpPr>
          <p:cNvPr id="8" name="Rectangle 7"/>
          <p:cNvSpPr/>
          <p:nvPr/>
        </p:nvSpPr>
        <p:spPr>
          <a:xfrm>
            <a:off x="357158" y="1853975"/>
            <a:ext cx="3143272" cy="646331"/>
          </a:xfrm>
          <a:prstGeom prst="rect">
            <a:avLst/>
          </a:prstGeom>
        </p:spPr>
        <p:txBody>
          <a:bodyPr wrap="square">
            <a:spAutoFit/>
          </a:bodyPr>
          <a:lstStyle/>
          <a:p>
            <a:r>
              <a:rPr lang="fr-FR" b="1" dirty="0" smtClean="0">
                <a:solidFill>
                  <a:srgbClr val="FF0000"/>
                </a:solidFill>
                <a:latin typeface="Times New Roman" pitchFamily="18" charset="0"/>
                <a:cs typeface="Times New Roman" pitchFamily="18" charset="0"/>
              </a:rPr>
              <a:t>Ne pas oublier les parenthèses pour les appels des méthodes</a:t>
            </a:r>
            <a:endParaRPr lang="fr-FR" dirty="0">
              <a:solidFill>
                <a:srgbClr val="FF0000"/>
              </a:solidFill>
              <a:latin typeface="Times New Roman" pitchFamily="18" charset="0"/>
              <a:cs typeface="Times New Roman" pitchFamily="18" charset="0"/>
            </a:endParaRPr>
          </a:p>
        </p:txBody>
      </p:sp>
      <p:sp>
        <p:nvSpPr>
          <p:cNvPr id="9" name="Rectangle 8"/>
          <p:cNvSpPr/>
          <p:nvPr/>
        </p:nvSpPr>
        <p:spPr>
          <a:xfrm>
            <a:off x="214282" y="3286124"/>
            <a:ext cx="2714644" cy="1143008"/>
          </a:xfrm>
          <a:prstGeom prst="wedgeRectCallout">
            <a:avLst>
              <a:gd name="adj1" fmla="val 106578"/>
              <a:gd name="adj2" fmla="val 5424"/>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Envoi d'un message à l'objet </a:t>
            </a:r>
            <a:r>
              <a:rPr lang="fr-FR" b="1" dirty="0" err="1" smtClean="0">
                <a:solidFill>
                  <a:schemeClr val="tx2">
                    <a:lumMod val="50000"/>
                  </a:schemeClr>
                </a:solidFill>
                <a:latin typeface="Times New Roman" pitchFamily="18" charset="0"/>
                <a:cs typeface="Times New Roman" pitchFamily="18" charset="0"/>
              </a:rPr>
              <a:t>maVoiture</a:t>
            </a:r>
            <a:r>
              <a:rPr lang="fr-FR" b="1" dirty="0" smtClean="0">
                <a:solidFill>
                  <a:schemeClr val="tx2">
                    <a:lumMod val="50000"/>
                  </a:schemeClr>
                </a:solidFill>
                <a:latin typeface="Times New Roman" pitchFamily="18" charset="0"/>
                <a:cs typeface="Times New Roman" pitchFamily="18" charset="0"/>
              </a:rPr>
              <a:t> : </a:t>
            </a:r>
          </a:p>
          <a:p>
            <a:pPr algn="ctr"/>
            <a:r>
              <a:rPr lang="fr-FR" b="1" dirty="0" smtClean="0">
                <a:solidFill>
                  <a:schemeClr val="tx2">
                    <a:lumMod val="50000"/>
                  </a:schemeClr>
                </a:solidFill>
                <a:latin typeface="Times New Roman" pitchFamily="18" charset="0"/>
                <a:cs typeface="Times New Roman" pitchFamily="18" charset="0"/>
              </a:rPr>
              <a:t>Appel d'un </a:t>
            </a:r>
            <a:r>
              <a:rPr lang="fr-FR" b="1" dirty="0" smtClean="0">
                <a:solidFill>
                  <a:srgbClr val="FF0000"/>
                </a:solidFill>
                <a:latin typeface="Times New Roman" pitchFamily="18" charset="0"/>
                <a:cs typeface="Times New Roman" pitchFamily="18" charset="0"/>
              </a:rPr>
              <a:t>modificateur</a:t>
            </a:r>
            <a:endParaRPr lang="fr-FR" b="1" dirty="0">
              <a:solidFill>
                <a:srgbClr val="FF0000"/>
              </a:solidFill>
              <a:latin typeface="Times New Roman" pitchFamily="18" charset="0"/>
              <a:cs typeface="Times New Roman" pitchFamily="18" charset="0"/>
            </a:endParaRPr>
          </a:p>
        </p:txBody>
      </p:sp>
      <p:sp>
        <p:nvSpPr>
          <p:cNvPr id="10" name="Rectangle 9"/>
          <p:cNvSpPr/>
          <p:nvPr/>
        </p:nvSpPr>
        <p:spPr>
          <a:xfrm>
            <a:off x="214282" y="4786322"/>
            <a:ext cx="2714644" cy="1143008"/>
          </a:xfrm>
          <a:prstGeom prst="wedgeRectCallout">
            <a:avLst>
              <a:gd name="adj1" fmla="val 158352"/>
              <a:gd name="adj2" fmla="val -8018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Envoi d'un message à l'objet </a:t>
            </a:r>
            <a:r>
              <a:rPr lang="fr-FR" b="1" dirty="0" err="1" smtClean="0">
                <a:solidFill>
                  <a:schemeClr val="tx2">
                    <a:lumMod val="50000"/>
                  </a:schemeClr>
                </a:solidFill>
                <a:latin typeface="Times New Roman" pitchFamily="18" charset="0"/>
                <a:cs typeface="Times New Roman" pitchFamily="18" charset="0"/>
              </a:rPr>
              <a:t>maVoiture</a:t>
            </a:r>
            <a:r>
              <a:rPr lang="fr-FR" b="1" dirty="0" smtClean="0">
                <a:solidFill>
                  <a:schemeClr val="tx2">
                    <a:lumMod val="50000"/>
                  </a:schemeClr>
                </a:solidFill>
                <a:latin typeface="Times New Roman" pitchFamily="18" charset="0"/>
                <a:cs typeface="Times New Roman" pitchFamily="18" charset="0"/>
              </a:rPr>
              <a:t> : </a:t>
            </a:r>
          </a:p>
          <a:p>
            <a:pPr algn="ctr"/>
            <a:r>
              <a:rPr lang="fr-FR" b="1" dirty="0" smtClean="0">
                <a:solidFill>
                  <a:schemeClr val="tx2">
                    <a:lumMod val="50000"/>
                  </a:schemeClr>
                </a:solidFill>
                <a:latin typeface="Times New Roman" pitchFamily="18" charset="0"/>
                <a:cs typeface="Times New Roman" pitchFamily="18" charset="0"/>
              </a:rPr>
              <a:t>Appel d'un </a:t>
            </a:r>
            <a:r>
              <a:rPr lang="fr-FR" b="1" dirty="0" smtClean="0">
                <a:solidFill>
                  <a:srgbClr val="FF0000"/>
                </a:solidFill>
                <a:latin typeface="Times New Roman" pitchFamily="18" charset="0"/>
                <a:cs typeface="Times New Roman" pitchFamily="18" charset="0"/>
              </a:rPr>
              <a:t>sélecteur</a:t>
            </a:r>
            <a:endParaRPr lang="fr-FR" b="1" dirty="0">
              <a:solidFill>
                <a:srgbClr val="FF0000"/>
              </a:solidFill>
              <a:latin typeface="Times New Roman" pitchFamily="18" charset="0"/>
              <a:cs typeface="Times New Roman" pitchFamily="18" charset="0"/>
            </a:endParaRPr>
          </a:p>
        </p:txBody>
      </p:sp>
      <p:sp>
        <p:nvSpPr>
          <p:cNvPr id="11" name="Rectangle 10"/>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Envoi de messages: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appel de méthodes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071546"/>
            <a:ext cx="8229600" cy="2357454"/>
          </a:xfrm>
        </p:spPr>
        <p:txBody>
          <a:bodyPr>
            <a:normAutofit fontScale="85000" lnSpcReduction="20000"/>
          </a:bodyPr>
          <a:lstStyle/>
          <a:p>
            <a:pPr algn="just">
              <a:buNone/>
            </a:pPr>
            <a:r>
              <a:rPr lang="fr-FR" sz="2400" b="1" dirty="0" smtClean="0">
                <a:latin typeface="Times New Roman" pitchFamily="18" charset="0"/>
                <a:cs typeface="Times New Roman" pitchFamily="18" charset="0"/>
              </a:rPr>
              <a:t>Un paramètre d’une méthode peut être</a:t>
            </a:r>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Une variable de type simple</a:t>
            </a:r>
          </a:p>
          <a:p>
            <a:pPr algn="just"/>
            <a:r>
              <a:rPr lang="fr-FR" sz="2400" dirty="0" smtClean="0">
                <a:latin typeface="Times New Roman" pitchFamily="18" charset="0"/>
                <a:cs typeface="Times New Roman" pitchFamily="18" charset="0"/>
              </a:rPr>
              <a:t>Une référence d’un objet typée par n’importe quelle classe</a:t>
            </a:r>
          </a:p>
          <a:p>
            <a:pPr algn="just">
              <a:buNone/>
            </a:pPr>
            <a:endParaRPr lang="fr-FR" sz="2400"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En Java tout est passé par valeur</a:t>
            </a:r>
          </a:p>
          <a:p>
            <a:pPr algn="just"/>
            <a:r>
              <a:rPr lang="fr-FR" sz="2400" dirty="0" smtClean="0">
                <a:latin typeface="Times New Roman" pitchFamily="18" charset="0"/>
                <a:cs typeface="Times New Roman" pitchFamily="18" charset="0"/>
              </a:rPr>
              <a:t>Les paramètres d’une méthode sont effectifs</a:t>
            </a:r>
          </a:p>
          <a:p>
            <a:pPr algn="just"/>
            <a:r>
              <a:rPr lang="fr-FR" sz="2400" dirty="0" smtClean="0">
                <a:latin typeface="Times New Roman" pitchFamily="18" charset="0"/>
                <a:cs typeface="Times New Roman" pitchFamily="18" charset="0"/>
              </a:rPr>
              <a:t>La valeur de retour d’une méthode est effective aussi (si différente de </a:t>
            </a:r>
            <a:r>
              <a:rPr lang="fr-FR" sz="2400" dirty="0" err="1" smtClean="0">
                <a:latin typeface="Times New Roman" pitchFamily="18" charset="0"/>
                <a:cs typeface="Times New Roman" pitchFamily="18" charset="0"/>
              </a:rPr>
              <a:t>void</a:t>
            </a:r>
            <a:r>
              <a:rPr lang="fr-FR" sz="2400" dirty="0" smtClean="0">
                <a:latin typeface="Times New Roman" pitchFamily="18" charset="0"/>
                <a:cs typeface="Times New Roman" pitchFamily="18" charset="0"/>
              </a:rPr>
              <a:t>)</a:t>
            </a:r>
          </a:p>
          <a:p>
            <a:pPr algn="just"/>
            <a:endParaRPr lang="fr-FR"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Envoi de messages: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
            </a:r>
            <a:r>
              <a:rPr lang="fr-FR" sz="2800" dirty="0" err="1" smtClean="0">
                <a:solidFill>
                  <a:schemeClr val="tx2">
                    <a:lumMod val="75000"/>
                  </a:schemeClr>
                </a:solidFill>
                <a:latin typeface="Times New Roman" pitchFamily="18" charset="0"/>
                <a:ea typeface="+mj-ea"/>
                <a:cs typeface="Times New Roman" pitchFamily="18" charset="0"/>
              </a:rPr>
              <a:t>pa</a:t>
            </a:r>
            <a:r>
              <a:rPr kumimoji="0" lang="fr-FR" sz="2800" b="0" i="0" u="none" strike="noStrike" kern="1200" cap="none" spc="0" normalizeH="0" noProof="0" dirty="0" err="1" smtClean="0">
                <a:ln>
                  <a:noFill/>
                </a:ln>
                <a:solidFill>
                  <a:schemeClr val="tx2">
                    <a:lumMod val="75000"/>
                  </a:schemeClr>
                </a:solidFill>
                <a:effectLst/>
                <a:uLnTx/>
                <a:uFillTx/>
                <a:latin typeface="Times New Roman" pitchFamily="18" charset="0"/>
                <a:ea typeface="+mj-ea"/>
                <a:cs typeface="Times New Roman" pitchFamily="18" charset="0"/>
              </a:rPr>
              <a:t>ssage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paramètres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285861"/>
            <a:ext cx="8501122" cy="4286280"/>
          </a:xfrm>
        </p:spPr>
        <p:txBody>
          <a:bodyPr>
            <a:normAutofit fontScale="92500" lnSpcReduction="20000"/>
          </a:bodyPr>
          <a:lstStyle/>
          <a:p>
            <a:pPr algn="just"/>
            <a:r>
              <a:rPr lang="fr-FR" sz="2600" dirty="0" smtClean="0">
                <a:solidFill>
                  <a:schemeClr val="tx2">
                    <a:lumMod val="50000"/>
                  </a:schemeClr>
                </a:solidFill>
                <a:latin typeface="Times New Roman" pitchFamily="18" charset="0"/>
                <a:cs typeface="Times New Roman" pitchFamily="18" charset="0"/>
              </a:rPr>
              <a:t>L’objet « courant » est désigné par le mot clé </a:t>
            </a:r>
            <a:r>
              <a:rPr lang="fr-FR" sz="2600" b="1" dirty="0" err="1" smtClean="0">
                <a:solidFill>
                  <a:schemeClr val="tx2">
                    <a:lumMod val="50000"/>
                  </a:schemeClr>
                </a:solidFill>
                <a:latin typeface="Times New Roman" pitchFamily="18" charset="0"/>
                <a:cs typeface="Times New Roman" pitchFamily="18" charset="0"/>
              </a:rPr>
              <a:t>this</a:t>
            </a:r>
            <a:endParaRPr lang="fr-FR" sz="2600" b="1" dirty="0" smtClean="0">
              <a:solidFill>
                <a:schemeClr val="tx2">
                  <a:lumMod val="50000"/>
                </a:schemeClr>
              </a:solidFill>
              <a:latin typeface="Times New Roman" pitchFamily="18" charset="0"/>
              <a:cs typeface="Times New Roman" pitchFamily="18" charset="0"/>
            </a:endParaRPr>
          </a:p>
          <a:p>
            <a:pPr algn="just"/>
            <a:r>
              <a:rPr lang="fr-FR" sz="2600" dirty="0" smtClean="0">
                <a:solidFill>
                  <a:schemeClr val="tx2">
                    <a:lumMod val="50000"/>
                  </a:schemeClr>
                </a:solidFill>
                <a:latin typeface="Times New Roman" pitchFamily="18" charset="0"/>
                <a:cs typeface="Times New Roman" pitchFamily="18" charset="0"/>
              </a:rPr>
              <a:t>Permet de désigner l’objet dans lequel on se trouve</a:t>
            </a:r>
          </a:p>
          <a:p>
            <a:pPr algn="just"/>
            <a:endParaRPr lang="fr-FR" sz="2600" dirty="0" smtClean="0">
              <a:latin typeface="Times New Roman" pitchFamily="18" charset="0"/>
              <a:cs typeface="Times New Roman" pitchFamily="18" charset="0"/>
            </a:endParaRPr>
          </a:p>
          <a:p>
            <a:pPr algn="just"/>
            <a:endParaRPr lang="fr-FR" sz="2600" dirty="0" smtClean="0">
              <a:latin typeface="Times New Roman" pitchFamily="18" charset="0"/>
              <a:cs typeface="Times New Roman" pitchFamily="18" charset="0"/>
            </a:endParaRPr>
          </a:p>
          <a:p>
            <a:pPr algn="just"/>
            <a:endParaRPr lang="fr-FR" sz="2600" dirty="0" smtClean="0">
              <a:latin typeface="Times New Roman" pitchFamily="18" charset="0"/>
              <a:cs typeface="Times New Roman" pitchFamily="18" charset="0"/>
            </a:endParaRPr>
          </a:p>
          <a:p>
            <a:pPr algn="just"/>
            <a:endParaRPr lang="fr-FR" sz="2600" dirty="0" smtClean="0">
              <a:latin typeface="Times New Roman" pitchFamily="18" charset="0"/>
              <a:cs typeface="Times New Roman" pitchFamily="18" charset="0"/>
            </a:endParaRPr>
          </a:p>
          <a:p>
            <a:pPr algn="just">
              <a:buNone/>
            </a:pPr>
            <a:r>
              <a:rPr lang="fr-FR" sz="2600" dirty="0" smtClean="0">
                <a:solidFill>
                  <a:schemeClr val="tx2">
                    <a:lumMod val="50000"/>
                  </a:schemeClr>
                </a:solidFill>
                <a:latin typeface="Times New Roman" pitchFamily="18" charset="0"/>
                <a:cs typeface="Times New Roman" pitchFamily="18" charset="0"/>
              </a:rPr>
              <a:t>Utilité de l’objet « courant »</a:t>
            </a:r>
          </a:p>
          <a:p>
            <a:pPr algn="just">
              <a:buNone/>
            </a:pPr>
            <a:endParaRPr lang="fr-FR" sz="2600" dirty="0" smtClean="0">
              <a:solidFill>
                <a:schemeClr val="tx2">
                  <a:lumMod val="50000"/>
                </a:schemeClr>
              </a:solidFill>
              <a:latin typeface="Times New Roman" pitchFamily="18" charset="0"/>
              <a:cs typeface="Times New Roman" pitchFamily="18" charset="0"/>
            </a:endParaRPr>
          </a:p>
          <a:p>
            <a:pPr algn="just"/>
            <a:r>
              <a:rPr lang="fr-FR" sz="2600" dirty="0" smtClean="0">
                <a:solidFill>
                  <a:schemeClr val="tx2">
                    <a:lumMod val="50000"/>
                  </a:schemeClr>
                </a:solidFill>
                <a:latin typeface="Times New Roman" pitchFamily="18" charset="0"/>
                <a:cs typeface="Times New Roman" pitchFamily="18" charset="0"/>
              </a:rPr>
              <a:t>Rendre explicite l’accès aux propres attributs et méthodes définies dans la classe</a:t>
            </a:r>
          </a:p>
          <a:p>
            <a:pPr algn="just"/>
            <a:r>
              <a:rPr lang="fr-FR" sz="2600" dirty="0" smtClean="0">
                <a:solidFill>
                  <a:schemeClr val="tx2">
                    <a:lumMod val="50000"/>
                  </a:schemeClr>
                </a:solidFill>
                <a:latin typeface="Times New Roman" pitchFamily="18" charset="0"/>
                <a:cs typeface="Times New Roman" pitchFamily="18" charset="0"/>
              </a:rPr>
              <a:t>Passer en paramètre d’une méthode la référence de l’objet courant</a:t>
            </a:r>
          </a:p>
          <a:p>
            <a:pPr algn="just"/>
            <a:endParaRPr lang="fr-FR" dirty="0"/>
          </a:p>
        </p:txBody>
      </p:sp>
      <p:sp>
        <p:nvSpPr>
          <p:cNvPr id="7" name="Rectangle 6"/>
          <p:cNvSpPr/>
          <p:nvPr/>
        </p:nvSpPr>
        <p:spPr>
          <a:xfrm>
            <a:off x="2071670" y="2214554"/>
            <a:ext cx="4572000" cy="923330"/>
          </a:xfrm>
          <a:prstGeom prst="rect">
            <a:avLst/>
          </a:prstGeom>
          <a:ln>
            <a:solidFill>
              <a:srgbClr val="FF0000"/>
            </a:solidFill>
          </a:ln>
        </p:spPr>
        <p:txBody>
          <a:bodyPr>
            <a:spAutoFit/>
          </a:bodyPr>
          <a:lstStyle/>
          <a:p>
            <a:pPr algn="ctr"/>
            <a:r>
              <a:rPr lang="fr-FR" b="1" dirty="0" smtClean="0">
                <a:solidFill>
                  <a:srgbClr val="FF0000"/>
                </a:solidFill>
              </a:rPr>
              <a:t>Ne pas tenter d’affecter une</a:t>
            </a:r>
          </a:p>
          <a:p>
            <a:pPr algn="ctr"/>
            <a:r>
              <a:rPr lang="fr-FR" b="1" dirty="0" smtClean="0">
                <a:solidFill>
                  <a:srgbClr val="FF0000"/>
                </a:solidFill>
              </a:rPr>
              <a:t>nouvelle valeur à </a:t>
            </a:r>
            <a:r>
              <a:rPr lang="fr-FR" b="1" dirty="0" err="1" smtClean="0">
                <a:solidFill>
                  <a:srgbClr val="FF0000"/>
                </a:solidFill>
              </a:rPr>
              <a:t>this</a:t>
            </a:r>
            <a:r>
              <a:rPr lang="fr-FR" b="1" dirty="0" smtClean="0">
                <a:solidFill>
                  <a:srgbClr val="FF0000"/>
                </a:solidFill>
              </a:rPr>
              <a:t> !!!!</a:t>
            </a:r>
          </a:p>
          <a:p>
            <a:pPr algn="ctr"/>
            <a:r>
              <a:rPr lang="fr-FR" dirty="0" err="1" smtClean="0"/>
              <a:t>this</a:t>
            </a:r>
            <a:r>
              <a:rPr lang="fr-FR" dirty="0" smtClean="0"/>
              <a:t> = ... ; </a:t>
            </a:r>
            <a:r>
              <a:rPr lang="fr-FR" dirty="0" smtClean="0">
                <a:solidFill>
                  <a:srgbClr val="FF0000"/>
                </a:solidFill>
              </a:rPr>
              <a:t>// Erreur</a:t>
            </a:r>
            <a:endParaRPr lang="fr-FR" dirty="0">
              <a:solidFill>
                <a:srgbClr val="FF0000"/>
              </a:solidFill>
            </a:endParaRP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L’objet courant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285860"/>
            <a:ext cx="8229600" cy="4525963"/>
          </a:xfrm>
        </p:spPr>
        <p:txBody>
          <a:bodyPr>
            <a:normAutofit/>
          </a:bodyPr>
          <a:lstStyle/>
          <a:p>
            <a:pPr>
              <a:buNone/>
            </a:pPr>
            <a:r>
              <a:rPr lang="fr-FR" sz="2200" dirty="0" smtClean="0">
                <a:solidFill>
                  <a:schemeClr val="tx2">
                    <a:lumMod val="50000"/>
                  </a:schemeClr>
                </a:solidFill>
                <a:latin typeface="Times New Roman" pitchFamily="18" charset="0"/>
                <a:cs typeface="Times New Roman" pitchFamily="18" charset="0"/>
              </a:rPr>
              <a:t>L’objet courant désigne des variables ou méthodes définies dans une classe</a:t>
            </a:r>
          </a:p>
          <a:p>
            <a:endParaRPr lang="fr-FR" sz="2400" dirty="0"/>
          </a:p>
        </p:txBody>
      </p:sp>
      <p:sp>
        <p:nvSpPr>
          <p:cNvPr id="7" name="Rectangle 6"/>
          <p:cNvSpPr/>
          <p:nvPr/>
        </p:nvSpPr>
        <p:spPr>
          <a:xfrm>
            <a:off x="5747498" y="4365104"/>
            <a:ext cx="2928958" cy="1200329"/>
          </a:xfrm>
          <a:prstGeom prst="rect">
            <a:avLst/>
          </a:prstGeom>
          <a:ln>
            <a:noFill/>
          </a:ln>
        </p:spPr>
        <p:txBody>
          <a:bodyPr wrap="square">
            <a:spAutoFit/>
          </a:bodyPr>
          <a:lstStyle/>
          <a:p>
            <a:pPr algn="ctr"/>
            <a:r>
              <a:rPr lang="fr-FR" b="1" dirty="0" err="1" smtClean="0">
                <a:solidFill>
                  <a:srgbClr val="FF0000"/>
                </a:solidFill>
                <a:latin typeface="Times New Roman" pitchFamily="18" charset="0"/>
                <a:cs typeface="Times New Roman" pitchFamily="18" charset="0"/>
              </a:rPr>
              <a:t>this</a:t>
            </a:r>
            <a:r>
              <a:rPr lang="fr-FR" b="1" dirty="0" smtClean="0">
                <a:solidFill>
                  <a:srgbClr val="FF0000"/>
                </a:solidFill>
                <a:latin typeface="Times New Roman" pitchFamily="18" charset="0"/>
                <a:cs typeface="Times New Roman" pitchFamily="18" charset="0"/>
              </a:rPr>
              <a:t> n’est pas nécessaire</a:t>
            </a:r>
          </a:p>
          <a:p>
            <a:pPr algn="ctr"/>
            <a:r>
              <a:rPr lang="fr-FR" b="1" dirty="0" smtClean="0">
                <a:solidFill>
                  <a:srgbClr val="FF0000"/>
                </a:solidFill>
                <a:latin typeface="Times New Roman" pitchFamily="18" charset="0"/>
                <a:cs typeface="Times New Roman" pitchFamily="18" charset="0"/>
              </a:rPr>
              <a:t>lorsque les identificateurs de variables ne présentent</a:t>
            </a:r>
          </a:p>
          <a:p>
            <a:pPr algn="ctr"/>
            <a:r>
              <a:rPr lang="fr-FR" b="1" dirty="0" smtClean="0">
                <a:solidFill>
                  <a:srgbClr val="FF0000"/>
                </a:solidFill>
                <a:latin typeface="Times New Roman" pitchFamily="18" charset="0"/>
                <a:cs typeface="Times New Roman" pitchFamily="18" charset="0"/>
              </a:rPr>
              <a:t>aucun équivoque</a:t>
            </a:r>
            <a:endParaRPr lang="fr-FR"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1643042" y="2780928"/>
            <a:ext cx="5907261" cy="1028705"/>
          </a:xfrm>
          <a:prstGeom prst="rect">
            <a:avLst/>
          </a:prstGeom>
          <a:noFill/>
          <a:ln w="9525">
            <a:noFill/>
            <a:miter lim="800000"/>
            <a:headEnd/>
            <a:tailEnd/>
          </a:ln>
          <a:effectLst/>
        </p:spPr>
      </p:pic>
      <p:sp>
        <p:nvSpPr>
          <p:cNvPr id="9" name="Rectangle 8"/>
          <p:cNvSpPr/>
          <p:nvPr/>
        </p:nvSpPr>
        <p:spPr>
          <a:xfrm>
            <a:off x="755576" y="4293096"/>
            <a:ext cx="2071702" cy="571504"/>
          </a:xfrm>
          <a:prstGeom prst="wedgeRectCallout">
            <a:avLst>
              <a:gd name="adj1" fmla="val 58924"/>
              <a:gd name="adj2" fmla="val -19293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Désigne l'attribut </a:t>
            </a:r>
          </a:p>
          <a:p>
            <a:pPr algn="ctr"/>
            <a:r>
              <a:rPr lang="fr-FR" b="1" dirty="0" err="1" smtClean="0">
                <a:solidFill>
                  <a:schemeClr val="tx2">
                    <a:lumMod val="50000"/>
                  </a:schemeClr>
                </a:solidFill>
                <a:latin typeface="Times New Roman" pitchFamily="18" charset="0"/>
                <a:cs typeface="Times New Roman" pitchFamily="18" charset="0"/>
              </a:rPr>
              <a:t>etat</a:t>
            </a:r>
            <a:endParaRPr lang="fr-FR" b="1" dirty="0">
              <a:solidFill>
                <a:schemeClr val="tx2">
                  <a:lumMod val="50000"/>
                </a:schemeClr>
              </a:solidFill>
              <a:latin typeface="Times New Roman" pitchFamily="18" charset="0"/>
              <a:cs typeface="Times New Roman" pitchFamily="18" charset="0"/>
            </a:endParaRPr>
          </a:p>
        </p:txBody>
      </p:sp>
      <p:sp>
        <p:nvSpPr>
          <p:cNvPr id="10" name="Rectangle 9"/>
          <p:cNvSpPr/>
          <p:nvPr/>
        </p:nvSpPr>
        <p:spPr>
          <a:xfrm>
            <a:off x="3143240" y="4437112"/>
            <a:ext cx="2071702" cy="571504"/>
          </a:xfrm>
          <a:prstGeom prst="wedgeRectCallout">
            <a:avLst>
              <a:gd name="adj1" fmla="val -9993"/>
              <a:gd name="adj2" fmla="val -21820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Désigne la variable  </a:t>
            </a:r>
          </a:p>
          <a:p>
            <a:pPr algn="ctr"/>
            <a:r>
              <a:rPr lang="fr-FR" b="1" dirty="0" err="1" smtClean="0">
                <a:solidFill>
                  <a:schemeClr val="tx2">
                    <a:lumMod val="50000"/>
                  </a:schemeClr>
                </a:solidFill>
                <a:latin typeface="Times New Roman" pitchFamily="18" charset="0"/>
                <a:cs typeface="Times New Roman" pitchFamily="18" charset="0"/>
              </a:rPr>
              <a:t>etat</a:t>
            </a:r>
            <a:endParaRPr lang="fr-FR" b="1" dirty="0">
              <a:solidFill>
                <a:schemeClr val="tx2">
                  <a:lumMod val="50000"/>
                </a:schemeClr>
              </a:solidFill>
              <a:latin typeface="Times New Roman" pitchFamily="18" charset="0"/>
              <a:cs typeface="Times New Roman" pitchFamily="18" charset="0"/>
            </a:endParaRPr>
          </a:p>
        </p:txBody>
      </p:sp>
      <p:sp>
        <p:nvSpPr>
          <p:cNvPr id="13" name="Rectangle 12"/>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L’objet courant:</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attributs et méthodes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980728"/>
            <a:ext cx="8534752" cy="5145435"/>
          </a:xfrm>
        </p:spPr>
        <p:txBody>
          <a:bodyPr>
            <a:normAutofit/>
          </a:bodyPr>
          <a:lstStyle/>
          <a:p>
            <a:pPr algn="just">
              <a:buNone/>
            </a:pPr>
            <a:r>
              <a:rPr lang="fr-FR" sz="2400" dirty="0" smtClean="0">
                <a:solidFill>
                  <a:schemeClr val="tx2">
                    <a:lumMod val="50000"/>
                  </a:schemeClr>
                </a:solidFill>
                <a:latin typeface="Times New Roman" pitchFamily="18" charset="0"/>
                <a:cs typeface="Times New Roman" pitchFamily="18" charset="0"/>
              </a:rPr>
              <a:t>Les objets ne sont pas des éléments statiques et leur durée de vie ne correspond pas forcément à la durée d'exécution du programme. La durée de vie d'un objet passe par trois étapes: </a:t>
            </a:r>
          </a:p>
          <a:p>
            <a:pPr algn="just"/>
            <a:endParaRPr lang="fr-FR" sz="2400" dirty="0" smtClean="0">
              <a:solidFill>
                <a:schemeClr val="tx2">
                  <a:lumMod val="50000"/>
                </a:schemeClr>
              </a:solidFill>
              <a:latin typeface="Times New Roman" pitchFamily="18" charset="0"/>
              <a:cs typeface="Times New Roman" pitchFamily="18" charset="0"/>
            </a:endParaRPr>
          </a:p>
          <a:p>
            <a:pPr lvl="1" algn="just"/>
            <a:r>
              <a:rPr lang="fr-FR" sz="2000" b="1" dirty="0" smtClean="0">
                <a:solidFill>
                  <a:schemeClr val="tx2">
                    <a:lumMod val="50000"/>
                  </a:schemeClr>
                </a:solidFill>
                <a:latin typeface="Times New Roman" pitchFamily="18" charset="0"/>
                <a:cs typeface="Times New Roman" pitchFamily="18" charset="0"/>
              </a:rPr>
              <a:t>La déclaration de l'objet et l'instanciation grâce à l'opérateur new</a:t>
            </a:r>
          </a:p>
          <a:p>
            <a:pPr lvl="1" algn="just">
              <a:buNone/>
            </a:pPr>
            <a:endParaRPr lang="fr-FR" sz="2000" b="1" dirty="0" smtClean="0">
              <a:solidFill>
                <a:schemeClr val="tx2">
                  <a:lumMod val="50000"/>
                </a:schemeClr>
              </a:solidFill>
              <a:latin typeface="Times New Roman" pitchFamily="18" charset="0"/>
              <a:cs typeface="Times New Roman" pitchFamily="18" charset="0"/>
            </a:endParaRPr>
          </a:p>
          <a:p>
            <a:pPr lvl="1" algn="just"/>
            <a:r>
              <a:rPr lang="fr-FR" sz="2000" b="1" dirty="0" smtClean="0">
                <a:solidFill>
                  <a:schemeClr val="tx2">
                    <a:lumMod val="50000"/>
                  </a:schemeClr>
                </a:solidFill>
                <a:latin typeface="Times New Roman" pitchFamily="18" charset="0"/>
                <a:cs typeface="Times New Roman" pitchFamily="18" charset="0"/>
              </a:rPr>
              <a:t>L'utilisation de l'objet en appelant ses méthodes</a:t>
            </a:r>
          </a:p>
          <a:p>
            <a:pPr lvl="1" algn="just"/>
            <a:endParaRPr lang="fr-FR" sz="2000" dirty="0" smtClean="0">
              <a:solidFill>
                <a:schemeClr val="tx2">
                  <a:lumMod val="50000"/>
                </a:schemeClr>
              </a:solidFill>
              <a:latin typeface="Times New Roman" pitchFamily="18" charset="0"/>
              <a:cs typeface="Times New Roman" pitchFamily="18" charset="0"/>
            </a:endParaRPr>
          </a:p>
          <a:p>
            <a:pPr lvl="1" algn="just"/>
            <a:r>
              <a:rPr lang="fr-FR" sz="2000" b="1" dirty="0" smtClean="0">
                <a:solidFill>
                  <a:schemeClr val="tx2">
                    <a:lumMod val="50000"/>
                  </a:schemeClr>
                </a:solidFill>
                <a:latin typeface="Times New Roman" pitchFamily="18" charset="0"/>
                <a:cs typeface="Times New Roman" pitchFamily="18" charset="0"/>
              </a:rPr>
              <a:t>La suppression de l'objet : elle est automatique en Java grâce à la machine virtuelle. La restitution de la mémoire inutilisée est prise en charge par le récupérateur de mémoire (</a:t>
            </a:r>
            <a:r>
              <a:rPr lang="fr-FR" sz="2000" b="1" dirty="0" err="1" smtClean="0">
                <a:solidFill>
                  <a:schemeClr val="tx2">
                    <a:lumMod val="50000"/>
                  </a:schemeClr>
                </a:solidFill>
                <a:latin typeface="Times New Roman" pitchFamily="18" charset="0"/>
                <a:cs typeface="Times New Roman" pitchFamily="18" charset="0"/>
              </a:rPr>
              <a:t>garbage</a:t>
            </a:r>
            <a:r>
              <a:rPr lang="fr-FR" sz="2000" b="1" dirty="0" smtClean="0">
                <a:solidFill>
                  <a:schemeClr val="tx2">
                    <a:lumMod val="50000"/>
                  </a:schemeClr>
                </a:solidFill>
                <a:latin typeface="Times New Roman" pitchFamily="18" charset="0"/>
                <a:cs typeface="Times New Roman" pitchFamily="18" charset="0"/>
              </a:rPr>
              <a:t> </a:t>
            </a:r>
            <a:r>
              <a:rPr lang="fr-FR" sz="2000" b="1" dirty="0" err="1" smtClean="0">
                <a:solidFill>
                  <a:schemeClr val="tx2">
                    <a:lumMod val="50000"/>
                  </a:schemeClr>
                </a:solidFill>
                <a:latin typeface="Times New Roman" pitchFamily="18" charset="0"/>
                <a:cs typeface="Times New Roman" pitchFamily="18" charset="0"/>
              </a:rPr>
              <a:t>collector</a:t>
            </a:r>
            <a:r>
              <a:rPr lang="fr-FR" sz="2000" b="1" dirty="0" smtClean="0">
                <a:solidFill>
                  <a:schemeClr val="tx2">
                    <a:lumMod val="50000"/>
                  </a:schemeClr>
                </a:solidFill>
                <a:latin typeface="Times New Roman" pitchFamily="18" charset="0"/>
                <a:cs typeface="Times New Roman" pitchFamily="18" charset="0"/>
              </a:rPr>
              <a:t>). </a:t>
            </a:r>
          </a:p>
          <a:p>
            <a:pPr lvl="1" algn="just">
              <a:buNone/>
            </a:pPr>
            <a:endParaRPr lang="fr-FR" sz="2000" b="1" dirty="0" smtClean="0"/>
          </a:p>
          <a:p>
            <a:pPr lvl="1" algn="just">
              <a:buNone/>
            </a:pPr>
            <a:endParaRPr lang="fr-FR" sz="2000" b="1" dirty="0"/>
          </a:p>
        </p:txBody>
      </p:sp>
      <p:sp>
        <p:nvSpPr>
          <p:cNvPr id="4" name="Rectangle 3"/>
          <p:cNvSpPr/>
          <p:nvPr/>
        </p:nvSpPr>
        <p:spPr>
          <a:xfrm>
            <a:off x="1071538" y="5429264"/>
            <a:ext cx="5286412" cy="646331"/>
          </a:xfrm>
          <a:prstGeom prst="rect">
            <a:avLst/>
          </a:prstGeom>
        </p:spPr>
        <p:txBody>
          <a:bodyPr wrap="square">
            <a:spAutoFit/>
          </a:bodyPr>
          <a:lstStyle/>
          <a:p>
            <a:pPr algn="ctr"/>
            <a:r>
              <a:rPr lang="fr-FR" b="1" dirty="0" smtClean="0">
                <a:solidFill>
                  <a:srgbClr val="FF0000"/>
                </a:solidFill>
                <a:latin typeface="Times New Roman" pitchFamily="18" charset="0"/>
                <a:cs typeface="Times New Roman" pitchFamily="18" charset="0"/>
              </a:rPr>
              <a:t>L’utilisation d’un objet non construit provoque une exception de type </a:t>
            </a:r>
            <a:r>
              <a:rPr lang="fr-FR" b="1" dirty="0" err="1" smtClean="0">
                <a:solidFill>
                  <a:srgbClr val="FF0000"/>
                </a:solidFill>
                <a:latin typeface="Times New Roman" pitchFamily="18" charset="0"/>
                <a:cs typeface="Times New Roman" pitchFamily="18" charset="0"/>
              </a:rPr>
              <a:t>NullPointerException</a:t>
            </a:r>
            <a:endParaRPr lang="fr-FR" dirty="0">
              <a:solidFill>
                <a:srgbClr val="FF0000"/>
              </a:solidFill>
              <a:latin typeface="Times New Roman" pitchFamily="18" charset="0"/>
              <a:cs typeface="Times New Roman" pitchFamily="18" charset="0"/>
            </a:endParaRP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La durée de vie d’un objet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285860"/>
            <a:ext cx="8229600" cy="4525963"/>
          </a:xfrm>
        </p:spPr>
        <p:txBody>
          <a:bodyPr>
            <a:normAutofit fontScale="62500" lnSpcReduction="20000"/>
          </a:bodyPr>
          <a:lstStyle/>
          <a:p>
            <a:pPr>
              <a:buNone/>
            </a:pPr>
            <a:r>
              <a:rPr lang="fr-FR" b="1" dirty="0" smtClean="0">
                <a:solidFill>
                  <a:schemeClr val="tx2">
                    <a:lumMod val="50000"/>
                  </a:schemeClr>
                </a:solidFill>
                <a:latin typeface="Times New Roman" pitchFamily="18" charset="0"/>
                <a:cs typeface="Times New Roman" pitchFamily="18" charset="0"/>
              </a:rPr>
              <a:t>1- Création de l’objet</a:t>
            </a:r>
          </a:p>
          <a:p>
            <a:r>
              <a:rPr lang="fr-FR" dirty="0" smtClean="0">
                <a:solidFill>
                  <a:schemeClr val="tx2">
                    <a:lumMod val="50000"/>
                  </a:schemeClr>
                </a:solidFill>
                <a:latin typeface="Times New Roman" pitchFamily="18" charset="0"/>
                <a:cs typeface="Times New Roman" pitchFamily="18" charset="0"/>
              </a:rPr>
              <a:t>Utilisation d’un Constructeur</a:t>
            </a:r>
          </a:p>
          <a:p>
            <a:r>
              <a:rPr lang="fr-FR" dirty="0" smtClean="0">
                <a:solidFill>
                  <a:schemeClr val="tx2">
                    <a:lumMod val="50000"/>
                  </a:schemeClr>
                </a:solidFill>
                <a:latin typeface="Times New Roman" pitchFamily="18" charset="0"/>
                <a:cs typeface="Times New Roman" pitchFamily="18" charset="0"/>
              </a:rPr>
              <a:t>L’objet est créé en mémoire et les attributs de l’objet sont initialisés</a:t>
            </a:r>
          </a:p>
          <a:p>
            <a:pPr>
              <a:buNone/>
            </a:pPr>
            <a:endParaRPr lang="fr-FR" dirty="0" smtClean="0">
              <a:solidFill>
                <a:schemeClr val="tx2">
                  <a:lumMod val="50000"/>
                </a:schemeClr>
              </a:solidFill>
              <a:latin typeface="Times New Roman" pitchFamily="18" charset="0"/>
              <a:cs typeface="Times New Roman" pitchFamily="18" charset="0"/>
            </a:endParaRPr>
          </a:p>
          <a:p>
            <a:pPr>
              <a:buNone/>
            </a:pPr>
            <a:r>
              <a:rPr lang="fr-FR" b="1" dirty="0" smtClean="0">
                <a:solidFill>
                  <a:schemeClr val="tx2">
                    <a:lumMod val="50000"/>
                  </a:schemeClr>
                </a:solidFill>
                <a:latin typeface="Times New Roman" pitchFamily="18" charset="0"/>
                <a:cs typeface="Times New Roman" pitchFamily="18" charset="0"/>
              </a:rPr>
              <a:t>2- Utilisation de l’objet </a:t>
            </a:r>
          </a:p>
          <a:p>
            <a:r>
              <a:rPr lang="fr-FR" dirty="0" smtClean="0">
                <a:solidFill>
                  <a:schemeClr val="tx2">
                    <a:lumMod val="50000"/>
                  </a:schemeClr>
                </a:solidFill>
                <a:latin typeface="Times New Roman" pitchFamily="18" charset="0"/>
                <a:cs typeface="Times New Roman" pitchFamily="18" charset="0"/>
              </a:rPr>
              <a:t>Utilisation des Méthodes et des Attributs (non recommandé)</a:t>
            </a:r>
          </a:p>
          <a:p>
            <a:r>
              <a:rPr lang="fr-FR" dirty="0" smtClean="0">
                <a:solidFill>
                  <a:schemeClr val="tx2">
                    <a:lumMod val="50000"/>
                  </a:schemeClr>
                </a:solidFill>
                <a:latin typeface="Times New Roman" pitchFamily="18" charset="0"/>
                <a:cs typeface="Times New Roman" pitchFamily="18" charset="0"/>
              </a:rPr>
              <a:t>Les attributs de l’objet peuvent être modifiés</a:t>
            </a:r>
          </a:p>
          <a:p>
            <a:r>
              <a:rPr lang="fr-FR" dirty="0" smtClean="0">
                <a:solidFill>
                  <a:schemeClr val="tx2">
                    <a:lumMod val="50000"/>
                  </a:schemeClr>
                </a:solidFill>
                <a:latin typeface="Times New Roman" pitchFamily="18" charset="0"/>
                <a:cs typeface="Times New Roman" pitchFamily="18" charset="0"/>
              </a:rPr>
              <a:t>Les attributs (ou leurs dérivés) peuvent être consultés</a:t>
            </a:r>
          </a:p>
          <a:p>
            <a:endParaRPr lang="fr-FR" dirty="0" smtClean="0">
              <a:latin typeface="Times New Roman" pitchFamily="18" charset="0"/>
              <a:cs typeface="Times New Roman" pitchFamily="18" charset="0"/>
            </a:endParaRPr>
          </a:p>
          <a:p>
            <a:endParaRPr lang="fr-FR" dirty="0" smtClean="0">
              <a:latin typeface="Times New Roman" pitchFamily="18" charset="0"/>
              <a:cs typeface="Times New Roman" pitchFamily="18" charset="0"/>
            </a:endParaRPr>
          </a:p>
          <a:p>
            <a:endParaRPr lang="fr-FR" dirty="0" smtClean="0">
              <a:latin typeface="Times New Roman" pitchFamily="18" charset="0"/>
              <a:cs typeface="Times New Roman" pitchFamily="18" charset="0"/>
            </a:endParaRPr>
          </a:p>
          <a:p>
            <a:pPr>
              <a:buNone/>
            </a:pPr>
            <a:r>
              <a:rPr lang="fr-FR" b="1" dirty="0" smtClean="0">
                <a:solidFill>
                  <a:schemeClr val="tx2">
                    <a:lumMod val="50000"/>
                  </a:schemeClr>
                </a:solidFill>
                <a:latin typeface="Times New Roman" pitchFamily="18" charset="0"/>
                <a:cs typeface="Times New Roman" pitchFamily="18" charset="0"/>
              </a:rPr>
              <a:t>3- Destruction et libération de la mémoire lorsque</a:t>
            </a:r>
          </a:p>
          <a:p>
            <a:r>
              <a:rPr lang="fr-FR" dirty="0" smtClean="0">
                <a:solidFill>
                  <a:schemeClr val="tx2">
                    <a:lumMod val="50000"/>
                  </a:schemeClr>
                </a:solidFill>
                <a:latin typeface="Times New Roman" pitchFamily="18" charset="0"/>
                <a:cs typeface="Times New Roman" pitchFamily="18" charset="0"/>
              </a:rPr>
              <a:t>Utilisation(éventuel) d’un Pseudo-Destructeur</a:t>
            </a:r>
          </a:p>
          <a:p>
            <a:r>
              <a:rPr lang="fr-FR" dirty="0" smtClean="0">
                <a:solidFill>
                  <a:schemeClr val="tx2">
                    <a:lumMod val="50000"/>
                  </a:schemeClr>
                </a:solidFill>
                <a:latin typeface="Times New Roman" pitchFamily="18" charset="0"/>
                <a:cs typeface="Times New Roman" pitchFamily="18" charset="0"/>
              </a:rPr>
              <a:t> L’objet n’est plus référencé, la place mémoire occupée est récupérée</a:t>
            </a:r>
          </a:p>
          <a:p>
            <a:endParaRPr lang="fr-FR" dirty="0"/>
          </a:p>
        </p:txBody>
      </p:sp>
      <p:sp>
        <p:nvSpPr>
          <p:cNvPr id="7" name="Rectangle 6"/>
          <p:cNvSpPr/>
          <p:nvPr/>
        </p:nvSpPr>
        <p:spPr>
          <a:xfrm>
            <a:off x="1857356" y="3786190"/>
            <a:ext cx="5286412" cy="646331"/>
          </a:xfrm>
          <a:prstGeom prst="rect">
            <a:avLst/>
          </a:prstGeom>
        </p:spPr>
        <p:txBody>
          <a:bodyPr wrap="square">
            <a:spAutoFit/>
          </a:bodyPr>
          <a:lstStyle/>
          <a:p>
            <a:pPr algn="ctr"/>
            <a:r>
              <a:rPr lang="fr-FR" b="1" dirty="0" smtClean="0">
                <a:solidFill>
                  <a:srgbClr val="FF0000"/>
                </a:solidFill>
                <a:latin typeface="Times New Roman" pitchFamily="18" charset="0"/>
                <a:cs typeface="Times New Roman" pitchFamily="18" charset="0"/>
              </a:rPr>
              <a:t>L’utilisation d’un objet non construit provoque une exception de type </a:t>
            </a:r>
            <a:r>
              <a:rPr lang="fr-FR" b="1" dirty="0" err="1" smtClean="0">
                <a:solidFill>
                  <a:srgbClr val="FF0000"/>
                </a:solidFill>
                <a:latin typeface="Times New Roman" pitchFamily="18" charset="0"/>
                <a:cs typeface="Times New Roman" pitchFamily="18" charset="0"/>
              </a:rPr>
              <a:t>NullPointerException</a:t>
            </a:r>
            <a:endParaRPr lang="fr-FR" dirty="0">
              <a:solidFill>
                <a:srgbClr val="FF0000"/>
              </a:solidFill>
              <a:latin typeface="Times New Roman" pitchFamily="18" charset="0"/>
              <a:cs typeface="Times New Roman" pitchFamily="18" charset="0"/>
            </a:endParaRP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Cycle de vie d’un objet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340768"/>
            <a:ext cx="8568952" cy="5256584"/>
          </a:xfrm>
        </p:spPr>
        <p:txBody>
          <a:bodyPr>
            <a:normAutofit/>
          </a:bodyPr>
          <a:lstStyle/>
          <a:p>
            <a:pPr>
              <a:buNone/>
            </a:pPr>
            <a:r>
              <a:rPr lang="fr-FR" sz="2000" dirty="0" smtClean="0">
                <a:solidFill>
                  <a:schemeClr val="tx2">
                    <a:lumMod val="50000"/>
                  </a:schemeClr>
                </a:solidFill>
                <a:latin typeface="Times New Roman" pitchFamily="18" charset="0"/>
                <a:cs typeface="Times New Roman" pitchFamily="18" charset="0"/>
              </a:rPr>
              <a:t>Affecter un objet</a:t>
            </a:r>
          </a:p>
          <a:p>
            <a:r>
              <a:rPr lang="fr-FR" sz="2000" dirty="0" smtClean="0">
                <a:solidFill>
                  <a:schemeClr val="tx2">
                    <a:lumMod val="50000"/>
                  </a:schemeClr>
                </a:solidFill>
                <a:latin typeface="Times New Roman" pitchFamily="18" charset="0"/>
                <a:cs typeface="Times New Roman" pitchFamily="18" charset="0"/>
              </a:rPr>
              <a:t>« a = b » signifie a devient identique à b et toute modification de a entraîne celle de b</a:t>
            </a:r>
          </a:p>
          <a:p>
            <a:r>
              <a:rPr lang="fr-FR" sz="2000" dirty="0" smtClean="0">
                <a:solidFill>
                  <a:schemeClr val="tx2">
                    <a:lumMod val="50000"/>
                  </a:schemeClr>
                </a:solidFill>
                <a:latin typeface="Times New Roman" pitchFamily="18" charset="0"/>
                <a:cs typeface="Times New Roman" pitchFamily="18" charset="0"/>
              </a:rPr>
              <a:t>a et b contiennent la même référence et pointent donc tous les deux sur le même objet : les modifications faites à partir d'une des variables modifient l'objet.</a:t>
            </a:r>
          </a:p>
          <a:p>
            <a:pPr>
              <a:buNone/>
            </a:pPr>
            <a:endParaRPr lang="fr-FR" dirty="0" smtClean="0"/>
          </a:p>
          <a:p>
            <a:pPr>
              <a:buNone/>
            </a:pPr>
            <a:endParaRPr lang="fr-FR" sz="2400" dirty="0" smtClean="0"/>
          </a:p>
          <a:p>
            <a:pPr>
              <a:buNone/>
            </a:pPr>
            <a:endParaRPr lang="fr-FR" sz="2400" dirty="0" smtClean="0"/>
          </a:p>
          <a:p>
            <a:pPr>
              <a:buNone/>
            </a:pPr>
            <a:endParaRPr lang="fr-FR" dirty="0" smtClean="0"/>
          </a:p>
          <a:p>
            <a:pPr>
              <a:buNone/>
            </a:pPr>
            <a:endParaRPr lang="fr-FR" dirty="0" smtClean="0"/>
          </a:p>
          <a:p>
            <a:endParaRPr lang="fr-FR" sz="2400" dirty="0"/>
          </a:p>
        </p:txBody>
      </p:sp>
      <p:pic>
        <p:nvPicPr>
          <p:cNvPr id="4" name="Picture 2"/>
          <p:cNvPicPr>
            <a:picLocks noChangeAspect="1" noChangeArrowheads="1"/>
          </p:cNvPicPr>
          <p:nvPr/>
        </p:nvPicPr>
        <p:blipFill>
          <a:blip r:embed="rId2" cstate="print"/>
          <a:srcRect/>
          <a:stretch>
            <a:fillRect/>
          </a:stretch>
        </p:blipFill>
        <p:spPr bwMode="auto">
          <a:xfrm>
            <a:off x="755577" y="3528359"/>
            <a:ext cx="6903185" cy="3068993"/>
          </a:xfrm>
          <a:prstGeom prst="rect">
            <a:avLst/>
          </a:prstGeom>
          <a:noFill/>
          <a:ln w="9525">
            <a:solidFill>
              <a:schemeClr val="accent1"/>
            </a:solidFill>
            <a:miter lim="800000"/>
            <a:headEnd/>
            <a:tailEnd/>
          </a:ln>
          <a:effectLst/>
        </p:spPr>
      </p:pic>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Affectation d’objet:</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création d’objet identique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980729"/>
            <a:ext cx="8678198" cy="2591147"/>
          </a:xfrm>
        </p:spPr>
        <p:txBody>
          <a:bodyPr>
            <a:normAutofit lnSpcReduction="10000"/>
          </a:bodyPr>
          <a:lstStyle/>
          <a:p>
            <a:endParaRPr lang="fr-FR" dirty="0" smtClean="0"/>
          </a:p>
          <a:p>
            <a:pPr>
              <a:buNone/>
            </a:pPr>
            <a:r>
              <a:rPr lang="fr-FR" sz="2400" dirty="0" smtClean="0">
                <a:solidFill>
                  <a:schemeClr val="tx2">
                    <a:lumMod val="50000"/>
                  </a:schemeClr>
                </a:solidFill>
                <a:latin typeface="Times New Roman" pitchFamily="18" charset="0"/>
                <a:cs typeface="Times New Roman" pitchFamily="18" charset="0"/>
              </a:rPr>
              <a:t>Comparer deux objets</a:t>
            </a:r>
          </a:p>
          <a:p>
            <a:pPr>
              <a:buNone/>
            </a:pPr>
            <a:endParaRPr lang="fr-FR" sz="24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 « a == b » retourne « </a:t>
            </a:r>
            <a:r>
              <a:rPr lang="fr-FR" sz="2400" dirty="0" err="1" smtClean="0">
                <a:solidFill>
                  <a:schemeClr val="tx2">
                    <a:lumMod val="50000"/>
                  </a:schemeClr>
                </a:solidFill>
                <a:latin typeface="Times New Roman" pitchFamily="18" charset="0"/>
                <a:cs typeface="Times New Roman" pitchFamily="18" charset="0"/>
              </a:rPr>
              <a:t>true</a:t>
            </a:r>
            <a:r>
              <a:rPr lang="fr-FR" sz="2400" dirty="0" smtClean="0">
                <a:solidFill>
                  <a:schemeClr val="tx2">
                    <a:lumMod val="50000"/>
                  </a:schemeClr>
                </a:solidFill>
                <a:latin typeface="Times New Roman" pitchFamily="18" charset="0"/>
                <a:cs typeface="Times New Roman" pitchFamily="18" charset="0"/>
              </a:rPr>
              <a:t> » si les deux objets sont identiques</a:t>
            </a:r>
          </a:p>
          <a:p>
            <a:pPr algn="just"/>
            <a:r>
              <a:rPr lang="fr-FR" sz="2400" dirty="0" smtClean="0">
                <a:solidFill>
                  <a:schemeClr val="tx2">
                    <a:lumMod val="50000"/>
                  </a:schemeClr>
                </a:solidFill>
                <a:latin typeface="Times New Roman" pitchFamily="18" charset="0"/>
                <a:cs typeface="Times New Roman" pitchFamily="18" charset="0"/>
              </a:rPr>
              <a:t>C’est-à-dire si les références sont les mêmes, </a:t>
            </a:r>
            <a:r>
              <a:rPr lang="fr-FR" sz="2400" b="1" dirty="0" smtClean="0">
                <a:solidFill>
                  <a:srgbClr val="FF0000"/>
                </a:solidFill>
                <a:latin typeface="Times New Roman" pitchFamily="18" charset="0"/>
                <a:cs typeface="Times New Roman" pitchFamily="18" charset="0"/>
              </a:rPr>
              <a:t>cela ne compare pas les attributs</a:t>
            </a:r>
          </a:p>
          <a:p>
            <a:endParaRPr lang="fr-FR" dirty="0" smtClean="0"/>
          </a:p>
          <a:p>
            <a:endParaRPr lang="fr-FR" dirty="0"/>
          </a:p>
        </p:txBody>
      </p:sp>
      <p:sp>
        <p:nvSpPr>
          <p:cNvPr id="4" name="Rectangle 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références et la comparaison d’objets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14282" y="857232"/>
            <a:ext cx="8929718" cy="6247864"/>
          </a:xfrm>
          <a:prstGeom prst="rect">
            <a:avLst/>
          </a:prstGeom>
          <a:noFill/>
        </p:spPr>
        <p:txBody>
          <a:bodyPr wrap="square" rtlCol="0">
            <a:spAutoFit/>
          </a:bodyPr>
          <a:lstStyle/>
          <a:p>
            <a:pPr lvl="0" eaLnBrk="0" fontAlgn="base" hangingPunct="0">
              <a:spcBef>
                <a:spcPct val="0"/>
              </a:spcBef>
              <a:spcAft>
                <a:spcPct val="0"/>
              </a:spcAft>
            </a:pPr>
            <a:r>
              <a:rPr lang="fr-FR" altLang="fr-FR" sz="2000" dirty="0" smtClean="0">
                <a:solidFill>
                  <a:schemeClr val="tx2">
                    <a:lumMod val="50000"/>
                  </a:schemeClr>
                </a:solidFill>
                <a:latin typeface="Times New Roman" panose="02020603050405020304" pitchFamily="18" charset="0"/>
                <a:cs typeface="Times New Roman" panose="02020603050405020304" pitchFamily="18" charset="0"/>
              </a:rPr>
              <a:t>La méthode</a:t>
            </a:r>
            <a:r>
              <a:rPr lang="fr-FR" altLang="fr-FR" sz="2000" dirty="0" smtClean="0">
                <a:solidFill>
                  <a:srgbClr val="000000"/>
                </a:solidFill>
                <a:latin typeface="Times New Roman" panose="02020603050405020304" pitchFamily="18" charset="0"/>
                <a:cs typeface="Times New Roman" panose="02020603050405020304" pitchFamily="18" charset="0"/>
              </a:rPr>
              <a:t> </a:t>
            </a:r>
            <a:r>
              <a:rPr lang="fr-FR" altLang="fr-FR" sz="2000" b="1" dirty="0" err="1" smtClean="0">
                <a:solidFill>
                  <a:srgbClr val="FF0000"/>
                </a:solidFill>
                <a:latin typeface="Times New Roman" pitchFamily="18" charset="0"/>
                <a:cs typeface="Times New Roman" pitchFamily="18" charset="0"/>
              </a:rPr>
              <a:t>toString</a:t>
            </a:r>
            <a:r>
              <a:rPr lang="fr-FR" altLang="fr-FR" sz="2000" b="1" dirty="0" smtClean="0">
                <a:solidFill>
                  <a:srgbClr val="000000"/>
                </a:solidFill>
                <a:latin typeface="Times New Roman" pitchFamily="18" charset="0"/>
                <a:cs typeface="Times New Roman" pitchFamily="18" charset="0"/>
              </a:rPr>
              <a:t> </a:t>
            </a:r>
            <a:r>
              <a:rPr lang="fr-FR" altLang="fr-FR" sz="2000" dirty="0" smtClean="0">
                <a:solidFill>
                  <a:schemeClr val="tx2">
                    <a:lumMod val="50000"/>
                  </a:schemeClr>
                </a:solidFill>
                <a:latin typeface="Times New Roman" pitchFamily="18" charset="0"/>
                <a:cs typeface="Times New Roman" pitchFamily="18" charset="0"/>
              </a:rPr>
              <a:t>est définie dans la classe Object, toutes les classes Java en hérite. </a:t>
            </a:r>
          </a:p>
          <a:p>
            <a:pPr lvl="0" eaLnBrk="0" fontAlgn="base" hangingPunct="0">
              <a:spcBef>
                <a:spcPct val="0"/>
              </a:spcBef>
              <a:spcAft>
                <a:spcPct val="0"/>
              </a:spcAft>
            </a:pPr>
            <a:endParaRPr lang="fr-FR" altLang="fr-FR" sz="2000" dirty="0" smtClean="0">
              <a:solidFill>
                <a:srgbClr val="000000"/>
              </a:solidFill>
              <a:latin typeface="Times New Roman" pitchFamily="18" charset="0"/>
              <a:cs typeface="Times New Roman" pitchFamily="18" charset="0"/>
            </a:endParaRPr>
          </a:p>
          <a:p>
            <a:pPr lvl="0" algn="just" eaLnBrk="0" fontAlgn="base" hangingPunct="0">
              <a:spcBef>
                <a:spcPct val="0"/>
              </a:spcBef>
              <a:spcAft>
                <a:spcPct val="0"/>
              </a:spcAft>
            </a:pPr>
            <a:r>
              <a:rPr lang="fr-FR" altLang="fr-FR" sz="2000" dirty="0" smtClean="0">
                <a:solidFill>
                  <a:schemeClr val="tx2">
                    <a:lumMod val="50000"/>
                  </a:schemeClr>
                </a:solidFill>
                <a:latin typeface="Times New Roman" pitchFamily="18" charset="0"/>
                <a:cs typeface="Times New Roman" pitchFamily="18" charset="0"/>
              </a:rPr>
              <a:t>La </a:t>
            </a:r>
            <a:r>
              <a:rPr lang="fr-FR" altLang="fr-FR" sz="2000" b="1" dirty="0" smtClean="0">
                <a:solidFill>
                  <a:schemeClr val="tx2">
                    <a:lumMod val="50000"/>
                  </a:schemeClr>
                </a:solidFill>
                <a:latin typeface="Times New Roman" pitchFamily="18" charset="0"/>
                <a:cs typeface="Times New Roman" pitchFamily="18" charset="0"/>
              </a:rPr>
              <a:t>classe</a:t>
            </a:r>
            <a:r>
              <a:rPr lang="fr-FR" altLang="fr-FR" sz="2000" dirty="0" smtClean="0">
                <a:solidFill>
                  <a:schemeClr val="tx2">
                    <a:lumMod val="50000"/>
                  </a:schemeClr>
                </a:solidFill>
                <a:latin typeface="Times New Roman" pitchFamily="18" charset="0"/>
                <a:cs typeface="Times New Roman" pitchFamily="18" charset="0"/>
              </a:rPr>
              <a:t> </a:t>
            </a:r>
            <a:r>
              <a:rPr lang="fr-FR" altLang="fr-FR" sz="2000" b="1" dirty="0" smtClean="0">
                <a:solidFill>
                  <a:schemeClr val="tx2">
                    <a:lumMod val="50000"/>
                  </a:schemeClr>
                </a:solidFill>
                <a:latin typeface="Times New Roman" pitchFamily="18" charset="0"/>
                <a:cs typeface="Times New Roman" pitchFamily="18" charset="0"/>
              </a:rPr>
              <a:t>Object</a:t>
            </a:r>
            <a:r>
              <a:rPr lang="fr-FR" altLang="fr-FR" sz="2000" dirty="0" smtClean="0">
                <a:solidFill>
                  <a:schemeClr val="tx2">
                    <a:lumMod val="50000"/>
                  </a:schemeClr>
                </a:solidFill>
                <a:latin typeface="Times New Roman" pitchFamily="18" charset="0"/>
                <a:cs typeface="Times New Roman" pitchFamily="18" charset="0"/>
              </a:rPr>
              <a:t> </a:t>
            </a:r>
            <a:r>
              <a:rPr lang="fr-FR" sz="2000" dirty="0" smtClean="0">
                <a:solidFill>
                  <a:schemeClr val="tx2">
                    <a:lumMod val="50000"/>
                  </a:schemeClr>
                </a:solidFill>
                <a:latin typeface="Times New Roman" pitchFamily="18" charset="0"/>
                <a:cs typeface="Times New Roman" pitchFamily="18" charset="0"/>
              </a:rPr>
              <a:t>est la </a:t>
            </a:r>
            <a:r>
              <a:rPr lang="fr-FR" sz="2000" b="1" dirty="0" smtClean="0">
                <a:solidFill>
                  <a:schemeClr val="tx2">
                    <a:lumMod val="50000"/>
                  </a:schemeClr>
                </a:solidFill>
                <a:latin typeface="Times New Roman" pitchFamily="18" charset="0"/>
                <a:cs typeface="Times New Roman" pitchFamily="18" charset="0"/>
              </a:rPr>
              <a:t>super classe de toutes les classes Java </a:t>
            </a:r>
            <a:r>
              <a:rPr lang="fr-FR" sz="2000" dirty="0" smtClean="0">
                <a:solidFill>
                  <a:schemeClr val="tx2">
                    <a:lumMod val="50000"/>
                  </a:schemeClr>
                </a:solidFill>
                <a:latin typeface="Times New Roman" pitchFamily="18" charset="0"/>
                <a:cs typeface="Times New Roman" pitchFamily="18" charset="0"/>
              </a:rPr>
              <a:t>: toutes ses méthodes (</a:t>
            </a:r>
            <a:r>
              <a:rPr lang="fr-FR" sz="2000" dirty="0" err="1" smtClean="0">
                <a:solidFill>
                  <a:schemeClr val="tx2">
                    <a:lumMod val="50000"/>
                  </a:schemeClr>
                </a:solidFill>
                <a:latin typeface="Times New Roman" pitchFamily="18" charset="0"/>
                <a:cs typeface="Times New Roman" pitchFamily="18" charset="0"/>
              </a:rPr>
              <a:t>toString</a:t>
            </a:r>
            <a:r>
              <a:rPr lang="fr-FR" sz="2000" dirty="0" smtClean="0">
                <a:solidFill>
                  <a:schemeClr val="tx2">
                    <a:lumMod val="50000"/>
                  </a:schemeClr>
                </a:solidFill>
                <a:latin typeface="Times New Roman" pitchFamily="18" charset="0"/>
                <a:cs typeface="Times New Roman" pitchFamily="18" charset="0"/>
              </a:rPr>
              <a:t>, </a:t>
            </a:r>
            <a:r>
              <a:rPr lang="fr-FR" sz="2000" dirty="0" err="1" smtClean="0">
                <a:solidFill>
                  <a:schemeClr val="tx2">
                    <a:lumMod val="50000"/>
                  </a:schemeClr>
                </a:solidFill>
                <a:latin typeface="Times New Roman" pitchFamily="18" charset="0"/>
                <a:cs typeface="Times New Roman" pitchFamily="18" charset="0"/>
              </a:rPr>
              <a:t>equals</a:t>
            </a:r>
            <a:r>
              <a:rPr lang="fr-FR" sz="2000" dirty="0" smtClean="0">
                <a:solidFill>
                  <a:schemeClr val="tx2">
                    <a:lumMod val="50000"/>
                  </a:schemeClr>
                </a:solidFill>
                <a:latin typeface="Times New Roman" pitchFamily="18" charset="0"/>
                <a:cs typeface="Times New Roman" pitchFamily="18" charset="0"/>
              </a:rPr>
              <a:t> …) sont donc héritées par toutes les classes.</a:t>
            </a:r>
          </a:p>
          <a:p>
            <a:pPr lvl="0" eaLnBrk="0" fontAlgn="base" hangingPunct="0">
              <a:spcBef>
                <a:spcPct val="0"/>
              </a:spcBef>
              <a:spcAft>
                <a:spcPct val="0"/>
              </a:spcAft>
              <a:buFont typeface="Arial" pitchFamily="34" charset="0"/>
              <a:buChar char="•"/>
            </a:pPr>
            <a:endParaRPr lang="fr-FR" altLang="fr-FR" sz="2000" dirty="0" smtClean="0">
              <a:solidFill>
                <a:schemeClr val="tx2">
                  <a:lumMod val="50000"/>
                </a:schemeClr>
              </a:solidFill>
              <a:latin typeface="Times New Roman" pitchFamily="18" charset="0"/>
              <a:cs typeface="Times New Roman" pitchFamily="18" charset="0"/>
            </a:endParaRPr>
          </a:p>
          <a:p>
            <a:pPr lvl="0" eaLnBrk="0" fontAlgn="base" hangingPunct="0">
              <a:spcBef>
                <a:spcPct val="0"/>
              </a:spcBef>
              <a:spcAft>
                <a:spcPct val="0"/>
              </a:spcAft>
            </a:pPr>
            <a:r>
              <a:rPr lang="fr-FR" altLang="fr-FR" sz="2000" dirty="0" smtClean="0">
                <a:solidFill>
                  <a:schemeClr val="tx2">
                    <a:lumMod val="50000"/>
                  </a:schemeClr>
                </a:solidFill>
                <a:latin typeface="Times New Roman" pitchFamily="18" charset="0"/>
                <a:cs typeface="Times New Roman" pitchFamily="18" charset="0"/>
              </a:rPr>
              <a:t>La méthode </a:t>
            </a:r>
            <a:r>
              <a:rPr lang="fr-FR" altLang="fr-FR" sz="2000" dirty="0" err="1" smtClean="0">
                <a:solidFill>
                  <a:schemeClr val="tx2">
                    <a:lumMod val="50000"/>
                  </a:schemeClr>
                </a:solidFill>
                <a:latin typeface="Times New Roman" pitchFamily="18" charset="0"/>
                <a:cs typeface="Times New Roman" pitchFamily="18" charset="0"/>
              </a:rPr>
              <a:t>toString</a:t>
            </a:r>
            <a:r>
              <a:rPr lang="fr-FR" altLang="fr-FR" sz="2000" dirty="0" smtClean="0">
                <a:solidFill>
                  <a:schemeClr val="tx2">
                    <a:lumMod val="50000"/>
                  </a:schemeClr>
                </a:solidFill>
                <a:latin typeface="Times New Roman" pitchFamily="18" charset="0"/>
                <a:cs typeface="Times New Roman" pitchFamily="18" charset="0"/>
              </a:rPr>
              <a:t> renvoie le nom de la classe de l'objet concerné suivi de l'adresse de cet objet.</a:t>
            </a:r>
          </a:p>
          <a:p>
            <a:pPr lvl="0" eaLnBrk="0" fontAlgn="base" hangingPunct="0">
              <a:spcBef>
                <a:spcPct val="0"/>
              </a:spcBef>
              <a:spcAft>
                <a:spcPct val="0"/>
              </a:spcAft>
            </a:pPr>
            <a:endParaRPr lang="fr-FR" altLang="fr-FR" sz="2000" dirty="0" smtClean="0">
              <a:solidFill>
                <a:schemeClr val="tx2">
                  <a:lumMod val="50000"/>
                </a:schemeClr>
              </a:solidFill>
              <a:latin typeface="Times New Roman" pitchFamily="18" charset="0"/>
              <a:cs typeface="Times New Roman" pitchFamily="18" charset="0"/>
            </a:endParaRPr>
          </a:p>
          <a:p>
            <a:pPr lvl="0" eaLnBrk="0" fontAlgn="base" hangingPunct="0">
              <a:spcBef>
                <a:spcPct val="0"/>
              </a:spcBef>
              <a:spcAft>
                <a:spcPct val="0"/>
              </a:spcAft>
            </a:pPr>
            <a:r>
              <a:rPr lang="fr-FR" altLang="fr-FR" sz="2000" dirty="0" smtClean="0">
                <a:solidFill>
                  <a:schemeClr val="tx2">
                    <a:lumMod val="50000"/>
                  </a:schemeClr>
                </a:solidFill>
                <a:latin typeface="Times New Roman" pitchFamily="18" charset="0"/>
                <a:cs typeface="Times New Roman" pitchFamily="18" charset="0"/>
              </a:rPr>
              <a:t>Lorsqu'on définit une classe, il peut être très utile de redéfinir la méthode </a:t>
            </a:r>
            <a:r>
              <a:rPr lang="fr-FR" altLang="fr-FR" sz="2000" dirty="0" err="1" smtClean="0">
                <a:solidFill>
                  <a:schemeClr val="tx2">
                    <a:lumMod val="50000"/>
                  </a:schemeClr>
                </a:solidFill>
                <a:latin typeface="Times New Roman" pitchFamily="18" charset="0"/>
                <a:cs typeface="Times New Roman" pitchFamily="18" charset="0"/>
              </a:rPr>
              <a:t>toString</a:t>
            </a:r>
            <a:r>
              <a:rPr lang="fr-FR" altLang="fr-FR" sz="2000" dirty="0" smtClean="0">
                <a:solidFill>
                  <a:schemeClr val="tx2">
                    <a:lumMod val="50000"/>
                  </a:schemeClr>
                </a:solidFill>
                <a:latin typeface="Times New Roman" pitchFamily="18" charset="0"/>
                <a:cs typeface="Times New Roman" pitchFamily="18" charset="0"/>
              </a:rPr>
              <a:t> afin de donner une description satisfaisante des objets de cette classe.</a:t>
            </a:r>
          </a:p>
          <a:p>
            <a:pPr lvl="0" eaLnBrk="0" fontAlgn="base" hangingPunct="0">
              <a:spcBef>
                <a:spcPct val="0"/>
              </a:spcBef>
              <a:spcAft>
                <a:spcPct val="0"/>
              </a:spcAft>
            </a:pPr>
            <a:r>
              <a:rPr lang="fr-FR" altLang="fr-FR" sz="2000" dirty="0" smtClean="0">
                <a:solidFill>
                  <a:schemeClr val="tx2">
                    <a:lumMod val="50000"/>
                  </a:schemeClr>
                </a:solidFill>
                <a:latin typeface="Times New Roman" pitchFamily="18" charset="0"/>
                <a:cs typeface="Times New Roman" pitchFamily="18" charset="0"/>
              </a:rPr>
              <a:t/>
            </a:r>
            <a:br>
              <a:rPr lang="fr-FR" altLang="fr-FR" sz="2000" dirty="0" smtClean="0">
                <a:solidFill>
                  <a:schemeClr val="tx2">
                    <a:lumMod val="50000"/>
                  </a:schemeClr>
                </a:solidFill>
                <a:latin typeface="Times New Roman" pitchFamily="18" charset="0"/>
                <a:cs typeface="Times New Roman" pitchFamily="18" charset="0"/>
              </a:rPr>
            </a:br>
            <a:r>
              <a:rPr lang="fr-FR" altLang="fr-FR" sz="2000" dirty="0" smtClean="0">
                <a:solidFill>
                  <a:schemeClr val="tx2">
                    <a:lumMod val="50000"/>
                  </a:schemeClr>
                </a:solidFill>
                <a:latin typeface="Times New Roman" pitchFamily="18" charset="0"/>
                <a:cs typeface="Times New Roman" pitchFamily="18" charset="0"/>
              </a:rPr>
              <a:t>Renvoyer une chaîne de caractères servant à décrire l'objet concerné. </a:t>
            </a:r>
            <a:r>
              <a:rPr lang="fr-FR" altLang="fr-FR" sz="2000" dirty="0" smtClean="0">
                <a:solidFill>
                  <a:srgbClr val="000000"/>
                </a:solidFill>
                <a:latin typeface="Times New Roman" pitchFamily="18" charset="0"/>
                <a:cs typeface="Times New Roman" pitchFamily="18" charset="0"/>
              </a:rPr>
              <a:t/>
            </a:r>
            <a:br>
              <a:rPr lang="fr-FR" altLang="fr-FR" sz="2000" dirty="0" smtClean="0">
                <a:solidFill>
                  <a:srgbClr val="000000"/>
                </a:solidFill>
                <a:latin typeface="Times New Roman" pitchFamily="18" charset="0"/>
                <a:cs typeface="Times New Roman" pitchFamily="18" charset="0"/>
              </a:rPr>
            </a:br>
            <a:endParaRPr lang="fr-FR" altLang="fr-FR" sz="2000" dirty="0" smtClean="0">
              <a:solidFill>
                <a:srgbClr val="000000"/>
              </a:solidFill>
              <a:latin typeface="Times New Roman" pitchFamily="18" charset="0"/>
              <a:cs typeface="Times New Roman" pitchFamily="18" charset="0"/>
            </a:endParaRPr>
          </a:p>
          <a:p>
            <a:pPr lvl="3" eaLnBrk="0" fontAlgn="base" hangingPunct="0">
              <a:spcBef>
                <a:spcPct val="0"/>
              </a:spcBef>
              <a:spcAft>
                <a:spcPct val="0"/>
              </a:spcAft>
            </a:pPr>
            <a:r>
              <a:rPr lang="fr-FR" altLang="fr-FR" sz="2000" b="1" dirty="0" smtClean="0">
                <a:solidFill>
                  <a:srgbClr val="006400"/>
                </a:solidFill>
                <a:latin typeface="Times New Roman" pitchFamily="18" charset="0"/>
                <a:cs typeface="Times New Roman" pitchFamily="18" charset="0"/>
              </a:rPr>
              <a:t>public</a:t>
            </a:r>
            <a:r>
              <a:rPr lang="fr-FR" altLang="fr-FR" sz="2000" dirty="0" smtClean="0">
                <a:solidFill>
                  <a:srgbClr val="006400"/>
                </a:solidFill>
                <a:latin typeface="Times New Roman" pitchFamily="18" charset="0"/>
                <a:cs typeface="Times New Roman" pitchFamily="18" charset="0"/>
              </a:rPr>
              <a:t> String </a:t>
            </a:r>
            <a:r>
              <a:rPr lang="fr-FR" altLang="fr-FR" sz="2000" dirty="0" err="1" smtClean="0">
                <a:solidFill>
                  <a:srgbClr val="FF0000"/>
                </a:solidFill>
                <a:latin typeface="Times New Roman" pitchFamily="18" charset="0"/>
                <a:cs typeface="Times New Roman" pitchFamily="18" charset="0"/>
              </a:rPr>
              <a:t>toString</a:t>
            </a:r>
            <a:r>
              <a:rPr lang="fr-FR" altLang="fr-FR" sz="2000" dirty="0" smtClean="0">
                <a:solidFill>
                  <a:srgbClr val="006400"/>
                </a:solidFill>
                <a:latin typeface="Times New Roman" pitchFamily="18" charset="0"/>
                <a:cs typeface="Times New Roman" pitchFamily="18" charset="0"/>
              </a:rPr>
              <a:t>() {</a:t>
            </a:r>
            <a:br>
              <a:rPr lang="fr-FR" altLang="fr-FR" sz="2000" dirty="0" smtClean="0">
                <a:solidFill>
                  <a:srgbClr val="006400"/>
                </a:solidFill>
                <a:latin typeface="Times New Roman" pitchFamily="18" charset="0"/>
                <a:cs typeface="Times New Roman" pitchFamily="18" charset="0"/>
              </a:rPr>
            </a:br>
            <a:r>
              <a:rPr lang="fr-FR" altLang="fr-FR" sz="2000" dirty="0" smtClean="0">
                <a:solidFill>
                  <a:srgbClr val="006400"/>
                </a:solidFill>
                <a:latin typeface="Times New Roman" pitchFamily="18" charset="0"/>
                <a:cs typeface="Times New Roman" pitchFamily="18" charset="0"/>
              </a:rPr>
              <a:t>	</a:t>
            </a:r>
            <a:r>
              <a:rPr lang="fr-FR" altLang="fr-FR" sz="2000" b="1" dirty="0" smtClean="0">
                <a:solidFill>
                  <a:srgbClr val="006400"/>
                </a:solidFill>
                <a:latin typeface="Times New Roman" pitchFamily="18" charset="0"/>
                <a:cs typeface="Times New Roman" pitchFamily="18" charset="0"/>
              </a:rPr>
              <a:t>return</a:t>
            </a:r>
            <a:r>
              <a:rPr lang="fr-FR" altLang="fr-FR" sz="2000" dirty="0" smtClean="0">
                <a:solidFill>
                  <a:srgbClr val="006400"/>
                </a:solidFill>
                <a:latin typeface="Times New Roman" pitchFamily="18" charset="0"/>
                <a:cs typeface="Times New Roman" pitchFamily="18" charset="0"/>
              </a:rPr>
              <a:t> " Voiture : puissance" + </a:t>
            </a:r>
            <a:r>
              <a:rPr lang="fr-FR" altLang="fr-FR" sz="2000" b="1" dirty="0" err="1" smtClean="0">
                <a:solidFill>
                  <a:srgbClr val="006400"/>
                </a:solidFill>
                <a:latin typeface="Times New Roman" pitchFamily="18" charset="0"/>
                <a:cs typeface="Times New Roman" pitchFamily="18" charset="0"/>
              </a:rPr>
              <a:t>this</a:t>
            </a:r>
            <a:r>
              <a:rPr lang="fr-FR" altLang="fr-FR" sz="2000" dirty="0" err="1" smtClean="0">
                <a:solidFill>
                  <a:srgbClr val="006400"/>
                </a:solidFill>
                <a:latin typeface="Times New Roman" pitchFamily="18" charset="0"/>
                <a:cs typeface="Times New Roman" pitchFamily="18" charset="0"/>
              </a:rPr>
              <a:t>.puissance</a:t>
            </a:r>
            <a:r>
              <a:rPr lang="fr-FR" altLang="fr-FR" sz="2000" dirty="0" smtClean="0">
                <a:solidFill>
                  <a:srgbClr val="006400"/>
                </a:solidFill>
                <a:latin typeface="Times New Roman" pitchFamily="18" charset="0"/>
                <a:cs typeface="Times New Roman" pitchFamily="18" charset="0"/>
              </a:rPr>
              <a:t> + "   Démarrée :  " + </a:t>
            </a:r>
            <a:r>
              <a:rPr lang="fr-FR" altLang="fr-FR" sz="2000" dirty="0" err="1" smtClean="0">
                <a:solidFill>
                  <a:srgbClr val="006400"/>
                </a:solidFill>
                <a:latin typeface="Times New Roman" pitchFamily="18" charset="0"/>
                <a:cs typeface="Times New Roman" pitchFamily="18" charset="0"/>
              </a:rPr>
              <a:t>this.estdamarre</a:t>
            </a:r>
            <a:r>
              <a:rPr lang="fr-FR" altLang="fr-FR" sz="2000" dirty="0" smtClean="0">
                <a:solidFill>
                  <a:srgbClr val="006400"/>
                </a:solidFill>
                <a:latin typeface="Times New Roman" pitchFamily="18" charset="0"/>
                <a:cs typeface="Times New Roman" pitchFamily="18" charset="0"/>
              </a:rPr>
              <a:t>;</a:t>
            </a:r>
            <a:br>
              <a:rPr lang="fr-FR" altLang="fr-FR" sz="2000" dirty="0" smtClean="0">
                <a:solidFill>
                  <a:srgbClr val="006400"/>
                </a:solidFill>
                <a:latin typeface="Times New Roman" pitchFamily="18" charset="0"/>
                <a:cs typeface="Times New Roman" pitchFamily="18" charset="0"/>
              </a:rPr>
            </a:br>
            <a:r>
              <a:rPr lang="fr-FR" altLang="fr-FR" sz="2000" dirty="0" smtClean="0">
                <a:solidFill>
                  <a:srgbClr val="006400"/>
                </a:solidFill>
                <a:latin typeface="Times New Roman" pitchFamily="18" charset="0"/>
                <a:cs typeface="Times New Roman" pitchFamily="18" charset="0"/>
              </a:rPr>
              <a:t>}</a:t>
            </a:r>
            <a:r>
              <a:rPr lang="fr-FR" altLang="fr-FR" sz="2000" dirty="0" smtClean="0">
                <a:latin typeface="Times New Roman" pitchFamily="18" charset="0"/>
                <a:cs typeface="Times New Roman" pitchFamily="18" charset="0"/>
              </a:rPr>
              <a:t> </a:t>
            </a:r>
          </a:p>
          <a:p>
            <a:pPr lvl="0" eaLnBrk="0" fontAlgn="base" hangingPunct="0">
              <a:spcBef>
                <a:spcPct val="0"/>
              </a:spcBef>
              <a:spcAft>
                <a:spcPct val="0"/>
              </a:spcAft>
            </a:pPr>
            <a:endParaRPr lang="fr-FR" sz="2000" dirty="0"/>
          </a:p>
        </p:txBody>
      </p:sp>
      <p:sp>
        <p:nvSpPr>
          <p:cNvPr id="8" name="Espace réservé du numéro de diapositive 7"/>
          <p:cNvSpPr>
            <a:spLocks noGrp="1"/>
          </p:cNvSpPr>
          <p:nvPr>
            <p:ph type="sldNum" sz="quarter" idx="12"/>
          </p:nvPr>
        </p:nvSpPr>
        <p:spPr/>
        <p:txBody>
          <a:bodyPr/>
          <a:lstStyle/>
          <a:p>
            <a:fld id="{D1BEA0A8-2D3D-4FB2-BB73-526B55F2947D}" type="slidenum">
              <a:rPr lang="fr-FR" smtClean="0"/>
              <a:pPr/>
              <a:t>29</a:t>
            </a:fld>
            <a:endParaRPr lang="fr-F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La méthode </a:t>
            </a:r>
            <a:r>
              <a:rPr kumimoji="0" lang="fr-FR" sz="2800" b="0" i="0" u="none" strike="noStrike" kern="1200" cap="none" spc="0" normalizeH="0" baseline="0" noProof="0" dirty="0" err="1" smtClean="0">
                <a:ln>
                  <a:noFill/>
                </a:ln>
                <a:solidFill>
                  <a:schemeClr val="tx2">
                    <a:lumMod val="75000"/>
                  </a:schemeClr>
                </a:solidFill>
                <a:effectLst/>
                <a:uLnTx/>
                <a:uFillTx/>
                <a:latin typeface="Times New Roman" pitchFamily="18" charset="0"/>
                <a:ea typeface="+mj-ea"/>
                <a:cs typeface="Times New Roman" pitchFamily="18" charset="0"/>
              </a:rPr>
              <a:t>toString</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83194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357298"/>
            <a:ext cx="8572560" cy="4525963"/>
          </a:xfrm>
        </p:spPr>
        <p:txBody>
          <a:bodyPr>
            <a:noAutofit/>
          </a:bodyPr>
          <a:lstStyle/>
          <a:p>
            <a:pPr>
              <a:buNone/>
            </a:pPr>
            <a:r>
              <a:rPr lang="fr-FR" sz="1800" dirty="0" smtClean="0">
                <a:solidFill>
                  <a:schemeClr val="tx2">
                    <a:lumMod val="50000"/>
                  </a:schemeClr>
                </a:solidFill>
                <a:latin typeface="Times New Roman" pitchFamily="18" charset="0"/>
                <a:cs typeface="Times New Roman" pitchFamily="18" charset="0"/>
              </a:rPr>
              <a:t>Une classe est constituée de:</a:t>
            </a:r>
          </a:p>
          <a:p>
            <a:r>
              <a:rPr lang="fr-FR" sz="1800" dirty="0" smtClean="0">
                <a:solidFill>
                  <a:schemeClr val="tx2">
                    <a:lumMod val="50000"/>
                  </a:schemeClr>
                </a:solidFill>
                <a:latin typeface="Times New Roman" pitchFamily="18" charset="0"/>
                <a:cs typeface="Times New Roman" pitchFamily="18" charset="0"/>
              </a:rPr>
              <a:t>Données ce qu'on appelle des </a:t>
            </a:r>
            <a:r>
              <a:rPr lang="fr-FR" sz="1800" b="1" dirty="0" smtClean="0">
                <a:solidFill>
                  <a:srgbClr val="FF0000"/>
                </a:solidFill>
                <a:latin typeface="Times New Roman" pitchFamily="18" charset="0"/>
                <a:cs typeface="Times New Roman" pitchFamily="18" charset="0"/>
              </a:rPr>
              <a:t>attributs</a:t>
            </a:r>
          </a:p>
          <a:p>
            <a:r>
              <a:rPr lang="fr-FR" sz="1800" dirty="0" smtClean="0">
                <a:solidFill>
                  <a:schemeClr val="tx2">
                    <a:lumMod val="50000"/>
                  </a:schemeClr>
                </a:solidFill>
                <a:latin typeface="Times New Roman" pitchFamily="18" charset="0"/>
                <a:cs typeface="Times New Roman" pitchFamily="18" charset="0"/>
              </a:rPr>
              <a:t>Procédures et/ou des fonctions ce qu'on appelle des</a:t>
            </a:r>
            <a:r>
              <a:rPr lang="fr-FR" sz="1800" dirty="0" smtClean="0">
                <a:latin typeface="Times New Roman" pitchFamily="18" charset="0"/>
                <a:cs typeface="Times New Roman" pitchFamily="18" charset="0"/>
              </a:rPr>
              <a:t> </a:t>
            </a:r>
            <a:r>
              <a:rPr lang="fr-FR" sz="1800" b="1" dirty="0" smtClean="0">
                <a:solidFill>
                  <a:srgbClr val="FF0000"/>
                </a:solidFill>
                <a:latin typeface="Times New Roman" pitchFamily="18" charset="0"/>
                <a:cs typeface="Times New Roman" pitchFamily="18" charset="0"/>
              </a:rPr>
              <a:t>méthodes</a:t>
            </a:r>
          </a:p>
          <a:p>
            <a:pPr>
              <a:buNone/>
            </a:pPr>
            <a:endParaRPr lang="fr-FR" sz="1800" dirty="0" smtClean="0">
              <a:solidFill>
                <a:schemeClr val="tx2">
                  <a:lumMod val="50000"/>
                </a:schemeClr>
              </a:solidFill>
              <a:latin typeface="Times New Roman" pitchFamily="18" charset="0"/>
              <a:cs typeface="Times New Roman" pitchFamily="18" charset="0"/>
            </a:endParaRPr>
          </a:p>
          <a:p>
            <a:pPr>
              <a:buNone/>
            </a:pPr>
            <a:r>
              <a:rPr lang="fr-FR" sz="1800" dirty="0" smtClean="0">
                <a:solidFill>
                  <a:schemeClr val="tx2">
                    <a:lumMod val="50000"/>
                  </a:schemeClr>
                </a:solidFill>
                <a:latin typeface="Times New Roman" pitchFamily="18" charset="0"/>
                <a:cs typeface="Times New Roman" pitchFamily="18" charset="0"/>
              </a:rPr>
              <a:t>Une classe est un modèle de définition pour des objets</a:t>
            </a:r>
          </a:p>
          <a:p>
            <a:r>
              <a:rPr lang="fr-FR" sz="1800" dirty="0" smtClean="0">
                <a:solidFill>
                  <a:schemeClr val="tx2">
                    <a:lumMod val="50000"/>
                  </a:schemeClr>
                </a:solidFill>
                <a:latin typeface="Times New Roman" pitchFamily="18" charset="0"/>
                <a:cs typeface="Times New Roman" pitchFamily="18" charset="0"/>
              </a:rPr>
              <a:t>Ayant même structure (même ensemble d'attributs)</a:t>
            </a:r>
          </a:p>
          <a:p>
            <a:r>
              <a:rPr lang="fr-FR" sz="1800" dirty="0" smtClean="0">
                <a:solidFill>
                  <a:schemeClr val="tx2">
                    <a:lumMod val="50000"/>
                  </a:schemeClr>
                </a:solidFill>
                <a:latin typeface="Times New Roman" pitchFamily="18" charset="0"/>
                <a:cs typeface="Times New Roman" pitchFamily="18" charset="0"/>
              </a:rPr>
              <a:t>Ayant même comportement (même méthodes)</a:t>
            </a:r>
          </a:p>
          <a:p>
            <a:r>
              <a:rPr lang="fr-FR" sz="1800" dirty="0" smtClean="0">
                <a:solidFill>
                  <a:schemeClr val="tx2">
                    <a:lumMod val="50000"/>
                  </a:schemeClr>
                </a:solidFill>
                <a:latin typeface="Times New Roman" pitchFamily="18" charset="0"/>
                <a:cs typeface="Times New Roman" pitchFamily="18" charset="0"/>
              </a:rPr>
              <a:t>Ayant une sémantique commune</a:t>
            </a:r>
          </a:p>
          <a:p>
            <a:pPr>
              <a:buNone/>
            </a:pPr>
            <a:endParaRPr lang="fr-FR" sz="1800" dirty="0" smtClean="0">
              <a:solidFill>
                <a:schemeClr val="tx2">
                  <a:lumMod val="50000"/>
                </a:schemeClr>
              </a:solidFill>
              <a:latin typeface="Times New Roman" pitchFamily="18" charset="0"/>
              <a:cs typeface="Times New Roman" pitchFamily="18" charset="0"/>
            </a:endParaRPr>
          </a:p>
          <a:p>
            <a:pPr>
              <a:buNone/>
            </a:pPr>
            <a:r>
              <a:rPr lang="fr-FR" sz="1800" dirty="0" smtClean="0">
                <a:solidFill>
                  <a:schemeClr val="tx2">
                    <a:lumMod val="50000"/>
                  </a:schemeClr>
                </a:solidFill>
                <a:latin typeface="Times New Roman" pitchFamily="18" charset="0"/>
                <a:cs typeface="Times New Roman" pitchFamily="18" charset="0"/>
              </a:rPr>
              <a:t>Les </a:t>
            </a:r>
            <a:r>
              <a:rPr lang="fr-FR" sz="1800" b="1" dirty="0" smtClean="0">
                <a:solidFill>
                  <a:schemeClr val="tx2">
                    <a:lumMod val="50000"/>
                  </a:schemeClr>
                </a:solidFill>
                <a:latin typeface="Times New Roman" pitchFamily="18" charset="0"/>
                <a:cs typeface="Times New Roman" pitchFamily="18" charset="0"/>
              </a:rPr>
              <a:t>objets sont des représentations dynamiques du modèle </a:t>
            </a:r>
            <a:r>
              <a:rPr lang="fr-FR" sz="1800" dirty="0" smtClean="0">
                <a:solidFill>
                  <a:schemeClr val="tx2">
                    <a:lumMod val="50000"/>
                  </a:schemeClr>
                </a:solidFill>
                <a:latin typeface="Times New Roman" pitchFamily="18" charset="0"/>
                <a:cs typeface="Times New Roman" pitchFamily="18" charset="0"/>
              </a:rPr>
              <a:t>défini pour eux au travers de la classe (</a:t>
            </a:r>
            <a:r>
              <a:rPr lang="fr-FR" sz="1800" b="1" dirty="0" smtClean="0">
                <a:solidFill>
                  <a:schemeClr val="tx2">
                    <a:lumMod val="50000"/>
                  </a:schemeClr>
                </a:solidFill>
                <a:latin typeface="Times New Roman" pitchFamily="18" charset="0"/>
                <a:cs typeface="Times New Roman" pitchFamily="18" charset="0"/>
              </a:rPr>
              <a:t>instanciation)</a:t>
            </a:r>
          </a:p>
          <a:p>
            <a:pPr>
              <a:buNone/>
            </a:pPr>
            <a:endParaRPr lang="fr-FR" sz="1800" b="1" dirty="0" smtClean="0">
              <a:solidFill>
                <a:schemeClr val="tx2">
                  <a:lumMod val="50000"/>
                </a:schemeClr>
              </a:solidFill>
              <a:latin typeface="Times New Roman" pitchFamily="18" charset="0"/>
              <a:cs typeface="Times New Roman" pitchFamily="18" charset="0"/>
            </a:endParaRPr>
          </a:p>
          <a:p>
            <a:pPr>
              <a:buNone/>
            </a:pPr>
            <a:r>
              <a:rPr lang="fr-FR" sz="1800" dirty="0" smtClean="0">
                <a:solidFill>
                  <a:schemeClr val="tx2">
                    <a:lumMod val="50000"/>
                  </a:schemeClr>
                </a:solidFill>
                <a:latin typeface="Times New Roman" pitchFamily="18" charset="0"/>
                <a:cs typeface="Times New Roman" pitchFamily="18" charset="0"/>
              </a:rPr>
              <a:t>Une classe permet d'</a:t>
            </a:r>
            <a:r>
              <a:rPr lang="fr-FR" sz="1800" b="1" dirty="0" smtClean="0">
                <a:solidFill>
                  <a:schemeClr val="tx2">
                    <a:lumMod val="50000"/>
                  </a:schemeClr>
                </a:solidFill>
                <a:latin typeface="Times New Roman" pitchFamily="18" charset="0"/>
                <a:cs typeface="Times New Roman" pitchFamily="18" charset="0"/>
              </a:rPr>
              <a:t>instancier (créer) plusieurs objets</a:t>
            </a:r>
          </a:p>
          <a:p>
            <a:pPr>
              <a:buNone/>
            </a:pPr>
            <a:endParaRPr lang="fr-FR" sz="1800" b="1" dirty="0" smtClean="0">
              <a:solidFill>
                <a:schemeClr val="tx2">
                  <a:lumMod val="50000"/>
                </a:schemeClr>
              </a:solidFill>
              <a:latin typeface="Times New Roman" pitchFamily="18" charset="0"/>
              <a:cs typeface="Times New Roman" pitchFamily="18" charset="0"/>
            </a:endParaRPr>
          </a:p>
          <a:p>
            <a:pPr>
              <a:buNone/>
            </a:pPr>
            <a:r>
              <a:rPr lang="fr-FR" sz="1800" dirty="0" smtClean="0">
                <a:solidFill>
                  <a:schemeClr val="tx2">
                    <a:lumMod val="50000"/>
                  </a:schemeClr>
                </a:solidFill>
                <a:latin typeface="Times New Roman" pitchFamily="18" charset="0"/>
                <a:cs typeface="Times New Roman" pitchFamily="18" charset="0"/>
              </a:rPr>
              <a:t>Chaque objet est une instance d'une classe et une seule</a:t>
            </a: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Définition de la classe</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428736"/>
            <a:ext cx="7615262" cy="4525963"/>
          </a:xfrm>
        </p:spPr>
        <p:txBody>
          <a:bodyPr>
            <a:normAutofit/>
          </a:bodyPr>
          <a:lstStyle/>
          <a:p>
            <a:pPr>
              <a:buNone/>
            </a:pPr>
            <a:endParaRPr lang="fr-FR" sz="5400" dirty="0" smtClean="0">
              <a:latin typeface="Times New Roman" pitchFamily="18" charset="0"/>
              <a:cs typeface="Times New Roman" pitchFamily="18" charset="0"/>
            </a:endParaRPr>
          </a:p>
          <a:p>
            <a:pPr>
              <a:buNone/>
            </a:pPr>
            <a:r>
              <a:rPr lang="fr-FR" sz="5400" dirty="0" smtClean="0">
                <a:latin typeface="Times New Roman" pitchFamily="18" charset="0"/>
                <a:cs typeface="Times New Roman" pitchFamily="18" charset="0"/>
              </a:rPr>
              <a:t>	</a:t>
            </a:r>
            <a:r>
              <a:rPr lang="fr-FR" sz="5400" dirty="0" smtClean="0">
                <a:latin typeface="Times New Roman" pitchFamily="18" charset="0"/>
                <a:cs typeface="Times New Roman" pitchFamily="18" charset="0"/>
              </a:rPr>
              <a:t>		</a:t>
            </a:r>
            <a:r>
              <a:rPr lang="fr-FR" sz="5400" dirty="0" smtClean="0">
                <a:solidFill>
                  <a:schemeClr val="tx2">
                    <a:lumMod val="50000"/>
                  </a:schemeClr>
                </a:solidFill>
                <a:latin typeface="Times New Roman" pitchFamily="18" charset="0"/>
                <a:cs typeface="Times New Roman" pitchFamily="18" charset="0"/>
              </a:rPr>
              <a:t>La surcharge </a:t>
            </a:r>
            <a:endParaRPr lang="fr-FR" sz="5400"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0"/>
            <a:ext cx="9144000" cy="571504"/>
          </a:xfrm>
          <a:prstGeom prst="rect">
            <a:avLst/>
          </a:prstGeom>
          <a:solidFill>
            <a:srgbClr val="00206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57158" y="1142984"/>
            <a:ext cx="8352927" cy="3816429"/>
          </a:xfrm>
          <a:prstGeom prst="rect">
            <a:avLst/>
          </a:prstGeom>
          <a:noFill/>
        </p:spPr>
        <p:txBody>
          <a:bodyPr wrap="square" rtlCol="0">
            <a:spAutoFit/>
          </a:bodyPr>
          <a:lstStyle/>
          <a:p>
            <a:pPr lvl="0" algn="just" eaLnBrk="0" fontAlgn="base" hangingPunct="0">
              <a:spcBef>
                <a:spcPct val="0"/>
              </a:spcBef>
              <a:spcAft>
                <a:spcPct val="0"/>
              </a:spcAft>
            </a:pPr>
            <a:r>
              <a:rPr lang="fr-FR" sz="2200" b="1" dirty="0" smtClean="0">
                <a:solidFill>
                  <a:srgbClr val="FF0000"/>
                </a:solidFill>
                <a:latin typeface="Times New Roman" pitchFamily="18" charset="0"/>
                <a:cs typeface="Times New Roman" pitchFamily="18" charset="0"/>
              </a:rPr>
              <a:t>La </a:t>
            </a:r>
            <a:r>
              <a:rPr lang="fr-FR" sz="2200" b="1" dirty="0" smtClean="0">
                <a:solidFill>
                  <a:srgbClr val="FF0000"/>
                </a:solidFill>
                <a:latin typeface="Times New Roman" pitchFamily="18" charset="0"/>
                <a:cs typeface="Times New Roman" pitchFamily="18" charset="0"/>
              </a:rPr>
              <a:t>surcharge</a:t>
            </a:r>
            <a:r>
              <a:rPr lang="fr-FR" sz="2200" b="1" dirty="0" smtClean="0">
                <a:solidFill>
                  <a:schemeClr val="tx2">
                    <a:lumMod val="50000"/>
                  </a:schemeClr>
                </a:solidFill>
                <a:latin typeface="Times New Roman" pitchFamily="18" charset="0"/>
                <a:cs typeface="Times New Roman" pitchFamily="18" charset="0"/>
              </a:rPr>
              <a:t> </a:t>
            </a:r>
            <a:r>
              <a:rPr lang="fr-FR" sz="2200" dirty="0" smtClean="0">
                <a:solidFill>
                  <a:schemeClr val="tx2">
                    <a:lumMod val="50000"/>
                  </a:schemeClr>
                </a:solidFill>
                <a:latin typeface="Times New Roman" pitchFamily="18" charset="0"/>
                <a:cs typeface="Times New Roman" pitchFamily="18" charset="0"/>
              </a:rPr>
              <a:t>(</a:t>
            </a:r>
            <a:r>
              <a:rPr lang="fr-FR" sz="2200" b="1" dirty="0" err="1" smtClean="0">
                <a:solidFill>
                  <a:schemeClr val="tx2">
                    <a:lumMod val="50000"/>
                  </a:schemeClr>
                </a:solidFill>
                <a:latin typeface="Times New Roman" pitchFamily="18" charset="0"/>
                <a:cs typeface="Times New Roman" pitchFamily="18" charset="0"/>
              </a:rPr>
              <a:t>overloading</a:t>
            </a:r>
            <a:r>
              <a:rPr lang="fr-FR" sz="2200" dirty="0" smtClean="0">
                <a:solidFill>
                  <a:schemeClr val="tx2">
                    <a:lumMod val="50000"/>
                  </a:schemeClr>
                </a:solidFill>
                <a:latin typeface="Times New Roman" pitchFamily="18" charset="0"/>
                <a:cs typeface="Times New Roman" pitchFamily="18" charset="0"/>
              </a:rPr>
              <a:t>) appliquée à un constructeur ou à une méthode est </a:t>
            </a:r>
            <a:r>
              <a:rPr lang="fr-FR" sz="2200" b="1" dirty="0" smtClean="0">
                <a:solidFill>
                  <a:schemeClr val="tx2">
                    <a:lumMod val="50000"/>
                  </a:schemeClr>
                </a:solidFill>
                <a:latin typeface="Times New Roman" pitchFamily="18" charset="0"/>
                <a:cs typeface="Times New Roman" pitchFamily="18" charset="0"/>
              </a:rPr>
              <a:t>le processus permettant dans une même classe </a:t>
            </a:r>
            <a:r>
              <a:rPr lang="fr-FR" sz="2200" dirty="0" smtClean="0">
                <a:solidFill>
                  <a:schemeClr val="tx2">
                    <a:lumMod val="50000"/>
                  </a:schemeClr>
                </a:solidFill>
                <a:latin typeface="Times New Roman" pitchFamily="18" charset="0"/>
                <a:cs typeface="Times New Roman" pitchFamily="18" charset="0"/>
              </a:rPr>
              <a:t>de donner </a:t>
            </a:r>
            <a:r>
              <a:rPr lang="fr-FR" sz="2200" b="1" dirty="0" smtClean="0">
                <a:solidFill>
                  <a:schemeClr val="tx2">
                    <a:lumMod val="50000"/>
                  </a:schemeClr>
                </a:solidFill>
                <a:latin typeface="Times New Roman" pitchFamily="18" charset="0"/>
                <a:cs typeface="Times New Roman" pitchFamily="18" charset="0"/>
              </a:rPr>
              <a:t>le même nom à un constructeur ou une méthode</a:t>
            </a:r>
            <a:r>
              <a:rPr lang="fr-FR" sz="2200" dirty="0" smtClean="0">
                <a:solidFill>
                  <a:schemeClr val="tx2">
                    <a:lumMod val="50000"/>
                  </a:schemeClr>
                </a:solidFill>
                <a:latin typeface="Times New Roman" pitchFamily="18" charset="0"/>
                <a:cs typeface="Times New Roman" pitchFamily="18" charset="0"/>
              </a:rPr>
              <a:t>. </a:t>
            </a:r>
          </a:p>
          <a:p>
            <a:pPr lvl="0" eaLnBrk="0" fontAlgn="base" hangingPunct="0">
              <a:spcBef>
                <a:spcPct val="0"/>
              </a:spcBef>
              <a:spcAft>
                <a:spcPct val="0"/>
              </a:spcAft>
              <a:buFont typeface="Arial" pitchFamily="34" charset="0"/>
              <a:buChar char="•"/>
            </a:pPr>
            <a:endParaRPr lang="fr-FR" sz="2200" dirty="0" smtClean="0">
              <a:solidFill>
                <a:schemeClr val="tx2">
                  <a:lumMod val="50000"/>
                </a:schemeClr>
              </a:solidFill>
              <a:latin typeface="Times New Roman" pitchFamily="18" charset="0"/>
              <a:cs typeface="Times New Roman" pitchFamily="18" charset="0"/>
            </a:endParaRPr>
          </a:p>
          <a:p>
            <a:pPr lvl="0" algn="just" eaLnBrk="0" fontAlgn="base" hangingPunct="0">
              <a:spcBef>
                <a:spcPct val="0"/>
              </a:spcBef>
              <a:spcAft>
                <a:spcPct val="0"/>
              </a:spcAft>
            </a:pPr>
            <a:r>
              <a:rPr lang="fr-FR" sz="2200" dirty="0" smtClean="0">
                <a:solidFill>
                  <a:schemeClr val="tx2">
                    <a:lumMod val="50000"/>
                  </a:schemeClr>
                </a:solidFill>
                <a:latin typeface="Times New Roman" pitchFamily="18" charset="0"/>
                <a:cs typeface="Times New Roman" pitchFamily="18" charset="0"/>
              </a:rPr>
              <a:t>Le compilateur saura identifier exactement </a:t>
            </a:r>
            <a:r>
              <a:rPr lang="fr-FR" sz="2200" b="1" dirty="0" smtClean="0">
                <a:solidFill>
                  <a:schemeClr val="tx2">
                    <a:lumMod val="50000"/>
                  </a:schemeClr>
                </a:solidFill>
                <a:latin typeface="Times New Roman" pitchFamily="18" charset="0"/>
                <a:cs typeface="Times New Roman" pitchFamily="18" charset="0"/>
              </a:rPr>
              <a:t>la variante appelée, en fonction de sa signature</a:t>
            </a:r>
            <a:r>
              <a:rPr lang="fr-FR" sz="2200" dirty="0" smtClean="0">
                <a:solidFill>
                  <a:schemeClr val="tx2">
                    <a:lumMod val="50000"/>
                  </a:schemeClr>
                </a:solidFill>
                <a:latin typeface="Times New Roman" pitchFamily="18" charset="0"/>
                <a:cs typeface="Times New Roman" pitchFamily="18" charset="0"/>
              </a:rPr>
              <a:t>. </a:t>
            </a:r>
          </a:p>
          <a:p>
            <a:pPr lvl="0" eaLnBrk="0" fontAlgn="base" hangingPunct="0">
              <a:spcBef>
                <a:spcPct val="0"/>
              </a:spcBef>
              <a:spcAft>
                <a:spcPct val="0"/>
              </a:spcAft>
              <a:buFont typeface="Arial" pitchFamily="34" charset="0"/>
              <a:buChar char="•"/>
            </a:pPr>
            <a:endParaRPr lang="fr-FR" sz="2200" dirty="0" smtClean="0">
              <a:solidFill>
                <a:schemeClr val="tx2">
                  <a:lumMod val="50000"/>
                </a:schemeClr>
              </a:solidFill>
              <a:latin typeface="Times New Roman" pitchFamily="18" charset="0"/>
              <a:cs typeface="Times New Roman" pitchFamily="18" charset="0"/>
            </a:endParaRPr>
          </a:p>
          <a:p>
            <a:pPr lvl="0" eaLnBrk="0" fontAlgn="base" hangingPunct="0">
              <a:spcBef>
                <a:spcPct val="0"/>
              </a:spcBef>
              <a:spcAft>
                <a:spcPct val="0"/>
              </a:spcAft>
            </a:pPr>
            <a:r>
              <a:rPr lang="fr-FR" sz="2200" dirty="0" smtClean="0">
                <a:solidFill>
                  <a:schemeClr val="tx2">
                    <a:lumMod val="50000"/>
                  </a:schemeClr>
                </a:solidFill>
                <a:latin typeface="Times New Roman" pitchFamily="18" charset="0"/>
                <a:cs typeface="Times New Roman" pitchFamily="18" charset="0"/>
              </a:rPr>
              <a:t>En effet, les méthodes surchargées doivent se distinguer par des signatures clairement différentes : </a:t>
            </a:r>
          </a:p>
          <a:p>
            <a:pPr lvl="1" eaLnBrk="0" fontAlgn="base" hangingPunct="0">
              <a:spcBef>
                <a:spcPct val="0"/>
              </a:spcBef>
              <a:spcAft>
                <a:spcPct val="0"/>
              </a:spcAft>
              <a:buFont typeface="Wingdings" pitchFamily="2" charset="2"/>
              <a:buChar char="v"/>
            </a:pPr>
            <a:r>
              <a:rPr lang="fr-FR" sz="2200" dirty="0" smtClean="0">
                <a:solidFill>
                  <a:schemeClr val="tx2">
                    <a:lumMod val="50000"/>
                  </a:schemeClr>
                </a:solidFill>
                <a:latin typeface="Times New Roman" pitchFamily="18" charset="0"/>
                <a:cs typeface="Times New Roman" pitchFamily="18" charset="0"/>
              </a:rPr>
              <a:t>des nombre d'arguments différents</a:t>
            </a:r>
          </a:p>
          <a:p>
            <a:pPr lvl="1" eaLnBrk="0" fontAlgn="base" hangingPunct="0">
              <a:spcBef>
                <a:spcPct val="0"/>
              </a:spcBef>
              <a:spcAft>
                <a:spcPct val="0"/>
              </a:spcAft>
              <a:buFont typeface="Wingdings" pitchFamily="2" charset="2"/>
              <a:buChar char="v"/>
            </a:pPr>
            <a:r>
              <a:rPr lang="fr-FR" sz="2200" dirty="0" smtClean="0">
                <a:solidFill>
                  <a:schemeClr val="tx2">
                    <a:lumMod val="50000"/>
                  </a:schemeClr>
                </a:solidFill>
                <a:latin typeface="Times New Roman" pitchFamily="18" charset="0"/>
                <a:cs typeface="Times New Roman" pitchFamily="18" charset="0"/>
              </a:rPr>
              <a:t> et/ou des types d'arguments différents</a:t>
            </a:r>
            <a:endParaRPr lang="fr-FR" sz="2200" dirty="0">
              <a:solidFill>
                <a:schemeClr val="tx2">
                  <a:lumMod val="50000"/>
                </a:schemeClr>
              </a:solidFill>
              <a:latin typeface="Times New Roman" pitchFamily="18" charset="0"/>
              <a:cs typeface="Times New Roman" pitchFamily="18" charset="0"/>
            </a:endParaRPr>
          </a:p>
        </p:txBody>
      </p:sp>
      <p:sp>
        <p:nvSpPr>
          <p:cNvPr id="7" name="Rectangle 6"/>
          <p:cNvSpPr/>
          <p:nvPr/>
        </p:nvSpPr>
        <p:spPr>
          <a:xfrm>
            <a:off x="500034" y="5286388"/>
            <a:ext cx="7848872" cy="646331"/>
          </a:xfrm>
          <a:prstGeom prst="rect">
            <a:avLst/>
          </a:prstGeom>
        </p:spPr>
        <p:txBody>
          <a:bodyPr wrap="square">
            <a:spAutoFit/>
          </a:bodyPr>
          <a:lstStyle/>
          <a:p>
            <a:pPr algn="just"/>
            <a:r>
              <a:rPr lang="fr-FR" b="1" dirty="0" smtClean="0">
                <a:solidFill>
                  <a:srgbClr val="FF0000"/>
                </a:solidFill>
                <a:latin typeface="Times New Roman" pitchFamily="18" charset="0"/>
                <a:cs typeface="Times New Roman" pitchFamily="18" charset="0"/>
              </a:rPr>
              <a:t>Des méthodes surchargées peuvent avoir des types de retour différents à condition qu’elles aient des arguments différents</a:t>
            </a:r>
            <a:endParaRPr lang="fr-FR" dirty="0">
              <a:solidFill>
                <a:srgbClr val="FF0000"/>
              </a:solidFill>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La surcharge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83194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052736"/>
            <a:ext cx="8568952" cy="5472608"/>
          </a:xfrm>
        </p:spPr>
        <p:txBody>
          <a:bodyPr>
            <a:normAutofit/>
          </a:bodyPr>
          <a:lstStyle/>
          <a:p>
            <a:pPr algn="just">
              <a:buNone/>
            </a:pPr>
            <a:r>
              <a:rPr lang="fr-FR" sz="2200" dirty="0" smtClean="0">
                <a:solidFill>
                  <a:schemeClr val="tx2">
                    <a:lumMod val="50000"/>
                  </a:schemeClr>
                </a:solidFill>
                <a:latin typeface="Times New Roman" pitchFamily="18" charset="0"/>
                <a:cs typeface="Times New Roman" pitchFamily="18" charset="0"/>
              </a:rPr>
              <a:t>Ces 2 constructeurs de la classe Personne sont ils compatibles ?</a:t>
            </a:r>
          </a:p>
          <a:p>
            <a:pPr algn="just"/>
            <a:endParaRPr lang="fr-FR" sz="2200" dirty="0" smtClean="0">
              <a:solidFill>
                <a:schemeClr val="tx2">
                  <a:lumMod val="50000"/>
                </a:schemeClr>
              </a:solidFill>
              <a:latin typeface="Times New Roman" pitchFamily="18" charset="0"/>
              <a:cs typeface="Times New Roman" pitchFamily="18" charset="0"/>
            </a:endParaRPr>
          </a:p>
          <a:p>
            <a:pPr lvl="1" algn="just">
              <a:buFont typeface="Wingdings" pitchFamily="2" charset="2"/>
              <a:buChar char="q"/>
            </a:pPr>
            <a:r>
              <a:rPr lang="fr-FR" sz="2200" dirty="0" smtClean="0">
                <a:solidFill>
                  <a:schemeClr val="tx2">
                    <a:lumMod val="50000"/>
                  </a:schemeClr>
                </a:solidFill>
                <a:latin typeface="Times New Roman" pitchFamily="18" charset="0"/>
                <a:cs typeface="Times New Roman" pitchFamily="18" charset="0"/>
              </a:rPr>
              <a:t>public Personne (String </a:t>
            </a:r>
            <a:r>
              <a:rPr lang="fr-FR" sz="2200" dirty="0" err="1" smtClean="0">
                <a:solidFill>
                  <a:schemeClr val="tx2">
                    <a:lumMod val="50000"/>
                  </a:schemeClr>
                </a:solidFill>
                <a:latin typeface="Times New Roman" pitchFamily="18" charset="0"/>
                <a:cs typeface="Times New Roman" pitchFamily="18" charset="0"/>
              </a:rPr>
              <a:t>leNom</a:t>
            </a:r>
            <a:r>
              <a:rPr lang="fr-FR" sz="2200" dirty="0" smtClean="0">
                <a:solidFill>
                  <a:schemeClr val="tx2">
                    <a:lumMod val="50000"/>
                  </a:schemeClr>
                </a:solidFill>
                <a:latin typeface="Times New Roman" pitchFamily="18" charset="0"/>
                <a:cs typeface="Times New Roman" pitchFamily="18" charset="0"/>
              </a:rPr>
              <a:t>, String </a:t>
            </a:r>
            <a:r>
              <a:rPr lang="fr-FR" sz="2200" dirty="0" err="1" smtClean="0">
                <a:solidFill>
                  <a:schemeClr val="tx2">
                    <a:lumMod val="50000"/>
                  </a:schemeClr>
                </a:solidFill>
                <a:latin typeface="Times New Roman" pitchFamily="18" charset="0"/>
                <a:cs typeface="Times New Roman" pitchFamily="18" charset="0"/>
              </a:rPr>
              <a:t>lePrenom</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int</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lAge</a:t>
            </a:r>
            <a:r>
              <a:rPr lang="fr-FR" sz="2200" dirty="0" smtClean="0">
                <a:solidFill>
                  <a:schemeClr val="tx2">
                    <a:lumMod val="50000"/>
                  </a:schemeClr>
                </a:solidFill>
                <a:latin typeface="Times New Roman" pitchFamily="18" charset="0"/>
                <a:cs typeface="Times New Roman" pitchFamily="18" charset="0"/>
              </a:rPr>
              <a:t>) { ..... } </a:t>
            </a:r>
          </a:p>
          <a:p>
            <a:pPr lvl="1" algn="just">
              <a:buFont typeface="Wingdings" pitchFamily="2" charset="2"/>
              <a:buChar char="q"/>
            </a:pPr>
            <a:r>
              <a:rPr lang="fr-FR" sz="2200" dirty="0" smtClean="0">
                <a:solidFill>
                  <a:schemeClr val="tx2">
                    <a:lumMod val="50000"/>
                  </a:schemeClr>
                </a:solidFill>
                <a:latin typeface="Times New Roman" pitchFamily="18" charset="0"/>
                <a:cs typeface="Times New Roman" pitchFamily="18" charset="0"/>
              </a:rPr>
              <a:t>public Personne (String </a:t>
            </a:r>
            <a:r>
              <a:rPr lang="fr-FR" sz="2200" dirty="0" err="1" smtClean="0">
                <a:solidFill>
                  <a:schemeClr val="tx2">
                    <a:lumMod val="50000"/>
                  </a:schemeClr>
                </a:solidFill>
                <a:latin typeface="Times New Roman" pitchFamily="18" charset="0"/>
                <a:cs typeface="Times New Roman" pitchFamily="18" charset="0"/>
              </a:rPr>
              <a:t>lePrenom</a:t>
            </a:r>
            <a:r>
              <a:rPr lang="fr-FR" sz="2200" dirty="0" smtClean="0">
                <a:solidFill>
                  <a:schemeClr val="tx2">
                    <a:lumMod val="50000"/>
                  </a:schemeClr>
                </a:solidFill>
                <a:latin typeface="Times New Roman" pitchFamily="18" charset="0"/>
                <a:cs typeface="Times New Roman" pitchFamily="18" charset="0"/>
              </a:rPr>
              <a:t>, String </a:t>
            </a:r>
            <a:r>
              <a:rPr lang="fr-FR" sz="2200" dirty="0" err="1" smtClean="0">
                <a:solidFill>
                  <a:schemeClr val="tx2">
                    <a:lumMod val="50000"/>
                  </a:schemeClr>
                </a:solidFill>
                <a:latin typeface="Times New Roman" pitchFamily="18" charset="0"/>
                <a:cs typeface="Times New Roman" pitchFamily="18" charset="0"/>
              </a:rPr>
              <a:t>leSexe</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int</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lAge</a:t>
            </a:r>
            <a:r>
              <a:rPr lang="fr-FR" sz="2200" dirty="0" smtClean="0">
                <a:solidFill>
                  <a:schemeClr val="tx2">
                    <a:lumMod val="50000"/>
                  </a:schemeClr>
                </a:solidFill>
                <a:latin typeface="Times New Roman" pitchFamily="18" charset="0"/>
                <a:cs typeface="Times New Roman" pitchFamily="18" charset="0"/>
              </a:rPr>
              <a:t>) { .... } </a:t>
            </a:r>
          </a:p>
          <a:p>
            <a:pPr algn="just"/>
            <a:endParaRPr lang="fr-FR" sz="2200" dirty="0" smtClean="0">
              <a:solidFill>
                <a:schemeClr val="tx2">
                  <a:lumMod val="50000"/>
                </a:schemeClr>
              </a:solidFill>
              <a:latin typeface="Times New Roman" pitchFamily="18" charset="0"/>
              <a:cs typeface="Times New Roman" pitchFamily="18" charset="0"/>
            </a:endParaRPr>
          </a:p>
          <a:p>
            <a:pPr marL="0" indent="0" algn="just">
              <a:buNone/>
            </a:pPr>
            <a:r>
              <a:rPr lang="fr-FR" sz="2200" dirty="0" smtClean="0">
                <a:solidFill>
                  <a:schemeClr val="tx2">
                    <a:lumMod val="50000"/>
                  </a:schemeClr>
                </a:solidFill>
                <a:latin typeface="Times New Roman" pitchFamily="18" charset="0"/>
                <a:cs typeface="Times New Roman" pitchFamily="18" charset="0"/>
              </a:rPr>
              <a:t>/* Modification de l'ordre des paramètres ci-dessous pour éviter une signature dupliquée, et donc un refus de compilation. */ </a:t>
            </a:r>
          </a:p>
          <a:p>
            <a:pPr marL="0" indent="0" algn="just">
              <a:buNone/>
            </a:pPr>
            <a:endParaRPr lang="fr-FR" sz="2200" dirty="0" smtClean="0">
              <a:solidFill>
                <a:schemeClr val="tx2">
                  <a:lumMod val="50000"/>
                </a:schemeClr>
              </a:solidFill>
              <a:latin typeface="Times New Roman" pitchFamily="18" charset="0"/>
              <a:cs typeface="Times New Roman" pitchFamily="18" charset="0"/>
            </a:endParaRPr>
          </a:p>
          <a:p>
            <a:pPr algn="just">
              <a:buNone/>
            </a:pPr>
            <a:r>
              <a:rPr lang="fr-FR" sz="2200" dirty="0" smtClean="0">
                <a:solidFill>
                  <a:schemeClr val="tx2">
                    <a:lumMod val="50000"/>
                  </a:schemeClr>
                </a:solidFill>
                <a:latin typeface="Times New Roman" pitchFamily="18" charset="0"/>
                <a:cs typeface="Times New Roman" pitchFamily="18" charset="0"/>
              </a:rPr>
              <a:t>public Personne (String </a:t>
            </a:r>
            <a:r>
              <a:rPr lang="fr-FR" sz="2200" dirty="0" err="1" smtClean="0">
                <a:solidFill>
                  <a:schemeClr val="tx2">
                    <a:lumMod val="50000"/>
                  </a:schemeClr>
                </a:solidFill>
                <a:latin typeface="Times New Roman" pitchFamily="18" charset="0"/>
                <a:cs typeface="Times New Roman" pitchFamily="18" charset="0"/>
              </a:rPr>
              <a:t>lePrenom</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int</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lAge</a:t>
            </a:r>
            <a:r>
              <a:rPr lang="fr-FR" sz="2200" dirty="0" smtClean="0">
                <a:solidFill>
                  <a:schemeClr val="tx2">
                    <a:lumMod val="50000"/>
                  </a:schemeClr>
                </a:solidFill>
                <a:latin typeface="Times New Roman" pitchFamily="18" charset="0"/>
                <a:cs typeface="Times New Roman" pitchFamily="18" charset="0"/>
              </a:rPr>
              <a:t>, String </a:t>
            </a:r>
            <a:r>
              <a:rPr lang="fr-FR" sz="2200" dirty="0" err="1" smtClean="0">
                <a:solidFill>
                  <a:schemeClr val="tx2">
                    <a:lumMod val="50000"/>
                  </a:schemeClr>
                </a:solidFill>
                <a:latin typeface="Times New Roman" pitchFamily="18" charset="0"/>
                <a:cs typeface="Times New Roman" pitchFamily="18" charset="0"/>
              </a:rPr>
              <a:t>leSexe</a:t>
            </a:r>
            <a:r>
              <a:rPr lang="fr-FR" sz="2200" dirty="0" smtClean="0">
                <a:solidFill>
                  <a:schemeClr val="tx2">
                    <a:lumMod val="50000"/>
                  </a:schemeClr>
                </a:solidFill>
                <a:latin typeface="Times New Roman" pitchFamily="18" charset="0"/>
                <a:cs typeface="Times New Roman" pitchFamily="18" charset="0"/>
              </a:rPr>
              <a:t>)</a:t>
            </a:r>
          </a:p>
          <a:p>
            <a:pPr algn="just">
              <a:buNone/>
            </a:pPr>
            <a:r>
              <a:rPr lang="fr-FR" sz="2200" dirty="0" smtClean="0">
                <a:solidFill>
                  <a:schemeClr val="tx2">
                    <a:lumMod val="50000"/>
                  </a:schemeClr>
                </a:solidFill>
                <a:latin typeface="Times New Roman" pitchFamily="18" charset="0"/>
                <a:cs typeface="Times New Roman" pitchFamily="18" charset="0"/>
              </a:rPr>
              <a:t> { ... // ce constructeur est alors accepté }</a:t>
            </a:r>
            <a:endParaRPr lang="en-US" sz="2200"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La surcharge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4625609"/>
          </a:xfrm>
        </p:spPr>
        <p:txBody>
          <a:bodyPr>
            <a:normAutofit/>
          </a:bodyPr>
          <a:lstStyle/>
          <a:p>
            <a:pPr>
              <a:buNone/>
            </a:pPr>
            <a:r>
              <a:rPr lang="fr-FR" sz="2400" dirty="0" smtClean="0">
                <a:solidFill>
                  <a:schemeClr val="tx2">
                    <a:lumMod val="50000"/>
                  </a:schemeClr>
                </a:solidFill>
                <a:latin typeface="Times New Roman" pitchFamily="18" charset="0"/>
                <a:cs typeface="Times New Roman" pitchFamily="18" charset="0"/>
              </a:rPr>
              <a:t>Exemple : une voiture surchargée</a:t>
            </a:r>
          </a:p>
          <a:p>
            <a:endParaRPr lang="fr-FR" sz="2400" dirty="0"/>
          </a:p>
        </p:txBody>
      </p:sp>
      <p:pic>
        <p:nvPicPr>
          <p:cNvPr id="1026" name="Picture 2"/>
          <p:cNvPicPr>
            <a:picLocks noChangeAspect="1" noChangeArrowheads="1"/>
          </p:cNvPicPr>
          <p:nvPr/>
        </p:nvPicPr>
        <p:blipFill>
          <a:blip r:embed="rId2" cstate="print"/>
          <a:srcRect/>
          <a:stretch>
            <a:fillRect/>
          </a:stretch>
        </p:blipFill>
        <p:spPr bwMode="auto">
          <a:xfrm>
            <a:off x="683940" y="2214554"/>
            <a:ext cx="3888060" cy="3714776"/>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731908" y="3071810"/>
            <a:ext cx="4269248" cy="3429024"/>
          </a:xfrm>
          <a:prstGeom prst="rect">
            <a:avLst/>
          </a:prstGeom>
          <a:noFill/>
          <a:ln w="9525">
            <a:solidFill>
              <a:schemeClr val="accent1"/>
            </a:solidFill>
            <a:miter lim="800000"/>
            <a:headEnd/>
            <a:tailEnd/>
          </a:ln>
          <a:effectLst/>
        </p:spPr>
      </p:pic>
      <p:cxnSp>
        <p:nvCxnSpPr>
          <p:cNvPr id="11" name="Connecteur droit avec flèche 10"/>
          <p:cNvCxnSpPr/>
          <p:nvPr/>
        </p:nvCxnSpPr>
        <p:spPr>
          <a:xfrm rot="10800000">
            <a:off x="3428992" y="3714752"/>
            <a:ext cx="2000264" cy="12858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rot="10800000">
            <a:off x="3500430" y="4857760"/>
            <a:ext cx="1857388"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9388" y="5429264"/>
            <a:ext cx="2071702" cy="78581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4716016" y="1772816"/>
            <a:ext cx="5072098" cy="923330"/>
          </a:xfrm>
          <a:prstGeom prst="rect">
            <a:avLst/>
          </a:prstGeom>
        </p:spPr>
        <p:txBody>
          <a:bodyPr wrap="square">
            <a:spAutoFit/>
          </a:bodyPr>
          <a:lstStyle/>
          <a:p>
            <a:r>
              <a:rPr lang="fr-FR" b="1" dirty="0" smtClean="0">
                <a:solidFill>
                  <a:srgbClr val="FF0000"/>
                </a:solidFill>
                <a:latin typeface="Times New Roman" pitchFamily="18" charset="0"/>
                <a:cs typeface="Times New Roman" pitchFamily="18" charset="0"/>
              </a:rPr>
              <a:t>Des méthodes surchargées peuvent avoir</a:t>
            </a:r>
          </a:p>
          <a:p>
            <a:r>
              <a:rPr lang="fr-FR" b="1" dirty="0" smtClean="0">
                <a:solidFill>
                  <a:srgbClr val="FF0000"/>
                </a:solidFill>
                <a:latin typeface="Times New Roman" pitchFamily="18" charset="0"/>
                <a:cs typeface="Times New Roman" pitchFamily="18" charset="0"/>
              </a:rPr>
              <a:t>des types de retour différents à condition</a:t>
            </a:r>
          </a:p>
          <a:p>
            <a:r>
              <a:rPr lang="fr-FR" b="1" dirty="0" smtClean="0">
                <a:solidFill>
                  <a:srgbClr val="FF0000"/>
                </a:solidFill>
                <a:latin typeface="Times New Roman" pitchFamily="18" charset="0"/>
                <a:cs typeface="Times New Roman" pitchFamily="18" charset="0"/>
              </a:rPr>
              <a:t>qu’elles aient des arguments différents</a:t>
            </a:r>
            <a:endParaRPr lang="fr-FR" dirty="0">
              <a:solidFill>
                <a:srgbClr val="FF0000"/>
              </a:solidFill>
              <a:latin typeface="Times New Roman" pitchFamily="18" charset="0"/>
              <a:cs typeface="Times New Roman" pitchFamily="18" charset="0"/>
            </a:endParaRPr>
          </a:p>
        </p:txBody>
      </p:sp>
      <p:sp>
        <p:nvSpPr>
          <p:cNvPr id="14" name="Rectangle 1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La</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surcharge</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357298"/>
            <a:ext cx="8929718" cy="4525963"/>
          </a:xfrm>
        </p:spPr>
        <p:txBody>
          <a:bodyPr>
            <a:normAutofit/>
          </a:bodyPr>
          <a:lstStyle/>
          <a:p>
            <a:pPr>
              <a:buNone/>
            </a:pPr>
            <a:endParaRPr lang="fr-FR" sz="4800" dirty="0" smtClean="0">
              <a:latin typeface="Times New Roman" pitchFamily="18" charset="0"/>
              <a:cs typeface="Times New Roman" pitchFamily="18" charset="0"/>
            </a:endParaRPr>
          </a:p>
          <a:p>
            <a:pPr>
              <a:buNone/>
            </a:pPr>
            <a:r>
              <a:rPr lang="fr-FR" sz="4800" dirty="0" smtClean="0">
                <a:latin typeface="Times New Roman" pitchFamily="18" charset="0"/>
                <a:cs typeface="Times New Roman" pitchFamily="18" charset="0"/>
              </a:rPr>
              <a:t>	</a:t>
            </a:r>
            <a:r>
              <a:rPr lang="fr-FR" sz="4800" dirty="0" smtClean="0">
                <a:latin typeface="Times New Roman" pitchFamily="18" charset="0"/>
                <a:cs typeface="Times New Roman" pitchFamily="18" charset="0"/>
              </a:rPr>
              <a:t>	</a:t>
            </a:r>
            <a:r>
              <a:rPr lang="fr-FR" sz="4800" dirty="0" smtClean="0">
                <a:solidFill>
                  <a:schemeClr val="tx2">
                    <a:lumMod val="50000"/>
                  </a:schemeClr>
                </a:solidFill>
                <a:latin typeface="Times New Roman" pitchFamily="18" charset="0"/>
                <a:cs typeface="Times New Roman" pitchFamily="18" charset="0"/>
              </a:rPr>
              <a:t>Attribut et méthode statiques</a:t>
            </a:r>
            <a:endParaRPr lang="fr-FR" sz="4800"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0"/>
            <a:ext cx="9144000" cy="571504"/>
          </a:xfrm>
          <a:prstGeom prst="rect">
            <a:avLst/>
          </a:prstGeom>
          <a:solidFill>
            <a:srgbClr val="00206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363272" cy="4785395"/>
          </a:xfrm>
        </p:spPr>
        <p:txBody>
          <a:bodyPr>
            <a:normAutofit/>
          </a:bodyPr>
          <a:lstStyle/>
          <a:p>
            <a:pPr algn="just"/>
            <a:r>
              <a:rPr lang="fr-FR" sz="2200" dirty="0" smtClean="0">
                <a:solidFill>
                  <a:schemeClr val="tx2">
                    <a:lumMod val="50000"/>
                  </a:schemeClr>
                </a:solidFill>
                <a:latin typeface="Times New Roman" pitchFamily="18" charset="0"/>
                <a:cs typeface="Times New Roman" pitchFamily="18" charset="0"/>
              </a:rPr>
              <a:t>Il est parfois utile de spécifier qu'un </a:t>
            </a:r>
            <a:r>
              <a:rPr lang="fr-FR" sz="2200" b="1" dirty="0" smtClean="0">
                <a:solidFill>
                  <a:schemeClr val="tx2">
                    <a:lumMod val="50000"/>
                  </a:schemeClr>
                </a:solidFill>
                <a:latin typeface="Times New Roman" pitchFamily="18" charset="0"/>
                <a:cs typeface="Times New Roman" pitchFamily="18" charset="0"/>
              </a:rPr>
              <a:t>attribut doit posséder la même valeur pour toutes les instances</a:t>
            </a:r>
            <a:r>
              <a:rPr lang="fr-FR" sz="2200" dirty="0" smtClean="0">
                <a:solidFill>
                  <a:schemeClr val="tx2">
                    <a:lumMod val="50000"/>
                  </a:schemeClr>
                </a:solidFill>
                <a:latin typeface="Times New Roman" pitchFamily="18" charset="0"/>
                <a:cs typeface="Times New Roman" pitchFamily="18" charset="0"/>
              </a:rPr>
              <a:t>, autrement dit </a:t>
            </a:r>
            <a:r>
              <a:rPr lang="fr-FR" sz="2200" b="1" dirty="0" smtClean="0">
                <a:solidFill>
                  <a:schemeClr val="tx2">
                    <a:lumMod val="50000"/>
                  </a:schemeClr>
                </a:solidFill>
                <a:latin typeface="Times New Roman" pitchFamily="18" charset="0"/>
                <a:cs typeface="Times New Roman" pitchFamily="18" charset="0"/>
              </a:rPr>
              <a:t>avoir une seule valeur partagée par toutes les instances de la classe</a:t>
            </a:r>
            <a:r>
              <a:rPr lang="fr-FR" sz="2200" dirty="0" smtClean="0">
                <a:solidFill>
                  <a:schemeClr val="tx2">
                    <a:lumMod val="50000"/>
                  </a:schemeClr>
                </a:solidFill>
                <a:latin typeface="Times New Roman" pitchFamily="18" charset="0"/>
                <a:cs typeface="Times New Roman" pitchFamily="18" charset="0"/>
              </a:rPr>
              <a:t>.</a:t>
            </a:r>
            <a:r>
              <a:rPr lang="fr-FR" sz="2200" dirty="0" smtClean="0">
                <a:latin typeface="Times New Roman" pitchFamily="18" charset="0"/>
                <a:cs typeface="Times New Roman" pitchFamily="18" charset="0"/>
              </a:rPr>
              <a:t> </a:t>
            </a:r>
            <a:r>
              <a:rPr lang="fr-FR" sz="2200" dirty="0" smtClean="0">
                <a:solidFill>
                  <a:schemeClr val="tx2">
                    <a:lumMod val="50000"/>
                  </a:schemeClr>
                </a:solidFill>
                <a:latin typeface="Times New Roman" pitchFamily="18" charset="0"/>
                <a:cs typeface="Times New Roman" pitchFamily="18" charset="0"/>
                <a:sym typeface="Wingdings" pitchFamily="2" charset="2"/>
              </a:rPr>
              <a:t></a:t>
            </a:r>
            <a:r>
              <a:rPr lang="fr-FR" sz="2200" b="1" dirty="0" smtClean="0">
                <a:solidFill>
                  <a:srgbClr val="FF0000"/>
                </a:solidFill>
                <a:latin typeface="Times New Roman" pitchFamily="18" charset="0"/>
                <a:cs typeface="Times New Roman" pitchFamily="18" charset="0"/>
                <a:sym typeface="Wingdings" pitchFamily="2" charset="2"/>
              </a:rPr>
              <a:t>Attribut statique</a:t>
            </a:r>
            <a:endParaRPr lang="fr-FR" sz="2200" b="1" dirty="0" smtClean="0">
              <a:solidFill>
                <a:srgbClr val="FF0000"/>
              </a:solidFill>
              <a:latin typeface="Times New Roman" pitchFamily="18" charset="0"/>
              <a:cs typeface="Times New Roman" pitchFamily="18" charset="0"/>
            </a:endParaRPr>
          </a:p>
          <a:p>
            <a:pPr algn="just">
              <a:buNone/>
            </a:pPr>
            <a:endParaRPr lang="fr-FR" sz="2200" dirty="0" smtClean="0">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Si on change la valeur de cet attribut, ce changement sera partagé et connu dans  toutes les instances.</a:t>
            </a:r>
          </a:p>
          <a:p>
            <a:pPr algn="just"/>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Ce sont d'une certaine manière des </a:t>
            </a:r>
            <a:r>
              <a:rPr lang="fr-FR" sz="2200" b="1" dirty="0" smtClean="0">
                <a:solidFill>
                  <a:schemeClr val="tx2">
                    <a:lumMod val="50000"/>
                  </a:schemeClr>
                </a:solidFill>
                <a:latin typeface="Times New Roman" pitchFamily="18" charset="0"/>
                <a:cs typeface="Times New Roman" pitchFamily="18" charset="0"/>
              </a:rPr>
              <a:t>variables</a:t>
            </a:r>
            <a:r>
              <a:rPr lang="fr-FR" sz="2200" dirty="0" smtClean="0">
                <a:solidFill>
                  <a:schemeClr val="tx2">
                    <a:lumMod val="50000"/>
                  </a:schemeClr>
                </a:solidFill>
                <a:latin typeface="Times New Roman" pitchFamily="18" charset="0"/>
                <a:cs typeface="Times New Roman" pitchFamily="18" charset="0"/>
              </a:rPr>
              <a:t> </a:t>
            </a:r>
            <a:r>
              <a:rPr lang="fr-FR" sz="2200" b="1" dirty="0" smtClean="0">
                <a:solidFill>
                  <a:schemeClr val="tx2">
                    <a:lumMod val="50000"/>
                  </a:schemeClr>
                </a:solidFill>
                <a:latin typeface="Times New Roman" pitchFamily="18" charset="0"/>
                <a:cs typeface="Times New Roman" pitchFamily="18" charset="0"/>
              </a:rPr>
              <a:t>globales</a:t>
            </a:r>
            <a:r>
              <a:rPr lang="fr-FR" sz="2200" dirty="0" smtClean="0">
                <a:solidFill>
                  <a:schemeClr val="tx2">
                    <a:lumMod val="50000"/>
                  </a:schemeClr>
                </a:solidFill>
                <a:latin typeface="Times New Roman" pitchFamily="18" charset="0"/>
                <a:cs typeface="Times New Roman" pitchFamily="18" charset="0"/>
              </a:rPr>
              <a:t> au niveau d'une classe. </a:t>
            </a:r>
            <a:endParaRPr lang="en-US" sz="2200"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Attributs statiques (variables de classe)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24744"/>
            <a:ext cx="8363272" cy="5001419"/>
          </a:xfrm>
        </p:spPr>
        <p:txBody>
          <a:bodyPr>
            <a:normAutofit/>
          </a:bodyPr>
          <a:lstStyle/>
          <a:p>
            <a:pPr marL="0" indent="0" algn="just">
              <a:buNone/>
            </a:pPr>
            <a:r>
              <a:rPr lang="fr-FR" sz="2200" b="1" u="sng" dirty="0" smtClean="0">
                <a:solidFill>
                  <a:schemeClr val="tx2">
                    <a:lumMod val="50000"/>
                  </a:schemeClr>
                </a:solidFill>
                <a:latin typeface="Times New Roman" pitchFamily="18" charset="0"/>
                <a:cs typeface="Times New Roman" pitchFamily="18" charset="0"/>
              </a:rPr>
              <a:t>Déclaration d’attributs statiques </a:t>
            </a:r>
          </a:p>
          <a:p>
            <a:pPr marL="0" indent="0" algn="just">
              <a:buNone/>
            </a:pPr>
            <a:r>
              <a:rPr lang="fr-FR" sz="2200" dirty="0" smtClean="0">
                <a:solidFill>
                  <a:schemeClr val="tx2">
                    <a:lumMod val="50000"/>
                  </a:schemeClr>
                </a:solidFill>
                <a:latin typeface="Times New Roman" pitchFamily="18" charset="0"/>
                <a:cs typeface="Times New Roman" pitchFamily="18" charset="0"/>
              </a:rPr>
              <a:t>Elles sont déclarées avec le modificateur </a:t>
            </a:r>
            <a:r>
              <a:rPr lang="fr-FR" sz="2200" b="1" dirty="0" err="1" smtClean="0">
                <a:solidFill>
                  <a:schemeClr val="tx2">
                    <a:lumMod val="50000"/>
                  </a:schemeClr>
                </a:solidFill>
                <a:latin typeface="Times New Roman" pitchFamily="18" charset="0"/>
                <a:cs typeface="Times New Roman" pitchFamily="18" charset="0"/>
              </a:rPr>
              <a:t>static</a:t>
            </a:r>
            <a:r>
              <a:rPr lang="fr-FR" sz="2200" dirty="0" smtClean="0">
                <a:solidFill>
                  <a:schemeClr val="tx2">
                    <a:lumMod val="50000"/>
                  </a:schemeClr>
                </a:solidFill>
                <a:latin typeface="Times New Roman" pitchFamily="18" charset="0"/>
                <a:cs typeface="Times New Roman" pitchFamily="18" charset="0"/>
              </a:rPr>
              <a:t>. C'est pourquoi une telle variable est appelée </a:t>
            </a:r>
            <a:r>
              <a:rPr lang="fr-FR" sz="2200" b="1" dirty="0" smtClean="0">
                <a:solidFill>
                  <a:schemeClr val="tx2">
                    <a:lumMod val="50000"/>
                  </a:schemeClr>
                </a:solidFill>
                <a:latin typeface="Times New Roman" pitchFamily="18" charset="0"/>
                <a:cs typeface="Times New Roman" pitchFamily="18" charset="0"/>
              </a:rPr>
              <a:t>variable de classe </a:t>
            </a:r>
            <a:r>
              <a:rPr lang="fr-FR" sz="2200" dirty="0" smtClean="0">
                <a:solidFill>
                  <a:schemeClr val="tx2">
                    <a:lumMod val="50000"/>
                  </a:schemeClr>
                </a:solidFill>
                <a:latin typeface="Times New Roman" pitchFamily="18" charset="0"/>
                <a:cs typeface="Times New Roman" pitchFamily="18" charset="0"/>
              </a:rPr>
              <a:t>ou </a:t>
            </a:r>
            <a:r>
              <a:rPr lang="fr-FR" sz="2200" b="1" dirty="0" smtClean="0">
                <a:solidFill>
                  <a:schemeClr val="tx2">
                    <a:lumMod val="50000"/>
                  </a:schemeClr>
                </a:solidFill>
                <a:latin typeface="Times New Roman" pitchFamily="18" charset="0"/>
                <a:cs typeface="Times New Roman" pitchFamily="18" charset="0"/>
              </a:rPr>
              <a:t>variable statique</a:t>
            </a:r>
            <a:r>
              <a:rPr lang="fr-FR" sz="2200" dirty="0" smtClean="0">
                <a:solidFill>
                  <a:schemeClr val="tx2">
                    <a:lumMod val="50000"/>
                  </a:schemeClr>
                </a:solidFill>
                <a:latin typeface="Times New Roman" pitchFamily="18" charset="0"/>
                <a:cs typeface="Times New Roman" pitchFamily="18" charset="0"/>
              </a:rPr>
              <a:t>. </a:t>
            </a:r>
          </a:p>
          <a:p>
            <a:pPr marL="0" indent="0" algn="just">
              <a:buNone/>
            </a:pPr>
            <a:endParaRPr lang="fr-FR" sz="2200" dirty="0" smtClean="0">
              <a:solidFill>
                <a:schemeClr val="tx2">
                  <a:lumMod val="50000"/>
                </a:schemeClr>
              </a:solidFill>
              <a:latin typeface="Times New Roman" pitchFamily="18" charset="0"/>
              <a:cs typeface="Times New Roman" pitchFamily="18" charset="0"/>
            </a:endParaRPr>
          </a:p>
          <a:p>
            <a:pPr marL="0" indent="0" algn="just">
              <a:buNone/>
            </a:pPr>
            <a:r>
              <a:rPr lang="fr-FR" sz="2200" dirty="0" smtClean="0">
                <a:solidFill>
                  <a:schemeClr val="tx2">
                    <a:lumMod val="50000"/>
                  </a:schemeClr>
                </a:solidFill>
                <a:latin typeface="Times New Roman" pitchFamily="18" charset="0"/>
                <a:cs typeface="Times New Roman" pitchFamily="18" charset="0"/>
              </a:rPr>
              <a:t>Une variable de classe est une variable partagée par tous les objets de la classe (exemple le nombre de voiture) </a:t>
            </a:r>
          </a:p>
          <a:p>
            <a:pPr marL="0" indent="0" algn="just">
              <a:buNone/>
            </a:pPr>
            <a:endParaRPr lang="fr-FR" sz="2200" dirty="0" smtClean="0">
              <a:solidFill>
                <a:schemeClr val="tx2">
                  <a:lumMod val="50000"/>
                </a:schemeClr>
              </a:solidFill>
              <a:latin typeface="Times New Roman" pitchFamily="18" charset="0"/>
              <a:cs typeface="Times New Roman" pitchFamily="18" charset="0"/>
            </a:endParaRPr>
          </a:p>
          <a:p>
            <a:pPr marL="0" indent="0" algn="just">
              <a:buNone/>
            </a:pPr>
            <a:r>
              <a:rPr lang="fr-FR" sz="2200" b="1" u="sng" dirty="0" smtClean="0">
                <a:solidFill>
                  <a:schemeClr val="tx2">
                    <a:lumMod val="50000"/>
                  </a:schemeClr>
                </a:solidFill>
                <a:latin typeface="Times New Roman" pitchFamily="18" charset="0"/>
                <a:cs typeface="Times New Roman" pitchFamily="18" charset="0"/>
              </a:rPr>
              <a:t>Accès aux attributs statiques </a:t>
            </a:r>
          </a:p>
          <a:p>
            <a:pPr marL="0" indent="0" algn="just">
              <a:buNone/>
            </a:pPr>
            <a:r>
              <a:rPr lang="fr-FR" sz="2200" dirty="0" smtClean="0">
                <a:solidFill>
                  <a:schemeClr val="tx2">
                    <a:lumMod val="50000"/>
                  </a:schemeClr>
                </a:solidFill>
                <a:latin typeface="Times New Roman" pitchFamily="18" charset="0"/>
                <a:cs typeface="Times New Roman" pitchFamily="18" charset="0"/>
              </a:rPr>
              <a:t>Logiquement, ces </a:t>
            </a:r>
            <a:r>
              <a:rPr lang="fr-FR" sz="2200" b="1" dirty="0" smtClean="0">
                <a:solidFill>
                  <a:schemeClr val="tx2">
                    <a:lumMod val="50000"/>
                  </a:schemeClr>
                </a:solidFill>
                <a:latin typeface="Times New Roman" pitchFamily="18" charset="0"/>
                <a:cs typeface="Times New Roman" pitchFamily="18" charset="0"/>
              </a:rPr>
              <a:t>variables de classe sont préfixées par le nom de la classe</a:t>
            </a:r>
            <a:r>
              <a:rPr lang="fr-FR" sz="2200" dirty="0" smtClean="0">
                <a:solidFill>
                  <a:schemeClr val="tx2">
                    <a:lumMod val="50000"/>
                  </a:schemeClr>
                </a:solidFill>
                <a:latin typeface="Times New Roman" pitchFamily="18" charset="0"/>
                <a:cs typeface="Times New Roman" pitchFamily="18" charset="0"/>
              </a:rPr>
              <a:t>, puisqu'elles ne dépendent pas de l'instance. </a:t>
            </a:r>
            <a:endParaRPr lang="en-US" sz="2200" b="1" u="sng"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Attributs statiques (variables de classe)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142984"/>
            <a:ext cx="8372476" cy="5000660"/>
          </a:xfrm>
        </p:spPr>
        <p:txBody>
          <a:bodyPr>
            <a:normAutofit/>
          </a:bodyPr>
          <a:lstStyle/>
          <a:p>
            <a:pPr algn="just">
              <a:buNone/>
            </a:pPr>
            <a:r>
              <a:rPr lang="fr-FR" sz="2000" dirty="0" smtClean="0">
                <a:solidFill>
                  <a:schemeClr val="tx2">
                    <a:lumMod val="50000"/>
                  </a:schemeClr>
                </a:solidFill>
                <a:latin typeface="Times New Roman" pitchFamily="18" charset="0"/>
                <a:cs typeface="Times New Roman" pitchFamily="18" charset="0"/>
              </a:rPr>
              <a:t>Utilisation </a:t>
            </a:r>
          </a:p>
          <a:p>
            <a:pPr algn="just">
              <a:buNone/>
            </a:pPr>
            <a:endParaRPr lang="fr-FR" sz="2000" dirty="0" smtClean="0">
              <a:solidFill>
                <a:schemeClr val="tx2">
                  <a:lumMod val="50000"/>
                </a:schemeClr>
              </a:solidFill>
              <a:latin typeface="Times New Roman" pitchFamily="18" charset="0"/>
              <a:cs typeface="Times New Roman" pitchFamily="18" charset="0"/>
            </a:endParaRPr>
          </a:p>
          <a:p>
            <a:pPr algn="just"/>
            <a:r>
              <a:rPr lang="fr-FR" sz="2000" dirty="0" smtClean="0">
                <a:solidFill>
                  <a:schemeClr val="tx2">
                    <a:lumMod val="50000"/>
                  </a:schemeClr>
                </a:solidFill>
                <a:latin typeface="Times New Roman" pitchFamily="18" charset="0"/>
                <a:cs typeface="Times New Roman" pitchFamily="18" charset="0"/>
              </a:rPr>
              <a:t>Ce sont des méthodes qui ne s'intéressent pas à un objet particulier</a:t>
            </a:r>
          </a:p>
          <a:p>
            <a:pPr algn="just"/>
            <a:r>
              <a:rPr lang="fr-FR" sz="2000" dirty="0" smtClean="0">
                <a:solidFill>
                  <a:schemeClr val="tx2">
                    <a:lumMod val="50000"/>
                  </a:schemeClr>
                </a:solidFill>
                <a:latin typeface="Times New Roman" pitchFamily="18" charset="0"/>
                <a:cs typeface="Times New Roman" pitchFamily="18" charset="0"/>
              </a:rPr>
              <a:t>Elles sont utiles pour des calculs intermédiaires internes à une classe</a:t>
            </a:r>
          </a:p>
          <a:p>
            <a:pPr algn="just"/>
            <a:r>
              <a:rPr lang="fr-FR" sz="2000" dirty="0" smtClean="0">
                <a:solidFill>
                  <a:schemeClr val="tx2">
                    <a:lumMod val="50000"/>
                  </a:schemeClr>
                </a:solidFill>
                <a:latin typeface="Times New Roman" pitchFamily="18" charset="0"/>
                <a:cs typeface="Times New Roman" pitchFamily="18" charset="0"/>
              </a:rPr>
              <a:t>Elles sont utiles également pour retourner la valeur d'une variable de classe en visibilité </a:t>
            </a:r>
            <a:r>
              <a:rPr lang="fr-FR" sz="2000" dirty="0" err="1" smtClean="0">
                <a:solidFill>
                  <a:schemeClr val="tx2">
                    <a:lumMod val="50000"/>
                  </a:schemeClr>
                </a:solidFill>
                <a:latin typeface="Times New Roman" pitchFamily="18" charset="0"/>
                <a:cs typeface="Times New Roman" pitchFamily="18" charset="0"/>
              </a:rPr>
              <a:t>private</a:t>
            </a:r>
            <a:r>
              <a:rPr lang="fr-FR" sz="2000" dirty="0" smtClean="0">
                <a:solidFill>
                  <a:schemeClr val="tx2">
                    <a:lumMod val="50000"/>
                  </a:schemeClr>
                </a:solidFill>
                <a:latin typeface="Times New Roman" pitchFamily="18" charset="0"/>
                <a:cs typeface="Times New Roman" pitchFamily="18" charset="0"/>
              </a:rPr>
              <a:t> (privée)</a:t>
            </a:r>
          </a:p>
          <a:p>
            <a:pPr algn="just"/>
            <a:endParaRPr lang="fr-FR" sz="2000" dirty="0" smtClean="0">
              <a:latin typeface="Times New Roman" pitchFamily="18" charset="0"/>
              <a:cs typeface="Times New Roman" pitchFamily="18" charset="0"/>
            </a:endParaRPr>
          </a:p>
          <a:p>
            <a:pPr algn="just">
              <a:buNone/>
            </a:pPr>
            <a:r>
              <a:rPr lang="fr-FR" sz="2000" dirty="0" smtClean="0">
                <a:solidFill>
                  <a:schemeClr val="tx2">
                    <a:lumMod val="50000"/>
                  </a:schemeClr>
                </a:solidFill>
                <a:latin typeface="Times New Roman" pitchFamily="18" charset="0"/>
                <a:cs typeface="Times New Roman" pitchFamily="18" charset="0"/>
              </a:rPr>
              <a:t>Elles sont définies comme les méthodes d'instances, mais avec le mot clé </a:t>
            </a:r>
            <a:r>
              <a:rPr lang="fr-FR" sz="2000" b="1" dirty="0" err="1" smtClean="0">
                <a:solidFill>
                  <a:schemeClr val="tx2">
                    <a:lumMod val="50000"/>
                  </a:schemeClr>
                </a:solidFill>
                <a:latin typeface="Times New Roman" pitchFamily="18" charset="0"/>
                <a:cs typeface="Times New Roman" pitchFamily="18" charset="0"/>
              </a:rPr>
              <a:t>static</a:t>
            </a:r>
            <a:endParaRPr lang="fr-FR" sz="2000" b="1" dirty="0" smtClean="0">
              <a:solidFill>
                <a:schemeClr val="tx2">
                  <a:lumMod val="50000"/>
                </a:schemeClr>
              </a:solidFill>
              <a:latin typeface="Times New Roman" pitchFamily="18" charset="0"/>
              <a:cs typeface="Times New Roman" pitchFamily="18" charset="0"/>
            </a:endParaRPr>
          </a:p>
          <a:p>
            <a:pPr lvl="3">
              <a:buNone/>
            </a:pPr>
            <a:r>
              <a:rPr lang="fr-FR" sz="1800" dirty="0" smtClean="0">
                <a:solidFill>
                  <a:srgbClr val="FF0000"/>
                </a:solidFill>
                <a:latin typeface="Times New Roman" pitchFamily="18" charset="0"/>
                <a:cs typeface="Times New Roman" pitchFamily="18" charset="0"/>
              </a:rPr>
              <a:t>public </a:t>
            </a:r>
            <a:r>
              <a:rPr lang="fr-FR" sz="1800" b="1" dirty="0" err="1" smtClean="0">
                <a:solidFill>
                  <a:srgbClr val="FF0000"/>
                </a:solidFill>
                <a:latin typeface="Times New Roman" pitchFamily="18" charset="0"/>
                <a:cs typeface="Times New Roman" pitchFamily="18" charset="0"/>
              </a:rPr>
              <a:t>static</a:t>
            </a:r>
            <a:r>
              <a:rPr lang="fr-FR" sz="1800" b="1" dirty="0" smtClean="0">
                <a:solidFill>
                  <a:srgbClr val="FF0000"/>
                </a:solidFill>
                <a:latin typeface="Times New Roman" pitchFamily="18" charset="0"/>
                <a:cs typeface="Times New Roman" pitchFamily="18" charset="0"/>
              </a:rPr>
              <a:t> double </a:t>
            </a:r>
            <a:r>
              <a:rPr lang="fr-FR" sz="1800" b="1" dirty="0" err="1" smtClean="0">
                <a:solidFill>
                  <a:srgbClr val="FF0000"/>
                </a:solidFill>
                <a:latin typeface="Times New Roman" pitchFamily="18" charset="0"/>
                <a:cs typeface="Times New Roman" pitchFamily="18" charset="0"/>
              </a:rPr>
              <a:t>vitesseMaxToleree</a:t>
            </a:r>
            <a:r>
              <a:rPr lang="fr-FR" sz="1800" b="1" dirty="0" smtClean="0">
                <a:solidFill>
                  <a:srgbClr val="FF0000"/>
                </a:solidFill>
                <a:latin typeface="Times New Roman" pitchFamily="18" charset="0"/>
                <a:cs typeface="Times New Roman" pitchFamily="18" charset="0"/>
              </a:rPr>
              <a:t>() {</a:t>
            </a:r>
          </a:p>
          <a:p>
            <a:pPr lvl="3">
              <a:buNone/>
            </a:pPr>
            <a:r>
              <a:rPr lang="fr-FR" sz="1800" dirty="0" smtClean="0">
                <a:solidFill>
                  <a:srgbClr val="FF0000"/>
                </a:solidFill>
                <a:latin typeface="Times New Roman" pitchFamily="18" charset="0"/>
                <a:cs typeface="Times New Roman" pitchFamily="18" charset="0"/>
              </a:rPr>
              <a:t>		return </a:t>
            </a:r>
            <a:r>
              <a:rPr lang="fr-FR" sz="1800" dirty="0" err="1" smtClean="0">
                <a:solidFill>
                  <a:srgbClr val="FF0000"/>
                </a:solidFill>
                <a:latin typeface="Times New Roman" pitchFamily="18" charset="0"/>
                <a:cs typeface="Times New Roman" pitchFamily="18" charset="0"/>
              </a:rPr>
              <a:t>vitesseMaxAutorisee</a:t>
            </a:r>
            <a:r>
              <a:rPr lang="fr-FR" sz="1800" dirty="0" smtClean="0">
                <a:solidFill>
                  <a:srgbClr val="FF0000"/>
                </a:solidFill>
                <a:latin typeface="Times New Roman" pitchFamily="18" charset="0"/>
                <a:cs typeface="Times New Roman" pitchFamily="18" charset="0"/>
              </a:rPr>
              <a:t>*1.10;</a:t>
            </a:r>
          </a:p>
          <a:p>
            <a:pPr lvl="3">
              <a:buNone/>
            </a:pPr>
            <a:r>
              <a:rPr lang="fr-FR" sz="1800" dirty="0" smtClean="0">
                <a:solidFill>
                  <a:srgbClr val="FF0000"/>
                </a:solidFill>
                <a:latin typeface="Times New Roman" pitchFamily="18" charset="0"/>
                <a:cs typeface="Times New Roman" pitchFamily="18" charset="0"/>
              </a:rPr>
              <a:t>}</a:t>
            </a:r>
            <a:endParaRPr lang="fr-FR" b="1" dirty="0" smtClean="0">
              <a:latin typeface="Times New Roman" pitchFamily="18" charset="0"/>
              <a:cs typeface="Times New Roman" pitchFamily="18" charset="0"/>
            </a:endParaRPr>
          </a:p>
          <a:p>
            <a:pPr algn="just">
              <a:buNone/>
            </a:pPr>
            <a:r>
              <a:rPr lang="fr-FR" sz="2000" dirty="0" smtClean="0">
                <a:solidFill>
                  <a:schemeClr val="tx2">
                    <a:lumMod val="50000"/>
                  </a:schemeClr>
                </a:solidFill>
                <a:latin typeface="Times New Roman" pitchFamily="18" charset="0"/>
                <a:cs typeface="Times New Roman" pitchFamily="18" charset="0"/>
              </a:rPr>
              <a:t>Pour y accéder, il faut utiliser non pas un identificateur d'objet mais le nom de la classe (idem variables de classe)</a:t>
            </a:r>
          </a:p>
          <a:p>
            <a:pPr algn="ctr">
              <a:buNone/>
            </a:pPr>
            <a:r>
              <a:rPr lang="fr-FR" sz="2000" b="1" dirty="0" err="1" smtClean="0">
                <a:solidFill>
                  <a:srgbClr val="FF0000"/>
                </a:solidFill>
                <a:latin typeface="Times New Roman" pitchFamily="18" charset="0"/>
                <a:cs typeface="Times New Roman" pitchFamily="18" charset="0"/>
              </a:rPr>
              <a:t>Voiture.vitesseMaxToleree</a:t>
            </a:r>
            <a:r>
              <a:rPr lang="fr-FR" sz="2000" b="1" dirty="0" smtClean="0">
                <a:solidFill>
                  <a:srgbClr val="FF0000"/>
                </a:solidFill>
                <a:latin typeface="Times New Roman" pitchFamily="18" charset="0"/>
                <a:cs typeface="Times New Roman" pitchFamily="18" charset="0"/>
              </a:rPr>
              <a:t>()</a:t>
            </a:r>
            <a:endParaRPr lang="fr-FR" sz="2000" dirty="0" smtClean="0">
              <a:solidFill>
                <a:srgbClr val="FF0000"/>
              </a:solidFill>
              <a:latin typeface="Times New Roman" pitchFamily="18" charset="0"/>
              <a:cs typeface="Times New Roman" pitchFamily="18" charset="0"/>
            </a:endParaRPr>
          </a:p>
          <a:p>
            <a:pPr>
              <a:buNone/>
            </a:pPr>
            <a:endParaRPr lang="fr-FR" dirty="0"/>
          </a:p>
        </p:txBody>
      </p:sp>
      <p:sp>
        <p:nvSpPr>
          <p:cNvPr id="4" name="Rectangle 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Méthodes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classe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(Méthode statique)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214422"/>
            <a:ext cx="8229600" cy="4625609"/>
          </a:xfrm>
        </p:spPr>
        <p:txBody>
          <a:bodyPr>
            <a:normAutofit/>
          </a:bodyPr>
          <a:lstStyle/>
          <a:p>
            <a:pPr>
              <a:buNone/>
            </a:pPr>
            <a:r>
              <a:rPr lang="fr-FR" sz="2400" dirty="0" smtClean="0">
                <a:solidFill>
                  <a:schemeClr val="tx2">
                    <a:lumMod val="50000"/>
                  </a:schemeClr>
                </a:solidFill>
                <a:latin typeface="Times New Roman" pitchFamily="18" charset="0"/>
                <a:cs typeface="Times New Roman" pitchFamily="18" charset="0"/>
              </a:rPr>
              <a:t>Exemple : méthode de classe</a:t>
            </a:r>
          </a:p>
          <a:p>
            <a:endParaRPr lang="fr-FR" sz="2000" dirty="0"/>
          </a:p>
        </p:txBody>
      </p:sp>
      <p:pic>
        <p:nvPicPr>
          <p:cNvPr id="7" name="Picture 2"/>
          <p:cNvPicPr>
            <a:picLocks noChangeAspect="1" noChangeArrowheads="1"/>
          </p:cNvPicPr>
          <p:nvPr/>
        </p:nvPicPr>
        <p:blipFill>
          <a:blip r:embed="rId2" cstate="print"/>
          <a:srcRect/>
          <a:stretch>
            <a:fillRect/>
          </a:stretch>
        </p:blipFill>
        <p:spPr bwMode="auto">
          <a:xfrm>
            <a:off x="828675" y="2071678"/>
            <a:ext cx="7486650" cy="4362450"/>
          </a:xfrm>
          <a:prstGeom prst="rect">
            <a:avLst/>
          </a:prstGeom>
          <a:noFill/>
          <a:ln w="9525">
            <a:solidFill>
              <a:schemeClr val="accent1"/>
            </a:solidFill>
            <a:miter lim="800000"/>
            <a:headEnd/>
            <a:tailEnd/>
          </a:ln>
          <a:effectLst/>
        </p:spPr>
      </p:pic>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Méthodes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classe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(Méthode statique)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357298"/>
            <a:ext cx="8229600" cy="4525963"/>
          </a:xfrm>
        </p:spPr>
        <p:txBody>
          <a:bodyPr>
            <a:normAutofit/>
          </a:bodyPr>
          <a:lstStyle/>
          <a:p>
            <a:pPr>
              <a:buNone/>
            </a:pPr>
            <a:r>
              <a:rPr lang="fr-FR" sz="2400" dirty="0" smtClean="0">
                <a:solidFill>
                  <a:schemeClr val="tx2">
                    <a:lumMod val="50000"/>
                  </a:schemeClr>
                </a:solidFill>
                <a:latin typeface="Times New Roman" pitchFamily="18" charset="0"/>
                <a:cs typeface="Times New Roman" pitchFamily="18" charset="0"/>
              </a:rPr>
              <a:t>Exemple (suite) : méthode de classe</a:t>
            </a:r>
          </a:p>
          <a:p>
            <a:endParaRPr lang="fr-FR" sz="2400" dirty="0"/>
          </a:p>
        </p:txBody>
      </p:sp>
      <p:pic>
        <p:nvPicPr>
          <p:cNvPr id="7" name="Picture 2"/>
          <p:cNvPicPr>
            <a:picLocks noChangeAspect="1" noChangeArrowheads="1"/>
          </p:cNvPicPr>
          <p:nvPr/>
        </p:nvPicPr>
        <p:blipFill>
          <a:blip r:embed="rId2" cstate="print"/>
          <a:srcRect/>
          <a:stretch>
            <a:fillRect/>
          </a:stretch>
        </p:blipFill>
        <p:spPr bwMode="auto">
          <a:xfrm>
            <a:off x="1285852" y="1928802"/>
            <a:ext cx="7620000" cy="4105275"/>
          </a:xfrm>
          <a:prstGeom prst="rect">
            <a:avLst/>
          </a:prstGeom>
          <a:noFill/>
          <a:ln w="9525">
            <a:solidFill>
              <a:schemeClr val="accent1"/>
            </a:solidFill>
            <a:miter lim="800000"/>
            <a:headEnd/>
            <a:tailEnd/>
          </a:ln>
          <a:effectLst/>
        </p:spPr>
      </p:pic>
      <p:sp>
        <p:nvSpPr>
          <p:cNvPr id="8" name="Rectangle 7"/>
          <p:cNvSpPr/>
          <p:nvPr/>
        </p:nvSpPr>
        <p:spPr>
          <a:xfrm>
            <a:off x="1500166" y="5214950"/>
            <a:ext cx="4143404" cy="646331"/>
          </a:xfrm>
          <a:prstGeom prst="rect">
            <a:avLst/>
          </a:prstGeom>
        </p:spPr>
        <p:txBody>
          <a:bodyPr wrap="square">
            <a:spAutoFit/>
          </a:bodyPr>
          <a:lstStyle/>
          <a:p>
            <a:r>
              <a:rPr lang="fr-FR" b="1" dirty="0" smtClean="0">
                <a:solidFill>
                  <a:srgbClr val="FF0000"/>
                </a:solidFill>
                <a:latin typeface="Times New Roman" pitchFamily="18" charset="0"/>
                <a:cs typeface="Times New Roman" pitchFamily="18" charset="0"/>
              </a:rPr>
              <a:t>On ne peut pas utiliser dans une zone statique des variables d'instance</a:t>
            </a:r>
            <a:endParaRPr lang="fr-FR" dirty="0">
              <a:solidFill>
                <a:srgbClr val="FF0000"/>
              </a:solidFill>
              <a:latin typeface="Times New Roman" pitchFamily="18" charset="0"/>
              <a:cs typeface="Times New Roman" pitchFamily="18" charset="0"/>
            </a:endParaRP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Méthodes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classe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(Erreur classique)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5572132" y="5643578"/>
            <a:ext cx="1571636" cy="923330"/>
          </a:xfrm>
          <a:prstGeom prst="rect">
            <a:avLst/>
          </a:prstGeom>
          <a:noFill/>
        </p:spPr>
        <p:txBody>
          <a:bodyPr wrap="square" rtlCol="0">
            <a:spAutoFit/>
          </a:bodyPr>
          <a:lstStyle/>
          <a:p>
            <a:pPr>
              <a:buFontTx/>
              <a:buChar char="-"/>
            </a:pPr>
            <a:r>
              <a:rPr lang="fr-FR" dirty="0" smtClean="0">
                <a:solidFill>
                  <a:schemeClr val="tx2">
                    <a:lumMod val="50000"/>
                  </a:schemeClr>
                </a:solidFill>
                <a:latin typeface="Times New Roman" pitchFamily="18" charset="0"/>
                <a:cs typeface="Times New Roman" pitchFamily="18" charset="0"/>
              </a:rPr>
              <a:t> : </a:t>
            </a:r>
            <a:r>
              <a:rPr lang="fr-FR" dirty="0" err="1" smtClean="0">
                <a:solidFill>
                  <a:schemeClr val="tx2">
                    <a:lumMod val="50000"/>
                  </a:schemeClr>
                </a:solidFill>
                <a:latin typeface="Times New Roman" pitchFamily="18" charset="0"/>
                <a:cs typeface="Times New Roman" pitchFamily="18" charset="0"/>
              </a:rPr>
              <a:t>private</a:t>
            </a:r>
            <a:endParaRPr lang="fr-FR" dirty="0" smtClean="0">
              <a:solidFill>
                <a:schemeClr val="tx2">
                  <a:lumMod val="50000"/>
                </a:schemeClr>
              </a:solidFill>
              <a:latin typeface="Times New Roman" pitchFamily="18" charset="0"/>
              <a:cs typeface="Times New Roman" pitchFamily="18" charset="0"/>
            </a:endParaRPr>
          </a:p>
          <a:p>
            <a:r>
              <a:rPr lang="fr-FR" dirty="0" smtClean="0">
                <a:solidFill>
                  <a:schemeClr val="tx2">
                    <a:lumMod val="50000"/>
                  </a:schemeClr>
                </a:solidFill>
                <a:latin typeface="Times New Roman" pitchFamily="18" charset="0"/>
                <a:cs typeface="Times New Roman" pitchFamily="18" charset="0"/>
              </a:rPr>
              <a:t>+ : public</a:t>
            </a:r>
          </a:p>
          <a:p>
            <a:r>
              <a:rPr lang="fr-FR" dirty="0" smtClean="0">
                <a:solidFill>
                  <a:schemeClr val="tx2">
                    <a:lumMod val="50000"/>
                  </a:schemeClr>
                </a:solidFill>
                <a:latin typeface="Times New Roman" pitchFamily="18" charset="0"/>
                <a:cs typeface="Times New Roman" pitchFamily="18" charset="0"/>
              </a:rPr>
              <a:t># : </a:t>
            </a:r>
            <a:r>
              <a:rPr lang="fr-FR" dirty="0" err="1" smtClean="0">
                <a:solidFill>
                  <a:schemeClr val="tx2">
                    <a:lumMod val="50000"/>
                  </a:schemeClr>
                </a:solidFill>
                <a:latin typeface="Times New Roman" pitchFamily="18" charset="0"/>
                <a:cs typeface="Times New Roman" pitchFamily="18" charset="0"/>
              </a:rPr>
              <a:t>protected</a:t>
            </a:r>
            <a:endParaRPr lang="fr-FR" dirty="0">
              <a:solidFill>
                <a:schemeClr val="tx2">
                  <a:lumMod val="50000"/>
                </a:schemeClr>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3000364" y="2285992"/>
            <a:ext cx="3642664" cy="3357586"/>
          </a:xfrm>
          <a:prstGeom prst="rect">
            <a:avLst/>
          </a:prstGeom>
          <a:noFill/>
          <a:ln w="9525">
            <a:noFill/>
            <a:miter lim="800000"/>
            <a:headEnd/>
            <a:tailEnd/>
          </a:ln>
          <a:effectLst/>
        </p:spPr>
      </p:pic>
      <p:sp>
        <p:nvSpPr>
          <p:cNvPr id="21" name="Rectangle 20"/>
          <p:cNvSpPr/>
          <p:nvPr/>
        </p:nvSpPr>
        <p:spPr>
          <a:xfrm>
            <a:off x="857224" y="1928802"/>
            <a:ext cx="1643074" cy="571504"/>
          </a:xfrm>
          <a:prstGeom prst="wedgeRectCallout">
            <a:avLst>
              <a:gd name="adj1" fmla="val 141729"/>
              <a:gd name="adj2" fmla="val 5969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Nom de la classe</a:t>
            </a:r>
            <a:endParaRPr lang="fr-FR" b="1" dirty="0">
              <a:solidFill>
                <a:schemeClr val="tx2">
                  <a:lumMod val="50000"/>
                </a:schemeClr>
              </a:solidFill>
              <a:latin typeface="Times New Roman" pitchFamily="18" charset="0"/>
              <a:cs typeface="Times New Roman" pitchFamily="18" charset="0"/>
            </a:endParaRPr>
          </a:p>
        </p:txBody>
      </p:sp>
      <p:sp>
        <p:nvSpPr>
          <p:cNvPr id="22" name="Accolade ouvrante 21"/>
          <p:cNvSpPr/>
          <p:nvPr/>
        </p:nvSpPr>
        <p:spPr>
          <a:xfrm>
            <a:off x="2786050" y="2857496"/>
            <a:ext cx="285752" cy="1143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b="1" dirty="0">
              <a:solidFill>
                <a:schemeClr val="tx2">
                  <a:lumMod val="50000"/>
                </a:schemeClr>
              </a:solidFill>
              <a:latin typeface="Times New Roman" pitchFamily="18" charset="0"/>
              <a:cs typeface="Times New Roman" pitchFamily="18" charset="0"/>
            </a:endParaRPr>
          </a:p>
        </p:txBody>
      </p:sp>
      <p:sp>
        <p:nvSpPr>
          <p:cNvPr id="23" name="Rectangle 22"/>
          <p:cNvSpPr/>
          <p:nvPr/>
        </p:nvSpPr>
        <p:spPr>
          <a:xfrm>
            <a:off x="1071538" y="3000372"/>
            <a:ext cx="1428760" cy="642942"/>
          </a:xfrm>
          <a:prstGeom prst="wedgeRectCallout">
            <a:avLst>
              <a:gd name="adj1" fmla="val 76102"/>
              <a:gd name="adj2" fmla="val 1758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Attributs</a:t>
            </a:r>
            <a:endParaRPr lang="fr-FR" b="1" dirty="0">
              <a:solidFill>
                <a:schemeClr val="tx2">
                  <a:lumMod val="50000"/>
                </a:schemeClr>
              </a:solidFill>
              <a:latin typeface="Times New Roman" pitchFamily="18" charset="0"/>
              <a:cs typeface="Times New Roman" pitchFamily="18" charset="0"/>
            </a:endParaRPr>
          </a:p>
        </p:txBody>
      </p:sp>
      <p:sp>
        <p:nvSpPr>
          <p:cNvPr id="24" name="Accolade ouvrante 23"/>
          <p:cNvSpPr/>
          <p:nvPr/>
        </p:nvSpPr>
        <p:spPr>
          <a:xfrm>
            <a:off x="2857488" y="4214818"/>
            <a:ext cx="214314" cy="1143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b="1" dirty="0">
              <a:solidFill>
                <a:schemeClr val="tx2">
                  <a:lumMod val="50000"/>
                </a:schemeClr>
              </a:solidFill>
              <a:latin typeface="Times New Roman" pitchFamily="18" charset="0"/>
              <a:cs typeface="Times New Roman" pitchFamily="18" charset="0"/>
            </a:endParaRPr>
          </a:p>
        </p:txBody>
      </p:sp>
      <p:sp>
        <p:nvSpPr>
          <p:cNvPr id="25" name="Rectangle 24"/>
          <p:cNvSpPr/>
          <p:nvPr/>
        </p:nvSpPr>
        <p:spPr>
          <a:xfrm>
            <a:off x="1071538" y="4357694"/>
            <a:ext cx="1428760" cy="642942"/>
          </a:xfrm>
          <a:prstGeom prst="wedgeRectCallout">
            <a:avLst>
              <a:gd name="adj1" fmla="val 77225"/>
              <a:gd name="adj2" fmla="val 125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Méthodes</a:t>
            </a:r>
            <a:endParaRPr lang="fr-FR" b="1" dirty="0">
              <a:solidFill>
                <a:schemeClr val="tx2">
                  <a:lumMod val="50000"/>
                </a:schemeClr>
              </a:solidFill>
              <a:latin typeface="Times New Roman" pitchFamily="18" charset="0"/>
              <a:cs typeface="Times New Roman" pitchFamily="18" charset="0"/>
            </a:endParaRPr>
          </a:p>
        </p:txBody>
      </p:sp>
      <p:sp>
        <p:nvSpPr>
          <p:cNvPr id="26" name="Légende à une bordure 1 25"/>
          <p:cNvSpPr/>
          <p:nvPr/>
        </p:nvSpPr>
        <p:spPr>
          <a:xfrm>
            <a:off x="4000496" y="5857892"/>
            <a:ext cx="1500198" cy="500066"/>
          </a:xfrm>
          <a:prstGeom prst="accentCallout1">
            <a:avLst>
              <a:gd name="adj1" fmla="val 18750"/>
              <a:gd name="adj2" fmla="val -8333"/>
              <a:gd name="adj3" fmla="val -99228"/>
              <a:gd name="adj4" fmla="val -4849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Visibilité</a:t>
            </a:r>
            <a:endParaRPr lang="fr-FR" b="1" dirty="0">
              <a:solidFill>
                <a:schemeClr val="tx2">
                  <a:lumMod val="50000"/>
                </a:schemeClr>
              </a:solidFill>
              <a:latin typeface="Times New Roman" pitchFamily="18" charset="0"/>
              <a:cs typeface="Times New Roman" pitchFamily="18" charset="0"/>
            </a:endParaRPr>
          </a:p>
        </p:txBody>
      </p:sp>
      <p:sp>
        <p:nvSpPr>
          <p:cNvPr id="12" name="Rectangle 11"/>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3" name="Rectangle 12"/>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4"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50000"/>
                  </a:schemeClr>
                </a:solidFill>
                <a:latin typeface="Times New Roman" pitchFamily="18" charset="0"/>
                <a:ea typeface="+mj-ea"/>
                <a:cs typeface="Times New Roman" pitchFamily="18" charset="0"/>
              </a:rPr>
              <a:t>Classe et notation UML</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50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214422"/>
            <a:ext cx="8229600" cy="4857403"/>
          </a:xfrm>
        </p:spPr>
        <p:txBody>
          <a:bodyPr>
            <a:normAutofit/>
          </a:bodyPr>
          <a:lstStyle/>
          <a:p>
            <a:pPr algn="just"/>
            <a:r>
              <a:rPr lang="fr-FR" sz="2200" dirty="0" smtClean="0">
                <a:solidFill>
                  <a:schemeClr val="tx2">
                    <a:lumMod val="50000"/>
                  </a:schemeClr>
                </a:solidFill>
                <a:latin typeface="Times New Roman" pitchFamily="18" charset="0"/>
                <a:cs typeface="Times New Roman" pitchFamily="18" charset="0"/>
              </a:rPr>
              <a:t>En Java, il existe un moyen de regrouper des classes voisines ou qui couvrent un même domaine : </a:t>
            </a:r>
            <a:r>
              <a:rPr lang="fr-FR" sz="2200" b="1" dirty="0" smtClean="0">
                <a:solidFill>
                  <a:schemeClr val="tx2">
                    <a:lumMod val="50000"/>
                  </a:schemeClr>
                </a:solidFill>
                <a:latin typeface="Times New Roman" pitchFamily="18" charset="0"/>
                <a:cs typeface="Times New Roman" pitchFamily="18" charset="0"/>
              </a:rPr>
              <a:t>ce sont les packages</a:t>
            </a:r>
            <a:r>
              <a:rPr lang="fr-FR" sz="2200" dirty="0" smtClean="0">
                <a:solidFill>
                  <a:schemeClr val="tx2">
                    <a:lumMod val="50000"/>
                  </a:schemeClr>
                </a:solidFill>
                <a:latin typeface="Times New Roman" pitchFamily="18" charset="0"/>
                <a:cs typeface="Times New Roman" pitchFamily="18" charset="0"/>
              </a:rPr>
              <a:t>.</a:t>
            </a:r>
          </a:p>
          <a:p>
            <a:pPr algn="just">
              <a:buNone/>
            </a:pPr>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Syntaxe: </a:t>
            </a:r>
            <a:r>
              <a:rPr lang="fr-FR" sz="2200" i="1" dirty="0" smtClean="0">
                <a:solidFill>
                  <a:schemeClr val="tx2">
                    <a:lumMod val="50000"/>
                  </a:schemeClr>
                </a:solidFill>
                <a:latin typeface="Times New Roman" pitchFamily="18" charset="0"/>
                <a:cs typeface="Times New Roman" pitchFamily="18" charset="0"/>
              </a:rPr>
              <a:t>package nom-du-package</a:t>
            </a:r>
            <a:r>
              <a:rPr lang="fr-FR" sz="2200" dirty="0" smtClean="0">
                <a:solidFill>
                  <a:schemeClr val="tx2">
                    <a:lumMod val="50000"/>
                  </a:schemeClr>
                </a:solidFill>
                <a:latin typeface="Times New Roman" pitchFamily="18" charset="0"/>
                <a:cs typeface="Times New Roman" pitchFamily="18" charset="0"/>
              </a:rPr>
              <a:t>;</a:t>
            </a:r>
          </a:p>
          <a:p>
            <a:pPr algn="just">
              <a:buNone/>
            </a:pPr>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D'une façon générale, l'instruction package associe toutes les classes qui sont définies dans un fichier source à un même package.</a:t>
            </a:r>
          </a:p>
          <a:p>
            <a:pPr algn="just">
              <a:buNone/>
            </a:pPr>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Le mot clé package doit être </a:t>
            </a:r>
            <a:r>
              <a:rPr lang="fr-FR" sz="2200" b="1" dirty="0" smtClean="0">
                <a:solidFill>
                  <a:schemeClr val="tx2">
                    <a:lumMod val="50000"/>
                  </a:schemeClr>
                </a:solidFill>
                <a:latin typeface="Times New Roman" pitchFamily="18" charset="0"/>
                <a:cs typeface="Times New Roman" pitchFamily="18" charset="0"/>
              </a:rPr>
              <a:t>la première instruction </a:t>
            </a:r>
            <a:r>
              <a:rPr lang="fr-FR" sz="2200" dirty="0" smtClean="0">
                <a:solidFill>
                  <a:schemeClr val="tx2">
                    <a:lumMod val="50000"/>
                  </a:schemeClr>
                </a:solidFill>
                <a:latin typeface="Times New Roman" pitchFamily="18" charset="0"/>
                <a:cs typeface="Times New Roman" pitchFamily="18" charset="0"/>
              </a:rPr>
              <a:t>dans un fichier source et il ne doit être présent </a:t>
            </a:r>
            <a:r>
              <a:rPr lang="fr-FR" sz="2200" b="1" dirty="0" smtClean="0">
                <a:solidFill>
                  <a:schemeClr val="tx2">
                    <a:lumMod val="50000"/>
                  </a:schemeClr>
                </a:solidFill>
                <a:latin typeface="Times New Roman" pitchFamily="18" charset="0"/>
                <a:cs typeface="Times New Roman" pitchFamily="18" charset="0"/>
              </a:rPr>
              <a:t>qu'une seule fois dans le fichier source </a:t>
            </a:r>
            <a:r>
              <a:rPr lang="fr-FR" sz="2200" dirty="0" smtClean="0">
                <a:solidFill>
                  <a:schemeClr val="tx2">
                    <a:lumMod val="50000"/>
                  </a:schemeClr>
                </a:solidFill>
                <a:latin typeface="Times New Roman" pitchFamily="18" charset="0"/>
                <a:cs typeface="Times New Roman" pitchFamily="18" charset="0"/>
              </a:rPr>
              <a:t>(une classe ne peut pas appartenir à plusieurs packages).</a:t>
            </a:r>
            <a:endParaRPr lang="en-US" sz="2200"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Notion de Package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142984"/>
            <a:ext cx="8229600" cy="4785395"/>
          </a:xfrm>
        </p:spPr>
        <p:txBody>
          <a:bodyPr>
            <a:normAutofit/>
          </a:bodyPr>
          <a:lstStyle/>
          <a:p>
            <a:pPr algn="just"/>
            <a:r>
              <a:rPr lang="fr-FR" sz="2200" b="1" dirty="0" smtClean="0">
                <a:solidFill>
                  <a:srgbClr val="FF0000"/>
                </a:solidFill>
                <a:latin typeface="Times New Roman" pitchFamily="18" charset="0"/>
                <a:cs typeface="Times New Roman" pitchFamily="18" charset="0"/>
              </a:rPr>
              <a:t>Nommage</a:t>
            </a:r>
          </a:p>
          <a:p>
            <a:pPr marL="0" indent="0" algn="just">
              <a:buNone/>
            </a:pPr>
            <a:r>
              <a:rPr lang="fr-FR" sz="2200" dirty="0" smtClean="0">
                <a:solidFill>
                  <a:schemeClr val="tx2">
                    <a:lumMod val="50000"/>
                  </a:schemeClr>
                </a:solidFill>
                <a:latin typeface="Times New Roman" pitchFamily="18" charset="0"/>
                <a:cs typeface="Times New Roman" pitchFamily="18" charset="0"/>
              </a:rPr>
              <a:t>Les noms utilisés doivent être explicites, c’est-à-dire le nom doit expliquer le contenu de l’objet, le rôle de la méthode…</a:t>
            </a:r>
          </a:p>
          <a:p>
            <a:pPr algn="just">
              <a:buNone/>
            </a:pPr>
            <a:endParaRPr lang="fr-FR" sz="2200" dirty="0" smtClean="0">
              <a:latin typeface="Times New Roman" pitchFamily="18" charset="0"/>
              <a:cs typeface="Times New Roman" pitchFamily="18" charset="0"/>
            </a:endParaRPr>
          </a:p>
          <a:p>
            <a:pPr algn="just"/>
            <a:r>
              <a:rPr lang="fr-FR" sz="2200" b="1" dirty="0" smtClean="0">
                <a:solidFill>
                  <a:srgbClr val="FF0000"/>
                </a:solidFill>
                <a:latin typeface="Times New Roman" pitchFamily="18" charset="0"/>
                <a:cs typeface="Times New Roman" pitchFamily="18" charset="0"/>
              </a:rPr>
              <a:t>Package/Paquetage</a:t>
            </a:r>
          </a:p>
          <a:p>
            <a:pPr algn="just">
              <a:buNone/>
            </a:pPr>
            <a:r>
              <a:rPr lang="fr-FR" sz="2200" dirty="0" smtClean="0">
                <a:solidFill>
                  <a:schemeClr val="tx2">
                    <a:lumMod val="50000"/>
                  </a:schemeClr>
                </a:solidFill>
                <a:latin typeface="Times New Roman" pitchFamily="18" charset="0"/>
                <a:cs typeface="Times New Roman" pitchFamily="18" charset="0"/>
              </a:rPr>
              <a:t>Les noms des paquetage doivent être en minuscules.</a:t>
            </a:r>
          </a:p>
          <a:p>
            <a:pPr algn="just">
              <a:buNone/>
            </a:pPr>
            <a:endParaRPr lang="fr-FR" sz="2000" dirty="0" smtClean="0"/>
          </a:p>
        </p:txBody>
      </p:sp>
      <p:graphicFrame>
        <p:nvGraphicFramePr>
          <p:cNvPr id="4" name="Tableau 3"/>
          <p:cNvGraphicFramePr>
            <a:graphicFrameLocks noGrp="1"/>
          </p:cNvGraphicFramePr>
          <p:nvPr/>
        </p:nvGraphicFramePr>
        <p:xfrm>
          <a:off x="142845" y="3929066"/>
          <a:ext cx="9001156" cy="701040"/>
        </p:xfrm>
        <a:graphic>
          <a:graphicData uri="http://schemas.openxmlformats.org/drawingml/2006/table">
            <a:tbl>
              <a:tblPr firstRow="1" bandRow="1">
                <a:tableStyleId>{BC89EF96-8CEA-46FF-86C4-4CE0E7609802}</a:tableStyleId>
              </a:tblPr>
              <a:tblGrid>
                <a:gridCol w="4286280"/>
                <a:gridCol w="4714876"/>
              </a:tblGrid>
              <a:tr h="370840">
                <a:tc>
                  <a:txBody>
                    <a:bodyPr/>
                    <a:lstStyle/>
                    <a:p>
                      <a:r>
                        <a:rPr lang="fr-FR" sz="2000" dirty="0" smtClean="0">
                          <a:solidFill>
                            <a:srgbClr val="C00000"/>
                          </a:solidFill>
                          <a:latin typeface="Times New Roman" pitchFamily="18" charset="0"/>
                          <a:cs typeface="Times New Roman" pitchFamily="18" charset="0"/>
                        </a:rPr>
                        <a:t>//Correct</a:t>
                      </a:r>
                    </a:p>
                    <a:p>
                      <a:r>
                        <a:rPr lang="fr-FR" sz="2000" dirty="0" smtClean="0">
                          <a:latin typeface="Times New Roman" pitchFamily="18" charset="0"/>
                          <a:cs typeface="Times New Roman" pitchFamily="18" charset="0"/>
                        </a:rPr>
                        <a:t>package</a:t>
                      </a:r>
                      <a:r>
                        <a:rPr lang="fr-FR" sz="2000" baseline="0" dirty="0" smtClean="0">
                          <a:latin typeface="Times New Roman" pitchFamily="18" charset="0"/>
                          <a:cs typeface="Times New Roman" pitchFamily="18" charset="0"/>
                        </a:rPr>
                        <a:t> </a:t>
                      </a:r>
                      <a:r>
                        <a:rPr lang="fr-FR" sz="2000" baseline="0" dirty="0" err="1" smtClean="0">
                          <a:latin typeface="Times New Roman" pitchFamily="18" charset="0"/>
                          <a:cs typeface="Times New Roman" pitchFamily="18" charset="0"/>
                        </a:rPr>
                        <a:t>com.monprojet.monpaquet</a:t>
                      </a:r>
                      <a:r>
                        <a:rPr lang="fr-FR" sz="2000" baseline="0" dirty="0" smtClean="0">
                          <a:latin typeface="Times New Roman" pitchFamily="18" charset="0"/>
                          <a:cs typeface="Times New Roman" pitchFamily="18" charset="0"/>
                        </a:rPr>
                        <a:t>;</a:t>
                      </a:r>
                      <a:r>
                        <a:rPr lang="fr-FR" sz="2000" dirty="0" smtClean="0">
                          <a:latin typeface="Times New Roman" pitchFamily="18" charset="0"/>
                          <a:cs typeface="Times New Roman" pitchFamily="18" charset="0"/>
                        </a:rPr>
                        <a:t> </a:t>
                      </a:r>
                      <a:endParaRPr lang="fr-FR" sz="2000" dirty="0">
                        <a:latin typeface="Times New Roman" pitchFamily="18" charset="0"/>
                        <a:cs typeface="Times New Roman" pitchFamily="18" charset="0"/>
                      </a:endParaRPr>
                    </a:p>
                  </a:txBody>
                  <a:tcPr/>
                </a:tc>
                <a:tc>
                  <a:txBody>
                    <a:bodyPr/>
                    <a:lstStyle/>
                    <a:p>
                      <a:r>
                        <a:rPr kumimoji="0" lang="fr-FR" sz="2000" kern="1200" dirty="0" smtClean="0">
                          <a:solidFill>
                            <a:srgbClr val="C00000"/>
                          </a:solidFill>
                          <a:latin typeface="Times New Roman" pitchFamily="18" charset="0"/>
                          <a:cs typeface="Times New Roman" pitchFamily="18" charset="0"/>
                        </a:rPr>
                        <a:t>//Incorrect</a:t>
                      </a:r>
                    </a:p>
                    <a:p>
                      <a:r>
                        <a:rPr lang="fr-FR" sz="2000" dirty="0" smtClean="0">
                          <a:latin typeface="Times New Roman" pitchFamily="18" charset="0"/>
                          <a:cs typeface="Times New Roman" pitchFamily="18" charset="0"/>
                        </a:rPr>
                        <a:t>package</a:t>
                      </a:r>
                      <a:r>
                        <a:rPr lang="fr-FR" sz="2000" baseline="0" dirty="0" smtClean="0">
                          <a:latin typeface="Times New Roman" pitchFamily="18" charset="0"/>
                          <a:cs typeface="Times New Roman" pitchFamily="18" charset="0"/>
                        </a:rPr>
                        <a:t> </a:t>
                      </a:r>
                      <a:r>
                        <a:rPr lang="fr-FR" sz="2000" baseline="0" dirty="0" err="1" smtClean="0">
                          <a:latin typeface="Times New Roman" pitchFamily="18" charset="0"/>
                          <a:cs typeface="Times New Roman" pitchFamily="18" charset="0"/>
                        </a:rPr>
                        <a:t>Com.MonProjet.MonPaquet</a:t>
                      </a:r>
                      <a:r>
                        <a:rPr lang="fr-FR" sz="2000" baseline="0" dirty="0" smtClean="0">
                          <a:latin typeface="Times New Roman" pitchFamily="18" charset="0"/>
                          <a:cs typeface="Times New Roman" pitchFamily="18" charset="0"/>
                        </a:rPr>
                        <a:t>;</a:t>
                      </a:r>
                      <a:endParaRPr lang="fr-FR" sz="2000" dirty="0">
                        <a:latin typeface="Times New Roman" pitchFamily="18" charset="0"/>
                        <a:cs typeface="Times New Roman" pitchFamily="18" charset="0"/>
                      </a:endParaRPr>
                    </a:p>
                  </a:txBody>
                  <a:tcPr/>
                </a:tc>
              </a:tr>
            </a:tbl>
          </a:graphicData>
        </a:graphic>
      </p:graphicFrame>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285860"/>
            <a:ext cx="8229600" cy="4525963"/>
          </a:xfrm>
        </p:spPr>
        <p:txBody>
          <a:bodyPr>
            <a:normAutofit fontScale="92500" lnSpcReduction="10000"/>
          </a:bodyPr>
          <a:lstStyle/>
          <a:p>
            <a:pPr algn="just">
              <a:buNone/>
            </a:pPr>
            <a:r>
              <a:rPr lang="fr-FR" sz="2400" dirty="0" smtClean="0">
                <a:solidFill>
                  <a:schemeClr val="tx2">
                    <a:lumMod val="50000"/>
                  </a:schemeClr>
                </a:solidFill>
                <a:latin typeface="Times New Roman" pitchFamily="18" charset="0"/>
                <a:cs typeface="Times New Roman" pitchFamily="18" charset="0"/>
              </a:rPr>
              <a:t>	Les noms des fonctions et des paramètres, ne doivent pas avoir de préfixe, commencent par une minuscule et chaque partie de mot est en majuscule.</a:t>
            </a:r>
          </a:p>
          <a:p>
            <a:endParaRPr lang="fr-FR" sz="2400" dirty="0" smtClean="0">
              <a:solidFill>
                <a:schemeClr val="tx2">
                  <a:lumMod val="50000"/>
                </a:schemeClr>
              </a:solidFill>
              <a:latin typeface="Times New Roman" pitchFamily="18" charset="0"/>
              <a:cs typeface="Times New Roman" pitchFamily="18" charset="0"/>
            </a:endParaRPr>
          </a:p>
          <a:p>
            <a:pPr>
              <a:buNone/>
            </a:pPr>
            <a:r>
              <a:rPr lang="fr-FR" sz="2400" dirty="0" smtClean="0">
                <a:solidFill>
                  <a:schemeClr val="tx2">
                    <a:lumMod val="50000"/>
                  </a:schemeClr>
                </a:solidFill>
                <a:latin typeface="Times New Roman" pitchFamily="18" charset="0"/>
                <a:cs typeface="Times New Roman" pitchFamily="18" charset="0"/>
              </a:rPr>
              <a:t>public class </a:t>
            </a:r>
            <a:r>
              <a:rPr lang="fr-FR" sz="2400" dirty="0" err="1" smtClean="0">
                <a:solidFill>
                  <a:schemeClr val="tx2">
                    <a:lumMod val="50000"/>
                  </a:schemeClr>
                </a:solidFill>
                <a:latin typeface="Times New Roman" pitchFamily="18" charset="0"/>
                <a:cs typeface="Times New Roman" pitchFamily="18" charset="0"/>
              </a:rPr>
              <a:t>MaClass</a:t>
            </a:r>
            <a:r>
              <a:rPr lang="fr-FR" sz="2400" dirty="0" smtClean="0">
                <a:solidFill>
                  <a:schemeClr val="tx2">
                    <a:lumMod val="50000"/>
                  </a:schemeClr>
                </a:solidFill>
                <a:latin typeface="Times New Roman" pitchFamily="18" charset="0"/>
                <a:cs typeface="Times New Roman" pitchFamily="18" charset="0"/>
              </a:rPr>
              <a:t> </a:t>
            </a:r>
          </a:p>
          <a:p>
            <a:pPr>
              <a:buNone/>
            </a:pPr>
            <a:r>
              <a:rPr lang="fr-FR" sz="2400" dirty="0" smtClean="0">
                <a:solidFill>
                  <a:schemeClr val="tx2">
                    <a:lumMod val="50000"/>
                  </a:schemeClr>
                </a:solidFill>
                <a:latin typeface="Times New Roman" pitchFamily="18" charset="0"/>
                <a:cs typeface="Times New Roman" pitchFamily="18" charset="0"/>
              </a:rPr>
              <a:t>{</a:t>
            </a:r>
          </a:p>
          <a:p>
            <a:pPr>
              <a:buNone/>
            </a:pPr>
            <a:r>
              <a:rPr lang="fr-FR" sz="2400" dirty="0" smtClean="0">
                <a:solidFill>
                  <a:schemeClr val="tx2">
                    <a:lumMod val="50000"/>
                  </a:schemeClr>
                </a:solidFill>
                <a:latin typeface="Times New Roman" pitchFamily="18" charset="0"/>
                <a:cs typeface="Times New Roman" pitchFamily="18" charset="0"/>
              </a:rPr>
              <a:t>             </a:t>
            </a:r>
            <a:r>
              <a:rPr lang="fr-FR" sz="2400" dirty="0" err="1" smtClean="0">
                <a:solidFill>
                  <a:schemeClr val="tx2">
                    <a:lumMod val="50000"/>
                  </a:schemeClr>
                </a:solidFill>
                <a:latin typeface="Times New Roman" pitchFamily="18" charset="0"/>
                <a:cs typeface="Times New Roman" pitchFamily="18" charset="0"/>
              </a:rPr>
              <a:t>private</a:t>
            </a:r>
            <a:r>
              <a:rPr lang="fr-FR" sz="2400" dirty="0" smtClean="0">
                <a:solidFill>
                  <a:schemeClr val="tx2">
                    <a:lumMod val="50000"/>
                  </a:schemeClr>
                </a:solidFill>
                <a:latin typeface="Times New Roman" pitchFamily="18" charset="0"/>
                <a:cs typeface="Times New Roman" pitchFamily="18" charset="0"/>
              </a:rPr>
              <a:t> String </a:t>
            </a:r>
            <a:r>
              <a:rPr lang="fr-FR" sz="2400" dirty="0" err="1" smtClean="0">
                <a:solidFill>
                  <a:srgbClr val="FF0000"/>
                </a:solidFill>
                <a:latin typeface="Times New Roman" pitchFamily="18" charset="0"/>
                <a:cs typeface="Times New Roman" pitchFamily="18" charset="0"/>
              </a:rPr>
              <a:t>maChaine</a:t>
            </a:r>
            <a:r>
              <a:rPr lang="fr-FR" sz="2400" dirty="0" smtClean="0">
                <a:latin typeface="Times New Roman" pitchFamily="18" charset="0"/>
                <a:cs typeface="Times New Roman" pitchFamily="18" charset="0"/>
              </a:rPr>
              <a:t>;</a:t>
            </a:r>
          </a:p>
          <a:p>
            <a:pPr>
              <a:buNone/>
            </a:pPr>
            <a:r>
              <a:rPr lang="fr-FR" sz="2400" dirty="0" smtClean="0">
                <a:latin typeface="Times New Roman" pitchFamily="18" charset="0"/>
                <a:cs typeface="Times New Roman" pitchFamily="18" charset="0"/>
              </a:rPr>
              <a:t>             </a:t>
            </a:r>
            <a:r>
              <a:rPr lang="fr-FR" sz="2400" dirty="0" smtClean="0">
                <a:solidFill>
                  <a:schemeClr val="tx2">
                    <a:lumMod val="50000"/>
                  </a:schemeClr>
                </a:solidFill>
                <a:latin typeface="Times New Roman" pitchFamily="18" charset="0"/>
                <a:cs typeface="Times New Roman" pitchFamily="18" charset="0"/>
              </a:rPr>
              <a:t>public </a:t>
            </a:r>
            <a:r>
              <a:rPr lang="fr-FR" sz="2400" dirty="0" err="1" smtClean="0">
                <a:solidFill>
                  <a:schemeClr val="tx2">
                    <a:lumMod val="50000"/>
                  </a:schemeClr>
                </a:solidFill>
                <a:latin typeface="Times New Roman" pitchFamily="18" charset="0"/>
                <a:cs typeface="Times New Roman" pitchFamily="18" charset="0"/>
              </a:rPr>
              <a:t>void</a:t>
            </a:r>
            <a:r>
              <a:rPr lang="fr-FR" sz="2400" dirty="0" smtClean="0">
                <a:solidFill>
                  <a:schemeClr val="tx2">
                    <a:lumMod val="50000"/>
                  </a:schemeClr>
                </a:solidFill>
                <a:latin typeface="Times New Roman" pitchFamily="18" charset="0"/>
                <a:cs typeface="Times New Roman" pitchFamily="18" charset="0"/>
              </a:rPr>
              <a:t> </a:t>
            </a:r>
            <a:r>
              <a:rPr lang="fr-FR" sz="2400" dirty="0" err="1" smtClean="0">
                <a:solidFill>
                  <a:srgbClr val="FF0000"/>
                </a:solidFill>
                <a:latin typeface="Times New Roman" pitchFamily="18" charset="0"/>
                <a:cs typeface="Times New Roman" pitchFamily="18" charset="0"/>
              </a:rPr>
              <a:t>maMethode</a:t>
            </a:r>
            <a:r>
              <a:rPr lang="fr-FR" sz="2400" dirty="0" smtClean="0">
                <a:latin typeface="Times New Roman" pitchFamily="18" charset="0"/>
                <a:cs typeface="Times New Roman" pitchFamily="18" charset="0"/>
              </a:rPr>
              <a:t> (</a:t>
            </a:r>
            <a:r>
              <a:rPr lang="fr-FR" sz="2400" dirty="0" smtClean="0">
                <a:solidFill>
                  <a:schemeClr val="tx2">
                    <a:lumMod val="50000"/>
                  </a:schemeClr>
                </a:solidFill>
                <a:latin typeface="Times New Roman" pitchFamily="18" charset="0"/>
                <a:cs typeface="Times New Roman" pitchFamily="18" charset="0"/>
              </a:rPr>
              <a:t>String</a:t>
            </a:r>
            <a:r>
              <a:rPr lang="fr-FR" sz="2400" dirty="0" smtClean="0">
                <a:latin typeface="Times New Roman" pitchFamily="18" charset="0"/>
                <a:cs typeface="Times New Roman" pitchFamily="18" charset="0"/>
              </a:rPr>
              <a:t> </a:t>
            </a:r>
            <a:r>
              <a:rPr lang="fr-FR" sz="2400" dirty="0" err="1" smtClean="0">
                <a:solidFill>
                  <a:srgbClr val="FF0000"/>
                </a:solidFill>
                <a:latin typeface="Times New Roman" pitchFamily="18" charset="0"/>
                <a:cs typeface="Times New Roman" pitchFamily="18" charset="0"/>
              </a:rPr>
              <a:t>monParametre</a:t>
            </a:r>
            <a:r>
              <a:rPr lang="fr-FR" sz="2400" dirty="0" smtClean="0">
                <a:latin typeface="Times New Roman" pitchFamily="18" charset="0"/>
                <a:cs typeface="Times New Roman" pitchFamily="18" charset="0"/>
              </a:rPr>
              <a:t>)</a:t>
            </a:r>
          </a:p>
          <a:p>
            <a:pPr>
              <a:buNone/>
            </a:pPr>
            <a:r>
              <a:rPr lang="fr-FR" sz="2400" dirty="0" smtClean="0">
                <a:latin typeface="Times New Roman" pitchFamily="18" charset="0"/>
                <a:cs typeface="Times New Roman" pitchFamily="18" charset="0"/>
              </a:rPr>
              <a:t>       </a:t>
            </a:r>
            <a:r>
              <a:rPr lang="fr-FR" sz="2400" dirty="0" smtClean="0">
                <a:solidFill>
                  <a:schemeClr val="tx2">
                    <a:lumMod val="50000"/>
                  </a:schemeClr>
                </a:solidFill>
                <a:latin typeface="Times New Roman" pitchFamily="18" charset="0"/>
                <a:cs typeface="Times New Roman" pitchFamily="18" charset="0"/>
              </a:rPr>
              <a:t>      {</a:t>
            </a:r>
          </a:p>
          <a:p>
            <a:pPr>
              <a:buNone/>
            </a:pPr>
            <a:r>
              <a:rPr lang="fr-FR" sz="2400" dirty="0" smtClean="0">
                <a:solidFill>
                  <a:schemeClr val="tx2">
                    <a:lumMod val="50000"/>
                  </a:schemeClr>
                </a:solidFill>
                <a:latin typeface="Times New Roman" pitchFamily="18" charset="0"/>
                <a:cs typeface="Times New Roman" pitchFamily="18" charset="0"/>
              </a:rPr>
              <a:t>              </a:t>
            </a:r>
          </a:p>
          <a:p>
            <a:pPr>
              <a:buNone/>
            </a:pPr>
            <a:r>
              <a:rPr lang="fr-FR" sz="2400" dirty="0" smtClean="0">
                <a:solidFill>
                  <a:schemeClr val="tx2">
                    <a:lumMod val="50000"/>
                  </a:schemeClr>
                </a:solidFill>
                <a:latin typeface="Times New Roman" pitchFamily="18" charset="0"/>
                <a:cs typeface="Times New Roman" pitchFamily="18" charset="0"/>
              </a:rPr>
              <a:t>             }</a:t>
            </a:r>
          </a:p>
          <a:p>
            <a:pPr>
              <a:buNone/>
            </a:pPr>
            <a:r>
              <a:rPr lang="fr-FR" sz="2400" dirty="0" smtClean="0">
                <a:solidFill>
                  <a:schemeClr val="tx2">
                    <a:lumMod val="50000"/>
                  </a:schemeClr>
                </a:solidFill>
                <a:latin typeface="Times New Roman" pitchFamily="18" charset="0"/>
                <a:cs typeface="Times New Roman" pitchFamily="18" charset="0"/>
              </a:rPr>
              <a:t>} </a:t>
            </a:r>
          </a:p>
          <a:p>
            <a:pPr>
              <a:buNone/>
            </a:pPr>
            <a:endParaRPr lang="fr-FR" sz="2400" dirty="0" smtClean="0"/>
          </a:p>
          <a:p>
            <a:pPr>
              <a:buNone/>
            </a:pPr>
            <a:endParaRPr lang="fr-FR" sz="2400"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285860"/>
            <a:ext cx="8229600" cy="4525963"/>
          </a:xfrm>
        </p:spPr>
        <p:txBody>
          <a:bodyPr>
            <a:normAutofit/>
          </a:bodyPr>
          <a:lstStyle/>
          <a:p>
            <a:r>
              <a:rPr lang="fr-FR" sz="2200" b="1" dirty="0" smtClean="0">
                <a:solidFill>
                  <a:schemeClr val="tx2">
                    <a:lumMod val="50000"/>
                  </a:schemeClr>
                </a:solidFill>
                <a:latin typeface="Times New Roman" pitchFamily="18" charset="0"/>
                <a:cs typeface="Times New Roman" pitchFamily="18" charset="0"/>
              </a:rPr>
              <a:t>Attributs, variables et paramètres </a:t>
            </a:r>
          </a:p>
          <a:p>
            <a:pPr algn="just">
              <a:buNone/>
            </a:pPr>
            <a:r>
              <a:rPr lang="fr-FR" sz="2200" dirty="0" smtClean="0">
                <a:solidFill>
                  <a:schemeClr val="tx2">
                    <a:lumMod val="50000"/>
                  </a:schemeClr>
                </a:solidFill>
                <a:latin typeface="Times New Roman" pitchFamily="18" charset="0"/>
                <a:cs typeface="Times New Roman" pitchFamily="18" charset="0"/>
              </a:rPr>
              <a:t>     Les </a:t>
            </a:r>
            <a:r>
              <a:rPr lang="fr-FR" sz="2200" dirty="0" smtClean="0">
                <a:solidFill>
                  <a:schemeClr val="tx2">
                    <a:lumMod val="50000"/>
                  </a:schemeClr>
                </a:solidFill>
                <a:latin typeface="Times New Roman" pitchFamily="18" charset="0"/>
                <a:cs typeface="Times New Roman" pitchFamily="18" charset="0"/>
              </a:rPr>
              <a:t>attributs des classes, les variables ainsi que les paramètres des méthodes doivent être en minuscules hormis les initiales des mots qui les composent (sauf le premier). Les variables de boucle doivent porter une seule lettre: i, j, k … Les signes dollars ($) et soulignement (_) sont interdits.</a:t>
            </a:r>
          </a:p>
          <a:p>
            <a:pPr algn="just">
              <a:buNone/>
            </a:pPr>
            <a:endParaRPr lang="fr-FR" sz="2000" dirty="0" smtClean="0"/>
          </a:p>
          <a:p>
            <a:pPr algn="just">
              <a:buNone/>
            </a:pPr>
            <a:endParaRPr lang="fr-FR" sz="2000" dirty="0" smtClean="0"/>
          </a:p>
        </p:txBody>
      </p:sp>
      <p:sp>
        <p:nvSpPr>
          <p:cNvPr id="6" name="Espace réservé du numéro de diapositive 5"/>
          <p:cNvSpPr>
            <a:spLocks noGrp="1"/>
          </p:cNvSpPr>
          <p:nvPr>
            <p:ph type="sldNum" sz="quarter" idx="12"/>
          </p:nvPr>
        </p:nvSpPr>
        <p:spPr/>
        <p:txBody>
          <a:bodyPr/>
          <a:lstStyle/>
          <a:p>
            <a:fld id="{2BC3EAB3-D5C8-4430-96FD-209D02D56FFF}" type="slidenum">
              <a:rPr lang="fr-FR" smtClean="0"/>
              <a:pPr/>
              <a:t>43</a:t>
            </a:fld>
            <a:endParaRPr lang="fr-FR"/>
          </a:p>
        </p:txBody>
      </p:sp>
      <p:graphicFrame>
        <p:nvGraphicFramePr>
          <p:cNvPr id="4" name="Tableau 3"/>
          <p:cNvGraphicFramePr>
            <a:graphicFrameLocks noGrp="1"/>
          </p:cNvGraphicFramePr>
          <p:nvPr/>
        </p:nvGraphicFramePr>
        <p:xfrm>
          <a:off x="642910" y="3929066"/>
          <a:ext cx="7715304" cy="2011680"/>
        </p:xfrm>
        <a:graphic>
          <a:graphicData uri="http://schemas.openxmlformats.org/drawingml/2006/table">
            <a:tbl>
              <a:tblPr firstRow="1" bandRow="1">
                <a:tableStyleId>{BDBED569-4797-4DF1-A0F4-6AAB3CD982D8}</a:tableStyleId>
              </a:tblPr>
              <a:tblGrid>
                <a:gridCol w="7715304"/>
              </a:tblGrid>
              <a:tr h="370840">
                <a:tc>
                  <a:txBody>
                    <a:bodyPr/>
                    <a:lstStyle/>
                    <a:p>
                      <a:r>
                        <a:rPr lang="fr-FR" dirty="0" smtClean="0">
                          <a:latin typeface="Times New Roman" pitchFamily="18" charset="0"/>
                          <a:cs typeface="Times New Roman" pitchFamily="18" charset="0"/>
                        </a:rPr>
                        <a:t>//Correct</a:t>
                      </a:r>
                    </a:p>
                    <a:p>
                      <a:r>
                        <a:rPr lang="fr-FR" dirty="0" smtClean="0">
                          <a:solidFill>
                            <a:srgbClr val="FF0000"/>
                          </a:solidFill>
                          <a:latin typeface="Times New Roman" pitchFamily="18" charset="0"/>
                          <a:cs typeface="Times New Roman" pitchFamily="18" charset="0"/>
                        </a:rPr>
                        <a:t>Voiture </a:t>
                      </a:r>
                      <a:r>
                        <a:rPr lang="fr-FR" dirty="0" err="1" smtClean="0">
                          <a:solidFill>
                            <a:srgbClr val="FF0000"/>
                          </a:solidFill>
                          <a:latin typeface="Times New Roman" pitchFamily="18" charset="0"/>
                          <a:cs typeface="Times New Roman" pitchFamily="18" charset="0"/>
                        </a:rPr>
                        <a:t>prochaineVoiture</a:t>
                      </a:r>
                      <a:r>
                        <a:rPr lang="fr-FR" baseline="0" dirty="0" smtClean="0">
                          <a:solidFill>
                            <a:srgbClr val="FF0000"/>
                          </a:solidFill>
                          <a:latin typeface="Times New Roman" pitchFamily="18" charset="0"/>
                          <a:cs typeface="Times New Roman" pitchFamily="18" charset="0"/>
                        </a:rPr>
                        <a:t> = voitures.get (this.id + 1)</a:t>
                      </a:r>
                    </a:p>
                    <a:p>
                      <a:r>
                        <a:rPr lang="fr-FR" baseline="0" dirty="0" err="1" smtClean="0">
                          <a:solidFill>
                            <a:srgbClr val="FF0000"/>
                          </a:solidFill>
                          <a:latin typeface="Times New Roman" pitchFamily="18" charset="0"/>
                          <a:cs typeface="Times New Roman" pitchFamily="18" charset="0"/>
                        </a:rPr>
                        <a:t>float</a:t>
                      </a:r>
                      <a:r>
                        <a:rPr lang="fr-FR" baseline="0" dirty="0" smtClean="0">
                          <a:solidFill>
                            <a:srgbClr val="FF0000"/>
                          </a:solidFill>
                          <a:latin typeface="Times New Roman" pitchFamily="18" charset="0"/>
                          <a:cs typeface="Times New Roman" pitchFamily="18" charset="0"/>
                        </a:rPr>
                        <a:t>  </a:t>
                      </a:r>
                      <a:r>
                        <a:rPr lang="fr-FR" baseline="0" dirty="0" err="1" smtClean="0">
                          <a:solidFill>
                            <a:srgbClr val="FF0000"/>
                          </a:solidFill>
                          <a:latin typeface="Times New Roman" pitchFamily="18" charset="0"/>
                          <a:cs typeface="Times New Roman" pitchFamily="18" charset="0"/>
                        </a:rPr>
                        <a:t>laTaille</a:t>
                      </a:r>
                      <a:r>
                        <a:rPr lang="fr-FR" baseline="0" dirty="0" smtClean="0">
                          <a:solidFill>
                            <a:srgbClr val="FF0000"/>
                          </a:solidFill>
                          <a:latin typeface="Times New Roman" pitchFamily="18" charset="0"/>
                          <a:cs typeface="Times New Roman" pitchFamily="18" charset="0"/>
                        </a:rPr>
                        <a:t> = 145.5;</a:t>
                      </a:r>
                    </a:p>
                    <a:p>
                      <a:endParaRPr lang="fr-FR"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Times New Roman" pitchFamily="18" charset="0"/>
                          <a:cs typeface="Times New Roman" pitchFamily="18" charset="0"/>
                        </a:rPr>
                        <a:t>//Incorrect</a:t>
                      </a:r>
                    </a:p>
                    <a:p>
                      <a:r>
                        <a:rPr lang="fr-FR" dirty="0" smtClean="0">
                          <a:solidFill>
                            <a:srgbClr val="FF0000"/>
                          </a:solidFill>
                          <a:latin typeface="Times New Roman" pitchFamily="18" charset="0"/>
                          <a:cs typeface="Times New Roman" pitchFamily="18" charset="0"/>
                        </a:rPr>
                        <a:t>Voiture a</a:t>
                      </a:r>
                      <a:r>
                        <a:rPr lang="fr-FR" baseline="0" dirty="0" smtClean="0">
                          <a:solidFill>
                            <a:srgbClr val="FF0000"/>
                          </a:solidFill>
                          <a:latin typeface="Times New Roman" pitchFamily="18" charset="0"/>
                          <a:cs typeface="Times New Roman" pitchFamily="18" charset="0"/>
                        </a:rPr>
                        <a:t> = voitures.get (this.id + 1)</a:t>
                      </a:r>
                    </a:p>
                    <a:p>
                      <a:r>
                        <a:rPr lang="fr-FR" baseline="0" dirty="0" err="1" smtClean="0">
                          <a:solidFill>
                            <a:srgbClr val="FF0000"/>
                          </a:solidFill>
                          <a:latin typeface="Times New Roman" pitchFamily="18" charset="0"/>
                          <a:cs typeface="Times New Roman" pitchFamily="18" charset="0"/>
                        </a:rPr>
                        <a:t>float</a:t>
                      </a:r>
                      <a:r>
                        <a:rPr lang="fr-FR" baseline="0" dirty="0" smtClean="0">
                          <a:solidFill>
                            <a:srgbClr val="FF0000"/>
                          </a:solidFill>
                          <a:latin typeface="Times New Roman" pitchFamily="18" charset="0"/>
                          <a:cs typeface="Times New Roman" pitchFamily="18" charset="0"/>
                        </a:rPr>
                        <a:t>  </a:t>
                      </a:r>
                      <a:r>
                        <a:rPr lang="fr-FR" baseline="0" dirty="0" err="1" smtClean="0">
                          <a:solidFill>
                            <a:srgbClr val="FF0000"/>
                          </a:solidFill>
                          <a:latin typeface="Times New Roman" pitchFamily="18" charset="0"/>
                          <a:cs typeface="Times New Roman" pitchFamily="18" charset="0"/>
                        </a:rPr>
                        <a:t>la_Taille</a:t>
                      </a:r>
                      <a:r>
                        <a:rPr lang="fr-FR" baseline="0" dirty="0" smtClean="0">
                          <a:solidFill>
                            <a:srgbClr val="FF0000"/>
                          </a:solidFill>
                          <a:latin typeface="Times New Roman" pitchFamily="18" charset="0"/>
                          <a:cs typeface="Times New Roman" pitchFamily="18" charset="0"/>
                        </a:rPr>
                        <a:t> = 145.5;</a:t>
                      </a:r>
                    </a:p>
                  </a:txBody>
                  <a:tcPr/>
                </a:tc>
              </a:tr>
            </a:tbl>
          </a:graphicData>
        </a:graphic>
      </p:graphicFrame>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sz="2200" b="1" dirty="0" smtClean="0">
                <a:solidFill>
                  <a:schemeClr val="tx2">
                    <a:lumMod val="50000"/>
                  </a:schemeClr>
                </a:solidFill>
                <a:latin typeface="Times New Roman" pitchFamily="18" charset="0"/>
                <a:cs typeface="Times New Roman" pitchFamily="18" charset="0"/>
              </a:rPr>
              <a:t>Constantes</a:t>
            </a:r>
          </a:p>
          <a:p>
            <a:pPr>
              <a:buNone/>
            </a:pPr>
            <a:r>
              <a:rPr lang="fr-FR" sz="2000" dirty="0" smtClean="0">
                <a:solidFill>
                  <a:schemeClr val="tx2">
                    <a:lumMod val="50000"/>
                  </a:schemeClr>
                </a:solidFill>
                <a:latin typeface="Times New Roman" pitchFamily="18" charset="0"/>
                <a:cs typeface="Times New Roman" pitchFamily="18" charset="0"/>
              </a:rPr>
              <a:t>Les noms des constantes doivent être écrits entièrement en majuscules. Le séparateur de mot est le caractère de soulignement (</a:t>
            </a:r>
            <a:r>
              <a:rPr lang="fr-FR" sz="2000" dirty="0" err="1" smtClean="0">
                <a:solidFill>
                  <a:schemeClr val="tx2">
                    <a:lumMod val="50000"/>
                  </a:schemeClr>
                </a:solidFill>
                <a:latin typeface="Times New Roman" pitchFamily="18" charset="0"/>
                <a:cs typeface="Times New Roman" pitchFamily="18" charset="0"/>
              </a:rPr>
              <a:t>underscore</a:t>
            </a:r>
            <a:r>
              <a:rPr lang="fr-FR" sz="2000" dirty="0" smtClean="0">
                <a:solidFill>
                  <a:schemeClr val="tx2">
                    <a:lumMod val="50000"/>
                  </a:schemeClr>
                </a:solidFill>
                <a:latin typeface="Times New Roman" pitchFamily="18" charset="0"/>
                <a:cs typeface="Times New Roman" pitchFamily="18" charset="0"/>
              </a:rPr>
              <a:t>). </a:t>
            </a:r>
          </a:p>
          <a:p>
            <a:pPr>
              <a:buNone/>
            </a:pPr>
            <a:endParaRPr lang="fr-FR" dirty="0"/>
          </a:p>
        </p:txBody>
      </p:sp>
      <p:sp>
        <p:nvSpPr>
          <p:cNvPr id="7" name="Espace réservé du numéro de diapositive 6"/>
          <p:cNvSpPr>
            <a:spLocks noGrp="1"/>
          </p:cNvSpPr>
          <p:nvPr>
            <p:ph type="sldNum" sz="quarter" idx="12"/>
          </p:nvPr>
        </p:nvSpPr>
        <p:spPr/>
        <p:txBody>
          <a:bodyPr/>
          <a:lstStyle/>
          <a:p>
            <a:fld id="{2BC3EAB3-D5C8-4430-96FD-209D02D56FFF}" type="slidenum">
              <a:rPr lang="fr-FR" smtClean="0"/>
              <a:pPr/>
              <a:t>44</a:t>
            </a:fld>
            <a:endParaRPr lang="fr-FR"/>
          </a:p>
        </p:txBody>
      </p:sp>
      <p:graphicFrame>
        <p:nvGraphicFramePr>
          <p:cNvPr id="5" name="Tableau 4"/>
          <p:cNvGraphicFramePr>
            <a:graphicFrameLocks noGrp="1"/>
          </p:cNvGraphicFramePr>
          <p:nvPr/>
        </p:nvGraphicFramePr>
        <p:xfrm>
          <a:off x="539552" y="3284984"/>
          <a:ext cx="7858180" cy="1188720"/>
        </p:xfrm>
        <a:graphic>
          <a:graphicData uri="http://schemas.openxmlformats.org/drawingml/2006/table">
            <a:tbl>
              <a:tblPr firstRow="1" bandRow="1">
                <a:tableStyleId>{BDBED569-4797-4DF1-A0F4-6AAB3CD982D8}</a:tableStyleId>
              </a:tblPr>
              <a:tblGrid>
                <a:gridCol w="3929090"/>
                <a:gridCol w="3929090"/>
              </a:tblGrid>
              <a:tr h="370840">
                <a:tc>
                  <a:txBody>
                    <a:bodyPr/>
                    <a:lstStyle/>
                    <a:p>
                      <a:r>
                        <a:rPr kumimoji="0" lang="fr-FR" kern="1200" dirty="0" smtClean="0">
                          <a:latin typeface="Times New Roman" pitchFamily="18" charset="0"/>
                          <a:cs typeface="Times New Roman" pitchFamily="18" charset="0"/>
                        </a:rPr>
                        <a:t>//Correct</a:t>
                      </a:r>
                    </a:p>
                    <a:p>
                      <a:r>
                        <a:rPr kumimoji="0" lang="fr-FR" kern="1200" dirty="0" smtClean="0">
                          <a:solidFill>
                            <a:srgbClr val="FF0000"/>
                          </a:solidFill>
                          <a:latin typeface="Times New Roman" pitchFamily="18" charset="0"/>
                          <a:cs typeface="Times New Roman" pitchFamily="18" charset="0"/>
                        </a:rPr>
                        <a:t>final </a:t>
                      </a:r>
                      <a:r>
                        <a:rPr kumimoji="0" lang="fr-FR" kern="1200" dirty="0" err="1" smtClean="0">
                          <a:solidFill>
                            <a:srgbClr val="FF0000"/>
                          </a:solidFill>
                          <a:latin typeface="Times New Roman" pitchFamily="18" charset="0"/>
                          <a:cs typeface="Times New Roman" pitchFamily="18" charset="0"/>
                        </a:rPr>
                        <a:t>int</a:t>
                      </a:r>
                      <a:r>
                        <a:rPr kumimoji="0" lang="fr-FR" kern="1200" dirty="0" smtClean="0">
                          <a:solidFill>
                            <a:srgbClr val="FF0000"/>
                          </a:solidFill>
                          <a:latin typeface="Times New Roman" pitchFamily="18" charset="0"/>
                          <a:cs typeface="Times New Roman" pitchFamily="18" charset="0"/>
                        </a:rPr>
                        <a:t> LOG_CONSOLE</a:t>
                      </a:r>
                      <a:r>
                        <a:rPr kumimoji="0" lang="fr-FR" kern="1200" baseline="0" dirty="0" smtClean="0">
                          <a:solidFill>
                            <a:srgbClr val="FF0000"/>
                          </a:solidFill>
                          <a:latin typeface="Times New Roman" pitchFamily="18" charset="0"/>
                          <a:cs typeface="Times New Roman" pitchFamily="18" charset="0"/>
                        </a:rPr>
                        <a:t> = 1;</a:t>
                      </a:r>
                      <a:r>
                        <a:rPr kumimoji="0" lang="fr-FR" kern="1200" dirty="0" smtClean="0">
                          <a:solidFill>
                            <a:srgbClr val="FF0000"/>
                          </a:solidFill>
                          <a:latin typeface="Times New Roman" pitchFamily="18" charset="0"/>
                          <a:cs typeface="Times New Roman" pitchFamily="18" charset="0"/>
                        </a:rPr>
                        <a:t> </a:t>
                      </a:r>
                      <a:endParaRPr kumimoji="0" lang="fr-FR" b="1" kern="1200" dirty="0" smtClean="0">
                        <a:solidFill>
                          <a:srgbClr val="FF0000"/>
                        </a:solidFill>
                        <a:latin typeface="Times New Roman" pitchFamily="18" charset="0"/>
                        <a:ea typeface="+mn-ea"/>
                        <a:cs typeface="Times New Roman" pitchFamily="18" charset="0"/>
                      </a:endParaRPr>
                    </a:p>
                  </a:txBody>
                  <a:tcPr/>
                </a:tc>
                <a:tc>
                  <a:txBody>
                    <a:bodyPr/>
                    <a:lstStyle/>
                    <a:p>
                      <a:r>
                        <a:rPr kumimoji="0" lang="fr-FR" kern="1200" dirty="0" smtClean="0">
                          <a:latin typeface="Times New Roman" pitchFamily="18" charset="0"/>
                          <a:cs typeface="Times New Roman" pitchFamily="18" charset="0"/>
                        </a:rPr>
                        <a:t>//Incorrect</a:t>
                      </a:r>
                    </a:p>
                    <a:p>
                      <a:r>
                        <a:rPr kumimoji="0" lang="fr-FR" kern="1200" dirty="0" smtClean="0">
                          <a:solidFill>
                            <a:srgbClr val="FF0000"/>
                          </a:solidFill>
                          <a:latin typeface="Times New Roman" pitchFamily="18" charset="0"/>
                          <a:cs typeface="Times New Roman" pitchFamily="18" charset="0"/>
                        </a:rPr>
                        <a:t>final </a:t>
                      </a:r>
                      <a:r>
                        <a:rPr kumimoji="0" lang="fr-FR" kern="1200" dirty="0" err="1" smtClean="0">
                          <a:solidFill>
                            <a:srgbClr val="FF0000"/>
                          </a:solidFill>
                          <a:latin typeface="Times New Roman" pitchFamily="18" charset="0"/>
                          <a:cs typeface="Times New Roman" pitchFamily="18" charset="0"/>
                        </a:rPr>
                        <a:t>int</a:t>
                      </a:r>
                      <a:r>
                        <a:rPr kumimoji="0" lang="fr-FR" kern="1200" dirty="0" smtClean="0">
                          <a:solidFill>
                            <a:srgbClr val="FF0000"/>
                          </a:solidFill>
                          <a:latin typeface="Times New Roman" pitchFamily="18" charset="0"/>
                          <a:cs typeface="Times New Roman" pitchFamily="18" charset="0"/>
                        </a:rPr>
                        <a:t> LOGCONSOLE = 1;</a:t>
                      </a:r>
                    </a:p>
                    <a:p>
                      <a:r>
                        <a:rPr kumimoji="0" lang="fr-FR" kern="1200" dirty="0" smtClean="0">
                          <a:solidFill>
                            <a:srgbClr val="FF0000"/>
                          </a:solidFill>
                          <a:latin typeface="Times New Roman" pitchFamily="18" charset="0"/>
                          <a:cs typeface="Times New Roman" pitchFamily="18" charset="0"/>
                        </a:rPr>
                        <a:t>final </a:t>
                      </a:r>
                      <a:r>
                        <a:rPr kumimoji="0" lang="fr-FR" kern="1200" dirty="0" err="1" smtClean="0">
                          <a:solidFill>
                            <a:srgbClr val="FF0000"/>
                          </a:solidFill>
                          <a:latin typeface="Times New Roman" pitchFamily="18" charset="0"/>
                          <a:cs typeface="Times New Roman" pitchFamily="18" charset="0"/>
                        </a:rPr>
                        <a:t>int</a:t>
                      </a:r>
                      <a:r>
                        <a:rPr kumimoji="0" lang="fr-FR" kern="1200" dirty="0" smtClean="0">
                          <a:solidFill>
                            <a:srgbClr val="FF0000"/>
                          </a:solidFill>
                          <a:latin typeface="Times New Roman" pitchFamily="18" charset="0"/>
                          <a:cs typeface="Times New Roman" pitchFamily="18" charset="0"/>
                        </a:rPr>
                        <a:t> </a:t>
                      </a:r>
                      <a:r>
                        <a:rPr kumimoji="0" lang="fr-FR" kern="1200" dirty="0" err="1" smtClean="0">
                          <a:solidFill>
                            <a:srgbClr val="FF0000"/>
                          </a:solidFill>
                          <a:latin typeface="Times New Roman" pitchFamily="18" charset="0"/>
                          <a:cs typeface="Times New Roman" pitchFamily="18" charset="0"/>
                        </a:rPr>
                        <a:t>console_Log</a:t>
                      </a:r>
                      <a:r>
                        <a:rPr kumimoji="0" lang="fr-FR" kern="1200" dirty="0" smtClean="0">
                          <a:solidFill>
                            <a:srgbClr val="FF0000"/>
                          </a:solidFill>
                          <a:latin typeface="Times New Roman" pitchFamily="18" charset="0"/>
                          <a:cs typeface="Times New Roman" pitchFamily="18" charset="0"/>
                        </a:rPr>
                        <a:t> = 1;</a:t>
                      </a:r>
                    </a:p>
                    <a:p>
                      <a:r>
                        <a:rPr kumimoji="0" lang="fr-FR" kern="1200" dirty="0" smtClean="0">
                          <a:solidFill>
                            <a:srgbClr val="FF0000"/>
                          </a:solidFill>
                          <a:latin typeface="Times New Roman" pitchFamily="18" charset="0"/>
                          <a:cs typeface="Times New Roman" pitchFamily="18" charset="0"/>
                        </a:rPr>
                        <a:t>final </a:t>
                      </a:r>
                      <a:r>
                        <a:rPr kumimoji="0" lang="fr-FR" kern="1200" dirty="0" err="1" smtClean="0">
                          <a:solidFill>
                            <a:srgbClr val="FF0000"/>
                          </a:solidFill>
                          <a:latin typeface="Times New Roman" pitchFamily="18" charset="0"/>
                          <a:cs typeface="Times New Roman" pitchFamily="18" charset="0"/>
                        </a:rPr>
                        <a:t>int</a:t>
                      </a:r>
                      <a:r>
                        <a:rPr kumimoji="0" lang="fr-FR" kern="1200" dirty="0" smtClean="0">
                          <a:solidFill>
                            <a:srgbClr val="FF0000"/>
                          </a:solidFill>
                          <a:latin typeface="Times New Roman" pitchFamily="18" charset="0"/>
                          <a:cs typeface="Times New Roman" pitchFamily="18" charset="0"/>
                        </a:rPr>
                        <a:t> </a:t>
                      </a:r>
                      <a:r>
                        <a:rPr kumimoji="0" lang="fr-FR" kern="1200" dirty="0" err="1" smtClean="0">
                          <a:solidFill>
                            <a:srgbClr val="FF0000"/>
                          </a:solidFill>
                          <a:latin typeface="Times New Roman" pitchFamily="18" charset="0"/>
                          <a:cs typeface="Times New Roman" pitchFamily="18" charset="0"/>
                        </a:rPr>
                        <a:t>Console_LOG</a:t>
                      </a:r>
                      <a:r>
                        <a:rPr kumimoji="0" lang="fr-FR" kern="1200" dirty="0" smtClean="0">
                          <a:solidFill>
                            <a:srgbClr val="FF0000"/>
                          </a:solidFill>
                          <a:latin typeface="Times New Roman" pitchFamily="18" charset="0"/>
                          <a:cs typeface="Times New Roman" pitchFamily="18" charset="0"/>
                        </a:rPr>
                        <a:t> = 1; </a:t>
                      </a:r>
                      <a:endParaRPr kumimoji="0" lang="fr-FR" b="1" kern="1200" dirty="0" smtClean="0">
                        <a:solidFill>
                          <a:srgbClr val="FF0000"/>
                        </a:solidFill>
                        <a:latin typeface="Times New Roman" pitchFamily="18" charset="0"/>
                        <a:ea typeface="+mn-ea"/>
                        <a:cs typeface="Times New Roman" pitchFamily="18" charset="0"/>
                      </a:endParaRPr>
                    </a:p>
                  </a:txBody>
                  <a:tcPr/>
                </a:tc>
              </a:tr>
            </a:tbl>
          </a:graphicData>
        </a:graphic>
      </p:graphicFrame>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428736"/>
            <a:ext cx="8229600" cy="4525963"/>
          </a:xfrm>
        </p:spPr>
        <p:txBody>
          <a:bodyPr>
            <a:normAutofit/>
          </a:bodyPr>
          <a:lstStyle/>
          <a:p>
            <a:pPr>
              <a:buNone/>
            </a:pPr>
            <a:r>
              <a:rPr lang="fr-FR" sz="2200" b="1" dirty="0" smtClean="0">
                <a:solidFill>
                  <a:schemeClr val="tx2">
                    <a:lumMod val="50000"/>
                  </a:schemeClr>
                </a:solidFill>
                <a:latin typeface="Times New Roman" pitchFamily="18" charset="0"/>
                <a:cs typeface="Times New Roman" pitchFamily="18" charset="0"/>
              </a:rPr>
              <a:t>Déclaration</a:t>
            </a:r>
          </a:p>
          <a:p>
            <a:pPr>
              <a:buNone/>
            </a:pPr>
            <a:endParaRPr lang="fr-FR" sz="2200" b="1" dirty="0" smtClean="0">
              <a:solidFill>
                <a:schemeClr val="tx2">
                  <a:lumMod val="50000"/>
                </a:schemeClr>
              </a:solidFill>
              <a:latin typeface="Times New Roman" pitchFamily="18" charset="0"/>
              <a:cs typeface="Times New Roman" pitchFamily="18" charset="0"/>
            </a:endParaRPr>
          </a:p>
          <a:p>
            <a:pPr>
              <a:buNone/>
            </a:pPr>
            <a:r>
              <a:rPr lang="fr-FR" sz="2000" dirty="0" smtClean="0">
                <a:solidFill>
                  <a:schemeClr val="tx2">
                    <a:lumMod val="50000"/>
                  </a:schemeClr>
                </a:solidFill>
                <a:latin typeface="Times New Roman" pitchFamily="18" charset="0"/>
                <a:cs typeface="Times New Roman" pitchFamily="18" charset="0"/>
              </a:rPr>
              <a:t>Les variables doivent être déclarées ligne par ligne.</a:t>
            </a:r>
          </a:p>
          <a:p>
            <a:pPr>
              <a:buNone/>
            </a:pPr>
            <a:r>
              <a:rPr lang="fr-FR" sz="2000" dirty="0" smtClean="0">
                <a:solidFill>
                  <a:schemeClr val="tx2">
                    <a:lumMod val="50000"/>
                  </a:schemeClr>
                </a:solidFill>
                <a:latin typeface="Times New Roman" pitchFamily="18" charset="0"/>
                <a:cs typeface="Times New Roman" pitchFamily="18" charset="0"/>
              </a:rPr>
              <a:t>L’initialisation doit se faire lors de la déclaration lorsque cela est possible. </a:t>
            </a:r>
          </a:p>
          <a:p>
            <a:pPr>
              <a:buNone/>
            </a:pPr>
            <a:r>
              <a:rPr lang="fr-FR" sz="2000" dirty="0" smtClean="0">
                <a:solidFill>
                  <a:schemeClr val="tx2">
                    <a:lumMod val="50000"/>
                  </a:schemeClr>
                </a:solidFill>
                <a:latin typeface="Times New Roman" pitchFamily="18" charset="0"/>
                <a:cs typeface="Times New Roman" pitchFamily="18" charset="0"/>
              </a:rPr>
              <a:t>Les noms des méthodes sont accolés à la parenthèse ouvrante listant leurs paramètres. Aucun espace ne doit y être inséré</a:t>
            </a:r>
            <a:r>
              <a:rPr lang="fr-FR" sz="2000" dirty="0" smtClean="0">
                <a:solidFill>
                  <a:schemeClr val="tx2">
                    <a:lumMod val="50000"/>
                  </a:schemeClr>
                </a:solidFill>
              </a:rPr>
              <a:t>.</a:t>
            </a:r>
          </a:p>
          <a:p>
            <a:pPr>
              <a:buNone/>
            </a:pPr>
            <a:endParaRPr lang="fr-FR" sz="2000" dirty="0" smtClean="0"/>
          </a:p>
          <a:p>
            <a:pPr>
              <a:buNone/>
            </a:pPr>
            <a:endParaRPr lang="fr-FR" sz="2000" dirty="0" smtClean="0"/>
          </a:p>
        </p:txBody>
      </p:sp>
      <p:sp>
        <p:nvSpPr>
          <p:cNvPr id="6" name="Espace réservé du numéro de diapositive 5"/>
          <p:cNvSpPr>
            <a:spLocks noGrp="1"/>
          </p:cNvSpPr>
          <p:nvPr>
            <p:ph type="sldNum" sz="quarter" idx="12"/>
          </p:nvPr>
        </p:nvSpPr>
        <p:spPr/>
        <p:txBody>
          <a:bodyPr/>
          <a:lstStyle/>
          <a:p>
            <a:fld id="{2BC3EAB3-D5C8-4430-96FD-209D02D56FFF}" type="slidenum">
              <a:rPr lang="fr-FR" smtClean="0"/>
              <a:pPr/>
              <a:t>45</a:t>
            </a:fld>
            <a:endParaRPr lang="fr-FR"/>
          </a:p>
        </p:txBody>
      </p:sp>
      <p:graphicFrame>
        <p:nvGraphicFramePr>
          <p:cNvPr id="4" name="Tableau 3"/>
          <p:cNvGraphicFramePr>
            <a:graphicFrameLocks noGrp="1"/>
          </p:cNvGraphicFramePr>
          <p:nvPr/>
        </p:nvGraphicFramePr>
        <p:xfrm>
          <a:off x="1214414" y="4097668"/>
          <a:ext cx="6096000" cy="1188720"/>
        </p:xfrm>
        <a:graphic>
          <a:graphicData uri="http://schemas.openxmlformats.org/drawingml/2006/table">
            <a:tbl>
              <a:tblPr firstRow="1" bandRow="1">
                <a:tableStyleId>{BDBED569-4797-4DF1-A0F4-6AAB3CD982D8}</a:tableStyleId>
              </a:tblPr>
              <a:tblGrid>
                <a:gridCol w="3048000"/>
                <a:gridCol w="3048000"/>
              </a:tblGrid>
              <a:tr h="370840">
                <a:tc>
                  <a:txBody>
                    <a:bodyPr/>
                    <a:lstStyle/>
                    <a:p>
                      <a:r>
                        <a:rPr lang="fr-FR" dirty="0" smtClean="0">
                          <a:latin typeface="Times New Roman" pitchFamily="18" charset="0"/>
                          <a:cs typeface="Times New Roman" pitchFamily="18" charset="0"/>
                        </a:rPr>
                        <a:t>//Correct</a:t>
                      </a:r>
                    </a:p>
                    <a:p>
                      <a:r>
                        <a:rPr lang="fr-FR" dirty="0" err="1" smtClean="0">
                          <a:latin typeface="Times New Roman" pitchFamily="18" charset="0"/>
                          <a:cs typeface="Times New Roman" pitchFamily="18" charset="0"/>
                        </a:rPr>
                        <a:t>int</a:t>
                      </a:r>
                      <a:r>
                        <a:rPr lang="fr-FR" baseline="0" dirty="0" smtClean="0">
                          <a:latin typeface="Times New Roman" pitchFamily="18" charset="0"/>
                          <a:cs typeface="Times New Roman" pitchFamily="18" charset="0"/>
                        </a:rPr>
                        <a:t>  niveau = 10;</a:t>
                      </a:r>
                    </a:p>
                    <a:p>
                      <a:r>
                        <a:rPr lang="fr-FR" baseline="0" dirty="0" err="1" smtClean="0">
                          <a:latin typeface="Times New Roman" pitchFamily="18" charset="0"/>
                          <a:cs typeface="Times New Roman" pitchFamily="18" charset="0"/>
                        </a:rPr>
                        <a:t>void</a:t>
                      </a:r>
                      <a:r>
                        <a:rPr lang="fr-FR" baseline="0" dirty="0" smtClean="0">
                          <a:latin typeface="Times New Roman" pitchFamily="18" charset="0"/>
                          <a:cs typeface="Times New Roman" pitchFamily="18" charset="0"/>
                        </a:rPr>
                        <a:t> </a:t>
                      </a:r>
                      <a:r>
                        <a:rPr lang="fr-FR" baseline="0" dirty="0" err="1" smtClean="0">
                          <a:latin typeface="Times New Roman" pitchFamily="18" charset="0"/>
                          <a:cs typeface="Times New Roman" pitchFamily="18" charset="0"/>
                        </a:rPr>
                        <a:t>maMethode</a:t>
                      </a:r>
                      <a:r>
                        <a:rPr lang="fr-FR" baseline="0" dirty="0" smtClean="0">
                          <a:latin typeface="Times New Roman" pitchFamily="18" charset="0"/>
                          <a:cs typeface="Times New Roman" pitchFamily="18" charset="0"/>
                        </a:rPr>
                        <a:t>( ) {</a:t>
                      </a:r>
                      <a:endParaRPr lang="fr-FR" dirty="0">
                        <a:latin typeface="Times New Roman" pitchFamily="18" charset="0"/>
                        <a:cs typeface="Times New Roman" pitchFamily="18" charset="0"/>
                      </a:endParaRPr>
                    </a:p>
                  </a:txBody>
                  <a:tcPr/>
                </a:tc>
                <a:tc>
                  <a:txBody>
                    <a:bodyPr/>
                    <a:lstStyle/>
                    <a:p>
                      <a:r>
                        <a:rPr lang="fr-FR" dirty="0" smtClean="0">
                          <a:latin typeface="Times New Roman" pitchFamily="18" charset="0"/>
                          <a:cs typeface="Times New Roman" pitchFamily="18" charset="0"/>
                        </a:rPr>
                        <a:t>//Incorrect</a:t>
                      </a:r>
                    </a:p>
                    <a:p>
                      <a:r>
                        <a:rPr kumimoji="0" lang="fr-FR" kern="1200" baseline="0" dirty="0" err="1" smtClean="0">
                          <a:latin typeface="Times New Roman" pitchFamily="18" charset="0"/>
                          <a:cs typeface="Times New Roman" pitchFamily="18" charset="0"/>
                        </a:rPr>
                        <a:t>int</a:t>
                      </a:r>
                      <a:r>
                        <a:rPr kumimoji="0" lang="fr-FR" kern="1200" baseline="0" dirty="0" smtClean="0">
                          <a:latin typeface="Times New Roman" pitchFamily="18" charset="0"/>
                          <a:cs typeface="Times New Roman" pitchFamily="18" charset="0"/>
                        </a:rPr>
                        <a:t> niveau;</a:t>
                      </a:r>
                    </a:p>
                    <a:p>
                      <a:r>
                        <a:rPr kumimoji="0" lang="fr-FR" kern="1200" baseline="0" dirty="0" smtClean="0">
                          <a:latin typeface="Times New Roman" pitchFamily="18" charset="0"/>
                          <a:cs typeface="Times New Roman" pitchFamily="18" charset="0"/>
                        </a:rPr>
                        <a:t>niveau = 10;</a:t>
                      </a:r>
                    </a:p>
                    <a:p>
                      <a:r>
                        <a:rPr kumimoji="0" lang="fr-FR" kern="1200" baseline="0" dirty="0" err="1" smtClean="0">
                          <a:latin typeface="Times New Roman" pitchFamily="18" charset="0"/>
                          <a:cs typeface="Times New Roman" pitchFamily="18" charset="0"/>
                        </a:rPr>
                        <a:t>void</a:t>
                      </a:r>
                      <a:r>
                        <a:rPr kumimoji="0" lang="fr-FR" kern="1200" baseline="0" dirty="0" smtClean="0">
                          <a:latin typeface="Times New Roman" pitchFamily="18" charset="0"/>
                          <a:cs typeface="Times New Roman" pitchFamily="18" charset="0"/>
                        </a:rPr>
                        <a:t> </a:t>
                      </a:r>
                      <a:r>
                        <a:rPr kumimoji="0" lang="fr-FR" kern="1200" baseline="0" dirty="0" err="1" smtClean="0">
                          <a:latin typeface="Times New Roman" pitchFamily="18" charset="0"/>
                          <a:cs typeface="Times New Roman" pitchFamily="18" charset="0"/>
                        </a:rPr>
                        <a:t>maMethode</a:t>
                      </a:r>
                      <a:r>
                        <a:rPr kumimoji="0" lang="fr-FR" kern="1200" baseline="0" dirty="0" smtClean="0">
                          <a:latin typeface="Times New Roman" pitchFamily="18" charset="0"/>
                          <a:cs typeface="Times New Roman" pitchFamily="18" charset="0"/>
                        </a:rPr>
                        <a:t> ( ) {  </a:t>
                      </a:r>
                      <a:endParaRPr kumimoji="0" lang="fr-FR" b="1" kern="1200" baseline="0" dirty="0" smtClean="0">
                        <a:solidFill>
                          <a:schemeClr val="lt1"/>
                        </a:solidFill>
                        <a:latin typeface="Times New Roman" pitchFamily="18" charset="0"/>
                        <a:ea typeface="+mn-ea"/>
                        <a:cs typeface="Times New Roman" pitchFamily="18" charset="0"/>
                      </a:endParaRPr>
                    </a:p>
                  </a:txBody>
                  <a:tcPr/>
                </a:tc>
              </a:tr>
            </a:tbl>
          </a:graphicData>
        </a:graphic>
      </p:graphicFrame>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14422"/>
            <a:ext cx="8401080" cy="4625609"/>
          </a:xfrm>
        </p:spPr>
        <p:txBody>
          <a:bodyPr>
            <a:normAutofit/>
          </a:bodyPr>
          <a:lstStyle/>
          <a:p>
            <a:pPr lvl="1">
              <a:buNone/>
            </a:pPr>
            <a:endParaRPr lang="fr-FR" sz="2000" dirty="0" smtClean="0">
              <a:latin typeface="Times New Roman" pitchFamily="18" charset="0"/>
              <a:cs typeface="Times New Roman" pitchFamily="18" charset="0"/>
            </a:endParaRPr>
          </a:p>
          <a:p>
            <a:r>
              <a:rPr lang="fr-FR" sz="2000" b="1" dirty="0" smtClean="0">
                <a:solidFill>
                  <a:schemeClr val="tx2">
                    <a:lumMod val="50000"/>
                  </a:schemeClr>
                </a:solidFill>
                <a:latin typeface="Times New Roman" pitchFamily="18" charset="0"/>
                <a:cs typeface="Times New Roman" pitchFamily="18" charset="0"/>
              </a:rPr>
              <a:t>Instructions</a:t>
            </a:r>
          </a:p>
          <a:p>
            <a:pPr>
              <a:buNone/>
            </a:pPr>
            <a:r>
              <a:rPr lang="fr-FR" sz="2400" dirty="0" smtClean="0">
                <a:solidFill>
                  <a:schemeClr val="tx2">
                    <a:lumMod val="50000"/>
                  </a:schemeClr>
                </a:solidFill>
                <a:latin typeface="Times New Roman" pitchFamily="18" charset="0"/>
                <a:cs typeface="Times New Roman" pitchFamily="18" charset="0"/>
              </a:rPr>
              <a:t>Une ligne de code ne peut contenir qu’une seule instruction.</a:t>
            </a:r>
          </a:p>
          <a:p>
            <a:pPr>
              <a:buNone/>
            </a:pPr>
            <a:endParaRPr lang="fr-FR" sz="2000" dirty="0" smtClean="0">
              <a:latin typeface="Times New Roman" pitchFamily="18" charset="0"/>
              <a:cs typeface="Times New Roman" pitchFamily="18" charset="0"/>
            </a:endParaRPr>
          </a:p>
        </p:txBody>
      </p:sp>
      <p:graphicFrame>
        <p:nvGraphicFramePr>
          <p:cNvPr id="4" name="Tableau 3"/>
          <p:cNvGraphicFramePr>
            <a:graphicFrameLocks noGrp="1"/>
          </p:cNvGraphicFramePr>
          <p:nvPr/>
        </p:nvGraphicFramePr>
        <p:xfrm>
          <a:off x="285720" y="2857496"/>
          <a:ext cx="7786742" cy="1188720"/>
        </p:xfrm>
        <a:graphic>
          <a:graphicData uri="http://schemas.openxmlformats.org/drawingml/2006/table">
            <a:tbl>
              <a:tblPr firstRow="1" bandRow="1">
                <a:tableStyleId>{BDBED569-4797-4DF1-A0F4-6AAB3CD982D8}</a:tableStyleId>
              </a:tblPr>
              <a:tblGrid>
                <a:gridCol w="3893371"/>
                <a:gridCol w="3893371"/>
              </a:tblGrid>
              <a:tr h="370840">
                <a:tc>
                  <a:txBody>
                    <a:bodyPr/>
                    <a:lstStyle/>
                    <a:p>
                      <a:r>
                        <a:rPr lang="fr-FR" dirty="0" smtClean="0"/>
                        <a:t>//Correct</a:t>
                      </a:r>
                    </a:p>
                    <a:p>
                      <a:r>
                        <a:rPr lang="fr-FR" dirty="0" smtClean="0"/>
                        <a:t>count++;</a:t>
                      </a:r>
                    </a:p>
                    <a:p>
                      <a:r>
                        <a:rPr lang="fr-FR" dirty="0" smtClean="0"/>
                        <a:t>i--;</a:t>
                      </a:r>
                    </a:p>
                    <a:p>
                      <a:r>
                        <a:rPr lang="fr-FR" dirty="0" err="1" smtClean="0"/>
                        <a:t>println</a:t>
                      </a:r>
                      <a:r>
                        <a:rPr lang="fr-FR" dirty="0" smtClean="0"/>
                        <a:t> (’’Bonjour’’);</a:t>
                      </a:r>
                      <a:endParaRPr lang="fr-FR" dirty="0"/>
                    </a:p>
                  </a:txBody>
                  <a:tcPr/>
                </a:tc>
                <a:tc>
                  <a:txBody>
                    <a:bodyPr/>
                    <a:lstStyle/>
                    <a:p>
                      <a:r>
                        <a:rPr lang="fr-FR" dirty="0" smtClean="0"/>
                        <a:t>//Incorrect</a:t>
                      </a:r>
                    </a:p>
                    <a:p>
                      <a:r>
                        <a:rPr lang="fr-FR" dirty="0" smtClean="0"/>
                        <a:t>count++;</a:t>
                      </a:r>
                      <a:r>
                        <a:rPr lang="fr-FR" baseline="0" dirty="0" smtClean="0"/>
                        <a:t> i--; </a:t>
                      </a:r>
                      <a:r>
                        <a:rPr lang="fr-FR" baseline="0" dirty="0" err="1" smtClean="0"/>
                        <a:t>println</a:t>
                      </a:r>
                      <a:r>
                        <a:rPr lang="fr-FR" baseline="0" dirty="0" smtClean="0"/>
                        <a:t>(</a:t>
                      </a:r>
                      <a:r>
                        <a:rPr lang="fr-FR" dirty="0" smtClean="0"/>
                        <a:t>’’</a:t>
                      </a:r>
                      <a:r>
                        <a:rPr lang="fr-FR" baseline="0" dirty="0" smtClean="0"/>
                        <a:t>Bonjour </a:t>
                      </a:r>
                      <a:r>
                        <a:rPr lang="fr-FR" dirty="0" smtClean="0"/>
                        <a:t>’’</a:t>
                      </a:r>
                      <a:r>
                        <a:rPr lang="fr-FR" baseline="0" dirty="0" smtClean="0"/>
                        <a:t>);</a:t>
                      </a:r>
                      <a:endParaRPr lang="fr-FR" dirty="0">
                        <a:solidFill>
                          <a:schemeClr val="bg1"/>
                        </a:solidFill>
                      </a:endParaRPr>
                    </a:p>
                  </a:txBody>
                  <a:tcPr/>
                </a:tc>
              </a:tr>
            </a:tbl>
          </a:graphicData>
        </a:graphic>
      </p:graphicFrame>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000108"/>
            <a:ext cx="8229600" cy="4525963"/>
          </a:xfrm>
        </p:spPr>
        <p:txBody>
          <a:bodyPr>
            <a:noAutofit/>
          </a:bodyPr>
          <a:lstStyle/>
          <a:p>
            <a:pPr>
              <a:buNone/>
            </a:pPr>
            <a:r>
              <a:rPr lang="fr-FR" sz="2200" dirty="0" smtClean="0">
                <a:solidFill>
                  <a:schemeClr val="tx2">
                    <a:lumMod val="50000"/>
                  </a:schemeClr>
                </a:solidFill>
                <a:latin typeface="Times New Roman" pitchFamily="18" charset="0"/>
                <a:cs typeface="Times New Roman" pitchFamily="18" charset="0"/>
              </a:rPr>
              <a:t>Conventions de noms</a:t>
            </a:r>
          </a:p>
          <a:p>
            <a:r>
              <a:rPr lang="fr-FR" sz="2200" dirty="0" err="1" smtClean="0">
                <a:solidFill>
                  <a:schemeClr val="tx2">
                    <a:lumMod val="50000"/>
                  </a:schemeClr>
                </a:solidFill>
                <a:latin typeface="Times New Roman" pitchFamily="18" charset="0"/>
                <a:cs typeface="Times New Roman" pitchFamily="18" charset="0"/>
              </a:rPr>
              <a:t>CeciEstUneClasse</a:t>
            </a:r>
            <a:endParaRPr lang="fr-FR" sz="2200" dirty="0" smtClean="0">
              <a:solidFill>
                <a:schemeClr val="tx2">
                  <a:lumMod val="50000"/>
                </a:schemeClr>
              </a:solidFill>
              <a:latin typeface="Times New Roman" pitchFamily="18" charset="0"/>
              <a:cs typeface="Times New Roman" pitchFamily="18" charset="0"/>
            </a:endParaRPr>
          </a:p>
          <a:p>
            <a:r>
              <a:rPr lang="fr-FR" sz="2200" dirty="0" err="1" smtClean="0">
                <a:solidFill>
                  <a:schemeClr val="tx2">
                    <a:lumMod val="50000"/>
                  </a:schemeClr>
                </a:solidFill>
                <a:latin typeface="Times New Roman" pitchFamily="18" charset="0"/>
                <a:cs typeface="Times New Roman" pitchFamily="18" charset="0"/>
              </a:rPr>
              <a:t>celaEstUneMethode</a:t>
            </a:r>
            <a:r>
              <a:rPr lang="fr-FR" sz="2200" dirty="0" smtClean="0">
                <a:solidFill>
                  <a:schemeClr val="tx2">
                    <a:lumMod val="50000"/>
                  </a:schemeClr>
                </a:solidFill>
                <a:latin typeface="Times New Roman" pitchFamily="18" charset="0"/>
                <a:cs typeface="Times New Roman" pitchFamily="18" charset="0"/>
              </a:rPr>
              <a:t>(…)</a:t>
            </a:r>
          </a:p>
          <a:p>
            <a:r>
              <a:rPr lang="fr-FR" sz="2200" dirty="0" err="1" smtClean="0">
                <a:solidFill>
                  <a:schemeClr val="tx2">
                    <a:lumMod val="50000"/>
                  </a:schemeClr>
                </a:solidFill>
                <a:latin typeface="Times New Roman" pitchFamily="18" charset="0"/>
                <a:cs typeface="Times New Roman" pitchFamily="18" charset="0"/>
              </a:rPr>
              <a:t>jeSuisUneVariable</a:t>
            </a:r>
            <a:endParaRPr lang="fr-FR" sz="2200" dirty="0" smtClean="0">
              <a:solidFill>
                <a:schemeClr val="tx2">
                  <a:lumMod val="50000"/>
                </a:schemeClr>
              </a:solidFill>
              <a:latin typeface="Times New Roman" pitchFamily="18" charset="0"/>
              <a:cs typeface="Times New Roman" pitchFamily="18" charset="0"/>
            </a:endParaRPr>
          </a:p>
          <a:p>
            <a:r>
              <a:rPr lang="fr-FR" sz="2200" dirty="0" err="1" smtClean="0">
                <a:solidFill>
                  <a:schemeClr val="tx2">
                    <a:lumMod val="50000"/>
                  </a:schemeClr>
                </a:solidFill>
                <a:latin typeface="Times New Roman" pitchFamily="18" charset="0"/>
                <a:cs typeface="Times New Roman" pitchFamily="18" charset="0"/>
              </a:rPr>
              <a:t>jeSuisUnAttribut</a:t>
            </a:r>
            <a:endParaRPr lang="fr-FR" sz="2200" dirty="0" smtClean="0">
              <a:solidFill>
                <a:schemeClr val="tx2">
                  <a:lumMod val="50000"/>
                </a:schemeClr>
              </a:solidFill>
              <a:latin typeface="Times New Roman" pitchFamily="18" charset="0"/>
              <a:cs typeface="Times New Roman" pitchFamily="18" charset="0"/>
            </a:endParaRPr>
          </a:p>
          <a:p>
            <a:r>
              <a:rPr lang="fr-FR" sz="2200" dirty="0" err="1" smtClean="0">
                <a:solidFill>
                  <a:schemeClr val="tx2">
                    <a:lumMod val="50000"/>
                  </a:schemeClr>
                </a:solidFill>
                <a:latin typeface="Times New Roman" pitchFamily="18" charset="0"/>
                <a:cs typeface="Times New Roman" pitchFamily="18" charset="0"/>
              </a:rPr>
              <a:t>jeSuisUnParametre</a:t>
            </a:r>
            <a:endParaRPr lang="fr-FR" sz="2200" dirty="0" smtClean="0">
              <a:solidFill>
                <a:schemeClr val="tx2">
                  <a:lumMod val="50000"/>
                </a:schemeClr>
              </a:solidFill>
              <a:latin typeface="Times New Roman" pitchFamily="18" charset="0"/>
              <a:cs typeface="Times New Roman" pitchFamily="18" charset="0"/>
            </a:endParaRPr>
          </a:p>
          <a:p>
            <a:r>
              <a:rPr lang="fr-FR" sz="2200" dirty="0" smtClean="0">
                <a:solidFill>
                  <a:schemeClr val="tx2">
                    <a:lumMod val="50000"/>
                  </a:schemeClr>
                </a:solidFill>
                <a:latin typeface="Times New Roman" pitchFamily="18" charset="0"/>
                <a:cs typeface="Times New Roman" pitchFamily="18" charset="0"/>
              </a:rPr>
              <a:t>JE_SUIS_UNE_CONSTANTE</a:t>
            </a:r>
          </a:p>
          <a:p>
            <a:pPr>
              <a:buNone/>
            </a:pPr>
            <a:endParaRPr lang="fr-FR" sz="2200" dirty="0" smtClean="0">
              <a:solidFill>
                <a:schemeClr val="tx2">
                  <a:lumMod val="50000"/>
                </a:schemeClr>
              </a:solidFill>
              <a:latin typeface="Times New Roman" pitchFamily="18" charset="0"/>
              <a:cs typeface="Times New Roman" pitchFamily="18" charset="0"/>
            </a:endParaRPr>
          </a:p>
          <a:p>
            <a:pPr>
              <a:buNone/>
            </a:pPr>
            <a:r>
              <a:rPr lang="fr-FR" sz="2200" dirty="0" smtClean="0">
                <a:solidFill>
                  <a:schemeClr val="tx2">
                    <a:lumMod val="50000"/>
                  </a:schemeClr>
                </a:solidFill>
                <a:latin typeface="Times New Roman" pitchFamily="18" charset="0"/>
                <a:cs typeface="Times New Roman" pitchFamily="18" charset="0"/>
              </a:rPr>
              <a:t>Un fichier par classe, une classe par fichier</a:t>
            </a:r>
          </a:p>
          <a:p>
            <a:r>
              <a:rPr lang="fr-FR" sz="2200" dirty="0" smtClean="0">
                <a:solidFill>
                  <a:schemeClr val="tx2">
                    <a:lumMod val="50000"/>
                  </a:schemeClr>
                </a:solidFill>
                <a:latin typeface="Times New Roman" pitchFamily="18" charset="0"/>
                <a:cs typeface="Times New Roman" pitchFamily="18" charset="0"/>
              </a:rPr>
              <a:t> Classe « Voiture » décrite dans le fichier Voiture.java</a:t>
            </a:r>
          </a:p>
          <a:p>
            <a:r>
              <a:rPr lang="fr-FR" sz="2200" dirty="0" smtClean="0">
                <a:solidFill>
                  <a:schemeClr val="tx2">
                    <a:lumMod val="50000"/>
                  </a:schemeClr>
                </a:solidFill>
                <a:latin typeface="Times New Roman" pitchFamily="18" charset="0"/>
                <a:cs typeface="Times New Roman" pitchFamily="18" charset="0"/>
              </a:rPr>
              <a:t>Il peut exceptionnellement y avoir plusieurs classes par fichier (cas des </a:t>
            </a:r>
            <a:r>
              <a:rPr lang="fr-FR" sz="2200" dirty="0" err="1" smtClean="0">
                <a:solidFill>
                  <a:schemeClr val="tx2">
                    <a:lumMod val="50000"/>
                  </a:schemeClr>
                </a:solidFill>
                <a:latin typeface="Times New Roman" pitchFamily="18" charset="0"/>
                <a:cs typeface="Times New Roman" pitchFamily="18" charset="0"/>
              </a:rPr>
              <a:t>Inner</a:t>
            </a:r>
            <a:r>
              <a:rPr lang="fr-FR" sz="2200" dirty="0" smtClean="0">
                <a:solidFill>
                  <a:schemeClr val="tx2">
                    <a:lumMod val="50000"/>
                  </a:schemeClr>
                </a:solidFill>
                <a:latin typeface="Times New Roman" pitchFamily="18" charset="0"/>
                <a:cs typeface="Times New Roman" pitchFamily="18" charset="0"/>
              </a:rPr>
              <a:t> classes)</a:t>
            </a:r>
          </a:p>
          <a:p>
            <a:endParaRPr lang="fr-FR" sz="2200" dirty="0">
              <a:latin typeface="Times New Roman" pitchFamily="18" charset="0"/>
              <a:cs typeface="Times New Roman" pitchFamily="18" charset="0"/>
            </a:endParaRPr>
          </a:p>
        </p:txBody>
      </p:sp>
      <p:sp>
        <p:nvSpPr>
          <p:cNvPr id="7" name="Rectangle 6"/>
          <p:cNvSpPr/>
          <p:nvPr/>
        </p:nvSpPr>
        <p:spPr>
          <a:xfrm>
            <a:off x="3857620" y="5715016"/>
            <a:ext cx="4572000" cy="646331"/>
          </a:xfrm>
          <a:prstGeom prst="rect">
            <a:avLst/>
          </a:prstGeom>
        </p:spPr>
        <p:txBody>
          <a:bodyPr>
            <a:spAutoFit/>
          </a:bodyPr>
          <a:lstStyle/>
          <a:p>
            <a:pPr algn="ctr"/>
            <a:r>
              <a:rPr lang="fr-FR" b="1" dirty="0" smtClean="0">
                <a:solidFill>
                  <a:srgbClr val="FF0000"/>
                </a:solidFill>
              </a:rPr>
              <a:t>Respecter les minuscules et</a:t>
            </a:r>
          </a:p>
          <a:p>
            <a:pPr algn="ctr"/>
            <a:r>
              <a:rPr lang="fr-FR" b="1" dirty="0" smtClean="0">
                <a:solidFill>
                  <a:srgbClr val="FF0000"/>
                </a:solidFill>
              </a:rPr>
              <a:t>les majuscules des noms</a:t>
            </a:r>
            <a:endParaRPr lang="fr-FR" dirty="0">
              <a:solidFill>
                <a:srgbClr val="FF0000"/>
              </a:solidFill>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conventions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6357"/>
            <a:ext cx="5214974" cy="6001643"/>
          </a:xfrm>
          <a:prstGeom prst="rect">
            <a:avLst/>
          </a:prstGeom>
        </p:spPr>
        <p:txBody>
          <a:bodyPr wrap="square">
            <a:spAutoFit/>
          </a:bodyPr>
          <a:lstStyle/>
          <a:p>
            <a:r>
              <a:rPr lang="fr-FR" sz="1600" dirty="0" smtClean="0">
                <a:solidFill>
                  <a:schemeClr val="tx2">
                    <a:lumMod val="50000"/>
                  </a:schemeClr>
                </a:solidFill>
                <a:latin typeface="Times New Roman" pitchFamily="18" charset="0"/>
                <a:cs typeface="Times New Roman" pitchFamily="18" charset="0"/>
              </a:rPr>
              <a:t>public class Voiture {</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private</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int</a:t>
            </a:r>
            <a:r>
              <a:rPr lang="fr-FR" sz="1600" dirty="0" smtClean="0">
                <a:solidFill>
                  <a:schemeClr val="tx2">
                    <a:lumMod val="50000"/>
                  </a:schemeClr>
                </a:solidFill>
                <a:latin typeface="Times New Roman" pitchFamily="18" charset="0"/>
                <a:cs typeface="Times New Roman" pitchFamily="18" charset="0"/>
              </a:rPr>
              <a:t> id;</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private</a:t>
            </a:r>
            <a:r>
              <a:rPr lang="fr-FR" sz="1600" dirty="0" smtClean="0">
                <a:solidFill>
                  <a:schemeClr val="tx2">
                    <a:lumMod val="50000"/>
                  </a:schemeClr>
                </a:solidFill>
                <a:latin typeface="Times New Roman" pitchFamily="18" charset="0"/>
                <a:cs typeface="Times New Roman" pitchFamily="18" charset="0"/>
              </a:rPr>
              <a:t> String marque;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private</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vitesse;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private</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puissance;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private</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boolean</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a:t>
            </a:r>
            <a:r>
              <a:rPr lang="fr-FR" sz="1600" dirty="0" smtClean="0">
                <a:solidFill>
                  <a:schemeClr val="tx2">
                    <a:lumMod val="50000"/>
                  </a:schemeClr>
                </a:solidFill>
                <a:latin typeface="Times New Roman" pitchFamily="18" charset="0"/>
                <a:cs typeface="Times New Roman" pitchFamily="18" charset="0"/>
              </a:rPr>
              <a:t>public Voiture(</a:t>
            </a:r>
            <a:r>
              <a:rPr lang="fr-FR" sz="1600" dirty="0" err="1" smtClean="0">
                <a:solidFill>
                  <a:schemeClr val="tx2">
                    <a:lumMod val="50000"/>
                  </a:schemeClr>
                </a:solidFill>
                <a:latin typeface="Times New Roman" pitchFamily="18" charset="0"/>
                <a:cs typeface="Times New Roman" pitchFamily="18" charset="0"/>
              </a:rPr>
              <a:t>int</a:t>
            </a:r>
            <a:r>
              <a:rPr lang="fr-FR" sz="1600" dirty="0" smtClean="0">
                <a:solidFill>
                  <a:schemeClr val="tx2">
                    <a:lumMod val="50000"/>
                  </a:schemeClr>
                </a:solidFill>
                <a:latin typeface="Times New Roman" pitchFamily="18" charset="0"/>
                <a:cs typeface="Times New Roman" pitchFamily="18" charset="0"/>
              </a:rPr>
              <a:t> id, String marque,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vitesse,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puissance, </a:t>
            </a:r>
            <a:r>
              <a:rPr lang="fr-FR" sz="1600" dirty="0" err="1" smtClean="0">
                <a:solidFill>
                  <a:schemeClr val="tx2">
                    <a:lumMod val="50000"/>
                  </a:schemeClr>
                </a:solidFill>
                <a:latin typeface="Times New Roman" pitchFamily="18" charset="0"/>
                <a:cs typeface="Times New Roman" pitchFamily="18" charset="0"/>
              </a:rPr>
              <a:t>boolean</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a:t>
            </a:r>
            <a:r>
              <a:rPr lang="fr-FR" sz="1600" dirty="0" smtClean="0">
                <a:solidFill>
                  <a:schemeClr val="tx2">
                    <a:lumMod val="50000"/>
                  </a:schemeClr>
                </a:solidFill>
                <a:latin typeface="Times New Roman" pitchFamily="18" charset="0"/>
                <a:cs typeface="Times New Roman" pitchFamily="18" charset="0"/>
              </a:rPr>
              <a:t>{</a:t>
            </a:r>
          </a:p>
          <a:p>
            <a:r>
              <a:rPr lang="fr-FR" sz="1600" dirty="0" smtClean="0">
                <a:solidFill>
                  <a:schemeClr val="tx2">
                    <a:lumMod val="50000"/>
                  </a:schemeClr>
                </a:solidFill>
                <a:latin typeface="Times New Roman" pitchFamily="18" charset="0"/>
                <a:cs typeface="Times New Roman" pitchFamily="18" charset="0"/>
              </a:rPr>
              <a:t>	t</a:t>
            </a:r>
            <a:r>
              <a:rPr lang="fr-FR" sz="1600" dirty="0" smtClean="0">
                <a:solidFill>
                  <a:schemeClr val="tx2">
                    <a:lumMod val="50000"/>
                  </a:schemeClr>
                </a:solidFill>
                <a:latin typeface="Times New Roman" pitchFamily="18" charset="0"/>
                <a:cs typeface="Times New Roman" pitchFamily="18" charset="0"/>
              </a:rPr>
              <a:t>his.id=id;</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a:t>
            </a:r>
            <a:r>
              <a:rPr lang="fr-FR" sz="1600" dirty="0" err="1" smtClean="0">
                <a:solidFill>
                  <a:schemeClr val="tx2">
                    <a:lumMod val="50000"/>
                  </a:schemeClr>
                </a:solidFill>
                <a:latin typeface="Times New Roman" pitchFamily="18" charset="0"/>
                <a:cs typeface="Times New Roman" pitchFamily="18" charset="0"/>
              </a:rPr>
              <a:t>his.marque</a:t>
            </a:r>
            <a:r>
              <a:rPr lang="fr-FR" sz="1600" dirty="0" smtClean="0">
                <a:solidFill>
                  <a:schemeClr val="tx2">
                    <a:lumMod val="50000"/>
                  </a:schemeClr>
                </a:solidFill>
                <a:latin typeface="Times New Roman" pitchFamily="18" charset="0"/>
                <a:cs typeface="Times New Roman" pitchFamily="18" charset="0"/>
              </a:rPr>
              <a:t>=marque;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this.vitesse</a:t>
            </a:r>
            <a:r>
              <a:rPr lang="fr-FR" sz="1600" dirty="0" smtClean="0">
                <a:solidFill>
                  <a:schemeClr val="tx2">
                    <a:lumMod val="50000"/>
                  </a:schemeClr>
                </a:solidFill>
                <a:latin typeface="Times New Roman" pitchFamily="18" charset="0"/>
                <a:cs typeface="Times New Roman" pitchFamily="18" charset="0"/>
              </a:rPr>
              <a:t>=vitesse;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a:t>
            </a:r>
            <a:r>
              <a:rPr lang="fr-FR" sz="1600" dirty="0" err="1" smtClean="0">
                <a:solidFill>
                  <a:schemeClr val="tx2">
                    <a:lumMod val="50000"/>
                  </a:schemeClr>
                </a:solidFill>
                <a:latin typeface="Times New Roman" pitchFamily="18" charset="0"/>
                <a:cs typeface="Times New Roman" pitchFamily="18" charset="0"/>
              </a:rPr>
              <a:t>his.puissance</a:t>
            </a:r>
            <a:r>
              <a:rPr lang="fr-FR" sz="1600" dirty="0" smtClean="0">
                <a:solidFill>
                  <a:schemeClr val="tx2">
                    <a:lumMod val="50000"/>
                  </a:schemeClr>
                </a:solidFill>
                <a:latin typeface="Times New Roman" pitchFamily="18" charset="0"/>
                <a:cs typeface="Times New Roman" pitchFamily="18" charset="0"/>
              </a:rPr>
              <a:t>=puissance</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this.etat</a:t>
            </a:r>
            <a:r>
              <a:rPr lang="fr-FR" sz="1600" dirty="0" smtClean="0">
                <a:solidFill>
                  <a:schemeClr val="tx2">
                    <a:lumMod val="50000"/>
                  </a:schemeClr>
                </a:solidFill>
                <a:latin typeface="Times New Roman" pitchFamily="18" charset="0"/>
                <a:cs typeface="Times New Roman" pitchFamily="18" charset="0"/>
              </a:rPr>
              <a:t>=</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a:t>
            </a:r>
          </a:p>
          <a:p>
            <a:r>
              <a:rPr lang="fr-FR" sz="1600" dirty="0" smtClean="0">
                <a:solidFill>
                  <a:schemeClr val="tx2">
                    <a:lumMod val="50000"/>
                  </a:schemeClr>
                </a:solidFill>
                <a:latin typeface="Times New Roman" pitchFamily="18" charset="0"/>
                <a:cs typeface="Times New Roman" pitchFamily="18" charset="0"/>
              </a:rPr>
              <a:t>	}</a:t>
            </a:r>
            <a:endParaRPr lang="fr-FR" sz="1600" dirty="0" smtClean="0">
              <a:solidFill>
                <a:schemeClr val="tx2">
                  <a:lumMod val="50000"/>
                </a:schemeClr>
              </a:solidFill>
              <a:latin typeface="Times New Roman" pitchFamily="18" charset="0"/>
              <a:cs typeface="Times New Roman" pitchFamily="18" charset="0"/>
            </a:endParaRP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int</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getId</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return id;</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String </a:t>
            </a:r>
            <a:r>
              <a:rPr lang="fr-FR" sz="1600" dirty="0" err="1" smtClean="0">
                <a:solidFill>
                  <a:schemeClr val="tx2">
                    <a:lumMod val="50000"/>
                  </a:schemeClr>
                </a:solidFill>
                <a:latin typeface="Times New Roman" pitchFamily="18" charset="0"/>
                <a:cs typeface="Times New Roman" pitchFamily="18" charset="0"/>
              </a:rPr>
              <a:t>getMarque</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return marque;</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void</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setMarque</a:t>
            </a:r>
            <a:r>
              <a:rPr lang="fr-FR" sz="1600" dirty="0" smtClean="0">
                <a:solidFill>
                  <a:schemeClr val="tx2">
                    <a:lumMod val="50000"/>
                  </a:schemeClr>
                </a:solidFill>
                <a:latin typeface="Times New Roman" pitchFamily="18" charset="0"/>
                <a:cs typeface="Times New Roman" pitchFamily="18" charset="0"/>
              </a:rPr>
              <a:t>(String marque) {</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this.marque</a:t>
            </a:r>
            <a:r>
              <a:rPr lang="fr-FR" sz="1600" dirty="0" smtClean="0">
                <a:solidFill>
                  <a:schemeClr val="tx2">
                    <a:lumMod val="50000"/>
                  </a:schemeClr>
                </a:solidFill>
                <a:latin typeface="Times New Roman" pitchFamily="18" charset="0"/>
                <a:cs typeface="Times New Roman" pitchFamily="18" charset="0"/>
              </a:rPr>
              <a:t> = marque;</a:t>
            </a:r>
          </a:p>
          <a:p>
            <a:r>
              <a:rPr lang="fr-FR" sz="1600" dirty="0" smtClean="0">
                <a:solidFill>
                  <a:schemeClr val="tx2">
                    <a:lumMod val="50000"/>
                  </a:schemeClr>
                </a:solidFill>
                <a:latin typeface="Times New Roman" pitchFamily="18" charset="0"/>
                <a:cs typeface="Times New Roman" pitchFamily="18" charset="0"/>
              </a:rPr>
              <a:t>	}</a:t>
            </a:r>
            <a:endParaRPr lang="fr-FR" sz="1600"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4429124" y="1440027"/>
            <a:ext cx="5214974" cy="4770537"/>
          </a:xfrm>
          <a:prstGeom prst="rect">
            <a:avLst/>
          </a:prstGeom>
        </p:spPr>
        <p:txBody>
          <a:bodyPr wrap="square">
            <a:spAutoFit/>
          </a:bodyPr>
          <a:lstStyle/>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getVitesse</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return vitesse;</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void</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setVitesse</a:t>
            </a:r>
            <a:r>
              <a:rPr lang="fr-FR" sz="1600" dirty="0" smtClean="0">
                <a:solidFill>
                  <a:schemeClr val="tx2">
                    <a:lumMod val="50000"/>
                  </a:schemeClr>
                </a:solidFill>
                <a:latin typeface="Times New Roman" pitchFamily="18" charset="0"/>
                <a:cs typeface="Times New Roman" pitchFamily="18" charset="0"/>
              </a:rPr>
              <a:t>(</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vitesse) {</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this.vitesse</a:t>
            </a:r>
            <a:r>
              <a:rPr lang="fr-FR" sz="1600" dirty="0" smtClean="0">
                <a:solidFill>
                  <a:schemeClr val="tx2">
                    <a:lumMod val="50000"/>
                  </a:schemeClr>
                </a:solidFill>
                <a:latin typeface="Times New Roman" pitchFamily="18" charset="0"/>
                <a:cs typeface="Times New Roman" pitchFamily="18" charset="0"/>
              </a:rPr>
              <a:t> = vitesse;</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getPuissance</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return puissance;</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void</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setPuissance</a:t>
            </a:r>
            <a:r>
              <a:rPr lang="fr-FR" sz="1600" dirty="0" smtClean="0">
                <a:solidFill>
                  <a:schemeClr val="tx2">
                    <a:lumMod val="50000"/>
                  </a:schemeClr>
                </a:solidFill>
                <a:latin typeface="Times New Roman" pitchFamily="18" charset="0"/>
                <a:cs typeface="Times New Roman" pitchFamily="18" charset="0"/>
              </a:rPr>
              <a:t>(</a:t>
            </a:r>
            <a:r>
              <a:rPr lang="fr-FR" sz="1600" dirty="0" err="1" smtClean="0">
                <a:solidFill>
                  <a:schemeClr val="tx2">
                    <a:lumMod val="50000"/>
                  </a:schemeClr>
                </a:solidFill>
                <a:latin typeface="Times New Roman" pitchFamily="18" charset="0"/>
                <a:cs typeface="Times New Roman" pitchFamily="18" charset="0"/>
              </a:rPr>
              <a:t>float</a:t>
            </a:r>
            <a:r>
              <a:rPr lang="fr-FR" sz="1600" dirty="0" smtClean="0">
                <a:solidFill>
                  <a:schemeClr val="tx2">
                    <a:lumMod val="50000"/>
                  </a:schemeClr>
                </a:solidFill>
                <a:latin typeface="Times New Roman" pitchFamily="18" charset="0"/>
                <a:cs typeface="Times New Roman" pitchFamily="18" charset="0"/>
              </a:rPr>
              <a:t> puissance) {</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this.puissance</a:t>
            </a:r>
            <a:r>
              <a:rPr lang="fr-FR" sz="1600" dirty="0" smtClean="0">
                <a:solidFill>
                  <a:schemeClr val="tx2">
                    <a:lumMod val="50000"/>
                  </a:schemeClr>
                </a:solidFill>
                <a:latin typeface="Times New Roman" pitchFamily="18" charset="0"/>
                <a:cs typeface="Times New Roman" pitchFamily="18" charset="0"/>
              </a:rPr>
              <a:t> = puissance;</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boolean</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isEtat</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return </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public </a:t>
            </a:r>
            <a:r>
              <a:rPr lang="fr-FR" sz="1600" dirty="0" err="1" smtClean="0">
                <a:solidFill>
                  <a:schemeClr val="tx2">
                    <a:lumMod val="50000"/>
                  </a:schemeClr>
                </a:solidFill>
                <a:latin typeface="Times New Roman" pitchFamily="18" charset="0"/>
                <a:cs typeface="Times New Roman" pitchFamily="18" charset="0"/>
              </a:rPr>
              <a:t>void</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setEtat</a:t>
            </a:r>
            <a:r>
              <a:rPr lang="fr-FR" sz="1600" dirty="0" smtClean="0">
                <a:solidFill>
                  <a:schemeClr val="tx2">
                    <a:lumMod val="50000"/>
                  </a:schemeClr>
                </a:solidFill>
                <a:latin typeface="Times New Roman" pitchFamily="18" charset="0"/>
                <a:cs typeface="Times New Roman" pitchFamily="18" charset="0"/>
              </a:rPr>
              <a:t>(</a:t>
            </a:r>
            <a:r>
              <a:rPr lang="fr-FR" sz="1600" dirty="0" err="1" smtClean="0">
                <a:solidFill>
                  <a:schemeClr val="tx2">
                    <a:lumMod val="50000"/>
                  </a:schemeClr>
                </a:solidFill>
                <a:latin typeface="Times New Roman" pitchFamily="18" charset="0"/>
                <a:cs typeface="Times New Roman" pitchFamily="18" charset="0"/>
              </a:rPr>
              <a:t>boolean</a:t>
            </a:r>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		</a:t>
            </a:r>
            <a:r>
              <a:rPr lang="fr-FR" sz="1600" dirty="0" err="1" smtClean="0">
                <a:solidFill>
                  <a:schemeClr val="tx2">
                    <a:lumMod val="50000"/>
                  </a:schemeClr>
                </a:solidFill>
                <a:latin typeface="Times New Roman" pitchFamily="18" charset="0"/>
                <a:cs typeface="Times New Roman" pitchFamily="18" charset="0"/>
              </a:rPr>
              <a:t>this.etat</a:t>
            </a:r>
            <a:r>
              <a:rPr lang="fr-FR" sz="1600" dirty="0" smtClean="0">
                <a:solidFill>
                  <a:schemeClr val="tx2">
                    <a:lumMod val="50000"/>
                  </a:schemeClr>
                </a:solidFill>
                <a:latin typeface="Times New Roman" pitchFamily="18" charset="0"/>
                <a:cs typeface="Times New Roman" pitchFamily="18" charset="0"/>
              </a:rPr>
              <a:t> = </a:t>
            </a:r>
            <a:r>
              <a:rPr lang="fr-FR" sz="1600" dirty="0" err="1" smtClean="0">
                <a:solidFill>
                  <a:schemeClr val="tx2">
                    <a:lumMod val="50000"/>
                  </a:schemeClr>
                </a:solidFill>
                <a:latin typeface="Times New Roman" pitchFamily="18" charset="0"/>
                <a:cs typeface="Times New Roman" pitchFamily="18" charset="0"/>
              </a:rPr>
              <a:t>etat</a:t>
            </a:r>
            <a:r>
              <a:rPr lang="fr-FR" sz="1600" dirty="0" smtClean="0">
                <a:solidFill>
                  <a:schemeClr val="tx2">
                    <a:lumMod val="50000"/>
                  </a:schemeClr>
                </a:solidFill>
                <a:latin typeface="Times New Roman" pitchFamily="18" charset="0"/>
                <a:cs typeface="Times New Roman" pitchFamily="18" charset="0"/>
              </a:rPr>
              <a:t>;</a:t>
            </a:r>
          </a:p>
          <a:p>
            <a:r>
              <a:rPr lang="fr-FR" sz="1600" dirty="0" smtClean="0">
                <a:solidFill>
                  <a:schemeClr val="tx2">
                    <a:lumMod val="50000"/>
                  </a:schemeClr>
                </a:solidFill>
                <a:latin typeface="Times New Roman" pitchFamily="18" charset="0"/>
                <a:cs typeface="Times New Roman" pitchFamily="18" charset="0"/>
              </a:rPr>
              <a:t>	}</a:t>
            </a:r>
          </a:p>
          <a:p>
            <a:r>
              <a:rPr lang="fr-FR" sz="1600" dirty="0" smtClean="0">
                <a:solidFill>
                  <a:schemeClr val="tx2">
                    <a:lumMod val="50000"/>
                  </a:schemeClr>
                </a:solidFill>
                <a:latin typeface="Times New Roman" pitchFamily="18" charset="0"/>
                <a:cs typeface="Times New Roman" pitchFamily="18" charset="0"/>
              </a:rPr>
              <a:t>}</a:t>
            </a:r>
            <a:endParaRPr lang="fr-FR" sz="1600" dirty="0">
              <a:solidFill>
                <a:schemeClr val="tx2">
                  <a:lumMod val="50000"/>
                </a:schemeClr>
              </a:solidFill>
              <a:latin typeface="Times New Roman" pitchFamily="18" charset="0"/>
              <a:cs typeface="Times New Roman" pitchFamily="18" charset="0"/>
            </a:endParaRPr>
          </a:p>
        </p:txBody>
      </p:sp>
      <p:sp>
        <p:nvSpPr>
          <p:cNvPr id="9" name="Rectangle 8"/>
          <p:cNvSpPr/>
          <p:nvPr/>
        </p:nvSpPr>
        <p:spPr>
          <a:xfrm>
            <a:off x="3500430" y="928670"/>
            <a:ext cx="1643074" cy="571504"/>
          </a:xfrm>
          <a:prstGeom prst="wedgeRectCallout">
            <a:avLst>
              <a:gd name="adj1" fmla="val -138483"/>
              <a:gd name="adj2" fmla="val -3013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Nom de la classe</a:t>
            </a:r>
            <a:endParaRPr lang="fr-FR" b="1" dirty="0">
              <a:solidFill>
                <a:schemeClr val="tx2">
                  <a:lumMod val="50000"/>
                </a:schemeClr>
              </a:solidFill>
              <a:latin typeface="Times New Roman" pitchFamily="18" charset="0"/>
              <a:cs typeface="Times New Roman" pitchFamily="18" charset="0"/>
            </a:endParaRPr>
          </a:p>
        </p:txBody>
      </p:sp>
      <p:sp>
        <p:nvSpPr>
          <p:cNvPr id="11" name="Rectangle 10"/>
          <p:cNvSpPr/>
          <p:nvPr/>
        </p:nvSpPr>
        <p:spPr>
          <a:xfrm>
            <a:off x="3571868" y="1785926"/>
            <a:ext cx="1428760" cy="642942"/>
          </a:xfrm>
          <a:prstGeom prst="wedgeRectCallout">
            <a:avLst>
              <a:gd name="adj1" fmla="val -74352"/>
              <a:gd name="adj2" fmla="val -2982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Attributs</a:t>
            </a:r>
            <a:endParaRPr lang="fr-FR" b="1" dirty="0">
              <a:solidFill>
                <a:schemeClr val="tx2">
                  <a:lumMod val="50000"/>
                </a:schemeClr>
              </a:solidFill>
              <a:latin typeface="Times New Roman" pitchFamily="18" charset="0"/>
              <a:cs typeface="Times New Roman" pitchFamily="18" charset="0"/>
            </a:endParaRPr>
          </a:p>
        </p:txBody>
      </p:sp>
      <p:sp>
        <p:nvSpPr>
          <p:cNvPr id="12" name="Accolade fermante 11"/>
          <p:cNvSpPr/>
          <p:nvPr/>
        </p:nvSpPr>
        <p:spPr>
          <a:xfrm>
            <a:off x="3000364" y="1285860"/>
            <a:ext cx="214314" cy="1214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3" name="Accolade ouvrante 12"/>
          <p:cNvSpPr/>
          <p:nvPr/>
        </p:nvSpPr>
        <p:spPr>
          <a:xfrm>
            <a:off x="5143504" y="1571612"/>
            <a:ext cx="285752" cy="4357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b="1" dirty="0">
              <a:solidFill>
                <a:schemeClr val="tx2">
                  <a:lumMod val="50000"/>
                </a:schemeClr>
              </a:solidFill>
              <a:latin typeface="Times New Roman" pitchFamily="18" charset="0"/>
              <a:cs typeface="Times New Roman" pitchFamily="18" charset="0"/>
            </a:endParaRPr>
          </a:p>
        </p:txBody>
      </p:sp>
      <p:sp>
        <p:nvSpPr>
          <p:cNvPr id="14" name="Rectangle 13"/>
          <p:cNvSpPr/>
          <p:nvPr/>
        </p:nvSpPr>
        <p:spPr>
          <a:xfrm>
            <a:off x="3500430" y="3643314"/>
            <a:ext cx="1428760" cy="642942"/>
          </a:xfrm>
          <a:prstGeom prst="wedgeRectCallout">
            <a:avLst>
              <a:gd name="adj1" fmla="val 67119"/>
              <a:gd name="adj2" fmla="val -2981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Méthodes</a:t>
            </a:r>
            <a:endParaRPr lang="fr-FR" b="1" dirty="0">
              <a:solidFill>
                <a:schemeClr val="tx2">
                  <a:lumMod val="50000"/>
                </a:schemeClr>
              </a:solidFill>
              <a:latin typeface="Times New Roman" pitchFamily="18" charset="0"/>
              <a:cs typeface="Times New Roman" pitchFamily="18" charset="0"/>
            </a:endParaRPr>
          </a:p>
        </p:txBody>
      </p:sp>
      <p:sp>
        <p:nvSpPr>
          <p:cNvPr id="16" name="Légende à une bordure 1 15"/>
          <p:cNvSpPr/>
          <p:nvPr/>
        </p:nvSpPr>
        <p:spPr>
          <a:xfrm>
            <a:off x="6643702" y="6072206"/>
            <a:ext cx="1500198" cy="500066"/>
          </a:xfrm>
          <a:prstGeom prst="accentCallout1">
            <a:avLst>
              <a:gd name="adj1" fmla="val 18750"/>
              <a:gd name="adj2" fmla="val -8333"/>
              <a:gd name="adj3" fmla="val -131308"/>
              <a:gd name="adj4" fmla="val -634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Visibilité</a:t>
            </a:r>
            <a:endParaRPr lang="fr-FR" b="1" dirty="0">
              <a:solidFill>
                <a:schemeClr val="tx2">
                  <a:lumMod val="50000"/>
                </a:schemeClr>
              </a:solidFill>
              <a:latin typeface="Times New Roman" pitchFamily="18" charset="0"/>
              <a:cs typeface="Times New Roman" pitchFamily="18" charset="0"/>
            </a:endParaRPr>
          </a:p>
        </p:txBody>
      </p:sp>
      <p:sp>
        <p:nvSpPr>
          <p:cNvPr id="17" name="Rectangle 1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8" name="Rectangle 1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9"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50000"/>
                  </a:schemeClr>
                </a:solidFill>
                <a:latin typeface="Times New Roman" pitchFamily="18" charset="0"/>
                <a:ea typeface="+mj-ea"/>
                <a:cs typeface="Times New Roman" pitchFamily="18" charset="0"/>
              </a:rPr>
              <a:t>Codage de la classe Voiture</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50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214422"/>
            <a:ext cx="8229600" cy="4525963"/>
          </a:xfrm>
        </p:spPr>
        <p:txBody>
          <a:bodyPr>
            <a:normAutofit/>
          </a:bodyPr>
          <a:lstStyle/>
          <a:p>
            <a:pPr algn="just">
              <a:buNone/>
            </a:pPr>
            <a:r>
              <a:rPr lang="fr-FR" sz="2200" dirty="0" smtClean="0">
                <a:solidFill>
                  <a:schemeClr val="tx2">
                    <a:lumMod val="50000"/>
                  </a:schemeClr>
                </a:solidFill>
                <a:latin typeface="Times New Roman" pitchFamily="18" charset="0"/>
                <a:cs typeface="Times New Roman" pitchFamily="18" charset="0"/>
              </a:rPr>
              <a:t>Un objet est une instance d’une seule classe</a:t>
            </a:r>
          </a:p>
          <a:p>
            <a:pPr algn="just">
              <a:buNone/>
            </a:pPr>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Il est conforme à la description que la classe fournit</a:t>
            </a:r>
          </a:p>
          <a:p>
            <a:pPr algn="just"/>
            <a:r>
              <a:rPr lang="fr-FR" sz="2200" dirty="0" smtClean="0">
                <a:solidFill>
                  <a:schemeClr val="tx2">
                    <a:lumMod val="50000"/>
                  </a:schemeClr>
                </a:solidFill>
                <a:latin typeface="Times New Roman" pitchFamily="18" charset="0"/>
                <a:cs typeface="Times New Roman" pitchFamily="18" charset="0"/>
              </a:rPr>
              <a:t>Il admet une valeur propre pour chaque attribut déclaré dans la classe</a:t>
            </a:r>
          </a:p>
          <a:p>
            <a:pPr algn="just"/>
            <a:r>
              <a:rPr lang="fr-FR" sz="2200" dirty="0" smtClean="0">
                <a:solidFill>
                  <a:schemeClr val="tx2">
                    <a:lumMod val="50000"/>
                  </a:schemeClr>
                </a:solidFill>
                <a:latin typeface="Times New Roman" pitchFamily="18" charset="0"/>
                <a:cs typeface="Times New Roman" pitchFamily="18" charset="0"/>
              </a:rPr>
              <a:t>Les valeurs des attributs caractérisent l’état de l’objet</a:t>
            </a:r>
          </a:p>
          <a:p>
            <a:pPr algn="just"/>
            <a:r>
              <a:rPr lang="fr-FR" sz="2200" dirty="0" smtClean="0">
                <a:solidFill>
                  <a:schemeClr val="tx2">
                    <a:lumMod val="50000"/>
                  </a:schemeClr>
                </a:solidFill>
                <a:latin typeface="Times New Roman" pitchFamily="18" charset="0"/>
                <a:cs typeface="Times New Roman" pitchFamily="18" charset="0"/>
              </a:rPr>
              <a:t>Possibilité de lui appliquer toute opération (méthode) définie dans la classe.</a:t>
            </a:r>
          </a:p>
          <a:p>
            <a:pPr algn="just"/>
            <a:r>
              <a:rPr lang="fr-FR" sz="2200" dirty="0" smtClean="0">
                <a:solidFill>
                  <a:schemeClr val="tx2">
                    <a:lumMod val="50000"/>
                  </a:schemeClr>
                </a:solidFill>
                <a:latin typeface="Times New Roman" pitchFamily="18" charset="0"/>
                <a:cs typeface="Times New Roman" pitchFamily="18" charset="0"/>
              </a:rPr>
              <a:t>Tout objet est manipulé et identifié par sa référence</a:t>
            </a:r>
          </a:p>
          <a:p>
            <a:endParaRPr lang="fr-FR" dirty="0">
              <a:solidFill>
                <a:schemeClr val="tx2">
                  <a:lumMod val="50000"/>
                </a:schemeClr>
              </a:solidFill>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Définition d’un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ln>
            <a:solidFill>
              <a:schemeClr val="bg1"/>
            </a:solidFill>
          </a:ln>
        </p:spPr>
        <p:txBody>
          <a:bodyPr>
            <a:normAutofit/>
          </a:bodyPr>
          <a:lstStyle/>
          <a:p>
            <a:pPr>
              <a:buNone/>
            </a:pPr>
            <a:r>
              <a:rPr lang="fr-FR" sz="2400" dirty="0" err="1" smtClean="0">
                <a:solidFill>
                  <a:schemeClr val="tx2">
                    <a:lumMod val="50000"/>
                  </a:schemeClr>
                </a:solidFill>
                <a:latin typeface="Times New Roman" pitchFamily="18" charset="0"/>
                <a:cs typeface="Times New Roman" pitchFamily="18" charset="0"/>
              </a:rPr>
              <a:t>maClio</a:t>
            </a:r>
            <a:r>
              <a:rPr lang="fr-FR" sz="2400" dirty="0" smtClean="0">
                <a:solidFill>
                  <a:schemeClr val="tx2">
                    <a:lumMod val="50000"/>
                  </a:schemeClr>
                </a:solidFill>
                <a:latin typeface="Times New Roman" pitchFamily="18" charset="0"/>
                <a:cs typeface="Times New Roman" pitchFamily="18" charset="0"/>
              </a:rPr>
              <a:t> est une instance de la classe Voiture</a:t>
            </a:r>
          </a:p>
          <a:p>
            <a:endParaRPr lang="fr-FR" sz="2400" dirty="0">
              <a:solidFill>
                <a:schemeClr val="tx2">
                  <a:lumMod val="50000"/>
                </a:schemeClr>
              </a:solidFill>
              <a:latin typeface="Times New Roman" pitchFamily="18" charset="0"/>
              <a:cs typeface="Times New Roman" pitchFamily="18" charset="0"/>
            </a:endParaRPr>
          </a:p>
        </p:txBody>
      </p:sp>
      <p:sp>
        <p:nvSpPr>
          <p:cNvPr id="7" name="Rectangle 6"/>
          <p:cNvSpPr/>
          <p:nvPr/>
        </p:nvSpPr>
        <p:spPr>
          <a:xfrm>
            <a:off x="2714612" y="2571744"/>
            <a:ext cx="307183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Voiture</a:t>
            </a:r>
            <a:endParaRPr lang="fr-FR" b="1"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2714612" y="4143380"/>
            <a:ext cx="3071834" cy="19288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solidFill>
                  <a:schemeClr val="tx2">
                    <a:lumMod val="50000"/>
                  </a:schemeClr>
                </a:solidFill>
                <a:latin typeface="Times New Roman" pitchFamily="18" charset="0"/>
                <a:cs typeface="Times New Roman" pitchFamily="18" charset="0"/>
              </a:rPr>
              <a:t>maClio</a:t>
            </a:r>
            <a:endParaRPr lang="fr-FR" b="1" dirty="0" smtClean="0">
              <a:solidFill>
                <a:schemeClr val="tx2">
                  <a:lumMod val="50000"/>
                </a:schemeClr>
              </a:solidFill>
              <a:latin typeface="Times New Roman" pitchFamily="18" charset="0"/>
              <a:cs typeface="Times New Roman" pitchFamily="18" charset="0"/>
            </a:endParaRPr>
          </a:p>
          <a:p>
            <a:pPr algn="ctr"/>
            <a:endParaRPr lang="fr-FR" b="1" dirty="0" smtClean="0">
              <a:ln>
                <a:solidFill>
                  <a:schemeClr val="tx1"/>
                </a:solidFill>
              </a:ln>
              <a:solidFill>
                <a:schemeClr val="tx2">
                  <a:lumMod val="50000"/>
                </a:schemeClr>
              </a:solidFill>
              <a:latin typeface="Times New Roman" pitchFamily="18" charset="0"/>
              <a:cs typeface="Times New Roman" pitchFamily="18" charset="0"/>
            </a:endParaRPr>
          </a:p>
          <a:p>
            <a:pPr algn="ctr"/>
            <a:endParaRPr lang="fr-FR" b="1" dirty="0" smtClean="0">
              <a:ln>
                <a:solidFill>
                  <a:schemeClr val="tx1"/>
                </a:solidFill>
              </a:ln>
              <a:solidFill>
                <a:schemeClr val="tx2">
                  <a:lumMod val="50000"/>
                </a:schemeClr>
              </a:solidFill>
              <a:latin typeface="Times New Roman" pitchFamily="18" charset="0"/>
              <a:cs typeface="Times New Roman" pitchFamily="18" charset="0"/>
            </a:endParaRPr>
          </a:p>
          <a:p>
            <a:pPr algn="ctr"/>
            <a:endParaRPr lang="fr-FR" b="1" dirty="0" smtClean="0">
              <a:ln>
                <a:solidFill>
                  <a:schemeClr val="tx1"/>
                </a:solidFill>
              </a:ln>
              <a:solidFill>
                <a:schemeClr val="tx2">
                  <a:lumMod val="50000"/>
                </a:schemeClr>
              </a:solidFill>
              <a:latin typeface="Times New Roman" pitchFamily="18" charset="0"/>
              <a:cs typeface="Times New Roman" pitchFamily="18" charset="0"/>
            </a:endParaRPr>
          </a:p>
          <a:p>
            <a:pPr algn="ctr"/>
            <a:endParaRPr lang="fr-FR" b="1" dirty="0" smtClean="0">
              <a:ln>
                <a:solidFill>
                  <a:schemeClr val="tx1"/>
                </a:solidFill>
              </a:ln>
              <a:solidFill>
                <a:schemeClr val="tx2">
                  <a:lumMod val="50000"/>
                </a:schemeClr>
              </a:solidFill>
              <a:latin typeface="Times New Roman" pitchFamily="18" charset="0"/>
              <a:cs typeface="Times New Roman" pitchFamily="18" charset="0"/>
            </a:endParaRPr>
          </a:p>
          <a:p>
            <a:pPr algn="ctr"/>
            <a:endParaRPr lang="fr-FR" b="1" dirty="0" smtClean="0">
              <a:ln>
                <a:solidFill>
                  <a:schemeClr val="tx1"/>
                </a:solidFill>
              </a:ln>
              <a:solidFill>
                <a:schemeClr val="tx2">
                  <a:lumMod val="50000"/>
                </a:schemeClr>
              </a:solidFill>
              <a:latin typeface="Times New Roman" pitchFamily="18" charset="0"/>
              <a:cs typeface="Times New Roman" pitchFamily="18" charset="0"/>
            </a:endParaRPr>
          </a:p>
        </p:txBody>
      </p:sp>
      <p:cxnSp>
        <p:nvCxnSpPr>
          <p:cNvPr id="10" name="Connecteur droit avec flèche 9"/>
          <p:cNvCxnSpPr>
            <a:stCxn id="8" idx="0"/>
            <a:endCxn id="7" idx="2"/>
          </p:cNvCxnSpPr>
          <p:nvPr/>
        </p:nvCxnSpPr>
        <p:spPr>
          <a:xfrm rot="5400000" flipH="1" flipV="1">
            <a:off x="3714744" y="3607595"/>
            <a:ext cx="1071570"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2714612" y="4572008"/>
            <a:ext cx="3071834" cy="1588"/>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sp>
        <p:nvSpPr>
          <p:cNvPr id="16" name="ZoneTexte 15"/>
          <p:cNvSpPr txBox="1"/>
          <p:nvPr/>
        </p:nvSpPr>
        <p:spPr>
          <a:xfrm>
            <a:off x="2714612" y="4643446"/>
            <a:ext cx="3071834" cy="1477328"/>
          </a:xfrm>
          <a:prstGeom prst="rect">
            <a:avLst/>
          </a:prstGeom>
          <a:noFill/>
        </p:spPr>
        <p:txBody>
          <a:bodyPr wrap="square" rtlCol="0">
            <a:spAutoFit/>
          </a:bodyPr>
          <a:lstStyle/>
          <a:p>
            <a:pPr>
              <a:buFontTx/>
              <a:buChar char="-"/>
            </a:pPr>
            <a:r>
              <a:rPr lang="fr-FR" dirty="0" smtClean="0">
                <a:solidFill>
                  <a:schemeClr val="tx2">
                    <a:lumMod val="50000"/>
                  </a:schemeClr>
                </a:solidFill>
                <a:latin typeface="Times New Roman" pitchFamily="18" charset="0"/>
                <a:cs typeface="Times New Roman" pitchFamily="18" charset="0"/>
              </a:rPr>
              <a:t>id = 1</a:t>
            </a:r>
          </a:p>
          <a:p>
            <a:pPr>
              <a:buFontTx/>
              <a:buChar char="-"/>
            </a:pPr>
            <a:r>
              <a:rPr lang="fr-FR" dirty="0" smtClean="0">
                <a:solidFill>
                  <a:schemeClr val="tx2">
                    <a:lumMod val="50000"/>
                  </a:schemeClr>
                </a:solidFill>
                <a:latin typeface="Times New Roman" pitchFamily="18" charset="0"/>
                <a:cs typeface="Times New Roman" pitchFamily="18" charset="0"/>
              </a:rPr>
              <a:t>marque = RENAUT</a:t>
            </a:r>
          </a:p>
          <a:p>
            <a:pPr>
              <a:buFontTx/>
              <a:buChar char="-"/>
            </a:pPr>
            <a:r>
              <a:rPr lang="fr-FR" dirty="0" smtClean="0">
                <a:solidFill>
                  <a:schemeClr val="tx2">
                    <a:lumMod val="50000"/>
                  </a:schemeClr>
                </a:solidFill>
                <a:latin typeface="Times New Roman" pitchFamily="18" charset="0"/>
                <a:cs typeface="Times New Roman" pitchFamily="18" charset="0"/>
              </a:rPr>
              <a:t>vitesse = 260</a:t>
            </a:r>
          </a:p>
          <a:p>
            <a:pPr>
              <a:buFontTx/>
              <a:buChar char="-"/>
            </a:pPr>
            <a:r>
              <a:rPr lang="fr-FR" dirty="0" smtClean="0">
                <a:solidFill>
                  <a:schemeClr val="tx2">
                    <a:lumMod val="50000"/>
                  </a:schemeClr>
                </a:solidFill>
                <a:latin typeface="Times New Roman" pitchFamily="18" charset="0"/>
                <a:cs typeface="Times New Roman" pitchFamily="18" charset="0"/>
              </a:rPr>
              <a:t>puissance = 6</a:t>
            </a:r>
          </a:p>
          <a:p>
            <a:pPr>
              <a:buFontTx/>
              <a:buChar char="-"/>
            </a:pPr>
            <a:r>
              <a:rPr lang="fr-FR" dirty="0" err="1" smtClean="0">
                <a:solidFill>
                  <a:schemeClr val="tx2">
                    <a:lumMod val="50000"/>
                  </a:schemeClr>
                </a:solidFill>
                <a:latin typeface="Times New Roman" pitchFamily="18" charset="0"/>
                <a:cs typeface="Times New Roman" pitchFamily="18" charset="0"/>
              </a:rPr>
              <a:t>etat</a:t>
            </a:r>
            <a:r>
              <a:rPr lang="fr-FR" dirty="0" smtClean="0">
                <a:solidFill>
                  <a:schemeClr val="tx2">
                    <a:lumMod val="50000"/>
                  </a:schemeClr>
                </a:solidFill>
                <a:latin typeface="Times New Roman" pitchFamily="18" charset="0"/>
                <a:cs typeface="Times New Roman" pitchFamily="18" charset="0"/>
              </a:rPr>
              <a:t> = </a:t>
            </a:r>
            <a:r>
              <a:rPr lang="fr-FR" dirty="0" err="1" smtClean="0">
                <a:solidFill>
                  <a:schemeClr val="tx2">
                    <a:lumMod val="50000"/>
                  </a:schemeClr>
                </a:solidFill>
                <a:latin typeface="Times New Roman" pitchFamily="18" charset="0"/>
                <a:cs typeface="Times New Roman" pitchFamily="18" charset="0"/>
              </a:rPr>
              <a:t>true</a:t>
            </a:r>
            <a:endParaRPr lang="fr-FR" dirty="0">
              <a:solidFill>
                <a:schemeClr val="tx2">
                  <a:lumMod val="50000"/>
                </a:schemeClr>
              </a:solidFill>
              <a:latin typeface="Times New Roman" pitchFamily="18" charset="0"/>
              <a:cs typeface="Times New Roman" pitchFamily="18" charset="0"/>
            </a:endParaRPr>
          </a:p>
        </p:txBody>
      </p:sp>
      <p:sp>
        <p:nvSpPr>
          <p:cNvPr id="17" name="Rectangle 16"/>
          <p:cNvSpPr/>
          <p:nvPr/>
        </p:nvSpPr>
        <p:spPr>
          <a:xfrm>
            <a:off x="2411760" y="3429000"/>
            <a:ext cx="1768433" cy="369332"/>
          </a:xfrm>
          <a:prstGeom prst="rect">
            <a:avLst/>
          </a:prstGeom>
        </p:spPr>
        <p:txBody>
          <a:bodyPr wrap="none">
            <a:spAutoFit/>
          </a:bodyPr>
          <a:lstStyle/>
          <a:p>
            <a:r>
              <a:rPr lang="fr-FR" b="1" dirty="0" smtClean="0">
                <a:solidFill>
                  <a:schemeClr val="tx2">
                    <a:lumMod val="50000"/>
                  </a:schemeClr>
                </a:solidFill>
                <a:latin typeface="Times New Roman" pitchFamily="18" charset="0"/>
                <a:cs typeface="Times New Roman" pitchFamily="18" charset="0"/>
              </a:rPr>
              <a:t>&lt;&lt;instance of&gt;&gt;</a:t>
            </a:r>
            <a:endParaRPr lang="fr-FR" b="1" dirty="0">
              <a:solidFill>
                <a:schemeClr val="tx2">
                  <a:lumMod val="50000"/>
                </a:schemeClr>
              </a:solidFill>
              <a:latin typeface="Times New Roman" pitchFamily="18" charset="0"/>
              <a:cs typeface="Times New Roman" pitchFamily="18" charset="0"/>
            </a:endParaRPr>
          </a:p>
        </p:txBody>
      </p:sp>
      <p:sp>
        <p:nvSpPr>
          <p:cNvPr id="19" name="Rectangle 18"/>
          <p:cNvSpPr/>
          <p:nvPr/>
        </p:nvSpPr>
        <p:spPr>
          <a:xfrm>
            <a:off x="285720" y="2786058"/>
            <a:ext cx="2071702" cy="928694"/>
          </a:xfrm>
          <a:prstGeom prst="wedgeRectCallout">
            <a:avLst>
              <a:gd name="adj1" fmla="val 69047"/>
              <a:gd name="adj2" fmla="val -50282"/>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Représentation explicite </a:t>
            </a:r>
          </a:p>
          <a:p>
            <a:pPr algn="ctr"/>
            <a:r>
              <a:rPr lang="fr-FR" b="1" dirty="0" smtClean="0">
                <a:solidFill>
                  <a:schemeClr val="tx2">
                    <a:lumMod val="50000"/>
                  </a:schemeClr>
                </a:solidFill>
                <a:latin typeface="Times New Roman" pitchFamily="18" charset="0"/>
                <a:cs typeface="Times New Roman" pitchFamily="18" charset="0"/>
              </a:rPr>
              <a:t>de la classe</a:t>
            </a:r>
            <a:endParaRPr lang="fr-FR" b="1" dirty="0">
              <a:solidFill>
                <a:schemeClr val="tx2">
                  <a:lumMod val="50000"/>
                </a:schemeClr>
              </a:solidFill>
              <a:latin typeface="Times New Roman" pitchFamily="18" charset="0"/>
              <a:cs typeface="Times New Roman" pitchFamily="18" charset="0"/>
            </a:endParaRPr>
          </a:p>
        </p:txBody>
      </p:sp>
      <p:sp>
        <p:nvSpPr>
          <p:cNvPr id="20" name="Rectangle 19"/>
          <p:cNvSpPr/>
          <p:nvPr/>
        </p:nvSpPr>
        <p:spPr>
          <a:xfrm>
            <a:off x="6572264" y="3143248"/>
            <a:ext cx="1857388" cy="857256"/>
          </a:xfrm>
          <a:prstGeom prst="wedgeRectCallout">
            <a:avLst>
              <a:gd name="adj1" fmla="val -170315"/>
              <a:gd name="adj2" fmla="val 1013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Relation d'instanciation</a:t>
            </a:r>
            <a:endParaRPr lang="fr-FR" b="1" dirty="0">
              <a:solidFill>
                <a:schemeClr val="tx2">
                  <a:lumMod val="50000"/>
                </a:schemeClr>
              </a:solidFill>
              <a:latin typeface="Times New Roman" pitchFamily="18" charset="0"/>
              <a:cs typeface="Times New Roman" pitchFamily="18" charset="0"/>
            </a:endParaRPr>
          </a:p>
        </p:txBody>
      </p:sp>
      <p:sp>
        <p:nvSpPr>
          <p:cNvPr id="21" name="Rectangle 20"/>
          <p:cNvSpPr/>
          <p:nvPr/>
        </p:nvSpPr>
        <p:spPr>
          <a:xfrm>
            <a:off x="357158" y="4286256"/>
            <a:ext cx="2071702" cy="928694"/>
          </a:xfrm>
          <a:prstGeom prst="wedgeRectCallout">
            <a:avLst>
              <a:gd name="adj1" fmla="val 69047"/>
              <a:gd name="adj2" fmla="val -4133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Nom de l'objet ou de l'instance</a:t>
            </a:r>
            <a:endParaRPr lang="fr-FR" b="1" dirty="0">
              <a:solidFill>
                <a:schemeClr val="tx2">
                  <a:lumMod val="50000"/>
                </a:schemeClr>
              </a:solidFill>
              <a:latin typeface="Times New Roman" pitchFamily="18" charset="0"/>
              <a:cs typeface="Times New Roman" pitchFamily="18" charset="0"/>
            </a:endParaRPr>
          </a:p>
        </p:txBody>
      </p:sp>
      <p:sp>
        <p:nvSpPr>
          <p:cNvPr id="23" name="Rectangle 22"/>
          <p:cNvSpPr/>
          <p:nvPr/>
        </p:nvSpPr>
        <p:spPr>
          <a:xfrm>
            <a:off x="6500826" y="4500570"/>
            <a:ext cx="2071702" cy="1285884"/>
          </a:xfrm>
          <a:prstGeom prst="wedgeRectCallout">
            <a:avLst>
              <a:gd name="adj1" fmla="val -110371"/>
              <a:gd name="adj2" fmla="val 2953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2">
                    <a:lumMod val="50000"/>
                  </a:schemeClr>
                </a:solidFill>
                <a:latin typeface="Times New Roman" pitchFamily="18" charset="0"/>
                <a:cs typeface="Times New Roman" pitchFamily="18" charset="0"/>
              </a:rPr>
              <a:t>Valeurs des attributs qui caractérisent l'état de l'objet </a:t>
            </a:r>
            <a:r>
              <a:rPr lang="fr-FR" b="1" dirty="0" err="1" smtClean="0">
                <a:solidFill>
                  <a:schemeClr val="tx2">
                    <a:lumMod val="50000"/>
                  </a:schemeClr>
                </a:solidFill>
                <a:latin typeface="Times New Roman" pitchFamily="18" charset="0"/>
                <a:cs typeface="Times New Roman" pitchFamily="18" charset="0"/>
              </a:rPr>
              <a:t>maclio</a:t>
            </a:r>
            <a:endParaRPr lang="fr-FR" b="1" dirty="0">
              <a:solidFill>
                <a:schemeClr val="tx2">
                  <a:lumMod val="50000"/>
                </a:schemeClr>
              </a:solidFill>
              <a:latin typeface="Times New Roman" pitchFamily="18" charset="0"/>
              <a:cs typeface="Times New Roman" pitchFamily="18" charset="0"/>
            </a:endParaRPr>
          </a:p>
        </p:txBody>
      </p:sp>
      <p:sp>
        <p:nvSpPr>
          <p:cNvPr id="15" name="Rectangle 1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18" name="Rectangle 1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latin typeface="Times New Roman" pitchFamily="18" charset="0"/>
              <a:cs typeface="Times New Roman" pitchFamily="18" charset="0"/>
            </a:endParaRPr>
          </a:p>
        </p:txBody>
      </p:sp>
      <p:sp>
        <p:nvSpPr>
          <p:cNvPr id="22"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50000"/>
                  </a:schemeClr>
                </a:solidFill>
                <a:latin typeface="Times New Roman" pitchFamily="18" charset="0"/>
                <a:ea typeface="+mj-ea"/>
                <a:cs typeface="Times New Roman" pitchFamily="18" charset="0"/>
              </a:rPr>
              <a:t>Objet et notation UML</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50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buNone/>
            </a:pPr>
            <a:r>
              <a:rPr lang="fr-FR" sz="2200" b="1" dirty="0" smtClean="0">
                <a:solidFill>
                  <a:schemeClr val="tx2">
                    <a:lumMod val="50000"/>
                  </a:schemeClr>
                </a:solidFill>
                <a:latin typeface="Times New Roman" pitchFamily="18" charset="0"/>
                <a:cs typeface="Times New Roman" pitchFamily="18" charset="0"/>
              </a:rPr>
              <a:t>Syntaxe générale</a:t>
            </a:r>
          </a:p>
          <a:p>
            <a:pPr>
              <a:buNone/>
            </a:pPr>
            <a:endParaRPr lang="fr-FR" sz="2400" b="1" dirty="0" smtClean="0">
              <a:solidFill>
                <a:schemeClr val="tx2">
                  <a:lumMod val="50000"/>
                </a:schemeClr>
              </a:solidFill>
              <a:latin typeface="Times New Roman" pitchFamily="18" charset="0"/>
              <a:cs typeface="Times New Roman" pitchFamily="18" charset="0"/>
            </a:endParaRPr>
          </a:p>
          <a:p>
            <a:pPr marL="0" indent="0" algn="just">
              <a:buNone/>
            </a:pPr>
            <a:r>
              <a:rPr lang="fr-FR" sz="2000" dirty="0" smtClean="0">
                <a:solidFill>
                  <a:schemeClr val="tx2">
                    <a:lumMod val="50000"/>
                  </a:schemeClr>
                </a:solidFill>
                <a:latin typeface="Times New Roman" pitchFamily="18" charset="0"/>
                <a:cs typeface="Times New Roman" pitchFamily="18" charset="0"/>
              </a:rPr>
              <a:t>[modificateurs] </a:t>
            </a:r>
            <a:r>
              <a:rPr lang="fr-FR" sz="2000" b="1" dirty="0" smtClean="0">
                <a:solidFill>
                  <a:schemeClr val="tx2">
                    <a:lumMod val="50000"/>
                  </a:schemeClr>
                </a:solidFill>
                <a:latin typeface="Times New Roman" pitchFamily="18" charset="0"/>
                <a:cs typeface="Times New Roman" pitchFamily="18" charset="0"/>
              </a:rPr>
              <a:t>class </a:t>
            </a:r>
            <a:r>
              <a:rPr lang="fr-FR" sz="2000" i="1" dirty="0" err="1" smtClean="0">
                <a:solidFill>
                  <a:schemeClr val="tx2">
                    <a:lumMod val="50000"/>
                  </a:schemeClr>
                </a:solidFill>
                <a:latin typeface="Times New Roman" pitchFamily="18" charset="0"/>
                <a:cs typeface="Times New Roman" pitchFamily="18" charset="0"/>
              </a:rPr>
              <a:t>nomClasse</a:t>
            </a:r>
            <a:r>
              <a:rPr lang="fr-FR" sz="2000" b="1" i="1" dirty="0" smtClean="0">
                <a:solidFill>
                  <a:schemeClr val="tx2">
                    <a:lumMod val="50000"/>
                  </a:schemeClr>
                </a:solidFill>
                <a:latin typeface="Times New Roman" pitchFamily="18" charset="0"/>
                <a:cs typeface="Times New Roman" pitchFamily="18" charset="0"/>
              </a:rPr>
              <a:t> </a:t>
            </a:r>
            <a:r>
              <a:rPr lang="fr-FR" sz="2000" b="1" i="1" dirty="0" smtClean="0">
                <a:latin typeface="Times New Roman" pitchFamily="18" charset="0"/>
                <a:cs typeface="Times New Roman" pitchFamily="18" charset="0"/>
              </a:rPr>
              <a:t>[</a:t>
            </a:r>
            <a:r>
              <a:rPr lang="fr-FR" sz="2000" b="1" i="1" dirty="0" err="1" smtClean="0">
                <a:solidFill>
                  <a:srgbClr val="C00000"/>
                </a:solidFill>
                <a:latin typeface="Times New Roman" pitchFamily="18" charset="0"/>
                <a:cs typeface="Times New Roman" pitchFamily="18" charset="0"/>
              </a:rPr>
              <a:t>extends</a:t>
            </a:r>
            <a:r>
              <a:rPr lang="fr-FR" sz="2000" b="1" i="1" dirty="0" smtClean="0">
                <a:latin typeface="Times New Roman" pitchFamily="18" charset="0"/>
                <a:cs typeface="Times New Roman" pitchFamily="18" charset="0"/>
              </a:rPr>
              <a:t> </a:t>
            </a:r>
            <a:r>
              <a:rPr lang="fr-FR" sz="2000" i="1" dirty="0" err="1" smtClean="0">
                <a:latin typeface="Times New Roman" pitchFamily="18" charset="0"/>
                <a:cs typeface="Times New Roman" pitchFamily="18" charset="0"/>
              </a:rPr>
              <a:t>nomSurClasse</a:t>
            </a:r>
            <a:r>
              <a:rPr lang="fr-FR" sz="2000" b="1" i="1" dirty="0" smtClean="0">
                <a:latin typeface="Times New Roman" pitchFamily="18" charset="0"/>
                <a:cs typeface="Times New Roman" pitchFamily="18" charset="0"/>
              </a:rPr>
              <a:t>] [</a:t>
            </a:r>
            <a:r>
              <a:rPr lang="fr-FR" sz="2000" b="1" i="1" dirty="0" err="1" smtClean="0">
                <a:solidFill>
                  <a:srgbClr val="C00000"/>
                </a:solidFill>
                <a:latin typeface="Times New Roman" pitchFamily="18" charset="0"/>
                <a:cs typeface="Times New Roman" pitchFamily="18" charset="0"/>
              </a:rPr>
              <a:t>implements</a:t>
            </a:r>
            <a:r>
              <a:rPr lang="fr-FR" sz="2000" b="1" i="1" dirty="0" smtClean="0">
                <a:latin typeface="Times New Roman" pitchFamily="18" charset="0"/>
                <a:cs typeface="Times New Roman" pitchFamily="18" charset="0"/>
              </a:rPr>
              <a:t> </a:t>
            </a:r>
            <a:r>
              <a:rPr lang="fr-FR" sz="2000" i="1" dirty="0" smtClean="0">
                <a:solidFill>
                  <a:schemeClr val="tx2">
                    <a:lumMod val="50000"/>
                  </a:schemeClr>
                </a:solidFill>
                <a:latin typeface="Times New Roman" pitchFamily="18" charset="0"/>
                <a:cs typeface="Times New Roman" pitchFamily="18" charset="0"/>
              </a:rPr>
              <a:t>interface</a:t>
            </a:r>
            <a:r>
              <a:rPr lang="fr-FR" sz="2000" b="1" i="1" dirty="0" smtClean="0">
                <a:solidFill>
                  <a:schemeClr val="tx2">
                    <a:lumMod val="50000"/>
                  </a:schemeClr>
                </a:solidFill>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smtClean="0">
                <a:solidFill>
                  <a:schemeClr val="tx2">
                    <a:lumMod val="50000"/>
                  </a:schemeClr>
                </a:solidFill>
                <a:latin typeface="Times New Roman" pitchFamily="18" charset="0"/>
                <a:cs typeface="Times New Roman" pitchFamily="18" charset="0"/>
              </a:rPr>
              <a:t>[</a:t>
            </a:r>
            <a:r>
              <a:rPr lang="en-US" sz="2000" dirty="0" err="1" smtClean="0">
                <a:solidFill>
                  <a:schemeClr val="tx2">
                    <a:lumMod val="50000"/>
                  </a:schemeClr>
                </a:solidFill>
                <a:latin typeface="Times New Roman" pitchFamily="18" charset="0"/>
                <a:cs typeface="Times New Roman" pitchFamily="18" charset="0"/>
              </a:rPr>
              <a:t>déclaration</a:t>
            </a:r>
            <a:r>
              <a:rPr lang="en-US" sz="2000" dirty="0" smtClean="0">
                <a:solidFill>
                  <a:schemeClr val="tx2">
                    <a:lumMod val="50000"/>
                  </a:schemeClr>
                </a:solidFill>
                <a:latin typeface="Times New Roman" pitchFamily="18" charset="0"/>
                <a:cs typeface="Times New Roman" pitchFamily="18" charset="0"/>
              </a:rPr>
              <a:t> des </a:t>
            </a:r>
            <a:r>
              <a:rPr lang="en-US" sz="2000" dirty="0" err="1" smtClean="0">
                <a:solidFill>
                  <a:schemeClr val="tx2">
                    <a:lumMod val="50000"/>
                  </a:schemeClr>
                </a:solidFill>
                <a:latin typeface="Times New Roman" pitchFamily="18" charset="0"/>
                <a:cs typeface="Times New Roman" pitchFamily="18" charset="0"/>
              </a:rPr>
              <a:t>attributs</a:t>
            </a:r>
            <a:r>
              <a:rPr lang="en-US" sz="2000" dirty="0" smtClean="0">
                <a:solidFill>
                  <a:schemeClr val="tx2">
                    <a:lumMod val="50000"/>
                  </a:schemeClr>
                </a:solidFill>
                <a:latin typeface="Times New Roman" pitchFamily="18" charset="0"/>
                <a:cs typeface="Times New Roman" pitchFamily="18" charset="0"/>
              </a:rPr>
              <a:t>]</a:t>
            </a: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déclaration</a:t>
            </a:r>
            <a:r>
              <a:rPr lang="en-US" sz="2000" dirty="0" smtClean="0">
                <a:solidFill>
                  <a:schemeClr val="tx2">
                    <a:lumMod val="50000"/>
                  </a:schemeClr>
                </a:solidFill>
                <a:latin typeface="Times New Roman" pitchFamily="18" charset="0"/>
                <a:cs typeface="Times New Roman" pitchFamily="18" charset="0"/>
              </a:rPr>
              <a:t> de </a:t>
            </a:r>
            <a:r>
              <a:rPr lang="en-US" sz="2000" dirty="0" err="1" smtClean="0">
                <a:solidFill>
                  <a:schemeClr val="tx2">
                    <a:lumMod val="50000"/>
                  </a:schemeClr>
                </a:solidFill>
                <a:latin typeface="Times New Roman" pitchFamily="18" charset="0"/>
                <a:cs typeface="Times New Roman" pitchFamily="18" charset="0"/>
              </a:rPr>
              <a:t>méthodes</a:t>
            </a:r>
            <a:r>
              <a:rPr lang="en-US" sz="2000" dirty="0" smtClean="0">
                <a:solidFill>
                  <a:schemeClr val="tx2">
                    <a:lumMod val="50000"/>
                  </a:schemeClr>
                </a:solidFill>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defRPr/>
            </a:pPr>
            <a:r>
              <a:rPr lang="fr-FR" sz="2000" dirty="0" smtClean="0">
                <a:solidFill>
                  <a:schemeClr val="tx2">
                    <a:lumMod val="50000"/>
                  </a:schemeClr>
                </a:solidFill>
                <a:latin typeface="Times New Roman" pitchFamily="18" charset="0"/>
                <a:cs typeface="Times New Roman" pitchFamily="18" charset="0"/>
              </a:rPr>
              <a:t>Le mot clé </a:t>
            </a:r>
            <a:r>
              <a:rPr lang="fr-FR" sz="2000" b="1" dirty="0" err="1" smtClean="0">
                <a:solidFill>
                  <a:srgbClr val="FF0000"/>
                </a:solidFill>
                <a:latin typeface="Times New Roman" pitchFamily="18" charset="0"/>
                <a:cs typeface="Times New Roman" pitchFamily="18" charset="0"/>
              </a:rPr>
              <a:t>extends</a:t>
            </a:r>
            <a:r>
              <a:rPr lang="fr-FR" sz="2000" dirty="0" smtClean="0">
                <a:latin typeface="Times New Roman" pitchFamily="18" charset="0"/>
                <a:cs typeface="Times New Roman" pitchFamily="18" charset="0"/>
              </a:rPr>
              <a:t> </a:t>
            </a:r>
            <a:r>
              <a:rPr lang="fr-FR" sz="2000" dirty="0" smtClean="0">
                <a:solidFill>
                  <a:schemeClr val="tx2">
                    <a:lumMod val="50000"/>
                  </a:schemeClr>
                </a:solidFill>
                <a:latin typeface="Times New Roman" pitchFamily="18" charset="0"/>
                <a:cs typeface="Times New Roman" pitchFamily="18" charset="0"/>
              </a:rPr>
              <a:t>permet de spécifier une superclasse éventuelle : ce mot clé permet de préciser la classe mère dans une relation d'héritage.</a:t>
            </a:r>
          </a:p>
          <a:p>
            <a:pPr>
              <a:defRPr/>
            </a:pPr>
            <a:endParaRPr lang="fr-FR" sz="2000" dirty="0" smtClean="0">
              <a:latin typeface="Times New Roman" pitchFamily="18" charset="0"/>
              <a:cs typeface="Times New Roman" pitchFamily="18" charset="0"/>
            </a:endParaRPr>
          </a:p>
          <a:p>
            <a:pPr>
              <a:defRPr/>
            </a:pPr>
            <a:r>
              <a:rPr lang="fr-FR" sz="2000" dirty="0" smtClean="0">
                <a:solidFill>
                  <a:schemeClr val="tx2">
                    <a:lumMod val="50000"/>
                  </a:schemeClr>
                </a:solidFill>
                <a:latin typeface="Times New Roman" pitchFamily="18" charset="0"/>
                <a:cs typeface="Times New Roman" pitchFamily="18" charset="0"/>
              </a:rPr>
              <a:t>Le mot clé </a:t>
            </a:r>
            <a:r>
              <a:rPr lang="fr-FR" sz="2000" b="1" dirty="0" err="1" smtClean="0">
                <a:solidFill>
                  <a:srgbClr val="FF0000"/>
                </a:solidFill>
                <a:latin typeface="Times New Roman" pitchFamily="18" charset="0"/>
                <a:cs typeface="Times New Roman" pitchFamily="18" charset="0"/>
              </a:rPr>
              <a:t>implements</a:t>
            </a:r>
            <a:r>
              <a:rPr lang="fr-FR" sz="2000" dirty="0" smtClean="0">
                <a:solidFill>
                  <a:srgbClr val="FF0000"/>
                </a:solidFill>
                <a:latin typeface="Times New Roman" pitchFamily="18" charset="0"/>
                <a:cs typeface="Times New Roman" pitchFamily="18" charset="0"/>
              </a:rPr>
              <a:t> </a:t>
            </a:r>
            <a:r>
              <a:rPr lang="fr-FR" sz="2000" dirty="0" smtClean="0">
                <a:solidFill>
                  <a:schemeClr val="tx2">
                    <a:lumMod val="50000"/>
                  </a:schemeClr>
                </a:solidFill>
                <a:latin typeface="Times New Roman" pitchFamily="18" charset="0"/>
                <a:cs typeface="Times New Roman" pitchFamily="18" charset="0"/>
              </a:rPr>
              <a:t>permet de spécifier une ou des interfaces que la classe implémente.</a:t>
            </a:r>
          </a:p>
          <a:p>
            <a:pPr>
              <a:buNone/>
            </a:pPr>
            <a:endParaRPr lang="fr-FR" sz="2000" dirty="0">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Déclaration des classes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0DF2B40-B687-4095-9C12-7878D8BF8803}" type="slidenum">
              <a:rPr lang="fr-FR" smtClean="0"/>
              <a:pPr/>
              <a:t>9</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xmlns="" val="2126338774"/>
              </p:ext>
            </p:extLst>
          </p:nvPr>
        </p:nvGraphicFramePr>
        <p:xfrm>
          <a:off x="827584" y="1052736"/>
          <a:ext cx="7128792" cy="4652498"/>
        </p:xfrm>
        <a:graphic>
          <a:graphicData uri="http://schemas.openxmlformats.org/drawingml/2006/table">
            <a:tbl>
              <a:tblPr>
                <a:tableStyleId>{5940675A-B579-460E-94D1-54222C63F5DA}</a:tableStyleId>
              </a:tblPr>
              <a:tblGrid>
                <a:gridCol w="1584176"/>
                <a:gridCol w="5544616"/>
              </a:tblGrid>
              <a:tr h="324153">
                <a:tc>
                  <a:txBody>
                    <a:bodyPr/>
                    <a:lstStyle/>
                    <a:p>
                      <a:pPr algn="ctr"/>
                      <a:endParaRPr lang="en-US" sz="2000" b="1" u="none" strike="noStrike" dirty="0">
                        <a:solidFill>
                          <a:srgbClr val="002060"/>
                        </a:solidFill>
                        <a:effectLst/>
                        <a:latin typeface="Times New Roman" pitchFamily="18" charset="0"/>
                        <a:cs typeface="Times New Roman" pitchFamily="18" charset="0"/>
                      </a:endParaRPr>
                    </a:p>
                  </a:txBody>
                  <a:tcPr marL="18403" marR="18403" marT="18403" marB="18403" anchor="ctr"/>
                </a:tc>
                <a:tc>
                  <a:txBody>
                    <a:bodyPr/>
                    <a:lstStyle/>
                    <a:p>
                      <a:pPr algn="ctr"/>
                      <a:r>
                        <a:rPr lang="en-US" sz="2000" b="1" u="none" strike="noStrike" dirty="0">
                          <a:solidFill>
                            <a:srgbClr val="002060"/>
                          </a:solidFill>
                          <a:effectLst/>
                          <a:latin typeface="Times New Roman" pitchFamily="18" charset="0"/>
                          <a:cs typeface="Times New Roman" pitchFamily="18" charset="0"/>
                        </a:rPr>
                        <a:t>Rôle</a:t>
                      </a:r>
                    </a:p>
                  </a:txBody>
                  <a:tcPr marL="18403" marR="18403" marT="18403" marB="18403" anchor="ctr"/>
                </a:tc>
              </a:tr>
              <a:tr h="1266884">
                <a:tc>
                  <a:txBody>
                    <a:bodyPr/>
                    <a:lstStyle/>
                    <a:p>
                      <a:pPr algn="ctr"/>
                      <a:r>
                        <a:rPr lang="en-US" sz="1600" b="1" u="none" strike="noStrike" dirty="0">
                          <a:solidFill>
                            <a:srgbClr val="002060"/>
                          </a:solidFill>
                          <a:effectLst/>
                          <a:latin typeface="Times New Roman" pitchFamily="18" charset="0"/>
                          <a:cs typeface="Times New Roman" pitchFamily="18" charset="0"/>
                        </a:rPr>
                        <a:t>abstract</a:t>
                      </a:r>
                    </a:p>
                  </a:txBody>
                  <a:tcPr marL="18403" marR="18403" marT="18403" marB="18403" anchor="ctr"/>
                </a:tc>
                <a:tc>
                  <a:txBody>
                    <a:bodyPr/>
                    <a:lstStyle/>
                    <a:p>
                      <a:pPr algn="ctr"/>
                      <a:r>
                        <a:rPr lang="fr-FR" sz="1600" u="none" strike="noStrike" dirty="0">
                          <a:solidFill>
                            <a:srgbClr val="002060"/>
                          </a:solidFill>
                          <a:effectLst/>
                          <a:latin typeface="Times New Roman" pitchFamily="18" charset="0"/>
                          <a:cs typeface="Times New Roman" pitchFamily="18" charset="0"/>
                        </a:rPr>
                        <a:t>la classe contient une ou des méthodes abstraites, qui n'ont pas de définition explicite. Une classe déclarée abstract ne peut pas être instanciée </a:t>
                      </a:r>
                      <a:r>
                        <a:rPr lang="fr-FR" sz="1600" u="none" strike="noStrike" dirty="0" smtClean="0">
                          <a:solidFill>
                            <a:srgbClr val="002060"/>
                          </a:solidFill>
                          <a:effectLst/>
                          <a:latin typeface="Times New Roman" pitchFamily="18" charset="0"/>
                          <a:cs typeface="Times New Roman" pitchFamily="18" charset="0"/>
                        </a:rPr>
                        <a:t>.</a:t>
                      </a:r>
                      <a:endParaRPr lang="fr-FR" sz="1600" b="0" u="none" strike="noStrike" dirty="0">
                        <a:solidFill>
                          <a:srgbClr val="002060"/>
                        </a:solidFill>
                        <a:effectLst/>
                        <a:latin typeface="Times New Roman" pitchFamily="18" charset="0"/>
                        <a:cs typeface="Times New Roman" pitchFamily="18" charset="0"/>
                      </a:endParaRPr>
                    </a:p>
                  </a:txBody>
                  <a:tcPr marL="137160" marR="137160" marT="137160" marB="137160" anchor="ctr"/>
                </a:tc>
              </a:tr>
              <a:tr h="887435">
                <a:tc>
                  <a:txBody>
                    <a:bodyPr/>
                    <a:lstStyle/>
                    <a:p>
                      <a:pPr algn="ctr"/>
                      <a:r>
                        <a:rPr lang="en-US" sz="1600" b="1" u="none" strike="noStrike" dirty="0">
                          <a:solidFill>
                            <a:srgbClr val="002060"/>
                          </a:solidFill>
                          <a:effectLst/>
                          <a:latin typeface="Times New Roman" pitchFamily="18" charset="0"/>
                          <a:cs typeface="Times New Roman" pitchFamily="18" charset="0"/>
                        </a:rPr>
                        <a:t>final</a:t>
                      </a:r>
                    </a:p>
                  </a:txBody>
                  <a:tcPr marL="18403" marR="18403" marT="18403" marB="18403" anchor="ctr"/>
                </a:tc>
                <a:tc>
                  <a:txBody>
                    <a:bodyPr/>
                    <a:lstStyle/>
                    <a:p>
                      <a:pPr algn="ctr"/>
                      <a:r>
                        <a:rPr lang="fr-FR" sz="1600" u="none" strike="noStrike" dirty="0" smtClean="0">
                          <a:solidFill>
                            <a:srgbClr val="002060"/>
                          </a:solidFill>
                          <a:effectLst/>
                          <a:latin typeface="Times New Roman" pitchFamily="18" charset="0"/>
                          <a:cs typeface="Times New Roman" pitchFamily="18" charset="0"/>
                        </a:rPr>
                        <a:t>Les </a:t>
                      </a:r>
                      <a:r>
                        <a:rPr lang="fr-FR" sz="1600" u="none" strike="noStrike" dirty="0">
                          <a:solidFill>
                            <a:srgbClr val="002060"/>
                          </a:solidFill>
                          <a:effectLst/>
                          <a:latin typeface="Times New Roman" pitchFamily="18" charset="0"/>
                          <a:cs typeface="Times New Roman" pitchFamily="18" charset="0"/>
                        </a:rPr>
                        <a:t>classes déclarées final ne </a:t>
                      </a:r>
                      <a:r>
                        <a:rPr lang="fr-FR" sz="1600" u="none" strike="noStrike" dirty="0" smtClean="0">
                          <a:solidFill>
                            <a:srgbClr val="002060"/>
                          </a:solidFill>
                          <a:effectLst/>
                          <a:latin typeface="Times New Roman" pitchFamily="18" charset="0"/>
                          <a:cs typeface="Times New Roman" pitchFamily="18" charset="0"/>
                        </a:rPr>
                        <a:t>peuvent</a:t>
                      </a:r>
                      <a:r>
                        <a:rPr lang="fr-FR" sz="1600" u="none" strike="noStrike" baseline="0" dirty="0" smtClean="0">
                          <a:solidFill>
                            <a:srgbClr val="002060"/>
                          </a:solidFill>
                          <a:effectLst/>
                          <a:latin typeface="Times New Roman" pitchFamily="18" charset="0"/>
                          <a:cs typeface="Times New Roman" pitchFamily="18" charset="0"/>
                        </a:rPr>
                        <a:t> </a:t>
                      </a:r>
                      <a:r>
                        <a:rPr lang="fr-FR" sz="1600" u="none" strike="noStrike" dirty="0" smtClean="0">
                          <a:solidFill>
                            <a:srgbClr val="002060"/>
                          </a:solidFill>
                          <a:effectLst/>
                          <a:latin typeface="Times New Roman" pitchFamily="18" charset="0"/>
                          <a:cs typeface="Times New Roman" pitchFamily="18" charset="0"/>
                        </a:rPr>
                        <a:t>pas </a:t>
                      </a:r>
                      <a:r>
                        <a:rPr lang="fr-FR" sz="1600" u="none" strike="noStrike" dirty="0">
                          <a:solidFill>
                            <a:srgbClr val="002060"/>
                          </a:solidFill>
                          <a:effectLst/>
                          <a:latin typeface="Times New Roman" pitchFamily="18" charset="0"/>
                          <a:cs typeface="Times New Roman" pitchFamily="18" charset="0"/>
                        </a:rPr>
                        <a:t>avoir de classes filles.</a:t>
                      </a:r>
                      <a:endParaRPr lang="fr-FR" sz="1600" b="0" u="none" strike="noStrike" dirty="0">
                        <a:solidFill>
                          <a:srgbClr val="002060"/>
                        </a:solidFill>
                        <a:effectLst/>
                        <a:latin typeface="Times New Roman" pitchFamily="18" charset="0"/>
                        <a:cs typeface="Times New Roman" pitchFamily="18" charset="0"/>
                      </a:endParaRPr>
                    </a:p>
                  </a:txBody>
                  <a:tcPr marL="137160" marR="137160" marT="137160" marB="137160" anchor="ctr"/>
                </a:tc>
              </a:tr>
              <a:tr h="876413">
                <a:tc>
                  <a:txBody>
                    <a:bodyPr/>
                    <a:lstStyle/>
                    <a:p>
                      <a:pPr algn="ctr"/>
                      <a:r>
                        <a:rPr lang="en-US" sz="1600" b="1" u="none" strike="noStrike" dirty="0">
                          <a:solidFill>
                            <a:srgbClr val="002060"/>
                          </a:solidFill>
                          <a:effectLst/>
                          <a:latin typeface="Times New Roman" pitchFamily="18" charset="0"/>
                          <a:cs typeface="Times New Roman" pitchFamily="18" charset="0"/>
                        </a:rPr>
                        <a:t>private</a:t>
                      </a:r>
                    </a:p>
                  </a:txBody>
                  <a:tcPr marL="18403" marR="18403" marT="18403" marB="18403" anchor="ctr"/>
                </a:tc>
                <a:tc>
                  <a:txBody>
                    <a:bodyPr/>
                    <a:lstStyle/>
                    <a:p>
                      <a:pPr algn="ctr"/>
                      <a:r>
                        <a:rPr lang="fr-FR" sz="1600" u="none" strike="noStrike" dirty="0">
                          <a:solidFill>
                            <a:srgbClr val="002060"/>
                          </a:solidFill>
                          <a:effectLst/>
                          <a:latin typeface="Times New Roman" pitchFamily="18" charset="0"/>
                          <a:cs typeface="Times New Roman" pitchFamily="18" charset="0"/>
                        </a:rPr>
                        <a:t>la classe n'est accessible qu'à partir du fichier où elle est </a:t>
                      </a:r>
                      <a:r>
                        <a:rPr lang="fr-FR" sz="1600" u="none" strike="noStrike" dirty="0" smtClean="0">
                          <a:solidFill>
                            <a:srgbClr val="002060"/>
                          </a:solidFill>
                          <a:effectLst/>
                          <a:latin typeface="Times New Roman" pitchFamily="18" charset="0"/>
                          <a:cs typeface="Times New Roman" pitchFamily="18" charset="0"/>
                        </a:rPr>
                        <a:t>définie</a:t>
                      </a:r>
                    </a:p>
                    <a:p>
                      <a:pPr algn="ctr"/>
                      <a:endParaRPr lang="fr-FR" sz="1600" b="0" u="none" strike="noStrike" dirty="0">
                        <a:solidFill>
                          <a:srgbClr val="002060"/>
                        </a:solidFill>
                        <a:effectLst/>
                        <a:latin typeface="Times New Roman" pitchFamily="18" charset="0"/>
                        <a:cs typeface="Times New Roman" pitchFamily="18" charset="0"/>
                      </a:endParaRPr>
                    </a:p>
                  </a:txBody>
                  <a:tcPr marL="137160" marR="137160" marT="137160" marB="137160" anchor="ctr"/>
                </a:tc>
              </a:tr>
              <a:tr h="658974">
                <a:tc>
                  <a:txBody>
                    <a:bodyPr/>
                    <a:lstStyle/>
                    <a:p>
                      <a:pPr algn="ctr"/>
                      <a:endParaRPr lang="en-US" sz="1600" b="1" u="none" strike="noStrike" dirty="0">
                        <a:solidFill>
                          <a:srgbClr val="002060"/>
                        </a:solidFill>
                        <a:effectLst/>
                        <a:latin typeface="Times New Roman" pitchFamily="18" charset="0"/>
                        <a:cs typeface="Times New Roman" pitchFamily="18" charset="0"/>
                      </a:endParaRPr>
                    </a:p>
                  </a:txBody>
                  <a:tcPr marL="28575" marR="28575" marT="28575" marB="28575" anchor="ctr"/>
                </a:tc>
                <a:tc>
                  <a:txBody>
                    <a:bodyPr/>
                    <a:lstStyle/>
                    <a:p>
                      <a:pPr algn="ctr"/>
                      <a:r>
                        <a:rPr lang="fr-FR" sz="1600" b="0" i="0" kern="1200" dirty="0" smtClean="0">
                          <a:solidFill>
                            <a:srgbClr val="002060"/>
                          </a:solidFill>
                          <a:effectLst/>
                          <a:latin typeface="Times New Roman" pitchFamily="18" charset="0"/>
                          <a:ea typeface="+mn-ea"/>
                          <a:cs typeface="Times New Roman" pitchFamily="18" charset="0"/>
                        </a:rPr>
                        <a:t>Elle est accessible uniquement à l'intérieur du </a:t>
                      </a:r>
                    </a:p>
                    <a:p>
                      <a:pPr algn="ctr"/>
                      <a:r>
                        <a:rPr lang="fr-FR" sz="1600" b="0" i="0" kern="1200" dirty="0" smtClean="0">
                          <a:solidFill>
                            <a:srgbClr val="002060"/>
                          </a:solidFill>
                          <a:effectLst/>
                          <a:latin typeface="Times New Roman" pitchFamily="18" charset="0"/>
                          <a:ea typeface="+mn-ea"/>
                          <a:cs typeface="Times New Roman" pitchFamily="18" charset="0"/>
                        </a:rPr>
                        <a:t>même package</a:t>
                      </a:r>
                    </a:p>
                  </a:txBody>
                  <a:tcPr marL="137160" marR="137160" marT="137160" marB="137160" anchor="ctr"/>
                </a:tc>
              </a:tr>
              <a:tr h="450637">
                <a:tc>
                  <a:txBody>
                    <a:bodyPr/>
                    <a:lstStyle/>
                    <a:p>
                      <a:pPr algn="ctr"/>
                      <a:r>
                        <a:rPr lang="en-US" sz="1600" b="1" u="none" strike="noStrike" dirty="0">
                          <a:solidFill>
                            <a:srgbClr val="002060"/>
                          </a:solidFill>
                          <a:effectLst/>
                          <a:latin typeface="Times New Roman" pitchFamily="18" charset="0"/>
                          <a:cs typeface="Times New Roman" pitchFamily="18" charset="0"/>
                        </a:rPr>
                        <a:t>public</a:t>
                      </a:r>
                    </a:p>
                  </a:txBody>
                  <a:tcPr marL="28575" marR="28575" marT="28575" marB="28575" anchor="ctr"/>
                </a:tc>
                <a:tc>
                  <a:txBody>
                    <a:bodyPr/>
                    <a:lstStyle/>
                    <a:p>
                      <a:pPr algn="ctr"/>
                      <a:r>
                        <a:rPr lang="fr-FR" sz="1600" b="0" u="none" strike="noStrike" dirty="0">
                          <a:solidFill>
                            <a:srgbClr val="002060"/>
                          </a:solidFill>
                          <a:effectLst/>
                          <a:latin typeface="Times New Roman" pitchFamily="18" charset="0"/>
                          <a:cs typeface="Times New Roman" pitchFamily="18" charset="0"/>
                        </a:rPr>
                        <a:t>La classe est accessible partout</a:t>
                      </a:r>
                    </a:p>
                  </a:txBody>
                  <a:tcPr marL="137160" marR="137160" marT="137160" marB="137160" anchor="ctr"/>
                </a:tc>
              </a:tr>
            </a:tbl>
          </a:graphicData>
        </a:graphic>
      </p:graphicFrame>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664370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800" dirty="0" smtClean="0">
                <a:solidFill>
                  <a:schemeClr val="tx2">
                    <a:lumMod val="75000"/>
                  </a:schemeClr>
                </a:solidFill>
                <a:latin typeface="Times New Roman" pitchFamily="18" charset="0"/>
                <a:ea typeface="+mj-ea"/>
                <a:cs typeface="Times New Roman" pitchFamily="18" charset="0"/>
              </a:rPr>
              <a:t>Déclaration des classes: Les modificateurs</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15830340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8621</TotalTime>
  <Words>2359</Words>
  <Application>Microsoft Office PowerPoint</Application>
  <PresentationFormat>Affichage à l'écran (4:3)</PresentationFormat>
  <Paragraphs>465</Paragraphs>
  <Slides>47</Slides>
  <Notes>8</Notes>
  <HiddenSlides>0</HiddenSlides>
  <MMClips>0</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Thème Office</vt:lpstr>
      <vt:lpstr>Classe &amp; Objet</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 &amp; Objet</dc:title>
  <dc:creator>Valued Acer Customer</dc:creator>
  <cp:lastModifiedBy>pc</cp:lastModifiedBy>
  <cp:revision>59</cp:revision>
  <dcterms:created xsi:type="dcterms:W3CDTF">2017-10-26T07:57:23Z</dcterms:created>
  <dcterms:modified xsi:type="dcterms:W3CDTF">2019-03-06T16:23:02Z</dcterms:modified>
</cp:coreProperties>
</file>