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61" r:id="rId5"/>
    <p:sldId id="266" r:id="rId6"/>
    <p:sldId id="267" r:id="rId7"/>
    <p:sldId id="268" r:id="rId8"/>
    <p:sldId id="269" r:id="rId9"/>
    <p:sldId id="270" r:id="rId10"/>
    <p:sldId id="271" r:id="rId11"/>
    <p:sldId id="272" r:id="rId12"/>
    <p:sldId id="273" r:id="rId13"/>
    <p:sldId id="275" r:id="rId14"/>
    <p:sldId id="276" r:id="rId15"/>
    <p:sldId id="277" r:id="rId16"/>
    <p:sldId id="278" r:id="rId17"/>
    <p:sldId id="279" r:id="rId18"/>
    <p:sldId id="280" r:id="rId19"/>
    <p:sldId id="263" r:id="rId20"/>
    <p:sldId id="281" r:id="rId21"/>
    <p:sldId id="283" r:id="rId22"/>
    <p:sldId id="282"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28" autoAdjust="0"/>
    <p:restoredTop sz="88722" autoAdjust="0"/>
  </p:normalViewPr>
  <p:slideViewPr>
    <p:cSldViewPr>
      <p:cViewPr>
        <p:scale>
          <a:sx n="66" d="100"/>
          <a:sy n="66" d="100"/>
        </p:scale>
        <p:origin x="-558"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7D32B-E077-4AF5-97B4-F93CE3E645EE}" type="datetimeFigureOut">
              <a:rPr lang="en-US" smtClean="0"/>
              <a:pPr/>
              <a:t>4/4/2019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517249-031E-4596-8ED2-D3B6DB02DC5A}"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0C0BF05D-E0E2-44ED-AA1A-0C9B9309816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35517249-031E-4596-8ED2-D3B6DB02DC5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err="1" smtClean="0"/>
              <a:t>Toutes</a:t>
            </a:r>
            <a:r>
              <a:rPr lang="en-US" dirty="0" smtClean="0"/>
              <a:t> les exceptions</a:t>
            </a:r>
            <a:r>
              <a:rPr lang="en-US" baseline="0" dirty="0" smtClean="0"/>
              <a:t> </a:t>
            </a:r>
            <a:r>
              <a:rPr lang="en-US" baseline="0" dirty="0" err="1" smtClean="0"/>
              <a:t>dérivent</a:t>
            </a:r>
            <a:r>
              <a:rPr lang="en-US" baseline="0" dirty="0" smtClean="0"/>
              <a:t> de la </a:t>
            </a:r>
            <a:r>
              <a:rPr lang="en-US" baseline="0" dirty="0" err="1" smtClean="0"/>
              <a:t>classe</a:t>
            </a:r>
            <a:r>
              <a:rPr lang="en-US" baseline="0" dirty="0" smtClean="0"/>
              <a:t> </a:t>
            </a:r>
            <a:r>
              <a:rPr lang="en-US" baseline="0" dirty="0" err="1" smtClean="0"/>
              <a:t>Trowable</a:t>
            </a:r>
            <a:endParaRPr lang="en-US" dirty="0"/>
          </a:p>
        </p:txBody>
      </p:sp>
      <p:sp>
        <p:nvSpPr>
          <p:cNvPr id="4" name="Espace réservé du numéro de diapositive 3"/>
          <p:cNvSpPr>
            <a:spLocks noGrp="1"/>
          </p:cNvSpPr>
          <p:nvPr>
            <p:ph type="sldNum" sz="quarter" idx="10"/>
          </p:nvPr>
        </p:nvSpPr>
        <p:spPr/>
        <p:txBody>
          <a:bodyPr/>
          <a:lstStyle/>
          <a:p>
            <a:fld id="{35517249-031E-4596-8ED2-D3B6DB02DC5A}"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35517249-031E-4596-8ED2-D3B6DB02DC5A}"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35517249-031E-4596-8ED2-D3B6DB02DC5A}"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35517249-031E-4596-8ED2-D3B6DB02DC5A}"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95FDD553-371F-47EB-BEAF-351A31048F5A}" type="datetimeFigureOut">
              <a:rPr lang="en-US" smtClean="0"/>
              <a:pPr/>
              <a:t>4/4/2019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95FDD553-371F-47EB-BEAF-351A31048F5A}" type="datetimeFigureOut">
              <a:rPr lang="en-US" smtClean="0"/>
              <a:pPr/>
              <a:t>4/4/2019</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95FDD553-371F-47EB-BEAF-351A31048F5A}" type="datetimeFigureOut">
              <a:rPr lang="en-US" smtClean="0"/>
              <a:pPr/>
              <a:t>4/4/2019</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5FDD553-371F-47EB-BEAF-351A31048F5A}" type="datetimeFigureOut">
              <a:rPr lang="en-US" smtClean="0"/>
              <a:pPr/>
              <a:t>4/4/2019</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5FDD553-371F-47EB-BEAF-351A31048F5A}" type="datetimeFigureOut">
              <a:rPr lang="en-US" smtClean="0"/>
              <a:pPr/>
              <a:t>4/4/2019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5FDD553-371F-47EB-BEAF-351A31048F5A}" type="datetimeFigureOut">
              <a:rPr lang="en-US" smtClean="0"/>
              <a:pPr/>
              <a:t>4/4/2019</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2179774-C4DE-48E0-8580-BA3E2365AF48}"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DD553-371F-47EB-BEAF-351A31048F5A}" type="datetimeFigureOut">
              <a:rPr lang="en-US" smtClean="0"/>
              <a:pPr/>
              <a:t>4/4/2019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79774-C4DE-48E0-8580-BA3E2365AF48}"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700808"/>
            <a:ext cx="7772400" cy="1944215"/>
          </a:xfrm>
        </p:spPr>
        <p:txBody>
          <a:bodyPr>
            <a:normAutofit/>
          </a:bodyPr>
          <a:lstStyle/>
          <a:p>
            <a:pPr algn="ctr"/>
            <a:r>
              <a:rPr lang="en-US" sz="4800" b="1" dirty="0" smtClean="0">
                <a:solidFill>
                  <a:schemeClr val="tx2"/>
                </a:solidFill>
                <a:latin typeface="Palatino Linotype" pitchFamily="18" charset="0"/>
              </a:rPr>
              <a:t>Les exceptions en Java</a:t>
            </a:r>
            <a:endParaRPr lang="en-US" sz="4800" b="1" dirty="0">
              <a:solidFill>
                <a:schemeClr val="tx2"/>
              </a:solidFill>
              <a:latin typeface="Palatino Linotype" pitchFamily="18" charset="0"/>
            </a:endParaRPr>
          </a:p>
        </p:txBody>
      </p:sp>
      <p:sp>
        <p:nvSpPr>
          <p:cNvPr id="5" name="Sous-titre 2"/>
          <p:cNvSpPr>
            <a:spLocks noGrp="1"/>
          </p:cNvSpPr>
          <p:nvPr>
            <p:ph type="subTitle" idx="1"/>
          </p:nvPr>
        </p:nvSpPr>
        <p:spPr>
          <a:xfrm>
            <a:off x="4679504" y="5877272"/>
            <a:ext cx="4464496" cy="576064"/>
          </a:xfrm>
        </p:spPr>
        <p:txBody>
          <a:bodyPr>
            <a:normAutofit/>
          </a:bodyPr>
          <a:lstStyle/>
          <a:p>
            <a:r>
              <a:rPr lang="en-US" sz="2400" b="1" dirty="0" smtClean="0">
                <a:solidFill>
                  <a:schemeClr val="tx2"/>
                </a:solidFill>
              </a:rPr>
              <a:t>Prof: Mme Sara SAIB</a:t>
            </a:r>
            <a:endParaRPr lang="en-US" sz="2400" b="1" dirty="0">
              <a:solidFill>
                <a:schemeClr val="tx2"/>
              </a:solidFill>
            </a:endParaRPr>
          </a:p>
        </p:txBody>
      </p:sp>
      <p:pic>
        <p:nvPicPr>
          <p:cNvPr id="4" name="Picture 6" descr="http://www.x2i.fr/files/2009/09/java-logo.jpg"/>
          <p:cNvPicPr>
            <a:picLocks noChangeAspect="1" noChangeArrowheads="1"/>
          </p:cNvPicPr>
          <p:nvPr/>
        </p:nvPicPr>
        <p:blipFill>
          <a:blip r:embed="rId3" cstate="print"/>
          <a:srcRect/>
          <a:stretch>
            <a:fillRect/>
          </a:stretch>
        </p:blipFill>
        <p:spPr bwMode="auto">
          <a:xfrm>
            <a:off x="2915816" y="3356992"/>
            <a:ext cx="3456384" cy="2123738"/>
          </a:xfrm>
          <a:prstGeom prst="ellipse">
            <a:avLst/>
          </a:prstGeom>
          <a:ln>
            <a:solidFill>
              <a:schemeClr val="accent1"/>
            </a:solid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2857520"/>
          </a:xfrm>
        </p:spPr>
        <p:txBody>
          <a:bodyPr>
            <a:normAutofit fontScale="85000" lnSpcReduction="20000"/>
          </a:bodyPr>
          <a:lstStyle/>
          <a:p>
            <a:pPr marL="0" indent="0" algn="just">
              <a:buNone/>
            </a:pPr>
            <a:r>
              <a:rPr lang="fr-FR" sz="2800" dirty="0" smtClean="0">
                <a:solidFill>
                  <a:srgbClr val="002060"/>
                </a:solidFill>
                <a:latin typeface="Times New Roman" pitchFamily="18" charset="0"/>
                <a:cs typeface="Times New Roman" pitchFamily="18" charset="0"/>
              </a:rPr>
              <a:t>Si un événement indésirable survient dans le bloc </a:t>
            </a:r>
            <a:r>
              <a:rPr lang="fr-FR" sz="2800" dirty="0" err="1" smtClean="0">
                <a:solidFill>
                  <a:srgbClr val="002060"/>
                </a:solidFill>
                <a:latin typeface="Times New Roman" pitchFamily="18" charset="0"/>
                <a:cs typeface="Times New Roman" pitchFamily="18" charset="0"/>
              </a:rPr>
              <a:t>try</a:t>
            </a:r>
            <a:r>
              <a:rPr lang="fr-FR" sz="2800" dirty="0" smtClean="0">
                <a:solidFill>
                  <a:srgbClr val="002060"/>
                </a:solidFill>
                <a:latin typeface="Times New Roman" pitchFamily="18" charset="0"/>
                <a:cs typeface="Times New Roman" pitchFamily="18" charset="0"/>
              </a:rPr>
              <a:t>, la partie éventuellement non exécutée de ce bloc est abandonnée et le premier bloc catch est traité.</a:t>
            </a:r>
          </a:p>
          <a:p>
            <a:pPr marL="0" indent="0" algn="just">
              <a:buNone/>
            </a:pPr>
            <a:endParaRPr lang="fr-FR" sz="2000" b="1" dirty="0" smtClean="0">
              <a:solidFill>
                <a:srgbClr val="002060"/>
              </a:solidFill>
              <a:latin typeface="Times New Roman" pitchFamily="18" charset="0"/>
              <a:cs typeface="Times New Roman" pitchFamily="18" charset="0"/>
            </a:endParaRPr>
          </a:p>
          <a:p>
            <a:pPr marL="0" indent="0" algn="just">
              <a:buNone/>
            </a:pPr>
            <a:endParaRPr lang="fr-FR" sz="2000" b="1" dirty="0" smtClean="0">
              <a:solidFill>
                <a:srgbClr val="002060"/>
              </a:solidFill>
              <a:latin typeface="Times New Roman" pitchFamily="18" charset="0"/>
              <a:cs typeface="Times New Roman" pitchFamily="18" charset="0"/>
            </a:endParaRPr>
          </a:p>
          <a:p>
            <a:pPr marL="0" indent="0" algn="just">
              <a:buNone/>
            </a:pPr>
            <a:r>
              <a:rPr lang="fr-FR" sz="2800" dirty="0" smtClean="0">
                <a:solidFill>
                  <a:srgbClr val="002060"/>
                </a:solidFill>
                <a:latin typeface="Times New Roman" pitchFamily="18" charset="0"/>
                <a:cs typeface="Times New Roman" pitchFamily="18" charset="0"/>
              </a:rPr>
              <a:t>Si catch est défini pour capturer l'exception issue du bloc </a:t>
            </a:r>
            <a:r>
              <a:rPr lang="fr-FR" sz="2800" dirty="0" err="1" smtClean="0">
                <a:solidFill>
                  <a:srgbClr val="002060"/>
                </a:solidFill>
                <a:latin typeface="Times New Roman" pitchFamily="18" charset="0"/>
                <a:cs typeface="Times New Roman" pitchFamily="18" charset="0"/>
              </a:rPr>
              <a:t>try</a:t>
            </a:r>
            <a:r>
              <a:rPr lang="fr-FR" sz="2800" dirty="0" smtClean="0">
                <a:solidFill>
                  <a:srgbClr val="002060"/>
                </a:solidFill>
                <a:latin typeface="Times New Roman" pitchFamily="18" charset="0"/>
                <a:cs typeface="Times New Roman" pitchFamily="18" charset="0"/>
              </a:rPr>
              <a:t> alors elle est traitée en exécutant le code associé au bloc. Si le bloc catch est vide (aucunes instructions entre les accolades) alors l'exception capturée est ignorée. </a:t>
            </a:r>
          </a:p>
          <a:p>
            <a:pPr marL="0" indent="0" algn="just"/>
            <a:endParaRPr lang="fr-FR" sz="2800" dirty="0" smtClean="0"/>
          </a:p>
        </p:txBody>
      </p:sp>
      <p:sp>
        <p:nvSpPr>
          <p:cNvPr id="5" name="Espace réservé du numéro de diapositive 4"/>
          <p:cNvSpPr>
            <a:spLocks noGrp="1"/>
          </p:cNvSpPr>
          <p:nvPr>
            <p:ph type="sldNum" sz="quarter" idx="12"/>
          </p:nvPr>
        </p:nvSpPr>
        <p:spPr/>
        <p:txBody>
          <a:bodyPr/>
          <a:lstStyle/>
          <a:p>
            <a:fld id="{13B4D52A-B91A-4FC5-8911-8F9B5FD14DD1}" type="slidenum">
              <a:rPr lang="fr-FR" smtClean="0"/>
              <a:pPr/>
              <a:t>10</a:t>
            </a:fld>
            <a:endParaRPr lang="fr-F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Terminologie</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9"/>
            <a:ext cx="8229600" cy="3445553"/>
          </a:xfrm>
        </p:spPr>
        <p:txBody>
          <a:bodyPr>
            <a:normAutofit fontScale="85000" lnSpcReduction="10000"/>
          </a:bodyPr>
          <a:lstStyle/>
          <a:p>
            <a:pPr marL="0" indent="0" algn="just">
              <a:buNone/>
            </a:pPr>
            <a:r>
              <a:rPr lang="fr-FR" sz="2800" dirty="0" smtClean="0">
                <a:solidFill>
                  <a:srgbClr val="002060"/>
                </a:solidFill>
                <a:latin typeface="Times New Roman" pitchFamily="18" charset="0"/>
                <a:cs typeface="Times New Roman" pitchFamily="18" charset="0"/>
              </a:rPr>
              <a:t>Si il y a plusieurs types d'erreurs et d'exceptions à intercepter, </a:t>
            </a:r>
            <a:r>
              <a:rPr lang="fr-FR" sz="2800" b="1" dirty="0" smtClean="0">
                <a:solidFill>
                  <a:srgbClr val="C00000"/>
                </a:solidFill>
                <a:latin typeface="Times New Roman" pitchFamily="18" charset="0"/>
                <a:cs typeface="Times New Roman" pitchFamily="18" charset="0"/>
              </a:rPr>
              <a:t>il faut définir autant de bloc catch que de type d’événement</a:t>
            </a:r>
            <a:r>
              <a:rPr lang="fr-FR" sz="2800" dirty="0" smtClean="0">
                <a:solidFill>
                  <a:srgbClr val="C00000"/>
                </a:solidFill>
                <a:latin typeface="Times New Roman" pitchFamily="18" charset="0"/>
                <a:cs typeface="Times New Roman" pitchFamily="18" charset="0"/>
              </a:rPr>
              <a:t>.</a:t>
            </a:r>
          </a:p>
          <a:p>
            <a:pPr marL="0" indent="0" algn="just"/>
            <a:endParaRPr lang="fr-FR" sz="2800" dirty="0" smtClean="0">
              <a:solidFill>
                <a:srgbClr val="002060"/>
              </a:solidFill>
              <a:latin typeface="Times New Roman" pitchFamily="18" charset="0"/>
              <a:cs typeface="Times New Roman" pitchFamily="18" charset="0"/>
            </a:endParaRPr>
          </a:p>
          <a:p>
            <a:pPr marL="0" indent="0" algn="just">
              <a:buNone/>
            </a:pPr>
            <a:r>
              <a:rPr lang="fr-FR" sz="2800" dirty="0" smtClean="0">
                <a:solidFill>
                  <a:srgbClr val="002060"/>
                </a:solidFill>
                <a:latin typeface="Times New Roman" pitchFamily="18" charset="0"/>
                <a:cs typeface="Times New Roman" pitchFamily="18" charset="0"/>
              </a:rPr>
              <a:t>Ainsi dans l'ordre séquentiel des clauses catch, </a:t>
            </a:r>
            <a:r>
              <a:rPr lang="fr-FR" sz="2800" b="1" dirty="0" smtClean="0">
                <a:solidFill>
                  <a:srgbClr val="C00000"/>
                </a:solidFill>
                <a:latin typeface="Times New Roman" pitchFamily="18" charset="0"/>
                <a:cs typeface="Times New Roman" pitchFamily="18" charset="0"/>
              </a:rPr>
              <a:t>un type d'exception ne doit pas venir après un type d'une exception d'une super classe</a:t>
            </a:r>
            <a:r>
              <a:rPr lang="fr-FR" sz="2800" dirty="0" smtClean="0">
                <a:solidFill>
                  <a:srgbClr val="C00000"/>
                </a:solidFill>
                <a:latin typeface="Times New Roman" pitchFamily="18" charset="0"/>
                <a:cs typeface="Times New Roman" pitchFamily="18" charset="0"/>
              </a:rPr>
              <a:t>.</a:t>
            </a:r>
            <a:r>
              <a:rPr lang="fr-FR" sz="2800" dirty="0" smtClean="0">
                <a:solidFill>
                  <a:srgbClr val="002060"/>
                </a:solidFill>
                <a:latin typeface="Times New Roman" pitchFamily="18" charset="0"/>
                <a:cs typeface="Times New Roman" pitchFamily="18" charset="0"/>
              </a:rPr>
              <a:t> Il faut faire attention à l'ordre des clauses catch pour traiter en premier les exceptions les plus précises (sous classes) avant les exceptions plus générales. Un message d'erreur est émis par le compilateur dans le cas contraire</a:t>
            </a:r>
            <a:endParaRPr lang="fr-FR" sz="2800" b="1" dirty="0">
              <a:solidFill>
                <a:srgbClr val="002060"/>
              </a:solidFill>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13B4D52A-B91A-4FC5-8911-8F9B5FD14DD1}" type="slidenum">
              <a:rPr lang="fr-FR" smtClean="0"/>
              <a:pPr/>
              <a:t>11</a:t>
            </a:fld>
            <a:endParaRPr lang="fr-F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9"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Terminologie</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285860"/>
            <a:ext cx="8820472" cy="6031572"/>
          </a:xfrm>
        </p:spPr>
        <p:txBody>
          <a:bodyPr>
            <a:noAutofit/>
          </a:bodyPr>
          <a:lstStyle/>
          <a:p>
            <a:pPr>
              <a:buNone/>
            </a:pPr>
            <a:r>
              <a:rPr lang="fr-FR" sz="1800" dirty="0" smtClean="0">
                <a:solidFill>
                  <a:srgbClr val="002060"/>
                </a:solidFill>
                <a:latin typeface="Times New Roman" pitchFamily="18" charset="0"/>
                <a:cs typeface="Times New Roman" pitchFamily="18" charset="0"/>
              </a:rPr>
              <a:t>Exemple </a:t>
            </a:r>
          </a:p>
          <a:p>
            <a:pPr>
              <a:buNone/>
            </a:pPr>
            <a:r>
              <a:rPr lang="fr-FR" sz="1800" dirty="0" smtClean="0">
                <a:solidFill>
                  <a:srgbClr val="002060"/>
                </a:solidFill>
                <a:latin typeface="Times New Roman" pitchFamily="18" charset="0"/>
                <a:cs typeface="Times New Roman" pitchFamily="18" charset="0"/>
              </a:rPr>
              <a:t>public class </a:t>
            </a:r>
            <a:r>
              <a:rPr lang="fr-FR" sz="1800" dirty="0" err="1" smtClean="0">
                <a:solidFill>
                  <a:srgbClr val="002060"/>
                </a:solidFill>
                <a:latin typeface="Times New Roman" pitchFamily="18" charset="0"/>
                <a:cs typeface="Times New Roman" pitchFamily="18" charset="0"/>
              </a:rPr>
              <a:t>TestException</a:t>
            </a:r>
            <a:r>
              <a:rPr lang="fr-FR" sz="1800" dirty="0" smtClean="0">
                <a:solidFill>
                  <a:srgbClr val="002060"/>
                </a:solidFill>
                <a:latin typeface="Times New Roman" pitchFamily="18" charset="0"/>
                <a:cs typeface="Times New Roman" pitchFamily="18" charset="0"/>
              </a:rPr>
              <a:t> { </a:t>
            </a:r>
          </a:p>
          <a:p>
            <a:pPr>
              <a:buNone/>
            </a:pPr>
            <a:r>
              <a:rPr lang="fr-FR" sz="1800" dirty="0" smtClean="0">
                <a:solidFill>
                  <a:srgbClr val="002060"/>
                </a:solidFill>
                <a:latin typeface="Times New Roman" pitchFamily="18" charset="0"/>
                <a:cs typeface="Times New Roman" pitchFamily="18" charset="0"/>
              </a:rPr>
              <a:t>public </a:t>
            </a:r>
            <a:r>
              <a:rPr lang="fr-FR" sz="1800" dirty="0" err="1" smtClean="0">
                <a:solidFill>
                  <a:srgbClr val="002060"/>
                </a:solidFill>
                <a:latin typeface="Times New Roman" pitchFamily="18" charset="0"/>
                <a:cs typeface="Times New Roman" pitchFamily="18" charset="0"/>
              </a:rPr>
              <a:t>static</a:t>
            </a:r>
            <a:r>
              <a:rPr lang="fr-FR" sz="1800" dirty="0" smtClean="0">
                <a:solidFill>
                  <a:srgbClr val="002060"/>
                </a:solidFill>
                <a:latin typeface="Times New Roman" pitchFamily="18" charset="0"/>
                <a:cs typeface="Times New Roman" pitchFamily="18" charset="0"/>
              </a:rPr>
              <a:t> </a:t>
            </a:r>
            <a:r>
              <a:rPr lang="fr-FR" sz="1800" dirty="0" err="1" smtClean="0">
                <a:solidFill>
                  <a:srgbClr val="002060"/>
                </a:solidFill>
                <a:latin typeface="Times New Roman" pitchFamily="18" charset="0"/>
                <a:cs typeface="Times New Roman" pitchFamily="18" charset="0"/>
              </a:rPr>
              <a:t>void</a:t>
            </a:r>
            <a:r>
              <a:rPr lang="fr-FR" sz="1800" dirty="0" smtClean="0">
                <a:solidFill>
                  <a:srgbClr val="002060"/>
                </a:solidFill>
                <a:latin typeface="Times New Roman" pitchFamily="18" charset="0"/>
                <a:cs typeface="Times New Roman" pitchFamily="18" charset="0"/>
              </a:rPr>
              <a:t> main(</a:t>
            </a:r>
            <a:r>
              <a:rPr lang="fr-FR" sz="1800" dirty="0" err="1" smtClean="0">
                <a:solidFill>
                  <a:srgbClr val="002060"/>
                </a:solidFill>
                <a:latin typeface="Times New Roman" pitchFamily="18" charset="0"/>
                <a:cs typeface="Times New Roman" pitchFamily="18" charset="0"/>
              </a:rPr>
              <a:t>java.lang.String</a:t>
            </a:r>
            <a:r>
              <a:rPr lang="fr-FR" sz="1800" dirty="0" smtClean="0">
                <a:solidFill>
                  <a:srgbClr val="002060"/>
                </a:solidFill>
                <a:latin typeface="Times New Roman" pitchFamily="18" charset="0"/>
                <a:cs typeface="Times New Roman" pitchFamily="18" charset="0"/>
              </a:rPr>
              <a:t>[] </a:t>
            </a:r>
            <a:r>
              <a:rPr lang="fr-FR" sz="1800" dirty="0" err="1" smtClean="0">
                <a:solidFill>
                  <a:srgbClr val="002060"/>
                </a:solidFill>
                <a:latin typeface="Times New Roman" pitchFamily="18" charset="0"/>
                <a:cs typeface="Times New Roman" pitchFamily="18" charset="0"/>
              </a:rPr>
              <a:t>args</a:t>
            </a:r>
            <a:r>
              <a:rPr lang="fr-FR" sz="1800" dirty="0" smtClean="0">
                <a:solidFill>
                  <a:srgbClr val="002060"/>
                </a:solidFill>
                <a:latin typeface="Times New Roman" pitchFamily="18" charset="0"/>
                <a:cs typeface="Times New Roman" pitchFamily="18" charset="0"/>
              </a:rPr>
              <a:t>) { </a:t>
            </a:r>
          </a:p>
          <a:p>
            <a:pPr>
              <a:buNone/>
            </a:pPr>
            <a:r>
              <a:rPr lang="fr-FR" sz="1800" dirty="0" err="1" smtClean="0">
                <a:solidFill>
                  <a:srgbClr val="002060"/>
                </a:solidFill>
                <a:latin typeface="Times New Roman" pitchFamily="18" charset="0"/>
                <a:cs typeface="Times New Roman" pitchFamily="18" charset="0"/>
              </a:rPr>
              <a:t>int</a:t>
            </a:r>
            <a:r>
              <a:rPr lang="fr-FR" sz="1800" dirty="0" smtClean="0">
                <a:solidFill>
                  <a:srgbClr val="002060"/>
                </a:solidFill>
                <a:latin typeface="Times New Roman" pitchFamily="18" charset="0"/>
                <a:cs typeface="Times New Roman" pitchFamily="18" charset="0"/>
              </a:rPr>
              <a:t> i = 3; </a:t>
            </a:r>
            <a:r>
              <a:rPr lang="fr-FR" sz="1800" dirty="0" err="1" smtClean="0">
                <a:solidFill>
                  <a:srgbClr val="002060"/>
                </a:solidFill>
                <a:latin typeface="Times New Roman" pitchFamily="18" charset="0"/>
                <a:cs typeface="Times New Roman" pitchFamily="18" charset="0"/>
              </a:rPr>
              <a:t>int</a:t>
            </a:r>
            <a:r>
              <a:rPr lang="fr-FR" sz="1800" dirty="0" smtClean="0">
                <a:solidFill>
                  <a:srgbClr val="002060"/>
                </a:solidFill>
                <a:latin typeface="Times New Roman" pitchFamily="18" charset="0"/>
                <a:cs typeface="Times New Roman" pitchFamily="18" charset="0"/>
              </a:rPr>
              <a:t> j = 0; </a:t>
            </a:r>
          </a:p>
          <a:p>
            <a:pPr>
              <a:buNone/>
            </a:pPr>
            <a:r>
              <a:rPr lang="fr-FR" sz="1800" dirty="0" err="1" smtClean="0">
                <a:solidFill>
                  <a:srgbClr val="002060"/>
                </a:solidFill>
                <a:latin typeface="Times New Roman" pitchFamily="18" charset="0"/>
                <a:cs typeface="Times New Roman" pitchFamily="18" charset="0"/>
              </a:rPr>
              <a:t>try</a:t>
            </a:r>
            <a:r>
              <a:rPr lang="fr-FR" sz="1800" dirty="0" smtClean="0">
                <a:solidFill>
                  <a:srgbClr val="002060"/>
                </a:solidFill>
                <a:latin typeface="Times New Roman" pitchFamily="18" charset="0"/>
                <a:cs typeface="Times New Roman" pitchFamily="18" charset="0"/>
              </a:rPr>
              <a:t> { </a:t>
            </a:r>
          </a:p>
          <a:p>
            <a:pPr>
              <a:buNone/>
            </a:pPr>
            <a:r>
              <a:rPr lang="fr-FR" sz="1800" dirty="0" smtClean="0">
                <a:solidFill>
                  <a:srgbClr val="002060"/>
                </a:solidFill>
                <a:latin typeface="Times New Roman" pitchFamily="18" charset="0"/>
                <a:cs typeface="Times New Roman" pitchFamily="18" charset="0"/>
              </a:rPr>
              <a:t>System.out.println("résultat = " + (i / j));  } </a:t>
            </a:r>
          </a:p>
          <a:p>
            <a:pPr>
              <a:buNone/>
            </a:pPr>
            <a:r>
              <a:rPr lang="fr-FR" sz="1800" b="1" dirty="0" smtClean="0">
                <a:solidFill>
                  <a:srgbClr val="002060"/>
                </a:solidFill>
                <a:latin typeface="Times New Roman" pitchFamily="18" charset="0"/>
                <a:cs typeface="Times New Roman" pitchFamily="18" charset="0"/>
              </a:rPr>
              <a:t>catch (Exception e) { </a:t>
            </a:r>
          </a:p>
          <a:p>
            <a:pPr>
              <a:buNone/>
            </a:pPr>
            <a:r>
              <a:rPr lang="fr-FR" sz="1800" b="1" dirty="0" smtClean="0">
                <a:solidFill>
                  <a:srgbClr val="002060"/>
                </a:solidFill>
                <a:latin typeface="Times New Roman" pitchFamily="18" charset="0"/>
                <a:cs typeface="Times New Roman" pitchFamily="18" charset="0"/>
              </a:rPr>
              <a:t>} </a:t>
            </a:r>
          </a:p>
          <a:p>
            <a:pPr>
              <a:buNone/>
            </a:pPr>
            <a:r>
              <a:rPr lang="fr-FR" sz="1800" b="1" dirty="0" smtClean="0">
                <a:solidFill>
                  <a:srgbClr val="002060"/>
                </a:solidFill>
                <a:latin typeface="Times New Roman" pitchFamily="18" charset="0"/>
                <a:cs typeface="Times New Roman" pitchFamily="18" charset="0"/>
              </a:rPr>
              <a:t>catch (</a:t>
            </a:r>
            <a:r>
              <a:rPr lang="fr-FR" sz="1800" b="1" dirty="0" err="1" smtClean="0">
                <a:solidFill>
                  <a:srgbClr val="002060"/>
                </a:solidFill>
                <a:latin typeface="Times New Roman" pitchFamily="18" charset="0"/>
                <a:cs typeface="Times New Roman" pitchFamily="18" charset="0"/>
              </a:rPr>
              <a:t>ArithmeticException</a:t>
            </a:r>
            <a:r>
              <a:rPr lang="fr-FR" sz="1800" b="1" dirty="0" smtClean="0">
                <a:solidFill>
                  <a:srgbClr val="002060"/>
                </a:solidFill>
                <a:latin typeface="Times New Roman" pitchFamily="18" charset="0"/>
                <a:cs typeface="Times New Roman" pitchFamily="18" charset="0"/>
              </a:rPr>
              <a:t> e) { </a:t>
            </a:r>
          </a:p>
          <a:p>
            <a:pPr>
              <a:buNone/>
            </a:pPr>
            <a:r>
              <a:rPr lang="fr-FR" sz="1800" b="1" dirty="0" smtClean="0">
                <a:solidFill>
                  <a:srgbClr val="002060"/>
                </a:solidFill>
                <a:latin typeface="Times New Roman" pitchFamily="18" charset="0"/>
                <a:cs typeface="Times New Roman" pitchFamily="18" charset="0"/>
              </a:rPr>
              <a:t>} </a:t>
            </a:r>
            <a:r>
              <a:rPr lang="fr-FR" sz="1800" dirty="0" smtClean="0">
                <a:solidFill>
                  <a:srgbClr val="002060"/>
                </a:solidFill>
                <a:latin typeface="Times New Roman" pitchFamily="18" charset="0"/>
                <a:cs typeface="Times New Roman" pitchFamily="18" charset="0"/>
              </a:rPr>
              <a:t>} }</a:t>
            </a:r>
          </a:p>
          <a:p>
            <a:pPr>
              <a:buNone/>
            </a:pPr>
            <a:endParaRPr lang="fr-FR" sz="2000" dirty="0" smtClean="0">
              <a:solidFill>
                <a:srgbClr val="002060"/>
              </a:solidFill>
              <a:latin typeface="Times New Roman" pitchFamily="18" charset="0"/>
              <a:cs typeface="Times New Roman" pitchFamily="18" charset="0"/>
            </a:endParaRPr>
          </a:p>
          <a:p>
            <a:pPr>
              <a:buNone/>
            </a:pPr>
            <a:r>
              <a:rPr lang="fr-FR" sz="2000" dirty="0" smtClean="0">
                <a:solidFill>
                  <a:srgbClr val="002060"/>
                </a:solidFill>
                <a:latin typeface="Times New Roman" pitchFamily="18" charset="0"/>
                <a:cs typeface="Times New Roman" pitchFamily="18" charset="0"/>
              </a:rPr>
              <a:t> C:\tests&gt;javac TestException.java TestException.java:11: catch not </a:t>
            </a:r>
            <a:r>
              <a:rPr lang="fr-FR" sz="2000" dirty="0" err="1" smtClean="0">
                <a:solidFill>
                  <a:srgbClr val="002060"/>
                </a:solidFill>
                <a:latin typeface="Times New Roman" pitchFamily="18" charset="0"/>
                <a:cs typeface="Times New Roman" pitchFamily="18" charset="0"/>
              </a:rPr>
              <a:t>reached</a:t>
            </a:r>
            <a:r>
              <a:rPr lang="fr-FR" sz="2000" dirty="0" smtClean="0">
                <a:solidFill>
                  <a:srgbClr val="002060"/>
                </a:solidFill>
                <a:latin typeface="Times New Roman" pitchFamily="18" charset="0"/>
                <a:cs typeface="Times New Roman" pitchFamily="18" charset="0"/>
              </a:rPr>
              <a:t>. catch (</a:t>
            </a:r>
            <a:r>
              <a:rPr lang="fr-FR" sz="2000" dirty="0" err="1" smtClean="0">
                <a:solidFill>
                  <a:srgbClr val="002060"/>
                </a:solidFill>
                <a:latin typeface="Times New Roman" pitchFamily="18" charset="0"/>
                <a:cs typeface="Times New Roman" pitchFamily="18" charset="0"/>
              </a:rPr>
              <a:t>ArithmeticException</a:t>
            </a:r>
            <a:r>
              <a:rPr lang="fr-FR" sz="2000" dirty="0" smtClean="0">
                <a:solidFill>
                  <a:srgbClr val="002060"/>
                </a:solidFill>
                <a:latin typeface="Times New Roman" pitchFamily="18" charset="0"/>
                <a:cs typeface="Times New Roman" pitchFamily="18" charset="0"/>
              </a:rPr>
              <a:t> e) { ^ </a:t>
            </a:r>
          </a:p>
          <a:p>
            <a:pPr>
              <a:buNone/>
            </a:pPr>
            <a:r>
              <a:rPr lang="fr-FR" sz="2000" dirty="0" smtClean="0">
                <a:solidFill>
                  <a:srgbClr val="002060"/>
                </a:solidFill>
                <a:latin typeface="Times New Roman" pitchFamily="18" charset="0"/>
                <a:cs typeface="Times New Roman" pitchFamily="18" charset="0"/>
              </a:rPr>
              <a:t>1 </a:t>
            </a:r>
            <a:r>
              <a:rPr lang="fr-FR" sz="2000" dirty="0" err="1" smtClean="0">
                <a:solidFill>
                  <a:srgbClr val="002060"/>
                </a:solidFill>
                <a:latin typeface="Times New Roman" pitchFamily="18" charset="0"/>
                <a:cs typeface="Times New Roman" pitchFamily="18" charset="0"/>
              </a:rPr>
              <a:t>error</a:t>
            </a:r>
            <a:endParaRPr lang="fr-FR" sz="2000" dirty="0" smtClean="0">
              <a:solidFill>
                <a:srgbClr val="002060"/>
              </a:solidFill>
              <a:latin typeface="Times New Roman" pitchFamily="18" charset="0"/>
              <a:cs typeface="Times New Roman" pitchFamily="18" charset="0"/>
            </a:endParaRPr>
          </a:p>
          <a:p>
            <a:pPr marL="0" indent="0">
              <a:buNone/>
            </a:pPr>
            <a:r>
              <a:rPr lang="fr-FR" sz="2000" b="1" dirty="0" smtClean="0">
                <a:solidFill>
                  <a:srgbClr val="002060"/>
                </a:solidFill>
                <a:latin typeface="Times New Roman" pitchFamily="18" charset="0"/>
                <a:cs typeface="Times New Roman" pitchFamily="18" charset="0"/>
              </a:rPr>
              <a:t> Une erreur est survenue à la compilation car Exception est traité en premier alors que </a:t>
            </a:r>
            <a:r>
              <a:rPr lang="fr-FR" sz="2000" b="1" dirty="0" err="1" smtClean="0">
                <a:solidFill>
                  <a:srgbClr val="002060"/>
                </a:solidFill>
                <a:latin typeface="Times New Roman" pitchFamily="18" charset="0"/>
                <a:cs typeface="Times New Roman" pitchFamily="18" charset="0"/>
              </a:rPr>
              <a:t>ArithmeticException</a:t>
            </a:r>
            <a:r>
              <a:rPr lang="fr-FR" sz="2000" b="1" dirty="0" smtClean="0">
                <a:solidFill>
                  <a:srgbClr val="002060"/>
                </a:solidFill>
                <a:latin typeface="Times New Roman" pitchFamily="18" charset="0"/>
                <a:cs typeface="Times New Roman" pitchFamily="18" charset="0"/>
              </a:rPr>
              <a:t> est une sous classe de Exception </a:t>
            </a:r>
            <a:endParaRPr lang="en-US" sz="2000" b="1" dirty="0">
              <a:solidFill>
                <a:srgbClr val="002060"/>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Terminologie</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8" name="Rectangle 7"/>
          <p:cNvSpPr/>
          <p:nvPr/>
        </p:nvSpPr>
        <p:spPr>
          <a:xfrm>
            <a:off x="214282" y="1643050"/>
            <a:ext cx="8643998" cy="30003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536" y="4214818"/>
            <a:ext cx="8229600" cy="1252728"/>
          </a:xfrm>
        </p:spPr>
        <p:txBody>
          <a:bodyPr>
            <a:normAutofit fontScale="90000"/>
          </a:bodyPr>
          <a:lstStyle/>
          <a:p>
            <a:pPr>
              <a:lnSpc>
                <a:spcPts val="4920"/>
              </a:lnSpc>
            </a:pPr>
            <a:r>
              <a:rPr lang="fr-FR" dirty="0" smtClean="0"/>
              <a:t>Hiérarchie </a:t>
            </a:r>
            <a:br>
              <a:rPr lang="fr-FR" dirty="0" smtClean="0"/>
            </a:br>
            <a:r>
              <a:rPr lang="fr-FR" dirty="0" smtClean="0"/>
              <a:t>     des </a:t>
            </a:r>
            <a:br>
              <a:rPr lang="fr-FR" dirty="0" smtClean="0"/>
            </a:br>
            <a:r>
              <a:rPr lang="fr-FR" dirty="0" smtClean="0"/>
              <a:t>exceptions</a:t>
            </a:r>
            <a:endParaRPr lang="fr-FR" dirty="0"/>
          </a:p>
        </p:txBody>
      </p:sp>
      <p:pic>
        <p:nvPicPr>
          <p:cNvPr id="2050" name="Picture 2"/>
          <p:cNvPicPr>
            <a:picLocks noChangeAspect="1" noChangeArrowheads="1"/>
          </p:cNvPicPr>
          <p:nvPr/>
        </p:nvPicPr>
        <p:blipFill>
          <a:blip r:embed="rId2" cstate="print"/>
          <a:srcRect l="2586" b="5284"/>
          <a:stretch>
            <a:fillRect/>
          </a:stretch>
        </p:blipFill>
        <p:spPr bwMode="auto">
          <a:xfrm>
            <a:off x="2195736" y="1142984"/>
            <a:ext cx="6588224" cy="5715016"/>
          </a:xfrm>
          <a:prstGeom prst="rect">
            <a:avLst/>
          </a:prstGeom>
          <a:noFill/>
          <a:ln w="9525">
            <a:noFill/>
            <a:miter lim="800000"/>
            <a:headEnd/>
            <a:tailEnd/>
          </a:ln>
        </p:spPr>
      </p:pic>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8"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Hiérarchie des exceptions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1196752"/>
            <a:ext cx="8535322" cy="5328592"/>
          </a:xfrm>
        </p:spPr>
        <p:txBody>
          <a:bodyPr>
            <a:noAutofit/>
          </a:bodyPr>
          <a:lstStyle/>
          <a:p>
            <a:pPr marL="0" indent="0" algn="just">
              <a:buNone/>
            </a:pPr>
            <a:r>
              <a:rPr lang="fr-FR" sz="2000" b="1" dirty="0" smtClean="0">
                <a:solidFill>
                  <a:srgbClr val="C00000"/>
                </a:solidFill>
                <a:latin typeface="Times New Roman" pitchFamily="18" charset="0"/>
                <a:cs typeface="Times New Roman" pitchFamily="18" charset="0"/>
              </a:rPr>
              <a:t>La classe </a:t>
            </a:r>
            <a:r>
              <a:rPr lang="fr-FR" sz="2000" b="1" dirty="0" err="1" smtClean="0">
                <a:solidFill>
                  <a:srgbClr val="C00000"/>
                </a:solidFill>
                <a:latin typeface="Times New Roman" pitchFamily="18" charset="0"/>
                <a:cs typeface="Times New Roman" pitchFamily="18" charset="0"/>
              </a:rPr>
              <a:t>Throwable</a:t>
            </a:r>
            <a:r>
              <a:rPr lang="fr-FR" sz="2000" dirty="0" smtClean="0">
                <a:solidFill>
                  <a:srgbClr val="C00000"/>
                </a:solidFill>
                <a:latin typeface="Times New Roman" pitchFamily="18" charset="0"/>
                <a:cs typeface="Times New Roman" pitchFamily="18" charset="0"/>
              </a:rPr>
              <a:t> </a:t>
            </a:r>
            <a:r>
              <a:rPr lang="fr-FR" sz="2000" dirty="0" smtClean="0">
                <a:solidFill>
                  <a:srgbClr val="002060"/>
                </a:solidFill>
                <a:latin typeface="Times New Roman" pitchFamily="18" charset="0"/>
                <a:cs typeface="Times New Roman" pitchFamily="18" charset="0"/>
              </a:rPr>
              <a:t>descend directement de la classe Object : c'est la classe de base pour le traitement des erreurs. </a:t>
            </a:r>
          </a:p>
          <a:p>
            <a:pPr marL="0" indent="0" algn="just">
              <a:buNone/>
            </a:pPr>
            <a:r>
              <a:rPr lang="fr-FR" sz="2000" b="1" dirty="0" err="1" smtClean="0">
                <a:solidFill>
                  <a:srgbClr val="C00000"/>
                </a:solidFill>
                <a:latin typeface="Times New Roman" pitchFamily="18" charset="0"/>
                <a:cs typeface="Times New Roman" pitchFamily="18" charset="0"/>
              </a:rPr>
              <a:t>Throwable</a:t>
            </a:r>
            <a:r>
              <a:rPr lang="fr-FR" sz="2000" dirty="0" smtClean="0">
                <a:solidFill>
                  <a:srgbClr val="C00000"/>
                </a:solidFill>
                <a:latin typeface="Times New Roman" pitchFamily="18" charset="0"/>
                <a:cs typeface="Times New Roman" pitchFamily="18" charset="0"/>
              </a:rPr>
              <a:t> </a:t>
            </a:r>
            <a:r>
              <a:rPr lang="fr-FR" sz="2000" dirty="0" smtClean="0">
                <a:solidFill>
                  <a:srgbClr val="002060"/>
                </a:solidFill>
                <a:latin typeface="Times New Roman" pitchFamily="18" charset="0"/>
                <a:cs typeface="Times New Roman" pitchFamily="18" charset="0"/>
              </a:rPr>
              <a:t>possède 2 sous classes standard: </a:t>
            </a:r>
            <a:r>
              <a:rPr lang="fr-FR" sz="2000" b="1" dirty="0" err="1" smtClean="0">
                <a:solidFill>
                  <a:srgbClr val="C00000"/>
                </a:solidFill>
                <a:latin typeface="Times New Roman" pitchFamily="18" charset="0"/>
                <a:cs typeface="Times New Roman" pitchFamily="18" charset="0"/>
              </a:rPr>
              <a:t>java.lang.Error</a:t>
            </a:r>
            <a:r>
              <a:rPr lang="fr-FR" sz="2000" dirty="0" smtClean="0">
                <a:solidFill>
                  <a:srgbClr val="002060"/>
                </a:solidFill>
                <a:latin typeface="Times New Roman" pitchFamily="18" charset="0"/>
                <a:cs typeface="Times New Roman" pitchFamily="18" charset="0"/>
              </a:rPr>
              <a:t> et </a:t>
            </a:r>
            <a:r>
              <a:rPr lang="fr-FR" sz="2000" b="1" dirty="0" err="1" smtClean="0">
                <a:solidFill>
                  <a:srgbClr val="C00000"/>
                </a:solidFill>
                <a:latin typeface="Times New Roman" pitchFamily="18" charset="0"/>
                <a:cs typeface="Times New Roman" pitchFamily="18" charset="0"/>
              </a:rPr>
              <a:t>java.lang.Exception</a:t>
            </a:r>
            <a:r>
              <a:rPr lang="fr-FR" sz="2000" dirty="0" smtClean="0">
                <a:solidFill>
                  <a:srgbClr val="C00000"/>
                </a:solidFill>
                <a:latin typeface="Times New Roman" pitchFamily="18" charset="0"/>
                <a:cs typeface="Times New Roman" pitchFamily="18" charset="0"/>
              </a:rPr>
              <a:t>.</a:t>
            </a:r>
          </a:p>
          <a:p>
            <a:pPr algn="just">
              <a:buNone/>
            </a:pPr>
            <a:endParaRPr lang="fr-FR" sz="2000" dirty="0" smtClean="0">
              <a:solidFill>
                <a:srgbClr val="002060"/>
              </a:solidFill>
              <a:latin typeface="Times New Roman" pitchFamily="18" charset="0"/>
              <a:cs typeface="Times New Roman" pitchFamily="18" charset="0"/>
            </a:endParaRPr>
          </a:p>
          <a:p>
            <a:pPr marL="0" indent="0" algn="just">
              <a:buNone/>
            </a:pPr>
            <a:r>
              <a:rPr lang="fr-FR" sz="2000" dirty="0" smtClean="0">
                <a:solidFill>
                  <a:srgbClr val="002060"/>
                </a:solidFill>
                <a:latin typeface="Times New Roman" pitchFamily="18" charset="0"/>
                <a:cs typeface="Times New Roman" pitchFamily="18" charset="0"/>
              </a:rPr>
              <a:t>Les exceptions qui sont des sous classes de </a:t>
            </a:r>
            <a:r>
              <a:rPr lang="fr-FR" sz="2000" b="1" dirty="0" err="1" smtClean="0">
                <a:solidFill>
                  <a:srgbClr val="002060"/>
                </a:solidFill>
                <a:latin typeface="Times New Roman" pitchFamily="18" charset="0"/>
                <a:cs typeface="Times New Roman" pitchFamily="18" charset="0"/>
              </a:rPr>
              <a:t>Error</a:t>
            </a:r>
            <a:r>
              <a:rPr lang="fr-FR" sz="2000" dirty="0" smtClean="0">
                <a:solidFill>
                  <a:srgbClr val="002060"/>
                </a:solidFill>
                <a:latin typeface="Times New Roman" pitchFamily="18" charset="0"/>
                <a:cs typeface="Times New Roman" pitchFamily="18" charset="0"/>
              </a:rPr>
              <a:t> sont généralement irrécupérables. Se sont des erreurs qui représentent une erreur grave intervenue dans la machine virtuelle Java ou dans un sous système Java. L'application Java s'arrête instantanément dès l'apparition d'une exception de la classe </a:t>
            </a:r>
            <a:r>
              <a:rPr lang="fr-FR" sz="2000" dirty="0" err="1" smtClean="0">
                <a:solidFill>
                  <a:srgbClr val="002060"/>
                </a:solidFill>
                <a:latin typeface="Times New Roman" pitchFamily="18" charset="0"/>
                <a:cs typeface="Times New Roman" pitchFamily="18" charset="0"/>
              </a:rPr>
              <a:t>Error</a:t>
            </a:r>
            <a:r>
              <a:rPr lang="fr-FR" sz="2000" dirty="0" smtClean="0">
                <a:solidFill>
                  <a:srgbClr val="002060"/>
                </a:solidFill>
                <a:latin typeface="Times New Roman" pitchFamily="18" charset="0"/>
                <a:cs typeface="Times New Roman" pitchFamily="18" charset="0"/>
              </a:rPr>
              <a:t>. (ex: la JVM n'a plus de mémoire)</a:t>
            </a:r>
          </a:p>
          <a:p>
            <a:pPr algn="just">
              <a:buNone/>
            </a:pPr>
            <a:endParaRPr lang="fr-FR" sz="2000" dirty="0" smtClean="0">
              <a:solidFill>
                <a:srgbClr val="002060"/>
              </a:solidFill>
              <a:latin typeface="Times New Roman" pitchFamily="18" charset="0"/>
              <a:cs typeface="Times New Roman" pitchFamily="18" charset="0"/>
            </a:endParaRPr>
          </a:p>
          <a:p>
            <a:pPr marL="0" indent="0" algn="just">
              <a:buNone/>
            </a:pPr>
            <a:r>
              <a:rPr lang="fr-FR" sz="2000" dirty="0" smtClean="0">
                <a:solidFill>
                  <a:srgbClr val="002060"/>
                </a:solidFill>
                <a:latin typeface="Times New Roman" pitchFamily="18" charset="0"/>
                <a:cs typeface="Times New Roman" pitchFamily="18" charset="0"/>
              </a:rPr>
              <a:t>Les exceptions sous classes de </a:t>
            </a:r>
            <a:r>
              <a:rPr lang="fr-FR" sz="2000" b="1" dirty="0" smtClean="0">
                <a:solidFill>
                  <a:srgbClr val="C00000"/>
                </a:solidFill>
                <a:latin typeface="Times New Roman" pitchFamily="18" charset="0"/>
                <a:cs typeface="Times New Roman" pitchFamily="18" charset="0"/>
              </a:rPr>
              <a:t>Exception</a:t>
            </a:r>
            <a:r>
              <a:rPr lang="fr-FR" sz="2000" dirty="0" smtClean="0">
                <a:solidFill>
                  <a:srgbClr val="002060"/>
                </a:solidFill>
                <a:latin typeface="Times New Roman" pitchFamily="18" charset="0"/>
                <a:cs typeface="Times New Roman" pitchFamily="18" charset="0"/>
              </a:rPr>
              <a:t> indiquent des situations moins sévères (ex: </a:t>
            </a:r>
            <a:r>
              <a:rPr lang="fr-FR" sz="2000" dirty="0" err="1" smtClean="0">
                <a:solidFill>
                  <a:srgbClr val="002060"/>
                </a:solidFill>
                <a:latin typeface="Times New Roman" pitchFamily="18" charset="0"/>
                <a:cs typeface="Times New Roman" pitchFamily="18" charset="0"/>
              </a:rPr>
              <a:t>EOFException</a:t>
            </a:r>
            <a:r>
              <a:rPr lang="fr-FR" sz="2000" dirty="0" smtClean="0">
                <a:solidFill>
                  <a:srgbClr val="002060"/>
                </a:solidFill>
                <a:latin typeface="Times New Roman" pitchFamily="18" charset="0"/>
                <a:cs typeface="Times New Roman" pitchFamily="18" charset="0"/>
              </a:rPr>
              <a:t> signalant la fin d'un fichier ou </a:t>
            </a:r>
            <a:r>
              <a:rPr lang="fr-FR" sz="2000" dirty="0" err="1" smtClean="0">
                <a:solidFill>
                  <a:srgbClr val="002060"/>
                </a:solidFill>
                <a:latin typeface="Times New Roman" pitchFamily="18" charset="0"/>
                <a:cs typeface="Times New Roman" pitchFamily="18" charset="0"/>
              </a:rPr>
              <a:t>ArrayIndexOutOfBoundsException</a:t>
            </a:r>
            <a:r>
              <a:rPr lang="fr-FR" sz="2000" dirty="0" smtClean="0">
                <a:solidFill>
                  <a:srgbClr val="002060"/>
                </a:solidFill>
                <a:latin typeface="Times New Roman" pitchFamily="18" charset="0"/>
                <a:cs typeface="Times New Roman" pitchFamily="18" charset="0"/>
              </a:rPr>
              <a:t> indiquant l'accès en dehors des limites d'un tableau. </a:t>
            </a:r>
            <a:endParaRPr lang="fr-FR" sz="2000" dirty="0">
              <a:solidFill>
                <a:srgbClr val="002060"/>
              </a:solidFill>
              <a:latin typeface="Times New Roman" pitchFamily="18" charset="0"/>
              <a:cs typeface="Times New Roman" pitchFamily="18" charset="0"/>
            </a:endParaRP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2"/>
                </a:solidFill>
                <a:effectLst/>
                <a:uLnTx/>
                <a:uFillTx/>
                <a:latin typeface="Times New Roman" pitchFamily="18" charset="0"/>
                <a:ea typeface="+mj-ea"/>
                <a:cs typeface="Times New Roman" pitchFamily="18" charset="0"/>
              </a:rPr>
              <a:t>Types</a:t>
            </a:r>
            <a:r>
              <a:rPr kumimoji="0" lang="fr-FR" sz="4400" b="0" i="0" u="none" strike="noStrike" kern="1200" cap="none" spc="0" normalizeH="0" noProof="0" dirty="0" smtClean="0">
                <a:ln>
                  <a:noFill/>
                </a:ln>
                <a:solidFill>
                  <a:schemeClr val="bg2"/>
                </a:solidFill>
                <a:effectLst/>
                <a:uLnTx/>
                <a:uFillTx/>
                <a:latin typeface="Times New Roman" pitchFamily="18" charset="0"/>
                <a:ea typeface="+mj-ea"/>
                <a:cs typeface="Times New Roman" pitchFamily="18" charset="0"/>
              </a:rPr>
              <a:t> d’exceptions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268760"/>
            <a:ext cx="8643998" cy="4525963"/>
          </a:xfrm>
        </p:spPr>
        <p:txBody>
          <a:bodyPr/>
          <a:lstStyle/>
          <a:p>
            <a:pPr algn="just">
              <a:buNone/>
            </a:pPr>
            <a:r>
              <a:rPr lang="fr-FR" sz="2200" dirty="0" smtClean="0">
                <a:solidFill>
                  <a:srgbClr val="002060"/>
                </a:solidFill>
                <a:latin typeface="Times New Roman" pitchFamily="18" charset="0"/>
                <a:cs typeface="Times New Roman" pitchFamily="18" charset="0"/>
              </a:rPr>
              <a:t>En tant qu'objet, une exception peut contenir des données et des méthodes.</a:t>
            </a:r>
          </a:p>
          <a:p>
            <a:pPr algn="just">
              <a:buNone/>
            </a:pPr>
            <a:endParaRPr lang="fr-FR" sz="2200" dirty="0" smtClean="0">
              <a:solidFill>
                <a:srgbClr val="002060"/>
              </a:solidFill>
              <a:latin typeface="Times New Roman" pitchFamily="18" charset="0"/>
              <a:cs typeface="Times New Roman" pitchFamily="18" charset="0"/>
            </a:endParaRPr>
          </a:p>
          <a:p>
            <a:pPr algn="just">
              <a:buNone/>
            </a:pPr>
            <a:r>
              <a:rPr lang="fr-FR" sz="2200" dirty="0" smtClean="0">
                <a:solidFill>
                  <a:srgbClr val="002060"/>
                </a:solidFill>
                <a:latin typeface="Times New Roman" pitchFamily="18" charset="0"/>
                <a:cs typeface="Times New Roman" pitchFamily="18" charset="0"/>
              </a:rPr>
              <a:t>Ainsi la classe </a:t>
            </a:r>
            <a:r>
              <a:rPr lang="fr-FR" sz="2200" dirty="0" err="1" smtClean="0">
                <a:solidFill>
                  <a:srgbClr val="002060"/>
                </a:solidFill>
                <a:latin typeface="Times New Roman" pitchFamily="18" charset="0"/>
                <a:cs typeface="Times New Roman" pitchFamily="18" charset="0"/>
              </a:rPr>
              <a:t>Throwable</a:t>
            </a:r>
            <a:r>
              <a:rPr lang="fr-FR" sz="2200" dirty="0" smtClean="0">
                <a:solidFill>
                  <a:srgbClr val="002060"/>
                </a:solidFill>
                <a:latin typeface="Times New Roman" pitchFamily="18" charset="0"/>
                <a:cs typeface="Times New Roman" pitchFamily="18" charset="0"/>
              </a:rPr>
              <a:t> possède deux constructeurs :</a:t>
            </a:r>
          </a:p>
          <a:p>
            <a:pPr algn="just"/>
            <a:endParaRPr lang="fr-FR" sz="2200" dirty="0" smtClean="0"/>
          </a:p>
        </p:txBody>
      </p:sp>
      <p:pic>
        <p:nvPicPr>
          <p:cNvPr id="1027" name="Picture 3"/>
          <p:cNvPicPr>
            <a:picLocks noChangeAspect="1" noChangeArrowheads="1"/>
          </p:cNvPicPr>
          <p:nvPr/>
        </p:nvPicPr>
        <p:blipFill>
          <a:blip r:embed="rId2" cstate="print"/>
          <a:srcRect/>
          <a:stretch>
            <a:fillRect/>
          </a:stretch>
        </p:blipFill>
        <p:spPr bwMode="auto">
          <a:xfrm>
            <a:off x="108000" y="2492896"/>
            <a:ext cx="9036000" cy="1831073"/>
          </a:xfrm>
          <a:prstGeom prst="rect">
            <a:avLst/>
          </a:prstGeom>
          <a:noFill/>
          <a:ln w="9525">
            <a:noFill/>
            <a:miter lim="800000"/>
            <a:headEnd/>
            <a:tailEnd/>
          </a:ln>
        </p:spPr>
      </p:pic>
      <p:sp>
        <p:nvSpPr>
          <p:cNvPr id="8" name="Rectangle 7"/>
          <p:cNvSpPr/>
          <p:nvPr/>
        </p:nvSpPr>
        <p:spPr>
          <a:xfrm>
            <a:off x="611560" y="4509120"/>
            <a:ext cx="6984776" cy="430887"/>
          </a:xfrm>
          <a:prstGeom prst="rect">
            <a:avLst/>
          </a:prstGeom>
        </p:spPr>
        <p:txBody>
          <a:bodyPr wrap="square">
            <a:spAutoFit/>
          </a:bodyPr>
          <a:lstStyle/>
          <a:p>
            <a:pPr marL="342900" indent="-342900" algn="just">
              <a:spcBef>
                <a:spcPct val="20000"/>
              </a:spcBef>
            </a:pPr>
            <a:r>
              <a:rPr lang="fr-FR" sz="2200" dirty="0" smtClean="0">
                <a:solidFill>
                  <a:srgbClr val="002060"/>
                </a:solidFill>
                <a:latin typeface="Times New Roman" pitchFamily="18" charset="0"/>
                <a:cs typeface="Times New Roman" pitchFamily="18" charset="0"/>
              </a:rPr>
              <a:t>Les principales méthodes de la classe </a:t>
            </a:r>
            <a:r>
              <a:rPr lang="fr-FR" sz="2200" dirty="0" err="1" smtClean="0">
                <a:solidFill>
                  <a:srgbClr val="002060"/>
                </a:solidFill>
                <a:latin typeface="Times New Roman" pitchFamily="18" charset="0"/>
                <a:cs typeface="Times New Roman" pitchFamily="18" charset="0"/>
              </a:rPr>
              <a:t>Throwable</a:t>
            </a:r>
            <a:r>
              <a:rPr lang="fr-FR" sz="2200" dirty="0" smtClean="0">
                <a:solidFill>
                  <a:srgbClr val="002060"/>
                </a:solidFill>
                <a:latin typeface="Times New Roman" pitchFamily="18" charset="0"/>
                <a:cs typeface="Times New Roman" pitchFamily="18" charset="0"/>
              </a:rPr>
              <a:t> sont : </a:t>
            </a:r>
            <a:endParaRPr lang="en-US" sz="2200" dirty="0" smtClean="0">
              <a:solidFill>
                <a:srgbClr val="002060"/>
              </a:solidFill>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3" cstate="print"/>
          <a:srcRect/>
          <a:stretch>
            <a:fillRect/>
          </a:stretch>
        </p:blipFill>
        <p:spPr bwMode="auto">
          <a:xfrm>
            <a:off x="323528" y="4941168"/>
            <a:ext cx="8712000" cy="1586350"/>
          </a:xfrm>
          <a:prstGeom prst="rect">
            <a:avLst/>
          </a:prstGeom>
          <a:noFill/>
          <a:ln w="9525">
            <a:noFill/>
            <a:miter lim="800000"/>
            <a:headEnd/>
            <a:tailEnd/>
          </a:ln>
        </p:spPr>
      </p:pic>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0" name="Titre 1"/>
          <p:cNvSpPr txBox="1">
            <a:spLocks/>
          </p:cNvSpPr>
          <p:nvPr/>
        </p:nvSpPr>
        <p:spPr>
          <a:xfrm>
            <a:off x="-36512" y="274320"/>
            <a:ext cx="8466164"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Données et méthodes d’un objet exception</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0" y="1412776"/>
            <a:ext cx="4500000" cy="504056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35424" y="1484784"/>
            <a:ext cx="3935281" cy="3420000"/>
          </a:xfrm>
          <a:prstGeom prst="rect">
            <a:avLst/>
          </a:prstGeom>
          <a:noFill/>
          <a:ln w="9525">
            <a:noFill/>
            <a:miter lim="800000"/>
            <a:headEnd/>
            <a:tailEnd/>
          </a:ln>
        </p:spPr>
      </p:pic>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8394726" cy="706408"/>
          </a:xfrm>
          <a:prstGeom prst="rect">
            <a:avLst/>
          </a:prstGeom>
        </p:spPr>
        <p:txBody>
          <a:bodyPr>
            <a:normAutofit fontScale="82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Données et méthodes d’un objet exception</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5720" y="1357298"/>
            <a:ext cx="8401080" cy="4714908"/>
          </a:xfrm>
        </p:spPr>
        <p:txBody>
          <a:bodyPr>
            <a:normAutofit fontScale="70000" lnSpcReduction="20000"/>
          </a:bodyPr>
          <a:lstStyle/>
          <a:p>
            <a:pPr marL="0" indent="0" algn="just"/>
            <a:r>
              <a:rPr lang="fr-FR" dirty="0" smtClean="0">
                <a:solidFill>
                  <a:srgbClr val="002060"/>
                </a:solidFill>
                <a:latin typeface="Times New Roman" pitchFamily="18" charset="0"/>
                <a:cs typeface="Times New Roman" pitchFamily="18" charset="0"/>
              </a:rPr>
              <a:t> Pour générer une exception, il suffit d'utiliser le mot clé </a:t>
            </a:r>
            <a:r>
              <a:rPr lang="fr-FR" b="1" dirty="0" err="1" smtClean="0">
                <a:solidFill>
                  <a:srgbClr val="C00000"/>
                </a:solidFill>
                <a:latin typeface="Times New Roman" pitchFamily="18" charset="0"/>
                <a:cs typeface="Times New Roman" pitchFamily="18" charset="0"/>
              </a:rPr>
              <a:t>throw</a:t>
            </a:r>
            <a:r>
              <a:rPr lang="fr-FR" dirty="0" smtClean="0">
                <a:solidFill>
                  <a:srgbClr val="002060"/>
                </a:solidFill>
                <a:latin typeface="Times New Roman" pitchFamily="18" charset="0"/>
                <a:cs typeface="Times New Roman" pitchFamily="18" charset="0"/>
              </a:rPr>
              <a:t> suivi d'un objet dont la classe dérive de </a:t>
            </a:r>
            <a:r>
              <a:rPr lang="fr-FR" dirty="0" err="1" smtClean="0">
                <a:solidFill>
                  <a:srgbClr val="002060"/>
                </a:solidFill>
                <a:latin typeface="Times New Roman" pitchFamily="18" charset="0"/>
                <a:cs typeface="Times New Roman" pitchFamily="18" charset="0"/>
              </a:rPr>
              <a:t>Throwable</a:t>
            </a:r>
            <a:r>
              <a:rPr lang="fr-FR" dirty="0" smtClean="0">
                <a:solidFill>
                  <a:srgbClr val="002060"/>
                </a:solidFill>
                <a:latin typeface="Times New Roman" pitchFamily="18" charset="0"/>
                <a:cs typeface="Times New Roman" pitchFamily="18" charset="0"/>
              </a:rPr>
              <a:t>.</a:t>
            </a:r>
          </a:p>
          <a:p>
            <a:pPr marL="0" indent="0" algn="just">
              <a:buNone/>
            </a:pPr>
            <a:endParaRPr lang="fr-FR" dirty="0" smtClean="0">
              <a:solidFill>
                <a:srgbClr val="002060"/>
              </a:solidFill>
              <a:latin typeface="Times New Roman" pitchFamily="18" charset="0"/>
              <a:cs typeface="Times New Roman" pitchFamily="18" charset="0"/>
            </a:endParaRPr>
          </a:p>
          <a:p>
            <a:pPr marL="0" indent="0" algn="just"/>
            <a:r>
              <a:rPr lang="fr-FR" dirty="0" smtClean="0">
                <a:solidFill>
                  <a:srgbClr val="002060"/>
                </a:solidFill>
                <a:latin typeface="Times New Roman" pitchFamily="18" charset="0"/>
                <a:cs typeface="Times New Roman" pitchFamily="18" charset="0"/>
              </a:rPr>
              <a:t> Si on veut générer une exception dans une méthode avec </a:t>
            </a:r>
            <a:r>
              <a:rPr lang="fr-FR" dirty="0" err="1" smtClean="0">
                <a:solidFill>
                  <a:srgbClr val="002060"/>
                </a:solidFill>
                <a:latin typeface="Times New Roman" pitchFamily="18" charset="0"/>
                <a:cs typeface="Times New Roman" pitchFamily="18" charset="0"/>
              </a:rPr>
              <a:t>throw</a:t>
            </a:r>
            <a:r>
              <a:rPr lang="fr-FR" dirty="0" smtClean="0">
                <a:solidFill>
                  <a:srgbClr val="002060"/>
                </a:solidFill>
                <a:latin typeface="Times New Roman" pitchFamily="18" charset="0"/>
                <a:cs typeface="Times New Roman" pitchFamily="18" charset="0"/>
              </a:rPr>
              <a:t>, il faut l'indiquer dans la déclaration de la méthode, en utilisant le mot clé </a:t>
            </a:r>
            <a:r>
              <a:rPr lang="fr-FR" b="1" dirty="0" err="1" smtClean="0">
                <a:solidFill>
                  <a:srgbClr val="C00000"/>
                </a:solidFill>
                <a:latin typeface="Times New Roman" pitchFamily="18" charset="0"/>
                <a:cs typeface="Times New Roman" pitchFamily="18" charset="0"/>
              </a:rPr>
              <a:t>throws</a:t>
            </a:r>
            <a:r>
              <a:rPr lang="fr-FR" dirty="0" smtClean="0">
                <a:solidFill>
                  <a:srgbClr val="002060"/>
                </a:solidFill>
                <a:latin typeface="Times New Roman" pitchFamily="18" charset="0"/>
                <a:cs typeface="Times New Roman" pitchFamily="18" charset="0"/>
              </a:rPr>
              <a:t>. </a:t>
            </a:r>
          </a:p>
          <a:p>
            <a:pPr marL="0" indent="0" algn="just"/>
            <a:endParaRPr lang="fr-FR" dirty="0" smtClean="0">
              <a:solidFill>
                <a:srgbClr val="002060"/>
              </a:solidFill>
              <a:latin typeface="Times New Roman" pitchFamily="18" charset="0"/>
              <a:cs typeface="Times New Roman" pitchFamily="18" charset="0"/>
            </a:endParaRPr>
          </a:p>
          <a:p>
            <a:pPr marL="0" indent="0" algn="just"/>
            <a:r>
              <a:rPr lang="fr-FR" dirty="0" smtClean="0">
                <a:solidFill>
                  <a:srgbClr val="002060"/>
                </a:solidFill>
                <a:latin typeface="Times New Roman" pitchFamily="18" charset="0"/>
                <a:cs typeface="Times New Roman" pitchFamily="18" charset="0"/>
              </a:rPr>
              <a:t> Les méthodes pouvant lever des exceptions doivent inclure une clause </a:t>
            </a:r>
            <a:r>
              <a:rPr lang="fr-FR" b="1" i="1" dirty="0" err="1" smtClean="0">
                <a:solidFill>
                  <a:srgbClr val="C00000"/>
                </a:solidFill>
                <a:latin typeface="Times New Roman" pitchFamily="18" charset="0"/>
                <a:cs typeface="Times New Roman" pitchFamily="18" charset="0"/>
              </a:rPr>
              <a:t>throws</a:t>
            </a:r>
            <a:r>
              <a:rPr lang="fr-FR" b="1" i="1" dirty="0" smtClean="0">
                <a:solidFill>
                  <a:srgbClr val="C00000"/>
                </a:solidFill>
                <a:latin typeface="Times New Roman" pitchFamily="18" charset="0"/>
                <a:cs typeface="Times New Roman" pitchFamily="18" charset="0"/>
              </a:rPr>
              <a:t> </a:t>
            </a:r>
            <a:r>
              <a:rPr lang="fr-FR" b="1" i="1" dirty="0" err="1" smtClean="0">
                <a:solidFill>
                  <a:srgbClr val="C00000"/>
                </a:solidFill>
                <a:latin typeface="Times New Roman" pitchFamily="18" charset="0"/>
                <a:cs typeface="Times New Roman" pitchFamily="18" charset="0"/>
              </a:rPr>
              <a:t>nom_exception</a:t>
            </a:r>
            <a:r>
              <a:rPr lang="fr-FR" b="1" i="1" dirty="0" smtClean="0">
                <a:solidFill>
                  <a:srgbClr val="C00000"/>
                </a:solidFill>
                <a:latin typeface="Times New Roman" pitchFamily="18" charset="0"/>
                <a:cs typeface="Times New Roman" pitchFamily="18" charset="0"/>
              </a:rPr>
              <a:t> </a:t>
            </a:r>
            <a:r>
              <a:rPr lang="fr-FR" dirty="0" smtClean="0">
                <a:solidFill>
                  <a:srgbClr val="002060"/>
                </a:solidFill>
                <a:latin typeface="Times New Roman" pitchFamily="18" charset="0"/>
                <a:cs typeface="Times New Roman" pitchFamily="18" charset="0"/>
              </a:rPr>
              <a:t>dans leur en tête. </a:t>
            </a:r>
          </a:p>
          <a:p>
            <a:pPr marL="0" indent="0" algn="just"/>
            <a:endParaRPr lang="fr-FR" dirty="0" smtClean="0">
              <a:solidFill>
                <a:srgbClr val="002060"/>
              </a:solidFill>
              <a:latin typeface="Times New Roman" pitchFamily="18" charset="0"/>
              <a:cs typeface="Times New Roman" pitchFamily="18" charset="0"/>
            </a:endParaRPr>
          </a:p>
          <a:p>
            <a:pPr marL="0" indent="0" algn="just"/>
            <a:r>
              <a:rPr lang="fr-FR" dirty="0" smtClean="0">
                <a:solidFill>
                  <a:srgbClr val="002060"/>
                </a:solidFill>
                <a:latin typeface="Times New Roman" pitchFamily="18" charset="0"/>
                <a:cs typeface="Times New Roman" pitchFamily="18" charset="0"/>
              </a:rPr>
              <a:t> L'objectif est de préciser au compilateur que cette méthode pourra lever cette exception et que toute méthode qui l'appelle devra prendre en compte cette exception (traitement ou propagation).</a:t>
            </a:r>
          </a:p>
          <a:p>
            <a:pPr algn="just">
              <a:buNone/>
            </a:pPr>
            <a:endParaRPr lang="fr-FR" dirty="0" smtClean="0"/>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6"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2"/>
                </a:solidFill>
                <a:latin typeface="Times New Roman" pitchFamily="18" charset="0"/>
                <a:ea typeface="+mj-ea"/>
                <a:cs typeface="Times New Roman" pitchFamily="18" charset="0"/>
              </a:rPr>
              <a:t>Throw</a:t>
            </a:r>
            <a:r>
              <a:rPr lang="fr-FR" sz="4400" dirty="0" smtClean="0">
                <a:solidFill>
                  <a:schemeClr val="bg2"/>
                </a:solidFill>
                <a:latin typeface="Times New Roman" pitchFamily="18" charset="0"/>
                <a:ea typeface="+mj-ea"/>
                <a:cs typeface="Times New Roman" pitchFamily="18" charset="0"/>
              </a:rPr>
              <a:t>/</a:t>
            </a:r>
            <a:r>
              <a:rPr lang="fr-FR" sz="4400" dirty="0" err="1" smtClean="0">
                <a:solidFill>
                  <a:schemeClr val="bg2"/>
                </a:solidFill>
                <a:latin typeface="Times New Roman" pitchFamily="18" charset="0"/>
                <a:ea typeface="+mj-ea"/>
                <a:cs typeface="Times New Roman" pitchFamily="18" charset="0"/>
              </a:rPr>
              <a:t>throws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1412776"/>
            <a:ext cx="8676456" cy="5355312"/>
          </a:xfrm>
          <a:prstGeom prst="rect">
            <a:avLst/>
          </a:prstGeom>
        </p:spPr>
        <p:txBody>
          <a:bodyPr wrap="square">
            <a:spAutoFit/>
          </a:bodyPr>
          <a:lstStyle/>
          <a:p>
            <a:r>
              <a:rPr lang="en-US" b="1" dirty="0" smtClean="0">
                <a:solidFill>
                  <a:srgbClr val="002060"/>
                </a:solidFill>
                <a:latin typeface="Times New Roman" pitchFamily="18" charset="0"/>
                <a:cs typeface="Times New Roman" pitchFamily="18" charset="0"/>
              </a:rPr>
              <a:t>public static long </a:t>
            </a:r>
            <a:r>
              <a:rPr lang="en-US" b="1" dirty="0" err="1" smtClean="0">
                <a:solidFill>
                  <a:srgbClr val="002060"/>
                </a:solidFill>
                <a:latin typeface="Times New Roman" pitchFamily="18" charset="0"/>
                <a:cs typeface="Times New Roman" pitchFamily="18" charset="0"/>
              </a:rPr>
              <a:t>factoriel</a:t>
            </a:r>
            <a:r>
              <a:rPr lang="en-US" b="1" dirty="0" smtClean="0">
                <a:solidFill>
                  <a:srgbClr val="002060"/>
                </a:solidFill>
                <a:latin typeface="Times New Roman" pitchFamily="18" charset="0"/>
                <a:cs typeface="Times New Roman" pitchFamily="18" charset="0"/>
              </a:rPr>
              <a:t>(</a:t>
            </a:r>
            <a:r>
              <a:rPr lang="en-US" b="1" dirty="0" err="1" smtClean="0">
                <a:solidFill>
                  <a:srgbClr val="002060"/>
                </a:solidFill>
                <a:latin typeface="Times New Roman" pitchFamily="18" charset="0"/>
                <a:cs typeface="Times New Roman" pitchFamily="18" charset="0"/>
              </a:rPr>
              <a:t>int</a:t>
            </a:r>
            <a:r>
              <a:rPr lang="en-US" b="1" dirty="0" smtClean="0">
                <a:solidFill>
                  <a:srgbClr val="002060"/>
                </a:solidFill>
                <a:latin typeface="Times New Roman" pitchFamily="18" charset="0"/>
                <a:cs typeface="Times New Roman" pitchFamily="18" charset="0"/>
              </a:rPr>
              <a:t> x) throws </a:t>
            </a:r>
            <a:r>
              <a:rPr lang="fr-FR" b="1" dirty="0" err="1">
                <a:solidFill>
                  <a:srgbClr val="002060"/>
                </a:solidFill>
                <a:latin typeface="Times New Roman" pitchFamily="18" charset="0"/>
                <a:cs typeface="Times New Roman" pitchFamily="18" charset="0"/>
              </a:rPr>
              <a:t>IllegalArgumentException</a:t>
            </a:r>
            <a:r>
              <a:rPr lang="fr-FR" b="1" dirty="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a:t>
            </a:r>
          </a:p>
          <a:p>
            <a:r>
              <a:rPr lang="en-US" b="1" dirty="0" smtClean="0">
                <a:solidFill>
                  <a:srgbClr val="002060"/>
                </a:solidFill>
                <a:latin typeface="Times New Roman" pitchFamily="18" charset="0"/>
                <a:cs typeface="Times New Roman" pitchFamily="18" charset="0"/>
              </a:rPr>
              <a:t>	if(x </a:t>
            </a:r>
            <a:r>
              <a:rPr lang="en-US" b="1" dirty="0">
                <a:solidFill>
                  <a:srgbClr val="002060"/>
                </a:solidFill>
                <a:latin typeface="Times New Roman" pitchFamily="18" charset="0"/>
                <a:cs typeface="Times New Roman" pitchFamily="18" charset="0"/>
              </a:rPr>
              <a:t>&lt; 0) throw new </a:t>
            </a:r>
            <a:r>
              <a:rPr lang="fr-FR" b="1" dirty="0" err="1">
                <a:solidFill>
                  <a:srgbClr val="002060"/>
                </a:solidFill>
                <a:latin typeface="Times New Roman" pitchFamily="18" charset="0"/>
                <a:cs typeface="Times New Roman" pitchFamily="18" charset="0"/>
              </a:rPr>
              <a:t>IllegalArgumentException</a:t>
            </a:r>
            <a:r>
              <a:rPr lang="fr-FR" b="1" dirty="0" smtClean="0">
                <a:solidFill>
                  <a:srgbClr val="002060"/>
                </a:solidFill>
                <a:latin typeface="Times New Roman" pitchFamily="18" charset="0"/>
                <a:cs typeface="Times New Roman" pitchFamily="18" charset="0"/>
              </a:rPr>
              <a:t>(</a:t>
            </a:r>
            <a:r>
              <a:rPr lang="fr-FR" dirty="0" smtClean="0">
                <a:solidFill>
                  <a:srgbClr val="002060"/>
                </a:solidFill>
                <a:latin typeface="Times New Roman" pitchFamily="18" charset="0"/>
                <a:cs typeface="Times New Roman" pitchFamily="18" charset="0"/>
              </a:rPr>
              <a:t>« x doit être  </a:t>
            </a:r>
            <a:r>
              <a:rPr lang="fr-FR" dirty="0">
                <a:solidFill>
                  <a:srgbClr val="002060"/>
                </a:solidFill>
                <a:latin typeface="Times New Roman" pitchFamily="18" charset="0"/>
                <a:cs typeface="Times New Roman" pitchFamily="18" charset="0"/>
              </a:rPr>
              <a:t>&gt;</a:t>
            </a:r>
            <a:r>
              <a:rPr lang="fr-FR" dirty="0" smtClean="0">
                <a:solidFill>
                  <a:srgbClr val="002060"/>
                </a:solidFill>
                <a:latin typeface="Times New Roman" pitchFamily="18" charset="0"/>
                <a:cs typeface="Times New Roman" pitchFamily="18" charset="0"/>
              </a:rPr>
              <a:t> </a:t>
            </a:r>
            <a:r>
              <a:rPr lang="fr-FR" dirty="0">
                <a:solidFill>
                  <a:srgbClr val="002060"/>
                </a:solidFill>
                <a:latin typeface="Times New Roman" pitchFamily="18" charset="0"/>
                <a:cs typeface="Times New Roman" pitchFamily="18" charset="0"/>
              </a:rPr>
              <a:t>0"</a:t>
            </a:r>
            <a:r>
              <a:rPr lang="fr-FR" b="1" dirty="0" smtClean="0">
                <a:solidFill>
                  <a:srgbClr val="002060"/>
                </a:solidFill>
                <a:latin typeface="Times New Roman" pitchFamily="18" charset="0"/>
                <a:cs typeface="Times New Roman" pitchFamily="18" charset="0"/>
              </a:rPr>
              <a:t>)</a:t>
            </a:r>
            <a:r>
              <a:rPr lang="en-US" b="1" dirty="0">
                <a:solidFill>
                  <a:srgbClr val="002060"/>
                </a:solidFill>
                <a:latin typeface="Times New Roman" pitchFamily="18" charset="0"/>
                <a:cs typeface="Times New Roman" pitchFamily="18" charset="0"/>
              </a:rPr>
              <a:t>;</a:t>
            </a:r>
          </a:p>
          <a:p>
            <a:r>
              <a:rPr lang="fr-FR" b="1" dirty="0" smtClean="0">
                <a:solidFill>
                  <a:srgbClr val="002060"/>
                </a:solidFill>
                <a:latin typeface="Times New Roman" pitchFamily="18" charset="0"/>
                <a:cs typeface="Times New Roman" pitchFamily="18" charset="0"/>
              </a:rPr>
              <a:t>	long </a:t>
            </a:r>
            <a:r>
              <a:rPr lang="fr-FR" b="1" dirty="0" err="1">
                <a:solidFill>
                  <a:srgbClr val="002060"/>
                </a:solidFill>
                <a:latin typeface="Times New Roman" pitchFamily="18" charset="0"/>
                <a:cs typeface="Times New Roman" pitchFamily="18" charset="0"/>
              </a:rPr>
              <a:t>fact</a:t>
            </a:r>
            <a:r>
              <a:rPr lang="fr-FR" b="1" dirty="0">
                <a:solidFill>
                  <a:srgbClr val="002060"/>
                </a:solidFill>
                <a:latin typeface="Times New Roman" pitchFamily="18" charset="0"/>
                <a:cs typeface="Times New Roman" pitchFamily="18" charset="0"/>
              </a:rPr>
              <a:t> = 1;</a:t>
            </a:r>
          </a:p>
          <a:p>
            <a:r>
              <a:rPr lang="nn-NO" b="1" dirty="0" smtClean="0">
                <a:solidFill>
                  <a:srgbClr val="002060"/>
                </a:solidFill>
                <a:latin typeface="Times New Roman" pitchFamily="18" charset="0"/>
                <a:cs typeface="Times New Roman" pitchFamily="18" charset="0"/>
              </a:rPr>
              <a:t>	for </a:t>
            </a:r>
            <a:r>
              <a:rPr lang="nn-NO" b="1" dirty="0">
                <a:solidFill>
                  <a:srgbClr val="002060"/>
                </a:solidFill>
                <a:latin typeface="Times New Roman" pitchFamily="18" charset="0"/>
                <a:cs typeface="Times New Roman" pitchFamily="18" charset="0"/>
              </a:rPr>
              <a:t>(int i = 1; i &lt;= x; i++){</a:t>
            </a:r>
          </a:p>
          <a:p>
            <a:r>
              <a:rPr lang="fr-FR" dirty="0" smtClean="0">
                <a:solidFill>
                  <a:srgbClr val="002060"/>
                </a:solidFill>
                <a:latin typeface="Times New Roman" pitchFamily="18" charset="0"/>
                <a:cs typeface="Times New Roman" pitchFamily="18" charset="0"/>
              </a:rPr>
              <a:t>		</a:t>
            </a:r>
            <a:r>
              <a:rPr lang="fr-FR" dirty="0" err="1" smtClean="0">
                <a:solidFill>
                  <a:srgbClr val="002060"/>
                </a:solidFill>
                <a:latin typeface="Times New Roman" pitchFamily="18" charset="0"/>
                <a:cs typeface="Times New Roman" pitchFamily="18" charset="0"/>
              </a:rPr>
              <a:t>fact</a:t>
            </a:r>
            <a:r>
              <a:rPr lang="fr-FR" dirty="0" smtClean="0">
                <a:solidFill>
                  <a:srgbClr val="002060"/>
                </a:solidFill>
                <a:latin typeface="Times New Roman" pitchFamily="18" charset="0"/>
                <a:cs typeface="Times New Roman" pitchFamily="18" charset="0"/>
              </a:rPr>
              <a:t> </a:t>
            </a:r>
            <a:r>
              <a:rPr lang="fr-FR" dirty="0">
                <a:solidFill>
                  <a:srgbClr val="002060"/>
                </a:solidFill>
                <a:latin typeface="Times New Roman" pitchFamily="18" charset="0"/>
                <a:cs typeface="Times New Roman" pitchFamily="18" charset="0"/>
              </a:rPr>
              <a:t>= </a:t>
            </a:r>
            <a:r>
              <a:rPr lang="fr-FR" dirty="0" err="1">
                <a:solidFill>
                  <a:srgbClr val="002060"/>
                </a:solidFill>
                <a:latin typeface="Times New Roman" pitchFamily="18" charset="0"/>
                <a:cs typeface="Times New Roman" pitchFamily="18" charset="0"/>
              </a:rPr>
              <a:t>fact</a:t>
            </a:r>
            <a:r>
              <a:rPr lang="fr-FR" dirty="0">
                <a:solidFill>
                  <a:srgbClr val="002060"/>
                </a:solidFill>
                <a:latin typeface="Times New Roman" pitchFamily="18" charset="0"/>
                <a:cs typeface="Times New Roman" pitchFamily="18" charset="0"/>
              </a:rPr>
              <a:t> * i;</a:t>
            </a:r>
          </a:p>
          <a:p>
            <a:r>
              <a:rPr lang="fr-FR" dirty="0" smtClean="0">
                <a:solidFill>
                  <a:srgbClr val="002060"/>
                </a:solidFill>
                <a:latin typeface="Times New Roman" pitchFamily="18" charset="0"/>
                <a:cs typeface="Times New Roman" pitchFamily="18" charset="0"/>
              </a:rPr>
              <a:t>	}</a:t>
            </a:r>
            <a:endParaRPr lang="fr-FR" dirty="0">
              <a:solidFill>
                <a:srgbClr val="002060"/>
              </a:solidFill>
              <a:latin typeface="Times New Roman" pitchFamily="18" charset="0"/>
              <a:cs typeface="Times New Roman" pitchFamily="18" charset="0"/>
            </a:endParaRPr>
          </a:p>
          <a:p>
            <a:r>
              <a:rPr lang="fr-FR" b="1" dirty="0" smtClean="0">
                <a:solidFill>
                  <a:srgbClr val="002060"/>
                </a:solidFill>
                <a:latin typeface="Times New Roman" pitchFamily="18" charset="0"/>
                <a:cs typeface="Times New Roman" pitchFamily="18" charset="0"/>
              </a:rPr>
              <a:t>	return </a:t>
            </a:r>
            <a:r>
              <a:rPr lang="fr-FR" b="1" dirty="0" err="1">
                <a:solidFill>
                  <a:srgbClr val="002060"/>
                </a:solidFill>
                <a:latin typeface="Times New Roman" pitchFamily="18" charset="0"/>
                <a:cs typeface="Times New Roman" pitchFamily="18" charset="0"/>
              </a:rPr>
              <a:t>fact</a:t>
            </a:r>
            <a:r>
              <a:rPr lang="fr-FR" b="1" dirty="0">
                <a:solidFill>
                  <a:srgbClr val="002060"/>
                </a:solidFill>
                <a:latin typeface="Times New Roman" pitchFamily="18" charset="0"/>
                <a:cs typeface="Times New Roman" pitchFamily="18" charset="0"/>
              </a:rPr>
              <a:t>;</a:t>
            </a:r>
          </a:p>
          <a:p>
            <a:r>
              <a:rPr lang="fr-FR" dirty="0">
                <a:solidFill>
                  <a:srgbClr val="002060"/>
                </a:solidFill>
                <a:latin typeface="Times New Roman" pitchFamily="18" charset="0"/>
                <a:cs typeface="Times New Roman" pitchFamily="18" charset="0"/>
              </a:rPr>
              <a:t>}</a:t>
            </a:r>
          </a:p>
          <a:p>
            <a:endParaRPr lang="fr-FR" dirty="0">
              <a:solidFill>
                <a:srgbClr val="002060"/>
              </a:solidFill>
              <a:latin typeface="Times New Roman" pitchFamily="18" charset="0"/>
              <a:cs typeface="Times New Roman" pitchFamily="18" charset="0"/>
            </a:endParaRPr>
          </a:p>
          <a:p>
            <a:r>
              <a:rPr lang="en-US" b="1" dirty="0">
                <a:solidFill>
                  <a:srgbClr val="002060"/>
                </a:solidFill>
                <a:latin typeface="Times New Roman" pitchFamily="18" charset="0"/>
                <a:cs typeface="Times New Roman" pitchFamily="18" charset="0"/>
              </a:rPr>
              <a:t>public static void main(String[] </a:t>
            </a:r>
            <a:r>
              <a:rPr lang="en-US" b="1" dirty="0" err="1">
                <a:solidFill>
                  <a:srgbClr val="002060"/>
                </a:solidFill>
                <a:latin typeface="Times New Roman" pitchFamily="18" charset="0"/>
                <a:cs typeface="Times New Roman" pitchFamily="18" charset="0"/>
              </a:rPr>
              <a:t>args</a:t>
            </a:r>
            <a:r>
              <a:rPr lang="en-US" b="1" dirty="0">
                <a:solidFill>
                  <a:srgbClr val="002060"/>
                </a:solidFill>
                <a:latin typeface="Times New Roman" pitchFamily="18" charset="0"/>
                <a:cs typeface="Times New Roman" pitchFamily="18" charset="0"/>
              </a:rPr>
              <a:t>) {</a:t>
            </a:r>
          </a:p>
          <a:p>
            <a:r>
              <a:rPr lang="fr-FR" b="1" dirty="0" smtClean="0">
                <a:solidFill>
                  <a:srgbClr val="002060"/>
                </a:solidFill>
                <a:latin typeface="Times New Roman" pitchFamily="18" charset="0"/>
                <a:cs typeface="Times New Roman" pitchFamily="18" charset="0"/>
              </a:rPr>
              <a:t>	</a:t>
            </a:r>
            <a:r>
              <a:rPr lang="fr-FR" b="1" dirty="0" err="1" smtClean="0">
                <a:solidFill>
                  <a:srgbClr val="002060"/>
                </a:solidFill>
                <a:latin typeface="Times New Roman" pitchFamily="18" charset="0"/>
                <a:cs typeface="Times New Roman" pitchFamily="18" charset="0"/>
              </a:rPr>
              <a:t>try</a:t>
            </a:r>
            <a:r>
              <a:rPr lang="fr-FR" b="1" dirty="0" smtClean="0">
                <a:solidFill>
                  <a:srgbClr val="002060"/>
                </a:solidFill>
                <a:latin typeface="Times New Roman" pitchFamily="18" charset="0"/>
                <a:cs typeface="Times New Roman" pitchFamily="18" charset="0"/>
              </a:rPr>
              <a:t> </a:t>
            </a:r>
            <a:r>
              <a:rPr lang="fr-FR" b="1" dirty="0">
                <a:solidFill>
                  <a:srgbClr val="002060"/>
                </a:solidFill>
                <a:latin typeface="Times New Roman" pitchFamily="18" charset="0"/>
                <a:cs typeface="Times New Roman" pitchFamily="18" charset="0"/>
              </a:rPr>
              <a:t>{</a:t>
            </a:r>
          </a:p>
          <a:p>
            <a:r>
              <a:rPr lang="fr-FR" dirty="0" smtClean="0">
                <a:solidFill>
                  <a:srgbClr val="002060"/>
                </a:solidFill>
                <a:latin typeface="Times New Roman" pitchFamily="18" charset="0"/>
                <a:cs typeface="Times New Roman" pitchFamily="18" charset="0"/>
              </a:rPr>
              <a:t>		System.</a:t>
            </a:r>
            <a:r>
              <a:rPr lang="fr-FR" i="1" dirty="0" smtClean="0">
                <a:solidFill>
                  <a:srgbClr val="002060"/>
                </a:solidFill>
                <a:latin typeface="Times New Roman" pitchFamily="18" charset="0"/>
                <a:cs typeface="Times New Roman" pitchFamily="18" charset="0"/>
              </a:rPr>
              <a:t>out.println(factoriel(-</a:t>
            </a:r>
            <a:r>
              <a:rPr lang="fr-FR" i="1" dirty="0">
                <a:solidFill>
                  <a:srgbClr val="002060"/>
                </a:solidFill>
                <a:latin typeface="Times New Roman" pitchFamily="18" charset="0"/>
                <a:cs typeface="Times New Roman" pitchFamily="18" charset="0"/>
              </a:rPr>
              <a:t>3));</a:t>
            </a:r>
          </a:p>
          <a:p>
            <a:r>
              <a:rPr lang="fr-FR" dirty="0" smtClean="0">
                <a:solidFill>
                  <a:srgbClr val="002060"/>
                </a:solidFill>
                <a:latin typeface="Times New Roman" pitchFamily="18" charset="0"/>
                <a:cs typeface="Times New Roman" pitchFamily="18" charset="0"/>
              </a:rPr>
              <a:t>	} </a:t>
            </a:r>
            <a:r>
              <a:rPr lang="fr-FR" b="1" dirty="0">
                <a:solidFill>
                  <a:srgbClr val="002060"/>
                </a:solidFill>
                <a:latin typeface="Times New Roman" pitchFamily="18" charset="0"/>
                <a:cs typeface="Times New Roman" pitchFamily="18" charset="0"/>
              </a:rPr>
              <a:t>catch </a:t>
            </a:r>
            <a:r>
              <a:rPr lang="fr-FR" b="1" dirty="0" smtClean="0">
                <a:solidFill>
                  <a:srgbClr val="002060"/>
                </a:solidFill>
                <a:latin typeface="Times New Roman" pitchFamily="18" charset="0"/>
                <a:cs typeface="Times New Roman" pitchFamily="18" charset="0"/>
              </a:rPr>
              <a:t>(</a:t>
            </a:r>
            <a:r>
              <a:rPr lang="fr-FR" b="1" dirty="0" err="1" smtClean="0">
                <a:solidFill>
                  <a:srgbClr val="002060"/>
                </a:solidFill>
                <a:latin typeface="Times New Roman" pitchFamily="18" charset="0"/>
                <a:cs typeface="Times New Roman" pitchFamily="18" charset="0"/>
              </a:rPr>
              <a:t>IllegalArgumentException</a:t>
            </a:r>
            <a:r>
              <a:rPr lang="fr-FR" b="1" dirty="0" smtClean="0">
                <a:solidFill>
                  <a:srgbClr val="002060"/>
                </a:solidFill>
                <a:latin typeface="Times New Roman" pitchFamily="18" charset="0"/>
                <a:cs typeface="Times New Roman" pitchFamily="18" charset="0"/>
              </a:rPr>
              <a:t> </a:t>
            </a:r>
            <a:r>
              <a:rPr lang="fr-FR" b="1" dirty="0">
                <a:solidFill>
                  <a:srgbClr val="002060"/>
                </a:solidFill>
                <a:latin typeface="Times New Roman" pitchFamily="18" charset="0"/>
                <a:cs typeface="Times New Roman" pitchFamily="18" charset="0"/>
              </a:rPr>
              <a:t>e) {</a:t>
            </a:r>
          </a:p>
          <a:p>
            <a:r>
              <a:rPr lang="fr-FR" dirty="0" smtClean="0">
                <a:solidFill>
                  <a:srgbClr val="002060"/>
                </a:solidFill>
                <a:latin typeface="Times New Roman" pitchFamily="18" charset="0"/>
                <a:cs typeface="Times New Roman" pitchFamily="18" charset="0"/>
              </a:rPr>
              <a:t>		System.</a:t>
            </a:r>
            <a:r>
              <a:rPr lang="fr-FR" i="1" dirty="0" smtClean="0">
                <a:solidFill>
                  <a:srgbClr val="002060"/>
                </a:solidFill>
                <a:latin typeface="Times New Roman" pitchFamily="18" charset="0"/>
                <a:cs typeface="Times New Roman" pitchFamily="18" charset="0"/>
              </a:rPr>
              <a:t>out.println(</a:t>
            </a:r>
            <a:r>
              <a:rPr lang="fr-FR" i="1" dirty="0" err="1" smtClean="0">
                <a:solidFill>
                  <a:srgbClr val="002060"/>
                </a:solidFill>
                <a:latin typeface="Times New Roman" pitchFamily="18" charset="0"/>
                <a:cs typeface="Times New Roman" pitchFamily="18" charset="0"/>
              </a:rPr>
              <a:t>e.getMessage</a:t>
            </a:r>
            <a:r>
              <a:rPr lang="fr-FR" i="1" dirty="0" smtClean="0">
                <a:solidFill>
                  <a:srgbClr val="002060"/>
                </a:solidFill>
                <a:latin typeface="Times New Roman" pitchFamily="18" charset="0"/>
                <a:cs typeface="Times New Roman" pitchFamily="18" charset="0"/>
              </a:rPr>
              <a:t>());</a:t>
            </a:r>
            <a:endParaRPr lang="fr-FR" i="1" dirty="0">
              <a:solidFill>
                <a:srgbClr val="002060"/>
              </a:solidFill>
              <a:latin typeface="Times New Roman" pitchFamily="18" charset="0"/>
              <a:cs typeface="Times New Roman" pitchFamily="18" charset="0"/>
            </a:endParaRPr>
          </a:p>
          <a:p>
            <a:r>
              <a:rPr lang="fr-FR" dirty="0" smtClean="0">
                <a:solidFill>
                  <a:srgbClr val="002060"/>
                </a:solidFill>
                <a:latin typeface="Times New Roman" pitchFamily="18" charset="0"/>
                <a:cs typeface="Times New Roman" pitchFamily="18" charset="0"/>
              </a:rPr>
              <a:t>	}</a:t>
            </a:r>
            <a:endParaRPr lang="fr-FR" dirty="0">
              <a:solidFill>
                <a:srgbClr val="002060"/>
              </a:solidFill>
              <a:latin typeface="Times New Roman" pitchFamily="18" charset="0"/>
              <a:cs typeface="Times New Roman" pitchFamily="18" charset="0"/>
            </a:endParaRPr>
          </a:p>
          <a:p>
            <a:r>
              <a:rPr lang="fr-FR" dirty="0" smtClean="0">
                <a:solidFill>
                  <a:srgbClr val="002060"/>
                </a:solidFill>
                <a:latin typeface="Times New Roman" pitchFamily="18" charset="0"/>
                <a:cs typeface="Times New Roman" pitchFamily="18" charset="0"/>
              </a:rPr>
              <a:t>}</a:t>
            </a:r>
          </a:p>
          <a:p>
            <a:endParaRPr lang="fr-FR" b="1" dirty="0" smtClean="0">
              <a:solidFill>
                <a:srgbClr val="002060"/>
              </a:solidFill>
              <a:latin typeface="Times New Roman" pitchFamily="18" charset="0"/>
              <a:cs typeface="Times New Roman" pitchFamily="18" charset="0"/>
            </a:endParaRPr>
          </a:p>
          <a:p>
            <a:r>
              <a:rPr lang="fr-FR" b="1" dirty="0" err="1" smtClean="0">
                <a:solidFill>
                  <a:srgbClr val="002060"/>
                </a:solidFill>
                <a:latin typeface="Times New Roman" pitchFamily="18" charset="0"/>
                <a:cs typeface="Times New Roman" pitchFamily="18" charset="0"/>
              </a:rPr>
              <a:t>Throws</a:t>
            </a:r>
            <a:r>
              <a:rPr lang="fr-FR" b="1" dirty="0" smtClean="0">
                <a:solidFill>
                  <a:srgbClr val="002060"/>
                </a:solidFill>
                <a:latin typeface="Times New Roman" pitchFamily="18" charset="0"/>
                <a:cs typeface="Times New Roman" pitchFamily="18" charset="0"/>
              </a:rPr>
              <a:t> permet de déléguer la responsabilité des erreurs vers la méthode appelante.</a:t>
            </a:r>
            <a:endParaRPr lang="fr-FR" dirty="0" smtClean="0">
              <a:solidFill>
                <a:srgbClr val="002060"/>
              </a:solidFill>
              <a:latin typeface="Times New Roman" pitchFamily="18" charset="0"/>
              <a:cs typeface="Times New Roman" pitchFamily="18" charset="0"/>
            </a:endParaRPr>
          </a:p>
          <a:p>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Exemple</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8" name="Rectangle 7"/>
          <p:cNvSpPr/>
          <p:nvPr/>
        </p:nvSpPr>
        <p:spPr>
          <a:xfrm>
            <a:off x="428596" y="1428736"/>
            <a:ext cx="7572428" cy="2286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9" name="Rectangle 8"/>
          <p:cNvSpPr/>
          <p:nvPr/>
        </p:nvSpPr>
        <p:spPr>
          <a:xfrm>
            <a:off x="500034" y="3857628"/>
            <a:ext cx="7215238" cy="2071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1"/>
            <a:ext cx="8043890" cy="1685923"/>
          </a:xfrm>
        </p:spPr>
        <p:txBody>
          <a:bodyPr>
            <a:normAutofit fontScale="70000" lnSpcReduction="20000"/>
          </a:bodyPr>
          <a:lstStyle/>
          <a:p>
            <a:pPr marL="0" indent="0" algn="just"/>
            <a:r>
              <a:rPr lang="fr-FR" dirty="0" smtClean="0">
                <a:solidFill>
                  <a:srgbClr val="002060"/>
                </a:solidFill>
                <a:latin typeface="Times New Roman" pitchFamily="18" charset="0"/>
                <a:cs typeface="Times New Roman" pitchFamily="18" charset="0"/>
              </a:rPr>
              <a:t> En cas de nécessité, on peut créer nos propres exceptions. Elles descendent des classes </a:t>
            </a:r>
            <a:r>
              <a:rPr lang="fr-FR" b="1" dirty="0" smtClean="0">
                <a:solidFill>
                  <a:srgbClr val="002060"/>
                </a:solidFill>
                <a:latin typeface="Times New Roman" pitchFamily="18" charset="0"/>
                <a:cs typeface="Times New Roman" pitchFamily="18" charset="0"/>
              </a:rPr>
              <a:t>Exception</a:t>
            </a:r>
            <a:r>
              <a:rPr lang="fr-FR" dirty="0" smtClean="0">
                <a:solidFill>
                  <a:srgbClr val="002060"/>
                </a:solidFill>
                <a:latin typeface="Times New Roman" pitchFamily="18" charset="0"/>
                <a:cs typeface="Times New Roman" pitchFamily="18" charset="0"/>
              </a:rPr>
              <a:t> mais pas de la classe </a:t>
            </a:r>
            <a:r>
              <a:rPr lang="fr-FR" dirty="0" err="1" smtClean="0">
                <a:solidFill>
                  <a:srgbClr val="002060"/>
                </a:solidFill>
                <a:latin typeface="Times New Roman" pitchFamily="18" charset="0"/>
                <a:cs typeface="Times New Roman" pitchFamily="18" charset="0"/>
              </a:rPr>
              <a:t>Error</a:t>
            </a:r>
            <a:r>
              <a:rPr lang="fr-FR" dirty="0" smtClean="0">
                <a:solidFill>
                  <a:srgbClr val="002060"/>
                </a:solidFill>
                <a:latin typeface="Times New Roman" pitchFamily="18" charset="0"/>
                <a:cs typeface="Times New Roman" pitchFamily="18" charset="0"/>
              </a:rPr>
              <a:t>. </a:t>
            </a:r>
          </a:p>
          <a:p>
            <a:pPr marL="0" indent="0" algn="just">
              <a:buNone/>
            </a:pPr>
            <a:endParaRPr lang="fr-FR" dirty="0" smtClean="0">
              <a:solidFill>
                <a:srgbClr val="002060"/>
              </a:solidFill>
              <a:latin typeface="Times New Roman" pitchFamily="18" charset="0"/>
              <a:cs typeface="Times New Roman" pitchFamily="18" charset="0"/>
            </a:endParaRPr>
          </a:p>
          <a:p>
            <a:pPr marL="0" indent="0" algn="just"/>
            <a:r>
              <a:rPr lang="fr-FR" dirty="0" smtClean="0">
                <a:solidFill>
                  <a:srgbClr val="002060"/>
                </a:solidFill>
                <a:latin typeface="Times New Roman" pitchFamily="18" charset="0"/>
                <a:cs typeface="Times New Roman" pitchFamily="18" charset="0"/>
              </a:rPr>
              <a:t> Il est préférable (par convention) d'inclure le mot « Exception » dans le nom de la nouvelle classe.</a:t>
            </a:r>
            <a:endParaRPr lang="fr-FR" dirty="0">
              <a:solidFill>
                <a:srgbClr val="002060"/>
              </a:solidFill>
              <a:latin typeface="Times New Roman" pitchFamily="18" charset="0"/>
              <a:cs typeface="Times New Roman" pitchFamily="18" charset="0"/>
            </a:endParaRP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6"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Les exceptions personnalisées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1643051"/>
            <a:ext cx="8329642" cy="4000527"/>
          </a:xfrm>
        </p:spPr>
        <p:txBody>
          <a:bodyPr>
            <a:normAutofit fontScale="85000" lnSpcReduction="20000"/>
          </a:bodyPr>
          <a:lstStyle/>
          <a:p>
            <a:pPr algn="just">
              <a:buNone/>
            </a:pPr>
            <a:r>
              <a:rPr lang="fr-FR" sz="2800" dirty="0">
                <a:solidFill>
                  <a:srgbClr val="002060"/>
                </a:solidFill>
                <a:latin typeface="Times New Roman" pitchFamily="18" charset="0"/>
                <a:cs typeface="Times New Roman" pitchFamily="18" charset="0"/>
              </a:rPr>
              <a:t>Un programme peut échouer pour </a:t>
            </a:r>
            <a:r>
              <a:rPr lang="fr-FR" sz="2800" dirty="0" smtClean="0">
                <a:solidFill>
                  <a:srgbClr val="002060"/>
                </a:solidFill>
                <a:latin typeface="Times New Roman" pitchFamily="18" charset="0"/>
                <a:cs typeface="Times New Roman" pitchFamily="18" charset="0"/>
              </a:rPr>
              <a:t>de nombreuses </a:t>
            </a:r>
            <a:r>
              <a:rPr lang="fr-FR" sz="2800" dirty="0">
                <a:solidFill>
                  <a:srgbClr val="002060"/>
                </a:solidFill>
                <a:latin typeface="Times New Roman" pitchFamily="18" charset="0"/>
                <a:cs typeface="Times New Roman" pitchFamily="18" charset="0"/>
              </a:rPr>
              <a:t>raisons:</a:t>
            </a:r>
          </a:p>
          <a:p>
            <a:pPr lvl="2" algn="just">
              <a:buFont typeface="Wingdings" pitchFamily="2" charset="2"/>
              <a:buChar char="§"/>
            </a:pPr>
            <a:r>
              <a:rPr lang="fr-FR" sz="2800" dirty="0" smtClean="0">
                <a:solidFill>
                  <a:srgbClr val="002060"/>
                </a:solidFill>
                <a:latin typeface="Times New Roman" pitchFamily="18" charset="0"/>
                <a:cs typeface="Times New Roman" pitchFamily="18" charset="0"/>
              </a:rPr>
              <a:t>Entrée incorrecte</a:t>
            </a:r>
          </a:p>
          <a:p>
            <a:pPr lvl="2" algn="just">
              <a:buFont typeface="Wingdings" pitchFamily="2" charset="2"/>
              <a:buChar char="§"/>
            </a:pPr>
            <a:r>
              <a:rPr lang="fr-FR" sz="2800" dirty="0" smtClean="0">
                <a:solidFill>
                  <a:srgbClr val="002060"/>
                </a:solidFill>
                <a:latin typeface="Times New Roman" pitchFamily="18" charset="0"/>
                <a:cs typeface="Times New Roman" pitchFamily="18" charset="0"/>
              </a:rPr>
              <a:t>Division par </a:t>
            </a:r>
            <a:r>
              <a:rPr lang="fr-FR" sz="2800" dirty="0" err="1" smtClean="0">
                <a:solidFill>
                  <a:srgbClr val="002060"/>
                </a:solidFill>
                <a:latin typeface="Times New Roman" pitchFamily="18" charset="0"/>
                <a:cs typeface="Times New Roman" pitchFamily="18" charset="0"/>
              </a:rPr>
              <a:t>zero</a:t>
            </a:r>
            <a:endParaRPr lang="fr-FR" sz="2800" dirty="0" smtClean="0">
              <a:solidFill>
                <a:srgbClr val="002060"/>
              </a:solidFill>
              <a:latin typeface="Times New Roman" pitchFamily="18" charset="0"/>
              <a:cs typeface="Times New Roman" pitchFamily="18" charset="0"/>
            </a:endParaRPr>
          </a:p>
          <a:p>
            <a:pPr lvl="2" algn="just">
              <a:buFont typeface="Wingdings" pitchFamily="2" charset="2"/>
              <a:buChar char="§"/>
            </a:pPr>
            <a:r>
              <a:rPr lang="fr-FR" sz="2800" dirty="0" smtClean="0">
                <a:solidFill>
                  <a:srgbClr val="002060"/>
                </a:solidFill>
                <a:latin typeface="Times New Roman" pitchFamily="18" charset="0"/>
                <a:cs typeface="Times New Roman" pitchFamily="18" charset="0"/>
              </a:rPr>
              <a:t>Mauvaise URL</a:t>
            </a:r>
          </a:p>
          <a:p>
            <a:pPr lvl="2" algn="just">
              <a:buFont typeface="Wingdings" pitchFamily="2" charset="2"/>
              <a:buChar char="§"/>
            </a:pPr>
            <a:r>
              <a:rPr lang="fr-FR" sz="2800" dirty="0" smtClean="0">
                <a:solidFill>
                  <a:srgbClr val="002060"/>
                </a:solidFill>
                <a:latin typeface="Times New Roman" pitchFamily="18" charset="0"/>
                <a:cs typeface="Times New Roman" pitchFamily="18" charset="0"/>
              </a:rPr>
              <a:t>…</a:t>
            </a:r>
          </a:p>
          <a:p>
            <a:pPr lvl="2" algn="just">
              <a:buFont typeface="Wingdings" pitchFamily="2" charset="2"/>
              <a:buChar char="§"/>
            </a:pPr>
            <a:endParaRPr lang="fr-FR" sz="2800" dirty="0">
              <a:solidFill>
                <a:srgbClr val="002060"/>
              </a:solidFill>
              <a:latin typeface="Times New Roman" pitchFamily="18" charset="0"/>
              <a:cs typeface="Times New Roman" pitchFamily="18" charset="0"/>
            </a:endParaRPr>
          </a:p>
          <a:p>
            <a:pPr marL="0" indent="0" algn="just">
              <a:buNone/>
            </a:pPr>
            <a:r>
              <a:rPr lang="fr-FR" sz="2800" dirty="0" smtClean="0">
                <a:solidFill>
                  <a:srgbClr val="002060"/>
                </a:solidFill>
                <a:latin typeface="Times New Roman" pitchFamily="18" charset="0"/>
                <a:cs typeface="Times New Roman" pitchFamily="18" charset="0"/>
              </a:rPr>
              <a:t>L'arrêt </a:t>
            </a:r>
            <a:r>
              <a:rPr lang="fr-FR" sz="2800" dirty="0">
                <a:solidFill>
                  <a:srgbClr val="002060"/>
                </a:solidFill>
                <a:latin typeface="Times New Roman" pitchFamily="18" charset="0"/>
                <a:cs typeface="Times New Roman" pitchFamily="18" charset="0"/>
              </a:rPr>
              <a:t>violent d'un programme suite </a:t>
            </a:r>
            <a:r>
              <a:rPr lang="fr-FR" sz="2800" dirty="0" smtClean="0">
                <a:solidFill>
                  <a:srgbClr val="002060"/>
                </a:solidFill>
                <a:latin typeface="Times New Roman" pitchFamily="18" charset="0"/>
                <a:cs typeface="Times New Roman" pitchFamily="18" charset="0"/>
              </a:rPr>
              <a:t>à l'apparition </a:t>
            </a:r>
            <a:r>
              <a:rPr lang="fr-FR" sz="2800" dirty="0">
                <a:solidFill>
                  <a:srgbClr val="002060"/>
                </a:solidFill>
                <a:latin typeface="Times New Roman" pitchFamily="18" charset="0"/>
                <a:cs typeface="Times New Roman" pitchFamily="18" charset="0"/>
              </a:rPr>
              <a:t>d'une erreur peut parfois </a:t>
            </a:r>
            <a:r>
              <a:rPr lang="fr-FR" sz="2800" dirty="0" smtClean="0">
                <a:solidFill>
                  <a:srgbClr val="002060"/>
                </a:solidFill>
                <a:latin typeface="Times New Roman" pitchFamily="18" charset="0"/>
                <a:cs typeface="Times New Roman" pitchFamily="18" charset="0"/>
              </a:rPr>
              <a:t>être évité.</a:t>
            </a:r>
          </a:p>
          <a:p>
            <a:pPr algn="just">
              <a:buNone/>
            </a:pPr>
            <a:endParaRPr lang="fr-FR" sz="2800" dirty="0">
              <a:solidFill>
                <a:srgbClr val="002060"/>
              </a:solidFill>
              <a:latin typeface="Times New Roman" pitchFamily="18" charset="0"/>
              <a:cs typeface="Times New Roman" pitchFamily="18" charset="0"/>
            </a:endParaRPr>
          </a:p>
          <a:p>
            <a:pPr marL="0" indent="0" algn="just">
              <a:buNone/>
            </a:pPr>
            <a:r>
              <a:rPr lang="fr-FR" sz="2800" dirty="0" smtClean="0">
                <a:solidFill>
                  <a:srgbClr val="002060"/>
                </a:solidFill>
                <a:latin typeface="Times New Roman" pitchFamily="18" charset="0"/>
                <a:cs typeface="Times New Roman" pitchFamily="18" charset="0"/>
              </a:rPr>
              <a:t>Deux </a:t>
            </a:r>
            <a:r>
              <a:rPr lang="fr-FR" sz="2800" dirty="0">
                <a:solidFill>
                  <a:srgbClr val="002060"/>
                </a:solidFill>
                <a:latin typeface="Times New Roman" pitchFamily="18" charset="0"/>
                <a:cs typeface="Times New Roman" pitchFamily="18" charset="0"/>
              </a:rPr>
              <a:t>aspects de la gestion des </a:t>
            </a:r>
            <a:r>
              <a:rPr lang="fr-FR" sz="2800" dirty="0" smtClean="0">
                <a:solidFill>
                  <a:srgbClr val="002060"/>
                </a:solidFill>
                <a:latin typeface="Times New Roman" pitchFamily="18" charset="0"/>
                <a:cs typeface="Times New Roman" pitchFamily="18" charset="0"/>
              </a:rPr>
              <a:t>erreurs: </a:t>
            </a:r>
            <a:r>
              <a:rPr lang="fr-FR" sz="2800" b="1" dirty="0" smtClean="0">
                <a:solidFill>
                  <a:srgbClr val="002060"/>
                </a:solidFill>
                <a:latin typeface="Times New Roman" pitchFamily="18" charset="0"/>
                <a:cs typeface="Times New Roman" pitchFamily="18" charset="0"/>
              </a:rPr>
              <a:t>détection et rétablissement</a:t>
            </a:r>
            <a:r>
              <a:rPr lang="fr-FR" sz="2800" b="1" dirty="0">
                <a:solidFill>
                  <a:srgbClr val="002060"/>
                </a:solidFill>
                <a:latin typeface="Times New Roman" pitchFamily="18" charset="0"/>
                <a:cs typeface="Times New Roman" pitchFamily="18" charset="0"/>
              </a:rPr>
              <a:t>.</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endParaRPr>
          </a:p>
        </p:txBody>
      </p:sp>
      <p:sp>
        <p:nvSpPr>
          <p:cNvPr id="7" name="Rectangle 6"/>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285720" y="1428736"/>
            <a:ext cx="8401080" cy="1500198"/>
          </a:xfrm>
        </p:spPr>
        <p:txBody>
          <a:bodyPr>
            <a:normAutofit fontScale="25000" lnSpcReduction="20000"/>
          </a:bodyPr>
          <a:lstStyle/>
          <a:p>
            <a:pPr marL="0" indent="0" algn="just">
              <a:buNone/>
            </a:pPr>
            <a:r>
              <a:rPr lang="fr-FR" sz="8600" dirty="0" smtClean="0">
                <a:solidFill>
                  <a:srgbClr val="002060"/>
                </a:solidFill>
                <a:latin typeface="Times New Roman" pitchFamily="18" charset="0"/>
                <a:cs typeface="Times New Roman" pitchFamily="18" charset="0"/>
              </a:rPr>
              <a:t>Exemple:</a:t>
            </a:r>
          </a:p>
          <a:p>
            <a:pPr marL="0" indent="0" algn="just">
              <a:buNone/>
            </a:pPr>
            <a:endParaRPr lang="fr-FR" sz="8600" dirty="0" smtClean="0">
              <a:solidFill>
                <a:srgbClr val="002060"/>
              </a:solidFill>
              <a:latin typeface="Times New Roman" pitchFamily="18" charset="0"/>
              <a:cs typeface="Times New Roman" pitchFamily="18" charset="0"/>
            </a:endParaRPr>
          </a:p>
          <a:p>
            <a:pPr marL="0" indent="0" algn="just">
              <a:buNone/>
            </a:pPr>
            <a:r>
              <a:rPr lang="fr-FR" sz="8600" dirty="0" smtClean="0">
                <a:solidFill>
                  <a:srgbClr val="002060"/>
                </a:solidFill>
                <a:latin typeface="Times New Roman" pitchFamily="18" charset="0"/>
                <a:cs typeface="Times New Roman" pitchFamily="18" charset="0"/>
              </a:rPr>
              <a:t>Ecrire une fonction qui permet de vérifier une chaine de caractère. Si une chaine de caractère est vide le programme lèvera une exception personnalisé</a:t>
            </a:r>
          </a:p>
          <a:p>
            <a:pPr marL="0" indent="0" algn="just">
              <a:buNone/>
            </a:pPr>
            <a:endParaRPr lang="fr-FR" sz="8600" dirty="0" smtClean="0">
              <a:solidFill>
                <a:srgbClr val="FF0000"/>
              </a:solidFill>
            </a:endParaRPr>
          </a:p>
          <a:p>
            <a:pPr marL="0" indent="0" algn="just">
              <a:buNone/>
            </a:pPr>
            <a:endParaRPr lang="fr-FR" sz="8600" b="1" dirty="0" smtClean="0">
              <a:solidFill>
                <a:srgbClr val="FF0000"/>
              </a:solidFill>
            </a:endParaRPr>
          </a:p>
          <a:p>
            <a:pPr marL="0" indent="0" algn="just">
              <a:buNone/>
            </a:pPr>
            <a:endParaRPr lang="fr-FR" sz="8600" b="1" dirty="0" smtClean="0">
              <a:solidFill>
                <a:srgbClr val="FF0000"/>
              </a:solidFill>
            </a:endParaRPr>
          </a:p>
          <a:p>
            <a:pPr marL="0" indent="0" algn="just">
              <a:buNone/>
            </a:pPr>
            <a:endParaRPr lang="fr-FR" sz="3800" dirty="0" smtClean="0">
              <a:solidFill>
                <a:srgbClr val="FF0000"/>
              </a:solidFill>
            </a:endParaRPr>
          </a:p>
          <a:p>
            <a:pPr marL="0" indent="0" algn="just">
              <a:buNone/>
            </a:pPr>
            <a:endParaRPr lang="fr-FR" sz="2800" b="1" dirty="0" smtClean="0">
              <a:solidFill>
                <a:srgbClr val="FF0000"/>
              </a:solidFill>
            </a:endParaRPr>
          </a:p>
          <a:p>
            <a:pPr marL="0" indent="0" algn="just">
              <a:buNone/>
            </a:pPr>
            <a:endParaRPr lang="fr-FR" sz="2800" b="1" dirty="0">
              <a:solidFill>
                <a:srgbClr val="FF0000"/>
              </a:solidFill>
            </a:endParaRPr>
          </a:p>
        </p:txBody>
      </p:sp>
      <p:sp>
        <p:nvSpPr>
          <p:cNvPr id="7" name="Rectangle 6"/>
          <p:cNvSpPr/>
          <p:nvPr/>
        </p:nvSpPr>
        <p:spPr>
          <a:xfrm>
            <a:off x="467544" y="5373216"/>
            <a:ext cx="7920880" cy="830997"/>
          </a:xfrm>
          <a:prstGeom prst="rect">
            <a:avLst/>
          </a:prstGeom>
        </p:spPr>
        <p:txBody>
          <a:bodyPr wrap="square">
            <a:spAutoFit/>
          </a:bodyPr>
          <a:lstStyle/>
          <a:p>
            <a:pPr algn="ctr"/>
            <a:r>
              <a:rPr lang="fr-FR" sz="2400" b="1" dirty="0" smtClean="0">
                <a:solidFill>
                  <a:srgbClr val="C00000"/>
                </a:solidFill>
                <a:latin typeface="Times New Roman" pitchFamily="18" charset="0"/>
                <a:cs typeface="Times New Roman" pitchFamily="18" charset="0"/>
              </a:rPr>
              <a:t>La fonction Contrôle(String chaine) lève l’exception </a:t>
            </a:r>
            <a:r>
              <a:rPr lang="fr-FR" sz="2400" b="1" dirty="0" err="1" smtClean="0">
                <a:solidFill>
                  <a:srgbClr val="C00000"/>
                </a:solidFill>
                <a:latin typeface="Times New Roman" pitchFamily="18" charset="0"/>
                <a:cs typeface="Times New Roman" pitchFamily="18" charset="0"/>
              </a:rPr>
              <a:t>SaisieErroneeException</a:t>
            </a:r>
            <a:r>
              <a:rPr lang="fr-FR" sz="2400" b="1" dirty="0" smtClean="0">
                <a:solidFill>
                  <a:srgbClr val="C00000"/>
                </a:solidFill>
                <a:latin typeface="Times New Roman" pitchFamily="18" charset="0"/>
                <a:cs typeface="Times New Roman" pitchFamily="18" charset="0"/>
              </a:rPr>
              <a:t> </a:t>
            </a:r>
          </a:p>
        </p:txBody>
      </p:sp>
      <p:pic>
        <p:nvPicPr>
          <p:cNvPr id="1028" name="Picture 4"/>
          <p:cNvPicPr>
            <a:picLocks noChangeAspect="1" noChangeArrowheads="1"/>
          </p:cNvPicPr>
          <p:nvPr/>
        </p:nvPicPr>
        <p:blipFill>
          <a:blip r:embed="rId3" cstate="print"/>
          <a:srcRect/>
          <a:stretch>
            <a:fillRect/>
          </a:stretch>
        </p:blipFill>
        <p:spPr bwMode="auto">
          <a:xfrm>
            <a:off x="251520" y="3212976"/>
            <a:ext cx="8496300" cy="1381125"/>
          </a:xfrm>
          <a:prstGeom prst="rect">
            <a:avLst/>
          </a:prstGeom>
          <a:noFill/>
          <a:ln w="9525">
            <a:noFill/>
            <a:miter lim="800000"/>
            <a:headEnd/>
            <a:tailEnd/>
          </a:ln>
        </p:spPr>
      </p:pic>
      <p:sp>
        <p:nvSpPr>
          <p:cNvPr id="8" name="Rectangle 7"/>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0"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Les exceptions personnalisées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611560" y="2852936"/>
            <a:ext cx="7668000" cy="2971975"/>
          </a:xfrm>
          <a:prstGeom prst="rect">
            <a:avLst/>
          </a:prstGeom>
          <a:noFill/>
          <a:ln w="9525">
            <a:noFill/>
            <a:miter lim="800000"/>
            <a:headEnd/>
            <a:tailEnd/>
          </a:ln>
        </p:spPr>
      </p:pic>
      <p:sp>
        <p:nvSpPr>
          <p:cNvPr id="5" name="Rectangle 4"/>
          <p:cNvSpPr/>
          <p:nvPr/>
        </p:nvSpPr>
        <p:spPr>
          <a:xfrm>
            <a:off x="539552" y="1700808"/>
            <a:ext cx="7848872" cy="830997"/>
          </a:xfrm>
          <a:prstGeom prst="rect">
            <a:avLst/>
          </a:prstGeom>
        </p:spPr>
        <p:txBody>
          <a:bodyPr wrap="square">
            <a:spAutoFit/>
          </a:bodyPr>
          <a:lstStyle/>
          <a:p>
            <a:pPr algn="just"/>
            <a:r>
              <a:rPr lang="fr-FR" sz="2400" b="1" dirty="0" smtClean="0">
                <a:solidFill>
                  <a:srgbClr val="C00000"/>
                </a:solidFill>
                <a:latin typeface="Times New Roman" pitchFamily="18" charset="0"/>
                <a:cs typeface="Times New Roman" pitchFamily="18" charset="0"/>
              </a:rPr>
              <a:t>Créer l’exception personnalisée </a:t>
            </a:r>
            <a:r>
              <a:rPr lang="fr-FR" sz="2400" b="1" i="1" dirty="0" err="1" smtClean="0">
                <a:solidFill>
                  <a:srgbClr val="C00000"/>
                </a:solidFill>
                <a:latin typeface="Times New Roman" pitchFamily="18" charset="0"/>
                <a:cs typeface="Times New Roman" pitchFamily="18" charset="0"/>
              </a:rPr>
              <a:t>SaisieErroneeException</a:t>
            </a:r>
            <a:r>
              <a:rPr lang="fr-FR" sz="2400" b="1" dirty="0" smtClean="0">
                <a:solidFill>
                  <a:srgbClr val="C00000"/>
                </a:solidFill>
                <a:latin typeface="Times New Roman" pitchFamily="18" charset="0"/>
                <a:cs typeface="Times New Roman" pitchFamily="18" charset="0"/>
              </a:rPr>
              <a:t> qui hérite de la classe Exception</a:t>
            </a:r>
          </a:p>
        </p:txBody>
      </p:sp>
      <p:sp>
        <p:nvSpPr>
          <p:cNvPr id="7" name="Rectangle 6"/>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9"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Les exceptions personnalisées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1357298"/>
            <a:ext cx="9144000" cy="461665"/>
          </a:xfrm>
          <a:prstGeom prst="rect">
            <a:avLst/>
          </a:prstGeom>
        </p:spPr>
        <p:txBody>
          <a:bodyPr wrap="square">
            <a:spAutoFit/>
          </a:bodyPr>
          <a:lstStyle/>
          <a:p>
            <a:pPr algn="just"/>
            <a:r>
              <a:rPr lang="fr-FR" sz="2400" b="1" dirty="0" smtClean="0">
                <a:solidFill>
                  <a:srgbClr val="C00000"/>
                </a:solidFill>
                <a:latin typeface="Times New Roman" pitchFamily="18" charset="0"/>
                <a:cs typeface="Times New Roman" pitchFamily="18" charset="0"/>
              </a:rPr>
              <a:t>Programme de test qui appelle la fonction </a:t>
            </a:r>
            <a:r>
              <a:rPr lang="fr-FR" sz="2400" b="1" i="1" dirty="0" smtClean="0">
                <a:solidFill>
                  <a:srgbClr val="C00000"/>
                </a:solidFill>
                <a:latin typeface="Times New Roman" pitchFamily="18" charset="0"/>
                <a:cs typeface="Times New Roman" pitchFamily="18" charset="0"/>
              </a:rPr>
              <a:t>Contrôle(String chaine). </a:t>
            </a:r>
          </a:p>
        </p:txBody>
      </p:sp>
      <p:pic>
        <p:nvPicPr>
          <p:cNvPr id="2050" name="Picture 2"/>
          <p:cNvPicPr>
            <a:picLocks noChangeAspect="1" noChangeArrowheads="1"/>
          </p:cNvPicPr>
          <p:nvPr/>
        </p:nvPicPr>
        <p:blipFill>
          <a:blip r:embed="rId3" cstate="print"/>
          <a:srcRect/>
          <a:stretch>
            <a:fillRect/>
          </a:stretch>
        </p:blipFill>
        <p:spPr bwMode="auto">
          <a:xfrm>
            <a:off x="323528" y="2000240"/>
            <a:ext cx="7128000" cy="4597948"/>
          </a:xfrm>
          <a:prstGeom prst="rect">
            <a:avLst/>
          </a:prstGeom>
          <a:noFill/>
          <a:ln w="9525">
            <a:noFill/>
            <a:miter lim="800000"/>
            <a:headEnd/>
            <a:tailEnd/>
          </a:ln>
        </p:spPr>
      </p:pic>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Les exceptions personnalisées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1714488"/>
            <a:ext cx="8064000" cy="1942901"/>
          </a:xfrm>
          <a:prstGeom prst="rect">
            <a:avLst/>
          </a:prstGeom>
          <a:noFill/>
          <a:ln w="9525">
            <a:noFill/>
            <a:miter lim="800000"/>
            <a:headEnd/>
            <a:tailEnd/>
          </a:ln>
        </p:spPr>
      </p:pic>
      <p:sp>
        <p:nvSpPr>
          <p:cNvPr id="6" name="Espace réservé du contenu 2"/>
          <p:cNvSpPr>
            <a:spLocks noGrp="1"/>
          </p:cNvSpPr>
          <p:nvPr>
            <p:ph idx="1"/>
          </p:nvPr>
        </p:nvSpPr>
        <p:spPr>
          <a:xfrm>
            <a:off x="251520" y="3645024"/>
            <a:ext cx="8496944" cy="936104"/>
          </a:xfrm>
        </p:spPr>
        <p:txBody>
          <a:bodyPr>
            <a:normAutofit/>
          </a:bodyPr>
          <a:lstStyle/>
          <a:p>
            <a:pPr marL="0" indent="0" algn="just">
              <a:buNone/>
            </a:pPr>
            <a:r>
              <a:rPr lang="fr-FR" sz="2400" dirty="0" smtClean="0">
                <a:solidFill>
                  <a:srgbClr val="002060"/>
                </a:solidFill>
                <a:latin typeface="Times New Roman" pitchFamily="18" charset="0"/>
                <a:cs typeface="Times New Roman" pitchFamily="18" charset="0"/>
              </a:rPr>
              <a:t>Si vous essayez d’exécuter cette classe, vous aurez une erreur comme décrit ci-dessous</a:t>
            </a:r>
          </a:p>
          <a:p>
            <a:pPr lvl="2" algn="just">
              <a:buFont typeface="Wingdings" pitchFamily="2" charset="2"/>
              <a:buChar char="§"/>
            </a:pPr>
            <a:endParaRPr lang="fr-FR" sz="2800" dirty="0">
              <a:solidFill>
                <a:srgbClr val="00206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323528" y="4564536"/>
            <a:ext cx="8064000" cy="1528760"/>
          </a:xfrm>
          <a:prstGeom prst="rect">
            <a:avLst/>
          </a:prstGeom>
          <a:noFill/>
          <a:ln w="9525">
            <a:noFill/>
            <a:miter lim="800000"/>
            <a:headEnd/>
            <a:tailEnd/>
          </a:ln>
        </p:spPr>
      </p:pic>
      <p:sp>
        <p:nvSpPr>
          <p:cNvPr id="8" name="Espace réservé du contenu 2"/>
          <p:cNvSpPr txBox="1">
            <a:spLocks/>
          </p:cNvSpPr>
          <p:nvPr/>
        </p:nvSpPr>
        <p:spPr>
          <a:xfrm>
            <a:off x="323528" y="6093296"/>
            <a:ext cx="8496944" cy="576064"/>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b="0"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rPr>
              <a:t>Ceci est une exception levée</a:t>
            </a:r>
            <a:r>
              <a:rPr kumimoji="0" lang="fr-FR" sz="2400" b="0" i="0" u="none" strike="noStrike" kern="1200" cap="none" spc="0" normalizeH="0" noProof="0" dirty="0" smtClean="0">
                <a:ln>
                  <a:noFill/>
                </a:ln>
                <a:solidFill>
                  <a:srgbClr val="002060"/>
                </a:solidFill>
                <a:effectLst/>
                <a:uLnTx/>
                <a:uFillTx/>
                <a:latin typeface="Times New Roman" pitchFamily="18" charset="0"/>
                <a:cs typeface="Times New Roman" pitchFamily="18" charset="0"/>
              </a:rPr>
              <a:t> à l’exécution sans qu’elle soit capturée</a:t>
            </a:r>
            <a:endParaRPr kumimoji="0" lang="fr-FR" sz="2400" b="0"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endParaRPr>
          </a:p>
          <a:p>
            <a:pPr marL="1143000" marR="0" lvl="2" indent="-228600" algn="just"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fr-FR" sz="28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endParaRPr>
          </a:p>
        </p:txBody>
      </p:sp>
      <p:sp>
        <p:nvSpPr>
          <p:cNvPr id="9" name="Espace réservé du contenu 2"/>
          <p:cNvSpPr txBox="1">
            <a:spLocks/>
          </p:cNvSpPr>
          <p:nvPr/>
        </p:nvSpPr>
        <p:spPr>
          <a:xfrm>
            <a:off x="357158" y="1142984"/>
            <a:ext cx="1512168" cy="576064"/>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400" b="0" i="0" u="none" strike="noStrike" kern="1200" cap="none" spc="0" normalizeH="0" baseline="0" noProof="0" dirty="0" smtClean="0">
                <a:ln>
                  <a:noFill/>
                </a:ln>
                <a:solidFill>
                  <a:srgbClr val="002060"/>
                </a:solidFill>
                <a:effectLst/>
                <a:uLnTx/>
                <a:uFillTx/>
                <a:latin typeface="Times New Roman" pitchFamily="18" charset="0"/>
                <a:cs typeface="Times New Roman" pitchFamily="18" charset="0"/>
              </a:rPr>
              <a:t>Exemple:</a:t>
            </a:r>
          </a:p>
          <a:p>
            <a:pPr marL="1143000" marR="0" lvl="2" indent="-228600" algn="just"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fr-FR" sz="2800" b="0" i="0" u="none" strike="noStrike" kern="1200" cap="none" spc="0" normalizeH="0" baseline="0" noProof="0" dirty="0">
              <a:ln>
                <a:noFill/>
              </a:ln>
              <a:solidFill>
                <a:srgbClr val="002060"/>
              </a:solidFill>
              <a:effectLst/>
              <a:uLnTx/>
              <a:uFillTx/>
              <a:latin typeface="Times New Roman" pitchFamily="18" charset="0"/>
              <a:cs typeface="Times New Roman" pitchFamily="18" charset="0"/>
            </a:endParaRPr>
          </a:p>
        </p:txBody>
      </p:sp>
      <p:sp>
        <p:nvSpPr>
          <p:cNvPr id="14" name="Rectangle 1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1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16" name="Rectangle 1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7" name="Rectangle 16"/>
          <p:cNvSpPr/>
          <p:nvPr/>
        </p:nvSpPr>
        <p:spPr>
          <a:xfrm>
            <a:off x="214282" y="1643050"/>
            <a:ext cx="6215106" cy="2071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8" name="Rectangle 17"/>
          <p:cNvSpPr/>
          <p:nvPr/>
        </p:nvSpPr>
        <p:spPr>
          <a:xfrm>
            <a:off x="214282" y="4500570"/>
            <a:ext cx="8643998" cy="14287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1"/>
            <a:ext cx="8186766" cy="3328997"/>
          </a:xfrm>
        </p:spPr>
        <p:txBody>
          <a:bodyPr>
            <a:normAutofit fontScale="70000" lnSpcReduction="20000"/>
          </a:bodyPr>
          <a:lstStyle/>
          <a:p>
            <a:pPr marL="0" indent="0" algn="just">
              <a:buNone/>
            </a:pPr>
            <a:r>
              <a:rPr lang="fr-FR" dirty="0">
                <a:solidFill>
                  <a:schemeClr val="accent1">
                    <a:lumMod val="50000"/>
                  </a:schemeClr>
                </a:solidFill>
                <a:latin typeface="Times New Roman" pitchFamily="18" charset="0"/>
                <a:cs typeface="Times New Roman" pitchFamily="18" charset="0"/>
              </a:rPr>
              <a:t>La gestion des exceptions en Java offre </a:t>
            </a:r>
            <a:r>
              <a:rPr lang="fr-FR" dirty="0" smtClean="0">
                <a:solidFill>
                  <a:schemeClr val="accent1">
                    <a:lumMod val="50000"/>
                  </a:schemeClr>
                </a:solidFill>
                <a:latin typeface="Times New Roman" pitchFamily="18" charset="0"/>
                <a:cs typeface="Times New Roman" pitchFamily="18" charset="0"/>
              </a:rPr>
              <a:t>un mécanisme </a:t>
            </a:r>
            <a:r>
              <a:rPr lang="fr-FR" dirty="0">
                <a:solidFill>
                  <a:schemeClr val="accent1">
                    <a:lumMod val="50000"/>
                  </a:schemeClr>
                </a:solidFill>
                <a:latin typeface="Times New Roman" pitchFamily="18" charset="0"/>
                <a:cs typeface="Times New Roman" pitchFamily="18" charset="0"/>
              </a:rPr>
              <a:t>flexible pour </a:t>
            </a:r>
            <a:r>
              <a:rPr lang="fr-FR" b="1" dirty="0">
                <a:solidFill>
                  <a:srgbClr val="C00000"/>
                </a:solidFill>
                <a:latin typeface="Times New Roman" pitchFamily="18" charset="0"/>
                <a:cs typeface="Times New Roman" pitchFamily="18" charset="0"/>
              </a:rPr>
              <a:t>passer le </a:t>
            </a:r>
            <a:r>
              <a:rPr lang="fr-FR" b="1" dirty="0" smtClean="0">
                <a:solidFill>
                  <a:srgbClr val="C00000"/>
                </a:solidFill>
                <a:latin typeface="Times New Roman" pitchFamily="18" charset="0"/>
                <a:cs typeface="Times New Roman" pitchFamily="18" charset="0"/>
              </a:rPr>
              <a:t>contrôle</a:t>
            </a:r>
            <a:r>
              <a:rPr lang="fr-FR" dirty="0" smtClean="0">
                <a:solidFill>
                  <a:schemeClr val="accent1">
                    <a:lumMod val="50000"/>
                  </a:schemeClr>
                </a:solidFill>
                <a:latin typeface="Times New Roman" pitchFamily="18" charset="0"/>
                <a:cs typeface="Times New Roman" pitchFamily="18" charset="0"/>
              </a:rPr>
              <a:t>, </a:t>
            </a:r>
            <a:r>
              <a:rPr lang="fr-FR" b="1" dirty="0" smtClean="0">
                <a:solidFill>
                  <a:srgbClr val="C00000"/>
                </a:solidFill>
                <a:latin typeface="Times New Roman" pitchFamily="18" charset="0"/>
                <a:cs typeface="Times New Roman" pitchFamily="18" charset="0"/>
              </a:rPr>
              <a:t>depuis </a:t>
            </a:r>
            <a:r>
              <a:rPr lang="fr-FR" b="1" dirty="0">
                <a:solidFill>
                  <a:srgbClr val="C00000"/>
                </a:solidFill>
                <a:latin typeface="Times New Roman" pitchFamily="18" charset="0"/>
                <a:cs typeface="Times New Roman" pitchFamily="18" charset="0"/>
              </a:rPr>
              <a:t>le point de détection de </a:t>
            </a:r>
            <a:r>
              <a:rPr lang="fr-FR" b="1" dirty="0" smtClean="0">
                <a:solidFill>
                  <a:srgbClr val="C00000"/>
                </a:solidFill>
                <a:latin typeface="Times New Roman" pitchFamily="18" charset="0"/>
                <a:cs typeface="Times New Roman" pitchFamily="18" charset="0"/>
              </a:rPr>
              <a:t>l'erreur</a:t>
            </a:r>
            <a:r>
              <a:rPr lang="fr-FR" dirty="0" smtClean="0">
                <a:solidFill>
                  <a:schemeClr val="accent1">
                    <a:lumMod val="50000"/>
                  </a:schemeClr>
                </a:solidFill>
                <a:latin typeface="Times New Roman" pitchFamily="18" charset="0"/>
                <a:cs typeface="Times New Roman" pitchFamily="18" charset="0"/>
              </a:rPr>
              <a:t>, à un </a:t>
            </a:r>
            <a:r>
              <a:rPr lang="fr-FR" b="1" dirty="0" smtClean="0">
                <a:solidFill>
                  <a:srgbClr val="C00000"/>
                </a:solidFill>
                <a:latin typeface="Times New Roman" pitchFamily="18" charset="0"/>
                <a:cs typeface="Times New Roman" pitchFamily="18" charset="0"/>
              </a:rPr>
              <a:t>gestionnaire </a:t>
            </a:r>
            <a:r>
              <a:rPr lang="fr-FR" b="1" dirty="0">
                <a:solidFill>
                  <a:srgbClr val="C00000"/>
                </a:solidFill>
                <a:latin typeface="Times New Roman" pitchFamily="18" charset="0"/>
                <a:cs typeface="Times New Roman" pitchFamily="18" charset="0"/>
              </a:rPr>
              <a:t>de récupération de l'erreur.</a:t>
            </a:r>
          </a:p>
          <a:p>
            <a:pPr algn="just">
              <a:buNone/>
            </a:pPr>
            <a:endParaRPr lang="fr-FR" dirty="0" smtClean="0">
              <a:solidFill>
                <a:schemeClr val="accent1">
                  <a:lumMod val="50000"/>
                </a:schemeClr>
              </a:solidFill>
              <a:latin typeface="Times New Roman" pitchFamily="18" charset="0"/>
              <a:cs typeface="Times New Roman" pitchFamily="18" charset="0"/>
            </a:endParaRPr>
          </a:p>
          <a:p>
            <a:pPr marL="0" indent="0" algn="just">
              <a:buNone/>
            </a:pPr>
            <a:r>
              <a:rPr lang="fr-FR" dirty="0" smtClean="0">
                <a:solidFill>
                  <a:schemeClr val="accent1">
                    <a:lumMod val="50000"/>
                  </a:schemeClr>
                </a:solidFill>
                <a:latin typeface="Times New Roman" pitchFamily="18" charset="0"/>
                <a:cs typeface="Times New Roman" pitchFamily="18" charset="0"/>
              </a:rPr>
              <a:t>Lorsqu'une </a:t>
            </a:r>
            <a:r>
              <a:rPr lang="fr-FR" dirty="0">
                <a:solidFill>
                  <a:schemeClr val="accent1">
                    <a:lumMod val="50000"/>
                  </a:schemeClr>
                </a:solidFill>
                <a:latin typeface="Times New Roman" pitchFamily="18" charset="0"/>
                <a:cs typeface="Times New Roman" pitchFamily="18" charset="0"/>
              </a:rPr>
              <a:t>méthode détecte une erreur, </a:t>
            </a:r>
            <a:r>
              <a:rPr lang="fr-FR" dirty="0" smtClean="0">
                <a:solidFill>
                  <a:schemeClr val="accent1">
                    <a:lumMod val="50000"/>
                  </a:schemeClr>
                </a:solidFill>
                <a:latin typeface="Times New Roman" pitchFamily="18" charset="0"/>
                <a:cs typeface="Times New Roman" pitchFamily="18" charset="0"/>
              </a:rPr>
              <a:t>elle lève </a:t>
            </a:r>
            <a:r>
              <a:rPr lang="fr-FR" dirty="0">
                <a:solidFill>
                  <a:schemeClr val="accent1">
                    <a:lumMod val="50000"/>
                  </a:schemeClr>
                </a:solidFill>
                <a:latin typeface="Times New Roman" pitchFamily="18" charset="0"/>
                <a:cs typeface="Times New Roman" pitchFamily="18" charset="0"/>
              </a:rPr>
              <a:t>une exception. Celle-ci est équivalente </a:t>
            </a:r>
            <a:r>
              <a:rPr lang="fr-FR" dirty="0" smtClean="0">
                <a:solidFill>
                  <a:schemeClr val="accent1">
                    <a:lumMod val="50000"/>
                  </a:schemeClr>
                </a:solidFill>
                <a:latin typeface="Times New Roman" pitchFamily="18" charset="0"/>
                <a:cs typeface="Times New Roman" pitchFamily="18" charset="0"/>
              </a:rPr>
              <a:t>à un </a:t>
            </a:r>
            <a:r>
              <a:rPr lang="fr-FR" dirty="0">
                <a:solidFill>
                  <a:schemeClr val="accent1">
                    <a:lumMod val="50000"/>
                  </a:schemeClr>
                </a:solidFill>
                <a:latin typeface="Times New Roman" pitchFamily="18" charset="0"/>
                <a:cs typeface="Times New Roman" pitchFamily="18" charset="0"/>
              </a:rPr>
              <a:t>signal ou à une interruption logicielle</a:t>
            </a:r>
            <a:r>
              <a:rPr lang="fr-FR" dirty="0" smtClean="0">
                <a:solidFill>
                  <a:schemeClr val="accent1">
                    <a:lumMod val="50000"/>
                  </a:schemeClr>
                </a:solidFill>
                <a:latin typeface="Times New Roman" pitchFamily="18" charset="0"/>
                <a:cs typeface="Times New Roman" pitchFamily="18" charset="0"/>
              </a:rPr>
              <a:t>.</a:t>
            </a:r>
          </a:p>
          <a:p>
            <a:pPr algn="just">
              <a:buNone/>
            </a:pPr>
            <a:endParaRPr lang="fr-FR" dirty="0">
              <a:solidFill>
                <a:schemeClr val="accent1">
                  <a:lumMod val="50000"/>
                </a:schemeClr>
              </a:solidFill>
              <a:latin typeface="Times New Roman" pitchFamily="18" charset="0"/>
              <a:cs typeface="Times New Roman" pitchFamily="18" charset="0"/>
            </a:endParaRPr>
          </a:p>
          <a:p>
            <a:pPr marL="0" indent="0" algn="just">
              <a:buNone/>
            </a:pPr>
            <a:r>
              <a:rPr lang="fr-FR" dirty="0" smtClean="0">
                <a:solidFill>
                  <a:schemeClr val="accent1">
                    <a:lumMod val="50000"/>
                  </a:schemeClr>
                </a:solidFill>
                <a:latin typeface="Times New Roman" pitchFamily="18" charset="0"/>
                <a:cs typeface="Times New Roman" pitchFamily="18" charset="0"/>
              </a:rPr>
              <a:t>Une </a:t>
            </a:r>
            <a:r>
              <a:rPr lang="fr-FR" dirty="0">
                <a:solidFill>
                  <a:schemeClr val="accent1">
                    <a:lumMod val="50000"/>
                  </a:schemeClr>
                </a:solidFill>
                <a:latin typeface="Times New Roman" pitchFamily="18" charset="0"/>
                <a:cs typeface="Times New Roman" pitchFamily="18" charset="0"/>
              </a:rPr>
              <a:t>exception est un </a:t>
            </a:r>
            <a:r>
              <a:rPr lang="fr-FR" b="1" dirty="0">
                <a:solidFill>
                  <a:srgbClr val="C00000"/>
                </a:solidFill>
                <a:latin typeface="Times New Roman" pitchFamily="18" charset="0"/>
                <a:cs typeface="Times New Roman" pitchFamily="18" charset="0"/>
              </a:rPr>
              <a:t>objet</a:t>
            </a:r>
            <a:r>
              <a:rPr lang="fr-FR" dirty="0">
                <a:solidFill>
                  <a:schemeClr val="accent1">
                    <a:lumMod val="50000"/>
                  </a:schemeClr>
                </a:solidFill>
                <a:latin typeface="Times New Roman" pitchFamily="18" charset="0"/>
                <a:cs typeface="Times New Roman" pitchFamily="18" charset="0"/>
              </a:rPr>
              <a:t> Java (instance </a:t>
            </a:r>
            <a:r>
              <a:rPr lang="fr-FR" dirty="0" smtClean="0">
                <a:solidFill>
                  <a:schemeClr val="accent1">
                    <a:lumMod val="50000"/>
                  </a:schemeClr>
                </a:solidFill>
                <a:latin typeface="Times New Roman" pitchFamily="18" charset="0"/>
                <a:cs typeface="Times New Roman" pitchFamily="18" charset="0"/>
              </a:rPr>
              <a:t>de la </a:t>
            </a:r>
            <a:r>
              <a:rPr lang="fr-FR" dirty="0">
                <a:solidFill>
                  <a:schemeClr val="accent1">
                    <a:lumMod val="50000"/>
                  </a:schemeClr>
                </a:solidFill>
                <a:latin typeface="Times New Roman" pitchFamily="18" charset="0"/>
                <a:cs typeface="Times New Roman" pitchFamily="18" charset="0"/>
              </a:rPr>
              <a:t>classe Exception) envoyé à la JVM</a:t>
            </a:r>
            <a:r>
              <a:rPr lang="fr-FR" dirty="0" smtClean="0">
                <a:solidFill>
                  <a:schemeClr val="accent1">
                    <a:lumMod val="50000"/>
                  </a:schemeClr>
                </a:solidFill>
                <a:latin typeface="Times New Roman" pitchFamily="18" charset="0"/>
                <a:cs typeface="Times New Roman" pitchFamily="18" charset="0"/>
              </a:rPr>
              <a:t>.</a:t>
            </a:r>
            <a:endParaRPr lang="fr-FR" dirty="0">
              <a:solidFill>
                <a:schemeClr val="accent1">
                  <a:lumMod val="50000"/>
                </a:schemeClr>
              </a:solidFill>
              <a:latin typeface="Times New Roman" pitchFamily="18" charset="0"/>
              <a:cs typeface="Times New Roman" pitchFamily="18" charset="0"/>
            </a:endParaRP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Introduction</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8" name="Rectangle 7"/>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928802"/>
            <a:ext cx="8286808" cy="3114683"/>
          </a:xfrm>
        </p:spPr>
        <p:txBody>
          <a:bodyPr>
            <a:normAutofit fontScale="70000" lnSpcReduction="20000"/>
          </a:bodyPr>
          <a:lstStyle/>
          <a:p>
            <a:pPr marL="0" indent="0" algn="just">
              <a:buNone/>
            </a:pPr>
            <a:r>
              <a:rPr lang="fr-FR" dirty="0" smtClean="0">
                <a:solidFill>
                  <a:schemeClr val="accent1">
                    <a:lumMod val="50000"/>
                  </a:schemeClr>
                </a:solidFill>
                <a:latin typeface="Times New Roman" pitchFamily="18" charset="0"/>
                <a:cs typeface="Times New Roman" pitchFamily="18" charset="0"/>
              </a:rPr>
              <a:t>Les </a:t>
            </a:r>
            <a:r>
              <a:rPr lang="fr-FR" dirty="0">
                <a:solidFill>
                  <a:schemeClr val="accent1">
                    <a:lumMod val="50000"/>
                  </a:schemeClr>
                </a:solidFill>
                <a:latin typeface="Times New Roman" pitchFamily="18" charset="0"/>
                <a:cs typeface="Times New Roman" pitchFamily="18" charset="0"/>
              </a:rPr>
              <a:t>traitements des erreurs </a:t>
            </a:r>
            <a:r>
              <a:rPr lang="fr-FR" dirty="0" smtClean="0">
                <a:solidFill>
                  <a:schemeClr val="accent1">
                    <a:lumMod val="50000"/>
                  </a:schemeClr>
                </a:solidFill>
                <a:latin typeface="Times New Roman" pitchFamily="18" charset="0"/>
                <a:cs typeface="Times New Roman" pitchFamily="18" charset="0"/>
              </a:rPr>
              <a:t>et conditions «anormales» s’effectuent dans </a:t>
            </a:r>
            <a:r>
              <a:rPr lang="fr-FR" dirty="0">
                <a:solidFill>
                  <a:schemeClr val="accent1">
                    <a:lumMod val="50000"/>
                  </a:schemeClr>
                </a:solidFill>
                <a:latin typeface="Times New Roman" pitchFamily="18" charset="0"/>
                <a:cs typeface="Times New Roman" pitchFamily="18" charset="0"/>
              </a:rPr>
              <a:t>une </a:t>
            </a:r>
            <a:r>
              <a:rPr lang="fr-FR" dirty="0" smtClean="0">
                <a:solidFill>
                  <a:schemeClr val="accent1">
                    <a:lumMod val="50000"/>
                  </a:schemeClr>
                </a:solidFill>
                <a:latin typeface="Times New Roman" pitchFamily="18" charset="0"/>
                <a:cs typeface="Times New Roman" pitchFamily="18" charset="0"/>
              </a:rPr>
              <a:t>zone spéciale  </a:t>
            </a:r>
            <a:r>
              <a:rPr lang="fr-FR" dirty="0">
                <a:solidFill>
                  <a:schemeClr val="accent1">
                    <a:lumMod val="50000"/>
                  </a:schemeClr>
                </a:solidFill>
                <a:latin typeface="Times New Roman" pitchFamily="18" charset="0"/>
                <a:cs typeface="Times New Roman" pitchFamily="18" charset="0"/>
              </a:rPr>
              <a:t>du programme </a:t>
            </a:r>
            <a:r>
              <a:rPr lang="fr-FR" dirty="0" smtClean="0">
                <a:solidFill>
                  <a:schemeClr val="accent1">
                    <a:lumMod val="50000"/>
                  </a:schemeClr>
                </a:solidFill>
                <a:latin typeface="Times New Roman" pitchFamily="18" charset="0"/>
                <a:cs typeface="Times New Roman" pitchFamily="18" charset="0"/>
              </a:rPr>
              <a:t>(bloc </a:t>
            </a:r>
            <a:r>
              <a:rPr lang="fr-FR" dirty="0">
                <a:solidFill>
                  <a:schemeClr val="accent1">
                    <a:lumMod val="50000"/>
                  </a:schemeClr>
                </a:solidFill>
                <a:latin typeface="Times New Roman" pitchFamily="18" charset="0"/>
                <a:cs typeface="Times New Roman" pitchFamily="18" charset="0"/>
              </a:rPr>
              <a:t>« catch »)</a:t>
            </a:r>
          </a:p>
          <a:p>
            <a:pPr algn="just">
              <a:buNone/>
            </a:pPr>
            <a:endParaRPr lang="fr-FR" dirty="0">
              <a:solidFill>
                <a:schemeClr val="accent1">
                  <a:lumMod val="50000"/>
                </a:schemeClr>
              </a:solidFill>
              <a:latin typeface="Times New Roman" pitchFamily="18" charset="0"/>
              <a:cs typeface="Times New Roman" pitchFamily="18" charset="0"/>
            </a:endParaRPr>
          </a:p>
          <a:p>
            <a:pPr algn="just">
              <a:buNone/>
            </a:pPr>
            <a:r>
              <a:rPr lang="fr-FR" dirty="0" smtClean="0">
                <a:solidFill>
                  <a:schemeClr val="accent1">
                    <a:lumMod val="50000"/>
                  </a:schemeClr>
                </a:solidFill>
                <a:latin typeface="Times New Roman" pitchFamily="18" charset="0"/>
                <a:cs typeface="Times New Roman" pitchFamily="18" charset="0"/>
              </a:rPr>
              <a:t>On compile </a:t>
            </a:r>
            <a:r>
              <a:rPr lang="fr-FR" dirty="0">
                <a:solidFill>
                  <a:schemeClr val="accent1">
                    <a:lumMod val="50000"/>
                  </a:schemeClr>
                </a:solidFill>
                <a:latin typeface="Times New Roman" pitchFamily="18" charset="0"/>
                <a:cs typeface="Times New Roman" pitchFamily="18" charset="0"/>
              </a:rPr>
              <a:t>le code </a:t>
            </a:r>
            <a:r>
              <a:rPr lang="fr-FR" dirty="0" smtClean="0">
                <a:solidFill>
                  <a:schemeClr val="accent1">
                    <a:lumMod val="50000"/>
                  </a:schemeClr>
                </a:solidFill>
                <a:latin typeface="Times New Roman" pitchFamily="18" charset="0"/>
                <a:cs typeface="Times New Roman" pitchFamily="18" charset="0"/>
              </a:rPr>
              <a:t>du traitement normal à part et on </a:t>
            </a:r>
            <a:r>
              <a:rPr lang="fr-FR" dirty="0">
                <a:solidFill>
                  <a:schemeClr val="accent1">
                    <a:lumMod val="50000"/>
                  </a:schemeClr>
                </a:solidFill>
                <a:latin typeface="Times New Roman" pitchFamily="18" charset="0"/>
                <a:cs typeface="Times New Roman" pitchFamily="18" charset="0"/>
              </a:rPr>
              <a:t>traite </a:t>
            </a:r>
            <a:r>
              <a:rPr lang="fr-FR" dirty="0" smtClean="0">
                <a:solidFill>
                  <a:schemeClr val="accent1">
                    <a:lumMod val="50000"/>
                  </a:schemeClr>
                </a:solidFill>
                <a:latin typeface="Times New Roman" pitchFamily="18" charset="0"/>
                <a:cs typeface="Times New Roman" pitchFamily="18" charset="0"/>
              </a:rPr>
              <a:t>les conditions </a:t>
            </a:r>
            <a:r>
              <a:rPr lang="fr-FR" dirty="0">
                <a:solidFill>
                  <a:schemeClr val="accent1">
                    <a:lumMod val="50000"/>
                  </a:schemeClr>
                </a:solidFill>
                <a:latin typeface="Times New Roman" pitchFamily="18" charset="0"/>
                <a:cs typeface="Times New Roman" pitchFamily="18" charset="0"/>
              </a:rPr>
              <a:t>anormales à </a:t>
            </a:r>
            <a:r>
              <a:rPr lang="fr-FR" dirty="0" smtClean="0">
                <a:solidFill>
                  <a:schemeClr val="accent1">
                    <a:lumMod val="50000"/>
                  </a:schemeClr>
                </a:solidFill>
                <a:latin typeface="Times New Roman" pitchFamily="18" charset="0"/>
                <a:cs typeface="Times New Roman" pitchFamily="18" charset="0"/>
              </a:rPr>
              <a:t>part </a:t>
            </a:r>
          </a:p>
          <a:p>
            <a:pPr algn="just">
              <a:buNone/>
            </a:pPr>
            <a:endParaRPr lang="fr-FR" dirty="0" smtClean="0">
              <a:solidFill>
                <a:schemeClr val="accent1">
                  <a:lumMod val="50000"/>
                </a:schemeClr>
              </a:solidFill>
              <a:latin typeface="Times New Roman" pitchFamily="18" charset="0"/>
              <a:cs typeface="Times New Roman" pitchFamily="18" charset="0"/>
            </a:endParaRPr>
          </a:p>
          <a:p>
            <a:pPr algn="just">
              <a:buNone/>
            </a:pPr>
            <a:r>
              <a:rPr lang="fr-FR" dirty="0" smtClean="0">
                <a:solidFill>
                  <a:schemeClr val="accent1">
                    <a:lumMod val="50000"/>
                  </a:schemeClr>
                </a:solidFill>
                <a:latin typeface="Times New Roman" pitchFamily="18" charset="0"/>
                <a:cs typeface="Times New Roman" pitchFamily="18" charset="0"/>
              </a:rPr>
              <a:t>Le </a:t>
            </a:r>
            <a:r>
              <a:rPr lang="fr-FR" dirty="0">
                <a:solidFill>
                  <a:schemeClr val="accent1">
                    <a:lumMod val="50000"/>
                  </a:schemeClr>
                </a:solidFill>
                <a:latin typeface="Times New Roman" pitchFamily="18" charset="0"/>
                <a:cs typeface="Times New Roman" pitchFamily="18" charset="0"/>
              </a:rPr>
              <a:t>traitement « normal » apparaît </a:t>
            </a:r>
            <a:r>
              <a:rPr lang="fr-FR" dirty="0" smtClean="0">
                <a:solidFill>
                  <a:schemeClr val="accent1">
                    <a:lumMod val="50000"/>
                  </a:schemeClr>
                </a:solidFill>
                <a:latin typeface="Times New Roman" pitchFamily="18" charset="0"/>
                <a:cs typeface="Times New Roman" pitchFamily="18" charset="0"/>
              </a:rPr>
              <a:t>ainsi plus </a:t>
            </a:r>
            <a:r>
              <a:rPr lang="fr-FR" dirty="0">
                <a:solidFill>
                  <a:schemeClr val="accent1">
                    <a:lumMod val="50000"/>
                  </a:schemeClr>
                </a:solidFill>
                <a:latin typeface="Times New Roman" pitchFamily="18" charset="0"/>
                <a:cs typeface="Times New Roman" pitchFamily="18" charset="0"/>
              </a:rPr>
              <a:t>simple et plus lisible</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Localisation du traitement </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2000240"/>
            <a:ext cx="8229600" cy="2840039"/>
          </a:xfrm>
        </p:spPr>
        <p:txBody>
          <a:bodyPr>
            <a:noAutofit/>
          </a:bodyPr>
          <a:lstStyle/>
          <a:p>
            <a:pPr>
              <a:buNone/>
            </a:pPr>
            <a:r>
              <a:rPr lang="sv-SE" sz="2600" dirty="0" smtClean="0">
                <a:solidFill>
                  <a:schemeClr val="accent1">
                    <a:lumMod val="50000"/>
                  </a:schemeClr>
                </a:solidFill>
                <a:latin typeface="Times New Roman" pitchFamily="18" charset="0"/>
                <a:cs typeface="Times New Roman" pitchFamily="18" charset="0"/>
              </a:rPr>
              <a:t>int i = 3; int j = 0;</a:t>
            </a:r>
            <a:endParaRPr lang="fr-FR" sz="2600" dirty="0" smtClean="0">
              <a:solidFill>
                <a:schemeClr val="accent1">
                  <a:lumMod val="50000"/>
                </a:schemeClr>
              </a:solidFill>
              <a:latin typeface="Times New Roman" pitchFamily="18" charset="0"/>
              <a:cs typeface="Times New Roman" pitchFamily="18" charset="0"/>
            </a:endParaRPr>
          </a:p>
          <a:p>
            <a:pPr>
              <a:buNone/>
            </a:pPr>
            <a:r>
              <a:rPr lang="fr-FR" sz="2600" dirty="0" err="1" smtClean="0">
                <a:solidFill>
                  <a:schemeClr val="accent1">
                    <a:lumMod val="50000"/>
                  </a:schemeClr>
                </a:solidFill>
                <a:latin typeface="Times New Roman" pitchFamily="18" charset="0"/>
                <a:cs typeface="Times New Roman" pitchFamily="18" charset="0"/>
              </a:rPr>
              <a:t>try</a:t>
            </a:r>
            <a:endParaRPr lang="fr-FR" sz="2600" dirty="0" smtClean="0">
              <a:solidFill>
                <a:schemeClr val="accent1">
                  <a:lumMod val="50000"/>
                </a:schemeClr>
              </a:solidFill>
              <a:latin typeface="Times New Roman" pitchFamily="18" charset="0"/>
              <a:cs typeface="Times New Roman" pitchFamily="18" charset="0"/>
            </a:endParaRPr>
          </a:p>
          <a:p>
            <a:pPr>
              <a:buNone/>
            </a:pPr>
            <a:r>
              <a:rPr lang="fr-FR" sz="2600" dirty="0" smtClean="0">
                <a:solidFill>
                  <a:schemeClr val="accent1">
                    <a:lumMod val="50000"/>
                  </a:schemeClr>
                </a:solidFill>
                <a:latin typeface="Times New Roman" pitchFamily="18" charset="0"/>
                <a:cs typeface="Times New Roman" pitchFamily="18" charset="0"/>
              </a:rPr>
              <a:t>{</a:t>
            </a:r>
          </a:p>
          <a:p>
            <a:pPr>
              <a:buNone/>
            </a:pPr>
            <a:r>
              <a:rPr lang="fr-FR" sz="2600" dirty="0" smtClean="0">
                <a:solidFill>
                  <a:schemeClr val="accent1">
                    <a:lumMod val="50000"/>
                  </a:schemeClr>
                </a:solidFill>
                <a:latin typeface="Times New Roman" pitchFamily="18" charset="0"/>
                <a:cs typeface="Times New Roman" pitchFamily="18" charset="0"/>
              </a:rPr>
              <a:t>System.out.println("résultat = " + (i / j)); </a:t>
            </a:r>
          </a:p>
          <a:p>
            <a:pPr>
              <a:buNone/>
            </a:pPr>
            <a:r>
              <a:rPr lang="fr-FR" sz="2600" dirty="0" smtClean="0">
                <a:solidFill>
                  <a:schemeClr val="accent1">
                    <a:lumMod val="50000"/>
                  </a:schemeClr>
                </a:solidFill>
                <a:latin typeface="Times New Roman" pitchFamily="18" charset="0"/>
                <a:cs typeface="Times New Roman" pitchFamily="18" charset="0"/>
              </a:rPr>
              <a:t>}</a:t>
            </a:r>
          </a:p>
          <a:p>
            <a:pPr>
              <a:buNone/>
            </a:pPr>
            <a:r>
              <a:rPr lang="fr-FR" sz="2600" dirty="0" smtClean="0">
                <a:solidFill>
                  <a:schemeClr val="accent1">
                    <a:lumMod val="50000"/>
                  </a:schemeClr>
                </a:solidFill>
                <a:latin typeface="Times New Roman" pitchFamily="18" charset="0"/>
                <a:cs typeface="Times New Roman" pitchFamily="18" charset="0"/>
              </a:rPr>
              <a:t>catch (</a:t>
            </a:r>
            <a:r>
              <a:rPr lang="fr-FR" sz="2600" dirty="0" err="1" smtClean="0">
                <a:solidFill>
                  <a:schemeClr val="accent1">
                    <a:lumMod val="50000"/>
                  </a:schemeClr>
                </a:solidFill>
                <a:latin typeface="Times New Roman" pitchFamily="18" charset="0"/>
                <a:cs typeface="Times New Roman" pitchFamily="18" charset="0"/>
              </a:rPr>
              <a:t>ArithmeticException</a:t>
            </a:r>
            <a:r>
              <a:rPr lang="fr-FR" sz="2600" dirty="0" smtClean="0">
                <a:solidFill>
                  <a:schemeClr val="accent1">
                    <a:lumMod val="50000"/>
                  </a:schemeClr>
                </a:solidFill>
                <a:latin typeface="Times New Roman" pitchFamily="18" charset="0"/>
                <a:cs typeface="Times New Roman" pitchFamily="18" charset="0"/>
              </a:rPr>
              <a:t> e</a:t>
            </a:r>
            <a:r>
              <a:rPr lang="fr-FR" sz="2600" dirty="0">
                <a:solidFill>
                  <a:schemeClr val="accent1">
                    <a:lumMod val="50000"/>
                  </a:schemeClr>
                </a:solidFill>
                <a:latin typeface="Times New Roman" pitchFamily="18" charset="0"/>
                <a:cs typeface="Times New Roman" pitchFamily="18" charset="0"/>
              </a:rPr>
              <a:t>)</a:t>
            </a:r>
          </a:p>
          <a:p>
            <a:pPr>
              <a:buNone/>
            </a:pPr>
            <a:r>
              <a:rPr lang="fr-FR" sz="2600" dirty="0">
                <a:solidFill>
                  <a:schemeClr val="accent1">
                    <a:lumMod val="50000"/>
                  </a:schemeClr>
                </a:solidFill>
                <a:latin typeface="Times New Roman" pitchFamily="18" charset="0"/>
                <a:cs typeface="Times New Roman" pitchFamily="18" charset="0"/>
              </a:rPr>
              <a:t>{</a:t>
            </a:r>
          </a:p>
          <a:p>
            <a:pPr>
              <a:buNone/>
            </a:pPr>
            <a:r>
              <a:rPr lang="fr-FR" sz="2600" dirty="0" smtClean="0">
                <a:solidFill>
                  <a:schemeClr val="accent1">
                    <a:lumMod val="50000"/>
                  </a:schemeClr>
                </a:solidFill>
                <a:latin typeface="Times New Roman" pitchFamily="18" charset="0"/>
                <a:cs typeface="Times New Roman" pitchFamily="18" charset="0"/>
              </a:rPr>
              <a:t>		System.out.println</a:t>
            </a:r>
            <a:r>
              <a:rPr lang="fr-FR" sz="2600" dirty="0">
                <a:solidFill>
                  <a:schemeClr val="accent1">
                    <a:lumMod val="50000"/>
                  </a:schemeClr>
                </a:solidFill>
                <a:latin typeface="Times New Roman" pitchFamily="18" charset="0"/>
                <a:cs typeface="Times New Roman" pitchFamily="18" charset="0"/>
              </a:rPr>
              <a:t>("Erreur : " </a:t>
            </a:r>
            <a:r>
              <a:rPr lang="fr-FR" sz="2600" dirty="0" smtClean="0">
                <a:solidFill>
                  <a:schemeClr val="accent1">
                    <a:lumMod val="50000"/>
                  </a:schemeClr>
                </a:solidFill>
                <a:latin typeface="Times New Roman" pitchFamily="18" charset="0"/>
                <a:cs typeface="Times New Roman" pitchFamily="18" charset="0"/>
              </a:rPr>
              <a:t>+ 	</a:t>
            </a:r>
            <a:r>
              <a:rPr lang="fr-FR" sz="2600" dirty="0" err="1" smtClean="0">
                <a:solidFill>
                  <a:schemeClr val="accent1">
                    <a:lumMod val="50000"/>
                  </a:schemeClr>
                </a:solidFill>
                <a:latin typeface="Times New Roman" pitchFamily="18" charset="0"/>
                <a:cs typeface="Times New Roman" pitchFamily="18" charset="0"/>
              </a:rPr>
              <a:t>e.getMessage</a:t>
            </a:r>
            <a:r>
              <a:rPr lang="fr-FR" sz="2600" dirty="0">
                <a:solidFill>
                  <a:schemeClr val="accent1">
                    <a:lumMod val="50000"/>
                  </a:schemeClr>
                </a:solidFill>
                <a:latin typeface="Times New Roman" pitchFamily="18" charset="0"/>
                <a:cs typeface="Times New Roman" pitchFamily="18" charset="0"/>
              </a:rPr>
              <a:t>());</a:t>
            </a:r>
          </a:p>
          <a:p>
            <a:pPr>
              <a:buNone/>
            </a:pPr>
            <a:r>
              <a:rPr lang="fr-FR" sz="2600" dirty="0">
                <a:solidFill>
                  <a:schemeClr val="accent1">
                    <a:lumMod val="50000"/>
                  </a:schemeClr>
                </a:solidFill>
                <a:latin typeface="Times New Roman" pitchFamily="18" charset="0"/>
                <a:cs typeface="Times New Roman" pitchFamily="18" charset="0"/>
              </a:rPr>
              <a:t>}</a:t>
            </a:r>
          </a:p>
        </p:txBody>
      </p:sp>
      <p:sp>
        <p:nvSpPr>
          <p:cNvPr id="4" name="ZoneTexte 3"/>
          <p:cNvSpPr txBox="1"/>
          <p:nvPr/>
        </p:nvSpPr>
        <p:spPr>
          <a:xfrm>
            <a:off x="5724128" y="2357430"/>
            <a:ext cx="3419872" cy="400110"/>
          </a:xfrm>
          <a:prstGeom prst="rect">
            <a:avLst/>
          </a:prstGeom>
          <a:noFill/>
        </p:spPr>
        <p:txBody>
          <a:bodyPr wrap="square" rtlCol="0">
            <a:spAutoFit/>
          </a:bodyPr>
          <a:lstStyle/>
          <a:p>
            <a:r>
              <a:rPr lang="fr-FR" sz="2000" b="1" dirty="0" smtClean="0"/>
              <a:t>	</a:t>
            </a:r>
            <a:r>
              <a:rPr lang="fr-FR" sz="2000" b="1" dirty="0" smtClean="0">
                <a:solidFill>
                  <a:srgbClr val="FF0000"/>
                </a:solidFill>
              </a:rPr>
              <a:t>Traitement </a:t>
            </a:r>
            <a:r>
              <a:rPr lang="fr-FR" sz="2000" b="1" dirty="0">
                <a:solidFill>
                  <a:srgbClr val="FF0000"/>
                </a:solidFill>
              </a:rPr>
              <a:t>normal</a:t>
            </a:r>
          </a:p>
        </p:txBody>
      </p:sp>
      <p:sp>
        <p:nvSpPr>
          <p:cNvPr id="7" name="ZoneTexte 6"/>
          <p:cNvSpPr txBox="1"/>
          <p:nvPr/>
        </p:nvSpPr>
        <p:spPr>
          <a:xfrm>
            <a:off x="5429256" y="4500570"/>
            <a:ext cx="3419872" cy="400110"/>
          </a:xfrm>
          <a:prstGeom prst="rect">
            <a:avLst/>
          </a:prstGeom>
          <a:noFill/>
        </p:spPr>
        <p:txBody>
          <a:bodyPr wrap="square" rtlCol="0">
            <a:spAutoFit/>
          </a:bodyPr>
          <a:lstStyle/>
          <a:p>
            <a:r>
              <a:rPr lang="fr-FR" sz="2000" b="1" dirty="0" smtClean="0"/>
              <a:t>	</a:t>
            </a:r>
            <a:r>
              <a:rPr lang="fr-FR" sz="2000" b="1" dirty="0" smtClean="0">
                <a:solidFill>
                  <a:srgbClr val="FF0000"/>
                </a:solidFill>
              </a:rPr>
              <a:t>Traitement anormal</a:t>
            </a:r>
            <a:endParaRPr lang="fr-FR" sz="2000" b="1" dirty="0">
              <a:solidFill>
                <a:srgbClr val="FF0000"/>
              </a:solidFill>
            </a:endParaRPr>
          </a:p>
        </p:txBody>
      </p:sp>
      <p:sp>
        <p:nvSpPr>
          <p:cNvPr id="6" name="Rectangle 5"/>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9" name="Rectangle 8"/>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0" name="Rectangle 9"/>
          <p:cNvSpPr/>
          <p:nvPr/>
        </p:nvSpPr>
        <p:spPr>
          <a:xfrm>
            <a:off x="285720" y="2000240"/>
            <a:ext cx="8572560" cy="4572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3" name="ZoneTexte 12"/>
          <p:cNvSpPr txBox="1"/>
          <p:nvPr/>
        </p:nvSpPr>
        <p:spPr>
          <a:xfrm>
            <a:off x="714348" y="1428736"/>
            <a:ext cx="1326004" cy="477054"/>
          </a:xfrm>
          <a:prstGeom prst="rect">
            <a:avLst/>
          </a:prstGeom>
          <a:noFill/>
        </p:spPr>
        <p:txBody>
          <a:bodyPr wrap="none" rtlCol="0">
            <a:spAutoFit/>
          </a:bodyPr>
          <a:lstStyle/>
          <a:p>
            <a:r>
              <a:rPr lang="fr-FR" sz="2500" dirty="0" smtClean="0">
                <a:solidFill>
                  <a:schemeClr val="accent1">
                    <a:lumMod val="50000"/>
                  </a:schemeClr>
                </a:solidFill>
                <a:latin typeface="Times New Roman" pitchFamily="18" charset="0"/>
                <a:cs typeface="Times New Roman" pitchFamily="18" charset="0"/>
              </a:rPr>
              <a:t>Exemple</a:t>
            </a:r>
            <a:endParaRPr lang="fr-FR" sz="2500" dirty="0">
              <a:solidFill>
                <a:schemeClr val="accent1">
                  <a:lumMod val="50000"/>
                </a:schemeClr>
              </a:solidFill>
              <a:latin typeface="Times New Roman" pitchFamily="18" charset="0"/>
              <a:cs typeface="Times New Roman" pitchFamily="18" charset="0"/>
            </a:endParaRPr>
          </a:p>
        </p:txBody>
      </p:sp>
      <p:sp>
        <p:nvSpPr>
          <p:cNvPr id="11" name="Titre 1"/>
          <p:cNvSpPr txBox="1">
            <a:spLocks/>
          </p:cNvSpPr>
          <p:nvPr/>
        </p:nvSpPr>
        <p:spPr>
          <a:xfrm>
            <a:off x="-36512" y="274320"/>
            <a:ext cx="6665944" cy="706408"/>
          </a:xfrm>
          <a:prstGeom prst="rect">
            <a:avLst/>
          </a:prstGeom>
        </p:spPr>
        <p:txBody>
          <a:bodyPr>
            <a:normAutofit fontScale="975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Traitement des exceptions</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5184575"/>
          </a:xfrm>
        </p:spPr>
        <p:txBody>
          <a:bodyPr>
            <a:normAutofit fontScale="92500" lnSpcReduction="10000"/>
          </a:bodyPr>
          <a:lstStyle/>
          <a:p>
            <a:pPr marL="0" indent="0" algn="just">
              <a:buNone/>
            </a:pPr>
            <a:r>
              <a:rPr lang="fr-FR" sz="2400" dirty="0" smtClean="0">
                <a:solidFill>
                  <a:schemeClr val="accent1">
                    <a:lumMod val="50000"/>
                  </a:schemeClr>
                </a:solidFill>
                <a:latin typeface="Times New Roman" pitchFamily="18" charset="0"/>
                <a:cs typeface="Times New Roman" pitchFamily="18" charset="0"/>
              </a:rPr>
              <a:t>Si l'on décide de traiter une exception, il nous faut alors définir un certain nombre de blocs d'instructions. Pour ce faire, trois mots clés sont à notre disposition : </a:t>
            </a:r>
            <a:r>
              <a:rPr lang="fr-FR" sz="2400" b="1" dirty="0" err="1" smtClean="0">
                <a:solidFill>
                  <a:srgbClr val="C00000"/>
                </a:solidFill>
                <a:latin typeface="Times New Roman" pitchFamily="18" charset="0"/>
                <a:cs typeface="Times New Roman" pitchFamily="18" charset="0"/>
              </a:rPr>
              <a:t>try</a:t>
            </a:r>
            <a:r>
              <a:rPr lang="fr-FR" sz="2400" b="1" dirty="0" smtClean="0">
                <a:solidFill>
                  <a:srgbClr val="C00000"/>
                </a:solidFill>
                <a:latin typeface="Times New Roman" pitchFamily="18" charset="0"/>
                <a:cs typeface="Times New Roman" pitchFamily="18" charset="0"/>
              </a:rPr>
              <a:t>, catch, </a:t>
            </a:r>
            <a:r>
              <a:rPr lang="fr-FR" sz="2400" b="1" dirty="0" err="1" smtClean="0">
                <a:solidFill>
                  <a:srgbClr val="C00000"/>
                </a:solidFill>
                <a:latin typeface="Times New Roman" pitchFamily="18" charset="0"/>
                <a:cs typeface="Times New Roman" pitchFamily="18" charset="0"/>
              </a:rPr>
              <a:t>finaly</a:t>
            </a:r>
            <a:r>
              <a:rPr lang="fr-FR" sz="2400" dirty="0" smtClean="0">
                <a:solidFill>
                  <a:srgbClr val="C00000"/>
                </a:solidFill>
                <a:latin typeface="Times New Roman" pitchFamily="18" charset="0"/>
                <a:cs typeface="Times New Roman" pitchFamily="18" charset="0"/>
              </a:rPr>
              <a:t>.</a:t>
            </a:r>
          </a:p>
          <a:p>
            <a:pPr marL="0" indent="0" algn="just">
              <a:buNone/>
            </a:pPr>
            <a:endParaRPr lang="fr-FR" sz="2400" dirty="0" smtClean="0">
              <a:solidFill>
                <a:schemeClr val="accent1">
                  <a:lumMod val="50000"/>
                </a:schemeClr>
              </a:solidFill>
              <a:latin typeface="Times New Roman" pitchFamily="18" charset="0"/>
              <a:cs typeface="Times New Roman" pitchFamily="18" charset="0"/>
            </a:endParaRPr>
          </a:p>
          <a:p>
            <a:pPr marL="0" indent="0" algn="just">
              <a:buNone/>
            </a:pPr>
            <a:r>
              <a:rPr lang="fr-FR" sz="2400" b="1" u="sng" dirty="0" err="1" smtClean="0">
                <a:solidFill>
                  <a:srgbClr val="C00000"/>
                </a:solidFill>
                <a:latin typeface="Times New Roman" pitchFamily="18" charset="0"/>
                <a:cs typeface="Times New Roman" pitchFamily="18" charset="0"/>
              </a:rPr>
              <a:t>Try</a:t>
            </a:r>
            <a:r>
              <a:rPr lang="fr-FR" sz="2400" b="1" u="sng" dirty="0" smtClean="0">
                <a:solidFill>
                  <a:srgbClr val="C00000"/>
                </a:solidFill>
                <a:latin typeface="Times New Roman" pitchFamily="18" charset="0"/>
                <a:cs typeface="Times New Roman" pitchFamily="18" charset="0"/>
              </a:rPr>
              <a:t>:</a:t>
            </a:r>
            <a:r>
              <a:rPr lang="fr-FR" sz="2400" b="1" dirty="0" smtClean="0">
                <a:solidFill>
                  <a:schemeClr val="accent1">
                    <a:lumMod val="50000"/>
                  </a:schemeClr>
                </a:solidFill>
                <a:latin typeface="Times New Roman" pitchFamily="18" charset="0"/>
                <a:cs typeface="Times New Roman" pitchFamily="18" charset="0"/>
              </a:rPr>
              <a:t> </a:t>
            </a:r>
            <a:r>
              <a:rPr lang="fr-FR" sz="2400" dirty="0" smtClean="0">
                <a:solidFill>
                  <a:schemeClr val="accent1">
                    <a:lumMod val="50000"/>
                  </a:schemeClr>
                </a:solidFill>
                <a:latin typeface="Times New Roman" pitchFamily="18" charset="0"/>
                <a:cs typeface="Times New Roman" pitchFamily="18" charset="0"/>
              </a:rPr>
              <a:t>permet de spécifier une section de code sur laquelle on s'attend qu'une exception (une erreur) soit levée. La syntaxe est simple on place le mot </a:t>
            </a:r>
            <a:r>
              <a:rPr lang="fr-FR" sz="2400" dirty="0" err="1" smtClean="0">
                <a:solidFill>
                  <a:schemeClr val="accent1">
                    <a:lumMod val="50000"/>
                  </a:schemeClr>
                </a:solidFill>
                <a:latin typeface="Times New Roman" pitchFamily="18" charset="0"/>
                <a:cs typeface="Times New Roman" pitchFamily="18" charset="0"/>
              </a:rPr>
              <a:t>try</a:t>
            </a:r>
            <a:r>
              <a:rPr lang="fr-FR" sz="2400" dirty="0" smtClean="0">
                <a:solidFill>
                  <a:schemeClr val="accent1">
                    <a:lumMod val="50000"/>
                  </a:schemeClr>
                </a:solidFill>
                <a:latin typeface="Times New Roman" pitchFamily="18" charset="0"/>
                <a:cs typeface="Times New Roman" pitchFamily="18" charset="0"/>
              </a:rPr>
              <a:t>, une accolade ouvrante, la section de code et, enfin, une accolade fermante. </a:t>
            </a:r>
          </a:p>
          <a:p>
            <a:pPr marL="0" indent="0" algn="just">
              <a:buNone/>
            </a:pPr>
            <a:r>
              <a:rPr lang="fr-FR" sz="2400" u="sng" dirty="0" smtClean="0">
                <a:solidFill>
                  <a:schemeClr val="accent1">
                    <a:lumMod val="50000"/>
                  </a:schemeClr>
                </a:solidFill>
                <a:latin typeface="Times New Roman" pitchFamily="18" charset="0"/>
                <a:cs typeface="Times New Roman" pitchFamily="18" charset="0"/>
              </a:rPr>
              <a:t>Exemple:</a:t>
            </a:r>
          </a:p>
          <a:p>
            <a:pPr>
              <a:buNone/>
            </a:pPr>
            <a:r>
              <a:rPr lang="fr-FR" sz="2800" dirty="0" err="1" smtClean="0">
                <a:solidFill>
                  <a:schemeClr val="accent1">
                    <a:lumMod val="50000"/>
                  </a:schemeClr>
                </a:solidFill>
                <a:latin typeface="Times New Roman" pitchFamily="18" charset="0"/>
                <a:cs typeface="Times New Roman" pitchFamily="18" charset="0"/>
              </a:rPr>
              <a:t>try</a:t>
            </a:r>
            <a:endParaRPr lang="fr-FR" sz="2800" dirty="0" smtClean="0">
              <a:solidFill>
                <a:schemeClr val="accent1">
                  <a:lumMod val="50000"/>
                </a:schemeClr>
              </a:solidFill>
              <a:latin typeface="Times New Roman" pitchFamily="18" charset="0"/>
              <a:cs typeface="Times New Roman" pitchFamily="18" charset="0"/>
            </a:endParaRPr>
          </a:p>
          <a:p>
            <a:pPr>
              <a:buNone/>
            </a:pPr>
            <a:r>
              <a:rPr lang="fr-FR" sz="2800" dirty="0" smtClean="0">
                <a:solidFill>
                  <a:schemeClr val="accent1">
                    <a:lumMod val="50000"/>
                  </a:schemeClr>
                </a:solidFill>
                <a:latin typeface="Times New Roman" pitchFamily="18" charset="0"/>
                <a:cs typeface="Times New Roman" pitchFamily="18" charset="0"/>
              </a:rPr>
              <a:t>{</a:t>
            </a:r>
          </a:p>
          <a:p>
            <a:pPr>
              <a:buNone/>
            </a:pPr>
            <a:r>
              <a:rPr lang="fr-FR" sz="2800" dirty="0" smtClean="0">
                <a:solidFill>
                  <a:schemeClr val="accent1">
                    <a:lumMod val="50000"/>
                  </a:schemeClr>
                </a:solidFill>
                <a:latin typeface="Times New Roman" pitchFamily="18" charset="0"/>
                <a:cs typeface="Times New Roman" pitchFamily="18" charset="0"/>
              </a:rPr>
              <a:t>System.out.println("résultat = " + (i / j)); </a:t>
            </a:r>
          </a:p>
          <a:p>
            <a:pPr>
              <a:buNone/>
            </a:pPr>
            <a:r>
              <a:rPr lang="fr-FR" sz="2800" dirty="0" smtClean="0">
                <a:solidFill>
                  <a:schemeClr val="accent1">
                    <a:lumMod val="50000"/>
                  </a:schemeClr>
                </a:solidFill>
                <a:latin typeface="Times New Roman" pitchFamily="18" charset="0"/>
                <a:cs typeface="Times New Roman" pitchFamily="18" charset="0"/>
              </a:rPr>
              <a:t>}</a:t>
            </a:r>
          </a:p>
          <a:p>
            <a:pPr marL="0" indent="0" algn="just">
              <a:buNone/>
            </a:pPr>
            <a:endParaRPr lang="fr-FR" sz="2800" dirty="0">
              <a:solidFill>
                <a:schemeClr val="accent1">
                  <a:lumMod val="50000"/>
                </a:schemeClr>
              </a:solidFill>
              <a:latin typeface="Times New Roman" pitchFamily="18" charset="0"/>
              <a:cs typeface="Times New Roman" pitchFamily="18" charset="0"/>
            </a:endParaRP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6"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Traitement des exceptions (1)</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8" name="Rectangle 7"/>
          <p:cNvSpPr/>
          <p:nvPr/>
        </p:nvSpPr>
        <p:spPr>
          <a:xfrm>
            <a:off x="285720" y="4357694"/>
            <a:ext cx="8572560" cy="22145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340768"/>
            <a:ext cx="8229600" cy="5184575"/>
          </a:xfrm>
        </p:spPr>
        <p:txBody>
          <a:bodyPr>
            <a:normAutofit/>
          </a:bodyPr>
          <a:lstStyle/>
          <a:p>
            <a:pPr marL="0" indent="0" algn="just">
              <a:buNone/>
            </a:pPr>
            <a:r>
              <a:rPr lang="fr-FR" sz="2400" b="1" u="sng" dirty="0" smtClean="0">
                <a:solidFill>
                  <a:srgbClr val="002060"/>
                </a:solidFill>
                <a:latin typeface="Times New Roman" pitchFamily="18" charset="0"/>
                <a:cs typeface="Times New Roman" pitchFamily="18" charset="0"/>
              </a:rPr>
              <a:t>catch:</a:t>
            </a:r>
            <a:r>
              <a:rPr lang="fr-FR" sz="2400" b="1" dirty="0" smtClean="0">
                <a:solidFill>
                  <a:srgbClr val="002060"/>
                </a:solidFill>
                <a:latin typeface="Times New Roman" pitchFamily="18" charset="0"/>
                <a:cs typeface="Times New Roman" pitchFamily="18" charset="0"/>
              </a:rPr>
              <a:t> </a:t>
            </a:r>
            <a:r>
              <a:rPr lang="fr-FR" sz="2400" dirty="0" smtClean="0">
                <a:solidFill>
                  <a:srgbClr val="002060"/>
                </a:solidFill>
                <a:latin typeface="Times New Roman" pitchFamily="18" charset="0"/>
                <a:cs typeface="Times New Roman" pitchFamily="18" charset="0"/>
              </a:rPr>
              <a:t>sert à spécifier le code à exécuter pour une exception (ou une catégorie d’exception) donnée. Il suffit alors de faire suivre le mot catch d'une parenthèse ouvrante, d'un type exception (une classe) du nom qu'on lui donne (tout comme un paramètre de fonction), d'une parenthèse fermante, et du code associé placé entre accolade.</a:t>
            </a:r>
          </a:p>
          <a:p>
            <a:pPr marL="0" indent="0" algn="just">
              <a:buNone/>
            </a:pPr>
            <a:endParaRPr lang="fr-FR" sz="2400" dirty="0" smtClean="0">
              <a:solidFill>
                <a:srgbClr val="002060"/>
              </a:solidFill>
              <a:latin typeface="Times New Roman" pitchFamily="18" charset="0"/>
              <a:cs typeface="Times New Roman" pitchFamily="18" charset="0"/>
            </a:endParaRPr>
          </a:p>
          <a:p>
            <a:pPr>
              <a:buNone/>
            </a:pPr>
            <a:r>
              <a:rPr lang="fr-FR" sz="2400" dirty="0" smtClean="0">
                <a:solidFill>
                  <a:srgbClr val="002060"/>
                </a:solidFill>
                <a:latin typeface="Times New Roman" pitchFamily="18" charset="0"/>
                <a:cs typeface="Times New Roman" pitchFamily="18" charset="0"/>
              </a:rPr>
              <a:t>Exemple:</a:t>
            </a:r>
          </a:p>
          <a:p>
            <a:pPr>
              <a:buNone/>
            </a:pPr>
            <a:r>
              <a:rPr lang="fr-FR" sz="2400" dirty="0" smtClean="0">
                <a:solidFill>
                  <a:srgbClr val="002060"/>
                </a:solidFill>
                <a:latin typeface="Times New Roman" pitchFamily="18" charset="0"/>
                <a:cs typeface="Times New Roman" pitchFamily="18" charset="0"/>
              </a:rPr>
              <a:t>catch (</a:t>
            </a:r>
            <a:r>
              <a:rPr lang="fr-FR" sz="2400" dirty="0" err="1" smtClean="0">
                <a:solidFill>
                  <a:srgbClr val="002060"/>
                </a:solidFill>
                <a:latin typeface="Times New Roman" pitchFamily="18" charset="0"/>
                <a:cs typeface="Times New Roman" pitchFamily="18" charset="0"/>
              </a:rPr>
              <a:t>ArithmeticException</a:t>
            </a:r>
            <a:r>
              <a:rPr lang="fr-FR" sz="2400" dirty="0" smtClean="0">
                <a:solidFill>
                  <a:srgbClr val="002060"/>
                </a:solidFill>
                <a:latin typeface="Times New Roman" pitchFamily="18" charset="0"/>
                <a:cs typeface="Times New Roman" pitchFamily="18" charset="0"/>
              </a:rPr>
              <a:t> e)</a:t>
            </a:r>
          </a:p>
          <a:p>
            <a:pPr>
              <a:buNone/>
            </a:pPr>
            <a:r>
              <a:rPr lang="fr-FR" sz="2400" dirty="0" smtClean="0">
                <a:solidFill>
                  <a:srgbClr val="002060"/>
                </a:solidFill>
                <a:latin typeface="Times New Roman" pitchFamily="18" charset="0"/>
                <a:cs typeface="Times New Roman" pitchFamily="18" charset="0"/>
              </a:rPr>
              <a:t>{</a:t>
            </a:r>
          </a:p>
          <a:p>
            <a:pPr>
              <a:buNone/>
            </a:pPr>
            <a:r>
              <a:rPr lang="fr-FR" sz="2400" dirty="0" smtClean="0">
                <a:solidFill>
                  <a:srgbClr val="002060"/>
                </a:solidFill>
                <a:latin typeface="Times New Roman" pitchFamily="18" charset="0"/>
                <a:cs typeface="Times New Roman" pitchFamily="18" charset="0"/>
              </a:rPr>
              <a:t>		System.out.println("Erreur : " +</a:t>
            </a:r>
            <a:r>
              <a:rPr lang="fr-FR" sz="2400" dirty="0" err="1" smtClean="0">
                <a:solidFill>
                  <a:srgbClr val="002060"/>
                </a:solidFill>
                <a:latin typeface="Times New Roman" pitchFamily="18" charset="0"/>
                <a:cs typeface="Times New Roman" pitchFamily="18" charset="0"/>
              </a:rPr>
              <a:t>e.getMessage</a:t>
            </a:r>
            <a:r>
              <a:rPr lang="fr-FR" sz="2400" dirty="0" smtClean="0">
                <a:solidFill>
                  <a:srgbClr val="002060"/>
                </a:solidFill>
                <a:latin typeface="Times New Roman" pitchFamily="18" charset="0"/>
                <a:cs typeface="Times New Roman" pitchFamily="18" charset="0"/>
              </a:rPr>
              <a:t>());</a:t>
            </a:r>
          </a:p>
          <a:p>
            <a:pPr>
              <a:buNone/>
            </a:pPr>
            <a:r>
              <a:rPr lang="fr-FR" sz="2400" dirty="0" smtClean="0">
                <a:solidFill>
                  <a:srgbClr val="002060"/>
                </a:solidFill>
                <a:latin typeface="Times New Roman" pitchFamily="18" charset="0"/>
                <a:cs typeface="Times New Roman" pitchFamily="18" charset="0"/>
              </a:rPr>
              <a:t>}</a:t>
            </a:r>
          </a:p>
          <a:p>
            <a:pPr marL="0" indent="0" algn="just">
              <a:buNone/>
            </a:pPr>
            <a:endParaRPr lang="fr-FR" sz="2800" dirty="0">
              <a:solidFill>
                <a:srgbClr val="002060"/>
              </a:solidFill>
              <a:latin typeface="Times New Roman" pitchFamily="18" charset="0"/>
              <a:cs typeface="Times New Roman" pitchFamily="18" charset="0"/>
            </a:endParaRPr>
          </a:p>
        </p:txBody>
      </p:sp>
      <p:sp>
        <p:nvSpPr>
          <p:cNvPr id="5" name="Rectangle 4"/>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6" name="Rectangle 5"/>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7"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Traitement des exceptions (2)</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8" name="Rectangle 7"/>
          <p:cNvSpPr/>
          <p:nvPr/>
        </p:nvSpPr>
        <p:spPr>
          <a:xfrm>
            <a:off x="285720" y="4500570"/>
            <a:ext cx="8572560" cy="207170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357298"/>
            <a:ext cx="4429124" cy="5168045"/>
          </a:xfrm>
        </p:spPr>
        <p:txBody>
          <a:bodyPr>
            <a:noAutofit/>
          </a:bodyPr>
          <a:lstStyle/>
          <a:p>
            <a:pPr marL="0" indent="0" algn="just">
              <a:buNone/>
            </a:pPr>
            <a:r>
              <a:rPr lang="fr-FR" sz="2200" b="1" dirty="0" err="1" smtClean="0">
                <a:solidFill>
                  <a:srgbClr val="002060"/>
                </a:solidFill>
                <a:latin typeface="Times New Roman" pitchFamily="18" charset="0"/>
                <a:cs typeface="Times New Roman" pitchFamily="18" charset="0"/>
              </a:rPr>
              <a:t>finally</a:t>
            </a:r>
            <a:r>
              <a:rPr lang="fr-FR" sz="2200" b="1" u="sng" dirty="0" smtClean="0">
                <a:solidFill>
                  <a:srgbClr val="002060"/>
                </a:solidFill>
                <a:latin typeface="Times New Roman" pitchFamily="18" charset="0"/>
                <a:cs typeface="Times New Roman" pitchFamily="18" charset="0"/>
              </a:rPr>
              <a:t>:</a:t>
            </a:r>
            <a:r>
              <a:rPr lang="fr-FR" sz="2200" b="1" dirty="0" smtClean="0">
                <a:solidFill>
                  <a:srgbClr val="002060"/>
                </a:solidFill>
                <a:latin typeface="Times New Roman" pitchFamily="18" charset="0"/>
                <a:cs typeface="Times New Roman" pitchFamily="18" charset="0"/>
              </a:rPr>
              <a:t> </a:t>
            </a:r>
            <a:r>
              <a:rPr lang="fr-FR" sz="2200" dirty="0" smtClean="0">
                <a:solidFill>
                  <a:srgbClr val="002060"/>
                </a:solidFill>
                <a:latin typeface="Times New Roman" pitchFamily="18" charset="0"/>
                <a:cs typeface="Times New Roman" pitchFamily="18" charset="0"/>
              </a:rPr>
              <a:t>définit un bloc qui sera toujours exécuté, qu'une exception soit levée ou non. Ce bloc est facultatif. Il est aussi exécuté si dans le bloc </a:t>
            </a:r>
            <a:r>
              <a:rPr lang="fr-FR" sz="2200" dirty="0" err="1" smtClean="0">
                <a:solidFill>
                  <a:srgbClr val="002060"/>
                </a:solidFill>
                <a:latin typeface="Times New Roman" pitchFamily="18" charset="0"/>
                <a:cs typeface="Times New Roman" pitchFamily="18" charset="0"/>
              </a:rPr>
              <a:t>try</a:t>
            </a:r>
            <a:r>
              <a:rPr lang="fr-FR" sz="2200" dirty="0" smtClean="0">
                <a:solidFill>
                  <a:srgbClr val="002060"/>
                </a:solidFill>
                <a:latin typeface="Times New Roman" pitchFamily="18" charset="0"/>
                <a:cs typeface="Times New Roman" pitchFamily="18" charset="0"/>
              </a:rPr>
              <a:t> il y a une instruction break ou continue. </a:t>
            </a:r>
          </a:p>
        </p:txBody>
      </p:sp>
      <p:sp>
        <p:nvSpPr>
          <p:cNvPr id="4" name="Rectangle 3"/>
          <p:cNvSpPr/>
          <p:nvPr/>
        </p:nvSpPr>
        <p:spPr>
          <a:xfrm>
            <a:off x="0" y="0"/>
            <a:ext cx="9144000" cy="928670"/>
          </a:xfrm>
          <a:prstGeom prst="rect">
            <a:avLst/>
          </a:prstGeom>
          <a:solidFill>
            <a:schemeClr val="accent1">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002060"/>
              </a:solidFill>
              <a:latin typeface="Times New Roman" pitchFamily="18" charset="0"/>
              <a:cs typeface="Times New Roman" pitchFamily="18" charset="0"/>
            </a:endParaRPr>
          </a:p>
        </p:txBody>
      </p:sp>
      <p:sp>
        <p:nvSpPr>
          <p:cNvPr id="5" name="Rectangle 4"/>
          <p:cNvSpPr/>
          <p:nvPr/>
        </p:nvSpPr>
        <p:spPr>
          <a:xfrm>
            <a:off x="0" y="928670"/>
            <a:ext cx="9144000" cy="214314"/>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6" name="Titre 1"/>
          <p:cNvSpPr txBox="1">
            <a:spLocks/>
          </p:cNvSpPr>
          <p:nvPr/>
        </p:nvSpPr>
        <p:spPr>
          <a:xfrm>
            <a:off x="-36512" y="274320"/>
            <a:ext cx="6665944" cy="706408"/>
          </a:xfrm>
          <a:prstGeom prst="rect">
            <a:avLst/>
          </a:prstGeom>
        </p:spPr>
        <p:txBody>
          <a:bodyPr>
            <a:normAutofit fontScale="9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2"/>
                </a:solidFill>
                <a:latin typeface="Times New Roman" pitchFamily="18" charset="0"/>
                <a:ea typeface="+mj-ea"/>
                <a:cs typeface="Times New Roman" pitchFamily="18" charset="0"/>
              </a:rPr>
              <a:t>Traitement des exceptions (3)</a:t>
            </a:r>
            <a:endParaRPr kumimoji="0" lang="fr-FR" sz="4400" b="0" i="0" u="none" strike="noStrike" kern="1200" cap="none" spc="0" normalizeH="0" baseline="0" noProof="0" dirty="0">
              <a:ln>
                <a:noFill/>
              </a:ln>
              <a:solidFill>
                <a:schemeClr val="bg2"/>
              </a:solidFill>
              <a:effectLst/>
              <a:uLnTx/>
              <a:uFillTx/>
              <a:latin typeface="Times New Roman" pitchFamily="18" charset="0"/>
              <a:ea typeface="+mj-ea"/>
              <a:cs typeface="Times New Roman" pitchFamily="18" charset="0"/>
            </a:endParaRPr>
          </a:p>
        </p:txBody>
      </p:sp>
      <p:sp>
        <p:nvSpPr>
          <p:cNvPr id="7" name="Rectangle 6"/>
          <p:cNvSpPr/>
          <p:nvPr/>
        </p:nvSpPr>
        <p:spPr>
          <a:xfrm>
            <a:off x="4500562" y="1214422"/>
            <a:ext cx="4286280" cy="56435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2060"/>
              </a:solidFill>
              <a:latin typeface="Times New Roman" pitchFamily="18" charset="0"/>
              <a:cs typeface="Times New Roman" pitchFamily="18" charset="0"/>
            </a:endParaRPr>
          </a:p>
        </p:txBody>
      </p:sp>
      <p:sp>
        <p:nvSpPr>
          <p:cNvPr id="10" name="Espace réservé du contenu 2"/>
          <p:cNvSpPr txBox="1">
            <a:spLocks/>
          </p:cNvSpPr>
          <p:nvPr/>
        </p:nvSpPr>
        <p:spPr>
          <a:xfrm>
            <a:off x="4714876" y="1214422"/>
            <a:ext cx="3871882" cy="5168045"/>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err="1" smtClean="0">
                <a:ln>
                  <a:noFill/>
                </a:ln>
                <a:solidFill>
                  <a:srgbClr val="FF0000"/>
                </a:solidFill>
                <a:effectLst/>
                <a:uLnTx/>
                <a:uFillTx/>
                <a:latin typeface="Times New Roman" pitchFamily="18" charset="0"/>
                <a:ea typeface="+mn-ea"/>
                <a:cs typeface="Times New Roman" pitchFamily="18" charset="0"/>
              </a:rPr>
              <a:t>try</a:t>
            </a:r>
            <a:r>
              <a:rPr kumimoji="0" lang="fr-FR" sz="20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 {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operation_risquée1;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opération_risquée2;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rgbClr val="FF0000"/>
                </a:solidFill>
                <a:effectLst/>
                <a:uLnTx/>
                <a:uFillTx/>
                <a:latin typeface="Times New Roman" pitchFamily="18" charset="0"/>
                <a:ea typeface="+mn-ea"/>
                <a:cs typeface="Times New Roman" pitchFamily="18" charset="0"/>
              </a:rPr>
              <a:t>}</a:t>
            </a:r>
            <a:r>
              <a:rPr kumimoji="0" lang="fr-FR"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catch (</a:t>
            </a:r>
            <a:r>
              <a:rPr kumimoji="0" lang="fr-FR" sz="2000" b="1" i="0" u="none" strike="noStrike" kern="1200" cap="none" spc="0" normalizeH="0" baseline="0" noProof="0" dirty="0" err="1" smtClean="0">
                <a:ln>
                  <a:noFill/>
                </a:ln>
                <a:solidFill>
                  <a:schemeClr val="tx2"/>
                </a:solidFill>
                <a:effectLst/>
                <a:uLnTx/>
                <a:uFillTx/>
                <a:latin typeface="Times New Roman" pitchFamily="18" charset="0"/>
                <a:ea typeface="+mn-ea"/>
                <a:cs typeface="Times New Roman" pitchFamily="18" charset="0"/>
              </a:rPr>
              <a:t>ExceptionInteressante</a:t>
            </a: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 e)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   Traitements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catch (</a:t>
            </a:r>
            <a:r>
              <a:rPr kumimoji="0" lang="fr-FR" sz="2000" b="1" i="0" u="none" strike="noStrike" kern="1200" cap="none" spc="0" normalizeH="0" baseline="0" noProof="0" dirty="0" err="1" smtClean="0">
                <a:ln>
                  <a:noFill/>
                </a:ln>
                <a:solidFill>
                  <a:schemeClr val="tx2"/>
                </a:solidFill>
                <a:effectLst/>
                <a:uLnTx/>
                <a:uFillTx/>
                <a:latin typeface="Times New Roman" pitchFamily="18" charset="0"/>
                <a:ea typeface="+mn-ea"/>
                <a:cs typeface="Times New Roman" pitchFamily="18" charset="0"/>
              </a:rPr>
              <a:t>ExceptionParticulière</a:t>
            </a: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 e)</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chemeClr val="tx2"/>
                </a:solidFill>
                <a:effectLst/>
                <a:uLnTx/>
                <a:uFillTx/>
                <a:latin typeface="Times New Roman" pitchFamily="18" charset="0"/>
                <a:ea typeface="+mn-ea"/>
                <a:cs typeface="Times New Roman" pitchFamily="18" charset="0"/>
              </a:rPr>
              <a:t> {   Traitements    }</a:t>
            </a:r>
          </a:p>
          <a:p>
            <a:pPr algn="just">
              <a:spcBef>
                <a:spcPct val="20000"/>
              </a:spcBef>
            </a:pPr>
            <a:r>
              <a:rPr lang="fr-FR" sz="2000" b="1" dirty="0" smtClean="0">
                <a:solidFill>
                  <a:schemeClr val="tx2"/>
                </a:solidFill>
                <a:latin typeface="Times New Roman" pitchFamily="18" charset="0"/>
                <a:cs typeface="Times New Roman" pitchFamily="18" charset="0"/>
              </a:rPr>
              <a:t>catch (Exception e) </a:t>
            </a:r>
          </a:p>
          <a:p>
            <a:pPr algn="just">
              <a:spcBef>
                <a:spcPct val="20000"/>
              </a:spcBef>
            </a:pPr>
            <a:r>
              <a:rPr lang="fr-FR" sz="2000" b="1" dirty="0" smtClean="0">
                <a:solidFill>
                  <a:schemeClr val="tx2"/>
                </a:solidFill>
                <a:latin typeface="Times New Roman" pitchFamily="18" charset="0"/>
                <a:cs typeface="Times New Roman" pitchFamily="18" charset="0"/>
              </a:rPr>
              <a:t>{  Traitements       }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err="1" smtClean="0">
                <a:ln>
                  <a:noFill/>
                </a:ln>
                <a:solidFill>
                  <a:srgbClr val="C00000"/>
                </a:solidFill>
                <a:effectLst/>
                <a:uLnTx/>
                <a:uFillTx/>
                <a:latin typeface="Times New Roman" pitchFamily="18" charset="0"/>
                <a:ea typeface="+mn-ea"/>
                <a:cs typeface="Times New Roman" pitchFamily="18" charset="0"/>
              </a:rPr>
              <a:t>finally</a:t>
            </a:r>
            <a:r>
              <a:rPr kumimoji="0" lang="fr-FR" sz="2000" b="1"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err="1" smtClean="0">
                <a:ln>
                  <a:noFill/>
                </a:ln>
                <a:solidFill>
                  <a:srgbClr val="C00000"/>
                </a:solidFill>
                <a:effectLst/>
                <a:uLnTx/>
                <a:uFillTx/>
                <a:latin typeface="Times New Roman" pitchFamily="18" charset="0"/>
                <a:ea typeface="+mn-ea"/>
                <a:cs typeface="Times New Roman" pitchFamily="18" charset="0"/>
              </a:rPr>
              <a:t>traitement_pour_terminer_proprement</a:t>
            </a:r>
            <a:r>
              <a:rPr kumimoji="0" lang="fr-FR" sz="2000" b="1"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000" b="1"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rPr>
              <a:t>} </a:t>
            </a:r>
            <a:endParaRPr kumimoji="0" lang="fr-FR" sz="2000" b="1" i="0" u="none" strike="noStrike" kern="1200" cap="none" spc="0" normalizeH="0" baseline="0" noProof="0" dirty="0">
              <a:ln>
                <a:noFill/>
              </a:ln>
              <a:solidFill>
                <a:srgbClr val="C00000"/>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4178</TotalTime>
  <Words>1181</Words>
  <Application>Microsoft Office PowerPoint</Application>
  <PresentationFormat>Affichage à l'écran (4:3)</PresentationFormat>
  <Paragraphs>166</Paragraphs>
  <Slides>22</Slides>
  <Notes>6</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Thème Office</vt:lpstr>
      <vt:lpstr>Les exceptions en Java</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Hiérarchie       des  exceptions</vt:lpstr>
      <vt:lpstr>Diapositive 14</vt:lpstr>
      <vt:lpstr>Diapositive 15</vt:lpstr>
      <vt:lpstr>Diapositive 16</vt:lpstr>
      <vt:lpstr>Diapositive 17</vt:lpstr>
      <vt:lpstr>Diapositive 18</vt:lpstr>
      <vt:lpstr>Diapositive 19</vt:lpstr>
      <vt:lpstr>Diapositive 20</vt:lpstr>
      <vt:lpstr>Diapositive 21</vt:lpstr>
      <vt:lpstr>Diapositive 22</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exceptions en Java</dc:title>
  <dc:creator>Valued Acer Customer</dc:creator>
  <cp:lastModifiedBy>pc</cp:lastModifiedBy>
  <cp:revision>150</cp:revision>
  <dcterms:created xsi:type="dcterms:W3CDTF">2016-12-05T08:16:19Z</dcterms:created>
  <dcterms:modified xsi:type="dcterms:W3CDTF">2019-04-04T11:12:05Z</dcterms:modified>
</cp:coreProperties>
</file>