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310" r:id="rId4"/>
    <p:sldId id="262" r:id="rId5"/>
    <p:sldId id="267" r:id="rId6"/>
    <p:sldId id="268" r:id="rId7"/>
    <p:sldId id="269" r:id="rId8"/>
    <p:sldId id="270" r:id="rId9"/>
    <p:sldId id="307" r:id="rId10"/>
    <p:sldId id="308" r:id="rId11"/>
    <p:sldId id="271" r:id="rId12"/>
    <p:sldId id="275" r:id="rId13"/>
    <p:sldId id="272" r:id="rId14"/>
    <p:sldId id="279" r:id="rId15"/>
    <p:sldId id="278" r:id="rId16"/>
    <p:sldId id="283" r:id="rId17"/>
    <p:sldId id="293" r:id="rId18"/>
    <p:sldId id="294" r:id="rId19"/>
    <p:sldId id="298" r:id="rId20"/>
    <p:sldId id="296" r:id="rId21"/>
    <p:sldId id="297" r:id="rId22"/>
    <p:sldId id="311" r:id="rId23"/>
    <p:sldId id="299" r:id="rId24"/>
    <p:sldId id="306" r:id="rId25"/>
    <p:sldId id="304" r:id="rId26"/>
    <p:sldId id="305" r:id="rId27"/>
    <p:sldId id="284" r:id="rId28"/>
    <p:sldId id="285" r:id="rId29"/>
    <p:sldId id="286" r:id="rId30"/>
    <p:sldId id="291" r:id="rId31"/>
    <p:sldId id="292" r:id="rId32"/>
    <p:sldId id="289" r:id="rId33"/>
    <p:sldId id="288" r:id="rId34"/>
    <p:sldId id="290"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76" autoAdjust="0"/>
    <p:restoredTop sz="79699" autoAdjust="0"/>
  </p:normalViewPr>
  <p:slideViewPr>
    <p:cSldViewPr>
      <p:cViewPr varScale="1">
        <p:scale>
          <a:sx n="69" d="100"/>
          <a:sy n="69" d="100"/>
        </p:scale>
        <p:origin x="-123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3F717-FF4A-4FC7-9627-818FCBF5BE70}" type="datetimeFigureOut">
              <a:rPr lang="en-US" smtClean="0"/>
              <a:pPr/>
              <a:t>4/17/2019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76FCC-D615-4CFB-AA64-7C7633ACAD57}"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err="1" smtClean="0"/>
              <a:t>Une</a:t>
            </a:r>
            <a:r>
              <a:rPr lang="en-US" dirty="0" smtClean="0"/>
              <a:t> </a:t>
            </a:r>
            <a:r>
              <a:rPr lang="en-US" dirty="0" err="1" smtClean="0"/>
              <a:t>classe</a:t>
            </a:r>
            <a:r>
              <a:rPr lang="en-US" dirty="0" smtClean="0"/>
              <a:t> </a:t>
            </a:r>
            <a:r>
              <a:rPr lang="en-US" dirty="0" err="1" smtClean="0"/>
              <a:t>générique</a:t>
            </a:r>
            <a:r>
              <a:rPr lang="en-US" dirty="0" smtClean="0"/>
              <a:t> </a:t>
            </a:r>
            <a:r>
              <a:rPr lang="en-US" dirty="0" err="1" smtClean="0"/>
              <a:t>est</a:t>
            </a:r>
            <a:r>
              <a:rPr lang="en-US" dirty="0" smtClean="0"/>
              <a:t> </a:t>
            </a:r>
            <a:r>
              <a:rPr lang="en-US" dirty="0" err="1" smtClean="0"/>
              <a:t>une</a:t>
            </a:r>
            <a:r>
              <a:rPr lang="en-US" dirty="0" smtClean="0"/>
              <a:t> </a:t>
            </a:r>
            <a:r>
              <a:rPr lang="en-US" dirty="0" err="1" smtClean="0"/>
              <a:t>classe</a:t>
            </a:r>
            <a:r>
              <a:rPr lang="en-US" dirty="0" smtClean="0"/>
              <a:t> qui </a:t>
            </a:r>
            <a:r>
              <a:rPr lang="en-US" dirty="0" err="1" smtClean="0"/>
              <a:t>peut</a:t>
            </a:r>
            <a:r>
              <a:rPr lang="en-US" dirty="0" smtClean="0"/>
              <a:t> </a:t>
            </a:r>
            <a:r>
              <a:rPr lang="en-US" dirty="0" err="1" smtClean="0"/>
              <a:t>être</a:t>
            </a:r>
            <a:r>
              <a:rPr lang="en-US" dirty="0" smtClean="0"/>
              <a:t> </a:t>
            </a:r>
            <a:r>
              <a:rPr lang="en-US" dirty="0" err="1" smtClean="0"/>
              <a:t>réutilisé</a:t>
            </a:r>
            <a:r>
              <a:rPr lang="en-US" dirty="0" smtClean="0"/>
              <a:t> avec des </a:t>
            </a:r>
            <a:r>
              <a:rPr lang="en-US" dirty="0" err="1" smtClean="0"/>
              <a:t>objets</a:t>
            </a:r>
            <a:r>
              <a:rPr lang="en-US" dirty="0" smtClean="0"/>
              <a:t> de </a:t>
            </a:r>
            <a:r>
              <a:rPr lang="en-US" dirty="0" err="1" smtClean="0"/>
              <a:t>différents</a:t>
            </a:r>
            <a:r>
              <a:rPr lang="en-US" dirty="0" smtClean="0"/>
              <a:t> type.</a:t>
            </a:r>
          </a:p>
          <a:p>
            <a:endParaRPr lang="en-US" dirty="0" smtClean="0"/>
          </a:p>
          <a:p>
            <a:r>
              <a:rPr lang="en-US" dirty="0" smtClean="0"/>
              <a:t>La </a:t>
            </a:r>
            <a:r>
              <a:rPr lang="en-US" dirty="0" err="1" smtClean="0"/>
              <a:t>classe</a:t>
            </a:r>
            <a:r>
              <a:rPr lang="en-US" dirty="0" smtClean="0"/>
              <a:t> </a:t>
            </a:r>
            <a:r>
              <a:rPr lang="en-US" dirty="0" err="1" smtClean="0"/>
              <a:t>arrayListe</a:t>
            </a:r>
            <a:r>
              <a:rPr lang="en-US" dirty="0" smtClean="0"/>
              <a:t> </a:t>
            </a:r>
            <a:r>
              <a:rPr lang="en-US" dirty="0" err="1" smtClean="0"/>
              <a:t>peut</a:t>
            </a:r>
            <a:r>
              <a:rPr lang="en-US" dirty="0" smtClean="0"/>
              <a:t> </a:t>
            </a:r>
            <a:r>
              <a:rPr lang="en-US" dirty="0" err="1" smtClean="0"/>
              <a:t>être</a:t>
            </a:r>
            <a:r>
              <a:rPr lang="en-US" baseline="0" dirty="0" smtClean="0"/>
              <a:t> </a:t>
            </a:r>
            <a:r>
              <a:rPr lang="en-US" baseline="0" dirty="0" err="1" smtClean="0"/>
              <a:t>utilisé</a:t>
            </a:r>
            <a:r>
              <a:rPr lang="en-US" baseline="0" dirty="0" smtClean="0"/>
              <a:t> avec des </a:t>
            </a:r>
            <a:r>
              <a:rPr lang="en-US" baseline="0" dirty="0" err="1" smtClean="0"/>
              <a:t>objets</a:t>
            </a:r>
            <a:r>
              <a:rPr lang="en-US" baseline="0" dirty="0" smtClean="0"/>
              <a:t> de </a:t>
            </a:r>
            <a:r>
              <a:rPr lang="en-US" baseline="0" dirty="0" err="1" smtClean="0"/>
              <a:t>différents</a:t>
            </a:r>
            <a:r>
              <a:rPr lang="en-US" baseline="0" dirty="0" smtClean="0"/>
              <a:t> type</a:t>
            </a:r>
            <a:endParaRPr lang="en-US" dirty="0"/>
          </a:p>
        </p:txBody>
      </p:sp>
      <p:sp>
        <p:nvSpPr>
          <p:cNvPr id="4" name="Espace réservé du numéro de diapositive 3"/>
          <p:cNvSpPr>
            <a:spLocks noGrp="1"/>
          </p:cNvSpPr>
          <p:nvPr>
            <p:ph type="sldNum" sz="quarter" idx="10"/>
          </p:nvPr>
        </p:nvSpPr>
        <p:spPr/>
        <p:txBody>
          <a:bodyPr/>
          <a:lstStyle/>
          <a:p>
            <a:fld id="{1A676FCC-D615-4CFB-AA64-7C7633ACAD57}"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9C044231-B439-4D33-93EB-C0E79C4BE69D}" type="datetimeFigureOut">
              <a:rPr lang="en-US" smtClean="0"/>
              <a:pPr/>
              <a:t>4/17/2019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C044231-B439-4D33-93EB-C0E79C4BE69D}" type="datetimeFigureOut">
              <a:rPr lang="en-US" smtClean="0"/>
              <a:pPr/>
              <a:t>4/17/2019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C044231-B439-4D33-93EB-C0E79C4BE69D}" type="datetimeFigureOut">
              <a:rPr lang="en-US" smtClean="0"/>
              <a:pPr/>
              <a:t>4/17/2019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C044231-B439-4D33-93EB-C0E79C4BE69D}" type="datetimeFigureOut">
              <a:rPr lang="en-US" smtClean="0"/>
              <a:pPr/>
              <a:t>4/17/2019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C044231-B439-4D33-93EB-C0E79C4BE69D}" type="datetimeFigureOut">
              <a:rPr lang="en-US" smtClean="0"/>
              <a:pPr/>
              <a:t>4/17/2019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9C044231-B439-4D33-93EB-C0E79C4BE69D}" type="datetimeFigureOut">
              <a:rPr lang="en-US" smtClean="0"/>
              <a:pPr/>
              <a:t>4/17/2019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9C044231-B439-4D33-93EB-C0E79C4BE69D}" type="datetimeFigureOut">
              <a:rPr lang="en-US" smtClean="0"/>
              <a:pPr/>
              <a:t>4/17/2019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9C044231-B439-4D33-93EB-C0E79C4BE69D}" type="datetimeFigureOut">
              <a:rPr lang="en-US" smtClean="0"/>
              <a:pPr/>
              <a:t>4/17/2019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C044231-B439-4D33-93EB-C0E79C4BE69D}" type="datetimeFigureOut">
              <a:rPr lang="en-US" smtClean="0"/>
              <a:pPr/>
              <a:t>4/17/2019</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C044231-B439-4D33-93EB-C0E79C4BE69D}" type="datetimeFigureOut">
              <a:rPr lang="en-US" smtClean="0"/>
              <a:pPr/>
              <a:t>4/17/2019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C044231-B439-4D33-93EB-C0E79C4BE69D}" type="datetimeFigureOut">
              <a:rPr lang="en-US" smtClean="0"/>
              <a:pPr/>
              <a:t>4/17/2019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5BA21E2-191D-46D3-986F-A52FE79DCB9D}"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44231-B439-4D33-93EB-C0E79C4BE69D}" type="datetimeFigureOut">
              <a:rPr lang="en-US" smtClean="0"/>
              <a:pPr/>
              <a:t>4/17/2019</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A21E2-191D-46D3-986F-A52FE79DCB9D}"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1700808"/>
            <a:ext cx="7772400" cy="1944215"/>
          </a:xfrm>
        </p:spPr>
        <p:txBody>
          <a:bodyPr>
            <a:normAutofit/>
          </a:bodyPr>
          <a:lstStyle/>
          <a:p>
            <a:pPr algn="ctr"/>
            <a:r>
              <a:rPr lang="en-US" sz="6600" b="1" dirty="0" smtClean="0">
                <a:solidFill>
                  <a:schemeClr val="tx2"/>
                </a:solidFill>
                <a:latin typeface="Palatino Linotype" pitchFamily="18" charset="0"/>
              </a:rPr>
              <a:t>Les collections</a:t>
            </a:r>
            <a:endParaRPr lang="en-US" sz="6600" b="1" dirty="0">
              <a:solidFill>
                <a:schemeClr val="tx2"/>
              </a:solidFill>
              <a:latin typeface="Palatino Linotype" pitchFamily="18" charset="0"/>
            </a:endParaRPr>
          </a:p>
        </p:txBody>
      </p:sp>
      <p:sp>
        <p:nvSpPr>
          <p:cNvPr id="5" name="Sous-titre 2"/>
          <p:cNvSpPr>
            <a:spLocks noGrp="1"/>
          </p:cNvSpPr>
          <p:nvPr>
            <p:ph type="subTitle" idx="1"/>
          </p:nvPr>
        </p:nvSpPr>
        <p:spPr>
          <a:xfrm>
            <a:off x="4679504" y="5877272"/>
            <a:ext cx="4464496" cy="576064"/>
          </a:xfrm>
        </p:spPr>
        <p:txBody>
          <a:bodyPr>
            <a:normAutofit/>
          </a:bodyPr>
          <a:lstStyle/>
          <a:p>
            <a:r>
              <a:rPr lang="en-US" sz="2400" b="1" dirty="0" smtClean="0">
                <a:solidFill>
                  <a:schemeClr val="tx2"/>
                </a:solidFill>
              </a:rPr>
              <a:t>Prof: Mme Sara SAIB</a:t>
            </a:r>
            <a:endParaRPr lang="en-US" sz="2400" b="1" dirty="0">
              <a:solidFill>
                <a:schemeClr val="tx2"/>
              </a:solidFill>
            </a:endParaRPr>
          </a:p>
        </p:txBody>
      </p:sp>
      <p:pic>
        <p:nvPicPr>
          <p:cNvPr id="4" name="Picture 6" descr="http://www.x2i.fr/files/2009/09/java-logo.jpg"/>
          <p:cNvPicPr>
            <a:picLocks noChangeAspect="1" noChangeArrowheads="1"/>
          </p:cNvPicPr>
          <p:nvPr/>
        </p:nvPicPr>
        <p:blipFill>
          <a:blip r:embed="rId3" cstate="print"/>
          <a:srcRect/>
          <a:stretch>
            <a:fillRect/>
          </a:stretch>
        </p:blipFill>
        <p:spPr bwMode="auto">
          <a:xfrm>
            <a:off x="2915816" y="3356992"/>
            <a:ext cx="3456384" cy="2123738"/>
          </a:xfrm>
          <a:prstGeom prst="ellipse">
            <a:avLst/>
          </a:prstGeom>
          <a:ln>
            <a:solidFill>
              <a:schemeClr val="accent1"/>
            </a:solid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1500174"/>
            <a:ext cx="2071702" cy="500066"/>
          </a:xfrm>
        </p:spPr>
        <p:txBody>
          <a:bodyPr>
            <a:normAutofit/>
          </a:bodyPr>
          <a:lstStyle/>
          <a:p>
            <a:pPr algn="l"/>
            <a:r>
              <a:rPr lang="fr-FR" sz="2500" dirty="0" smtClean="0">
                <a:solidFill>
                  <a:schemeClr val="tx2">
                    <a:lumMod val="50000"/>
                  </a:schemeClr>
                </a:solidFill>
                <a:latin typeface="Times New Roman" pitchFamily="18" charset="0"/>
                <a:cs typeface="Times New Roman" pitchFamily="18" charset="0"/>
              </a:rPr>
              <a:t>Exemple</a:t>
            </a:r>
            <a:endParaRPr lang="fr-FR" sz="2500" dirty="0">
              <a:solidFill>
                <a:schemeClr val="tx2">
                  <a:lumMod val="50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28596" y="2428868"/>
            <a:ext cx="8229600" cy="3240360"/>
          </a:xfrm>
        </p:spPr>
        <p:txBody>
          <a:bodyPr>
            <a:normAutofit/>
          </a:bodyPr>
          <a:lstStyle/>
          <a:p>
            <a:pPr>
              <a:buNone/>
            </a:pPr>
            <a:r>
              <a:rPr lang="en-US" sz="2500" b="1" dirty="0" err="1" smtClean="0">
                <a:solidFill>
                  <a:schemeClr val="tx2">
                    <a:lumMod val="50000"/>
                  </a:schemeClr>
                </a:solidFill>
                <a:latin typeface="Times New Roman" pitchFamily="18" charset="0"/>
                <a:cs typeface="Times New Roman" pitchFamily="18" charset="0"/>
              </a:rPr>
              <a:t>Iterator</a:t>
            </a:r>
            <a:r>
              <a:rPr lang="en-US" sz="2500" b="1" dirty="0" smtClean="0">
                <a:solidFill>
                  <a:schemeClr val="tx2">
                    <a:lumMod val="50000"/>
                  </a:schemeClr>
                </a:solidFill>
                <a:latin typeface="Times New Roman" pitchFamily="18" charset="0"/>
                <a:cs typeface="Times New Roman" pitchFamily="18" charset="0"/>
              </a:rPr>
              <a:t> </a:t>
            </a:r>
            <a:r>
              <a:rPr lang="en-US" sz="2500" b="1" dirty="0" err="1" smtClean="0">
                <a:solidFill>
                  <a:schemeClr val="tx2">
                    <a:lumMod val="50000"/>
                  </a:schemeClr>
                </a:solidFill>
                <a:latin typeface="Times New Roman" pitchFamily="18" charset="0"/>
                <a:cs typeface="Times New Roman" pitchFamily="18" charset="0"/>
              </a:rPr>
              <a:t>iterator</a:t>
            </a:r>
            <a:r>
              <a:rPr lang="en-US" sz="2500" b="1" dirty="0" smtClean="0">
                <a:solidFill>
                  <a:schemeClr val="tx2">
                    <a:lumMod val="50000"/>
                  </a:schemeClr>
                </a:solidFill>
                <a:latin typeface="Times New Roman" pitchFamily="18" charset="0"/>
                <a:cs typeface="Times New Roman" pitchFamily="18" charset="0"/>
              </a:rPr>
              <a:t> = </a:t>
            </a:r>
            <a:r>
              <a:rPr lang="en-US" sz="2500" b="1" dirty="0" err="1" smtClean="0">
                <a:solidFill>
                  <a:schemeClr val="tx2">
                    <a:lumMod val="50000"/>
                  </a:schemeClr>
                </a:solidFill>
                <a:latin typeface="Times New Roman" pitchFamily="18" charset="0"/>
                <a:cs typeface="Times New Roman" pitchFamily="18" charset="0"/>
              </a:rPr>
              <a:t>collection.iterator</a:t>
            </a:r>
            <a:r>
              <a:rPr lang="en-US" sz="2500" b="1" dirty="0" smtClean="0">
                <a:solidFill>
                  <a:schemeClr val="tx2">
                    <a:lumMod val="50000"/>
                  </a:schemeClr>
                </a:solidFill>
                <a:latin typeface="Times New Roman" pitchFamily="18" charset="0"/>
                <a:cs typeface="Times New Roman" pitchFamily="18" charset="0"/>
              </a:rPr>
              <a:t>();</a:t>
            </a:r>
          </a:p>
          <a:p>
            <a:pPr>
              <a:buNone/>
            </a:pPr>
            <a:r>
              <a:rPr lang="en-US" sz="2500" b="1" dirty="0" smtClean="0">
                <a:solidFill>
                  <a:schemeClr val="tx2">
                    <a:lumMod val="50000"/>
                  </a:schemeClr>
                </a:solidFill>
                <a:latin typeface="Times New Roman" pitchFamily="18" charset="0"/>
                <a:cs typeface="Times New Roman" pitchFamily="18" charset="0"/>
              </a:rPr>
              <a:t>while (</a:t>
            </a:r>
            <a:r>
              <a:rPr lang="en-US" sz="2500" b="1" dirty="0" err="1" smtClean="0">
                <a:solidFill>
                  <a:schemeClr val="tx2">
                    <a:lumMod val="50000"/>
                  </a:schemeClr>
                </a:solidFill>
                <a:latin typeface="Times New Roman" pitchFamily="18" charset="0"/>
                <a:cs typeface="Times New Roman" pitchFamily="18" charset="0"/>
              </a:rPr>
              <a:t>iterator.hasNext</a:t>
            </a:r>
            <a:r>
              <a:rPr lang="en-US" sz="2500" b="1" dirty="0" smtClean="0">
                <a:solidFill>
                  <a:schemeClr val="tx2">
                    <a:lumMod val="50000"/>
                  </a:schemeClr>
                </a:solidFill>
                <a:latin typeface="Times New Roman" pitchFamily="18" charset="0"/>
                <a:cs typeface="Times New Roman" pitchFamily="18" charset="0"/>
              </a:rPr>
              <a:t>()) {            </a:t>
            </a:r>
          </a:p>
          <a:p>
            <a:pPr>
              <a:buNone/>
            </a:pPr>
            <a:r>
              <a:rPr lang="en-US" sz="2500" b="1" dirty="0" smtClean="0">
                <a:solidFill>
                  <a:schemeClr val="tx2">
                    <a:lumMod val="50000"/>
                  </a:schemeClr>
                </a:solidFill>
                <a:latin typeface="Times New Roman" pitchFamily="18" charset="0"/>
                <a:cs typeface="Times New Roman" pitchFamily="18" charset="0"/>
              </a:rPr>
              <a:t>			</a:t>
            </a:r>
            <a:r>
              <a:rPr lang="en-US" sz="2500" b="1" dirty="0" err="1" smtClean="0">
                <a:solidFill>
                  <a:schemeClr val="tx2">
                    <a:lumMod val="50000"/>
                  </a:schemeClr>
                </a:solidFill>
                <a:latin typeface="Times New Roman" pitchFamily="18" charset="0"/>
                <a:cs typeface="Times New Roman" pitchFamily="18" charset="0"/>
              </a:rPr>
              <a:t>System.out.println</a:t>
            </a:r>
            <a:r>
              <a:rPr lang="en-US" sz="2500" b="1" dirty="0" smtClean="0">
                <a:solidFill>
                  <a:schemeClr val="tx2">
                    <a:lumMod val="50000"/>
                  </a:schemeClr>
                </a:solidFill>
                <a:latin typeface="Times New Roman" pitchFamily="18" charset="0"/>
                <a:cs typeface="Times New Roman" pitchFamily="18" charset="0"/>
              </a:rPr>
              <a:t>("objet ="+</a:t>
            </a:r>
            <a:r>
              <a:rPr lang="en-US" sz="2500" b="1" dirty="0" err="1" smtClean="0">
                <a:solidFill>
                  <a:schemeClr val="tx2">
                    <a:lumMod val="50000"/>
                  </a:schemeClr>
                </a:solidFill>
                <a:latin typeface="Times New Roman" pitchFamily="18" charset="0"/>
                <a:cs typeface="Times New Roman" pitchFamily="18" charset="0"/>
              </a:rPr>
              <a:t>iterator.next</a:t>
            </a:r>
            <a:r>
              <a:rPr lang="en-US" sz="2500" b="1" dirty="0" smtClean="0">
                <a:solidFill>
                  <a:schemeClr val="tx2">
                    <a:lumMod val="50000"/>
                  </a:schemeClr>
                </a:solidFill>
                <a:latin typeface="Times New Roman" pitchFamily="18" charset="0"/>
                <a:cs typeface="Times New Roman" pitchFamily="18" charset="0"/>
              </a:rPr>
              <a:t>());</a:t>
            </a:r>
          </a:p>
          <a:p>
            <a:pPr>
              <a:buNone/>
            </a:pPr>
            <a:r>
              <a:rPr lang="en-US" sz="2500" b="1" dirty="0" smtClean="0">
                <a:solidFill>
                  <a:schemeClr val="tx2">
                    <a:lumMod val="50000"/>
                  </a:schemeClr>
                </a:solidFill>
                <a:latin typeface="Times New Roman" pitchFamily="18" charset="0"/>
                <a:cs typeface="Times New Roman" pitchFamily="18" charset="0"/>
              </a:rPr>
              <a:t>}</a:t>
            </a:r>
            <a:r>
              <a:rPr lang="fr-FR" sz="2500" dirty="0" smtClean="0">
                <a:solidFill>
                  <a:schemeClr val="tx2">
                    <a:lumMod val="50000"/>
                  </a:schemeClr>
                </a:solidFill>
                <a:latin typeface="Times New Roman" pitchFamily="18" charset="0"/>
                <a:cs typeface="Times New Roman" pitchFamily="18" charset="0"/>
              </a:rPr>
              <a:t>  </a:t>
            </a:r>
            <a:endParaRPr lang="fr-FR" sz="2500" b="1" dirty="0" smtClean="0">
              <a:solidFill>
                <a:schemeClr val="tx2">
                  <a:lumMod val="50000"/>
                </a:schemeClr>
              </a:solidFill>
              <a:latin typeface="Times New Roman" pitchFamily="18" charset="0"/>
              <a:cs typeface="Times New Roman" pitchFamily="18" charset="0"/>
            </a:endParaRPr>
          </a:p>
          <a:p>
            <a:pPr>
              <a:buNone/>
            </a:pPr>
            <a:endParaRPr lang="fr-FR" b="1" dirty="0" smtClean="0"/>
          </a:p>
          <a:p>
            <a:pPr>
              <a:buNone/>
            </a:pPr>
            <a:endParaRPr lang="fr-FR"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L’interface </a:t>
            </a:r>
            <a:r>
              <a:rPr lang="fr-FR" sz="4400" dirty="0" err="1" smtClean="0">
                <a:solidFill>
                  <a:schemeClr val="bg1"/>
                </a:solidFill>
                <a:latin typeface="Times New Roman" pitchFamily="18" charset="0"/>
                <a:ea typeface="+mj-ea"/>
                <a:cs typeface="Times New Roman" pitchFamily="18" charset="0"/>
              </a:rPr>
              <a:t>Iterator</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285720" y="2214554"/>
            <a:ext cx="8501122" cy="28575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1600201"/>
            <a:ext cx="8286808" cy="2614617"/>
          </a:xfrm>
        </p:spPr>
        <p:txBody>
          <a:bodyPr>
            <a:normAutofit lnSpcReduction="10000"/>
          </a:bodyPr>
          <a:lstStyle/>
          <a:p>
            <a:pPr algn="just">
              <a:buNone/>
            </a:pPr>
            <a:r>
              <a:rPr lang="fr-FR" dirty="0" smtClean="0">
                <a:latin typeface="Times New Roman" pitchFamily="18" charset="0"/>
                <a:cs typeface="Times New Roman" pitchFamily="18" charset="0"/>
              </a:rPr>
              <a:t>	</a:t>
            </a:r>
            <a:r>
              <a:rPr lang="fr-FR" sz="2500" dirty="0" smtClean="0">
                <a:solidFill>
                  <a:schemeClr val="tx2">
                    <a:lumMod val="50000"/>
                  </a:schemeClr>
                </a:solidFill>
                <a:latin typeface="Times New Roman" pitchFamily="18" charset="0"/>
                <a:cs typeface="Times New Roman" pitchFamily="18" charset="0"/>
              </a:rPr>
              <a:t>Le </a:t>
            </a:r>
            <a:r>
              <a:rPr lang="fr-FR" sz="2500" dirty="0" err="1" smtClean="0">
                <a:solidFill>
                  <a:schemeClr val="tx2">
                    <a:lumMod val="50000"/>
                  </a:schemeClr>
                </a:solidFill>
                <a:latin typeface="Times New Roman" pitchFamily="18" charset="0"/>
                <a:cs typeface="Times New Roman" pitchFamily="18" charset="0"/>
              </a:rPr>
              <a:t>framework</a:t>
            </a:r>
            <a:r>
              <a:rPr lang="fr-FR" sz="2500" dirty="0" smtClean="0">
                <a:solidFill>
                  <a:schemeClr val="tx2">
                    <a:lumMod val="50000"/>
                  </a:schemeClr>
                </a:solidFill>
                <a:latin typeface="Times New Roman" pitchFamily="18" charset="0"/>
                <a:cs typeface="Times New Roman" pitchFamily="18" charset="0"/>
              </a:rPr>
              <a:t> propose des classes qui implémentent l'interface List : </a:t>
            </a:r>
          </a:p>
          <a:p>
            <a:pPr algn="just">
              <a:buNone/>
            </a:pPr>
            <a:endParaRPr lang="fr-FR" sz="2500" dirty="0" smtClean="0">
              <a:solidFill>
                <a:schemeClr val="tx2">
                  <a:lumMod val="50000"/>
                </a:schemeClr>
              </a:solidFill>
              <a:latin typeface="Times New Roman" pitchFamily="18" charset="0"/>
              <a:cs typeface="Times New Roman" pitchFamily="18" charset="0"/>
            </a:endParaRPr>
          </a:p>
          <a:p>
            <a:pPr algn="just"/>
            <a:r>
              <a:rPr lang="fr-FR" sz="2500" b="1" dirty="0" err="1" smtClean="0">
                <a:solidFill>
                  <a:srgbClr val="C00000"/>
                </a:solidFill>
                <a:latin typeface="Times New Roman" pitchFamily="18" charset="0"/>
                <a:cs typeface="Times New Roman" pitchFamily="18" charset="0"/>
              </a:rPr>
              <a:t>LinkedList</a:t>
            </a:r>
            <a:endParaRPr lang="fr-FR" sz="2500" b="1" dirty="0" smtClean="0">
              <a:solidFill>
                <a:srgbClr val="C00000"/>
              </a:solidFill>
              <a:latin typeface="Times New Roman" pitchFamily="18" charset="0"/>
              <a:cs typeface="Times New Roman" pitchFamily="18" charset="0"/>
            </a:endParaRPr>
          </a:p>
          <a:p>
            <a:pPr algn="just"/>
            <a:r>
              <a:rPr lang="fr-FR" sz="2500" b="1" dirty="0" err="1" smtClean="0">
                <a:solidFill>
                  <a:srgbClr val="C00000"/>
                </a:solidFill>
                <a:latin typeface="Times New Roman" pitchFamily="18" charset="0"/>
                <a:cs typeface="Times New Roman" pitchFamily="18" charset="0"/>
              </a:rPr>
              <a:t>Vector</a:t>
            </a:r>
            <a:endParaRPr lang="fr-FR" sz="2500" b="1" dirty="0" smtClean="0">
              <a:solidFill>
                <a:srgbClr val="C00000"/>
              </a:solidFill>
              <a:latin typeface="Times New Roman" pitchFamily="18" charset="0"/>
              <a:cs typeface="Times New Roman" pitchFamily="18" charset="0"/>
            </a:endParaRPr>
          </a:p>
          <a:p>
            <a:pPr algn="just"/>
            <a:r>
              <a:rPr lang="fr-FR" sz="2500" b="1" dirty="0" err="1" smtClean="0">
                <a:solidFill>
                  <a:srgbClr val="C00000"/>
                </a:solidFill>
                <a:latin typeface="Times New Roman" pitchFamily="18" charset="0"/>
                <a:cs typeface="Times New Roman" pitchFamily="18" charset="0"/>
              </a:rPr>
              <a:t>ArrayList</a:t>
            </a:r>
            <a:r>
              <a:rPr lang="fr-FR" sz="2500" dirty="0" smtClean="0">
                <a:latin typeface="Times New Roman" pitchFamily="18" charset="0"/>
                <a:cs typeface="Times New Roman" pitchFamily="18" charset="0"/>
              </a:rPr>
              <a:t>.</a:t>
            </a:r>
          </a:p>
          <a:p>
            <a:endParaRPr lang="fr-FR" dirty="0"/>
          </a:p>
        </p:txBody>
      </p:sp>
      <p:sp>
        <p:nvSpPr>
          <p:cNvPr id="4" name="Espace réservé de la date 3"/>
          <p:cNvSpPr>
            <a:spLocks noGrp="1"/>
          </p:cNvSpPr>
          <p:nvPr>
            <p:ph type="dt" sz="half" idx="10"/>
          </p:nvPr>
        </p:nvSpPr>
        <p:spPr/>
        <p:txBody>
          <a:bodyPr/>
          <a:lstStyle/>
          <a:p>
            <a:fld id="{31D9F776-347A-45C0-9F28-88C76EFCDBFE}" type="datetime1">
              <a:rPr lang="fr-FR" smtClean="0"/>
              <a:pPr/>
              <a:t>17/04/2019</a:t>
            </a:fld>
            <a:endParaRPr lang="fr-FR"/>
          </a:p>
        </p:txBody>
      </p:sp>
      <p:sp>
        <p:nvSpPr>
          <p:cNvPr id="5" name="Espace réservé du numéro de diapositive 4"/>
          <p:cNvSpPr>
            <a:spLocks noGrp="1"/>
          </p:cNvSpPr>
          <p:nvPr>
            <p:ph type="sldNum" sz="quarter" idx="12"/>
          </p:nvPr>
        </p:nvSpPr>
        <p:spPr/>
        <p:txBody>
          <a:bodyPr/>
          <a:lstStyle/>
          <a:p>
            <a:fld id="{48246C7F-43D7-428B-B4E9-501B6A618032}" type="slidenum">
              <a:rPr lang="fr-FR" smtClean="0"/>
              <a:pPr/>
              <a:t>11</a:t>
            </a:fld>
            <a:endParaRPr lang="fr-FR"/>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1285860"/>
            <a:ext cx="8229600" cy="3966137"/>
          </a:xfrm>
        </p:spPr>
        <p:txBody>
          <a:bodyPr>
            <a:normAutofit/>
          </a:bodyPr>
          <a:lstStyle/>
          <a:p>
            <a:pPr>
              <a:buNone/>
            </a:pPr>
            <a:r>
              <a:rPr lang="fr-FR" sz="2400" dirty="0" smtClean="0"/>
              <a:t>	</a:t>
            </a:r>
            <a:r>
              <a:rPr lang="fr-FR" sz="2400" dirty="0" smtClean="0">
                <a:solidFill>
                  <a:srgbClr val="002060"/>
                </a:solidFill>
                <a:latin typeface="Times New Roman" pitchFamily="18" charset="0"/>
                <a:cs typeface="Times New Roman" pitchFamily="18" charset="0"/>
              </a:rPr>
              <a:t>Cette classe représente un tableau d'objets dont la taille est dynamique. </a:t>
            </a:r>
          </a:p>
        </p:txBody>
      </p:sp>
      <p:sp>
        <p:nvSpPr>
          <p:cNvPr id="4" name="Espace réservé de la date 3"/>
          <p:cNvSpPr>
            <a:spLocks noGrp="1"/>
          </p:cNvSpPr>
          <p:nvPr>
            <p:ph type="dt" sz="half" idx="10"/>
          </p:nvPr>
        </p:nvSpPr>
        <p:spPr/>
        <p:txBody>
          <a:bodyPr/>
          <a:lstStyle/>
          <a:p>
            <a:fld id="{31D9F776-347A-45C0-9F28-88C76EFCDBFE}" type="datetime1">
              <a:rPr lang="fr-FR" smtClean="0"/>
              <a:pPr/>
              <a:t>17/04/2019</a:t>
            </a:fld>
            <a:endParaRPr lang="fr-FR"/>
          </a:p>
        </p:txBody>
      </p:sp>
      <p:sp>
        <p:nvSpPr>
          <p:cNvPr id="5" name="Espace réservé du numéro de diapositive 4"/>
          <p:cNvSpPr>
            <a:spLocks noGrp="1"/>
          </p:cNvSpPr>
          <p:nvPr>
            <p:ph type="sldNum" sz="quarter" idx="12"/>
          </p:nvPr>
        </p:nvSpPr>
        <p:spPr/>
        <p:txBody>
          <a:bodyPr/>
          <a:lstStyle/>
          <a:p>
            <a:fld id="{48246C7F-43D7-428B-B4E9-501B6A618032}" type="slidenum">
              <a:rPr lang="fr-FR" smtClean="0"/>
              <a:pPr/>
              <a:t>12</a:t>
            </a:fld>
            <a:endParaRPr lang="fr-FR"/>
          </a:p>
        </p:txBody>
      </p:sp>
      <p:graphicFrame>
        <p:nvGraphicFramePr>
          <p:cNvPr id="6" name="Tableau 5"/>
          <p:cNvGraphicFramePr>
            <a:graphicFrameLocks noGrp="1"/>
          </p:cNvGraphicFramePr>
          <p:nvPr/>
        </p:nvGraphicFramePr>
        <p:xfrm>
          <a:off x="251520" y="2348880"/>
          <a:ext cx="8640960" cy="3816425"/>
        </p:xfrm>
        <a:graphic>
          <a:graphicData uri="http://schemas.openxmlformats.org/drawingml/2006/table">
            <a:tbl>
              <a:tblPr>
                <a:tableStyleId>{3C2FFA5D-87B4-456A-9821-1D502468CF0F}</a:tableStyleId>
              </a:tblPr>
              <a:tblGrid>
                <a:gridCol w="2820282"/>
                <a:gridCol w="5820678"/>
              </a:tblGrid>
              <a:tr h="501186">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	Méthode </a:t>
                      </a:r>
                    </a:p>
                  </a:txBody>
                  <a:tcPr marL="67817" marR="67817" marT="0" marB="0">
                    <a:solidFill>
                      <a:schemeClr val="bg2"/>
                    </a:solidFill>
                  </a:tcPr>
                </a:tc>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Rôle </a:t>
                      </a:r>
                    </a:p>
                  </a:txBody>
                  <a:tcPr marL="67817" marR="67817" marT="0" marB="0">
                    <a:solidFill>
                      <a:schemeClr val="bg2"/>
                    </a:solidFill>
                  </a:tcPr>
                </a:tc>
              </a:tr>
              <a:tr h="501186">
                <a:tc>
                  <a:txBody>
                    <a:bodyPr/>
                    <a:lstStyle/>
                    <a:p>
                      <a:pPr marL="0" algn="l" defTabSz="914400" rtl="0" eaLnBrk="1" latinLnBrk="0" hangingPunct="1">
                        <a:lnSpc>
                          <a:spcPct val="115000"/>
                        </a:lnSpc>
                        <a:spcAft>
                          <a:spcPts val="0"/>
                        </a:spcAft>
                      </a:pPr>
                      <a:r>
                        <a:rPr lang="fr-FR" sz="1800" b="1" kern="1200">
                          <a:solidFill>
                            <a:schemeClr val="tx2">
                              <a:lumMod val="50000"/>
                            </a:schemeClr>
                          </a:solidFill>
                          <a:latin typeface="Times New Roman" pitchFamily="18" charset="0"/>
                          <a:ea typeface="+mn-ea"/>
                          <a:cs typeface="Times New Roman" pitchFamily="18" charset="0"/>
                        </a:rPr>
                        <a:t>boolean add(Object) </a:t>
                      </a:r>
                    </a:p>
                  </a:txBody>
                  <a:tcPr marL="67817" marR="67817"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ajoute un élément à la fin du tableau </a:t>
                      </a:r>
                    </a:p>
                  </a:txBody>
                  <a:tcPr marL="67817" marR="67817" marT="0" marB="0">
                    <a:solidFill>
                      <a:schemeClr val="bg2"/>
                    </a:solidFill>
                  </a:tcPr>
                </a:tc>
              </a:tr>
              <a:tr h="853083">
                <a:tc>
                  <a:txBody>
                    <a:bodyPr/>
                    <a:lstStyle/>
                    <a:p>
                      <a:pPr marL="0" algn="l"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addAll</a:t>
                      </a:r>
                      <a:r>
                        <a:rPr lang="fr-FR" sz="1800" b="1" kern="1200" dirty="0">
                          <a:solidFill>
                            <a:schemeClr val="tx2">
                              <a:lumMod val="50000"/>
                            </a:schemeClr>
                          </a:solidFill>
                          <a:latin typeface="Times New Roman" pitchFamily="18" charset="0"/>
                          <a:ea typeface="+mn-ea"/>
                          <a:cs typeface="Times New Roman" pitchFamily="18" charset="0"/>
                        </a:rPr>
                        <a:t>(Collection) </a:t>
                      </a:r>
                    </a:p>
                  </a:txBody>
                  <a:tcPr marL="67817" marR="67817"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ajoute tous les éléments de la collection fournie en paramètre à la fin du tableau </a:t>
                      </a:r>
                    </a:p>
                  </a:txBody>
                  <a:tcPr marL="67817" marR="67817" marT="0" marB="0">
                    <a:solidFill>
                      <a:schemeClr val="bg2"/>
                    </a:solidFill>
                  </a:tcPr>
                </a:tc>
              </a:tr>
              <a:tr h="958598">
                <a:tc>
                  <a:txBody>
                    <a:bodyPr/>
                    <a:lstStyle/>
                    <a:p>
                      <a:pPr marL="0" algn="l"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addAll</a:t>
                      </a:r>
                      <a:r>
                        <a:rPr lang="fr-FR" sz="1800" b="1" kern="1200" dirty="0">
                          <a:solidFill>
                            <a:schemeClr val="tx2">
                              <a:lumMod val="50000"/>
                            </a:schemeClr>
                          </a:solidFill>
                          <a:latin typeface="Times New Roman" pitchFamily="18" charset="0"/>
                          <a:ea typeface="+mn-ea"/>
                          <a:cs typeface="Times New Roman" pitchFamily="18" charset="0"/>
                        </a:rPr>
                        <a:t>(</a:t>
                      </a: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Collection) </a:t>
                      </a:r>
                    </a:p>
                  </a:txBody>
                  <a:tcPr marL="67817" marR="67817"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ajoute tous les éléments de la collection fournie en paramètre dans la collection à partir de la position précisée </a:t>
                      </a:r>
                    </a:p>
                  </a:txBody>
                  <a:tcPr marL="67817" marR="67817" marT="0" marB="0">
                    <a:solidFill>
                      <a:schemeClr val="bg2"/>
                    </a:solidFill>
                  </a:tcPr>
                </a:tc>
              </a:tr>
              <a:tr h="501186">
                <a:tc>
                  <a:txBody>
                    <a:bodyPr/>
                    <a:lstStyle/>
                    <a:p>
                      <a:pPr marL="0" algn="l" defTabSz="914400" rtl="0" eaLnBrk="1" latinLnBrk="0" hangingPunct="1">
                        <a:lnSpc>
                          <a:spcPct val="115000"/>
                        </a:lnSpc>
                        <a:spcAft>
                          <a:spcPts val="0"/>
                        </a:spcAft>
                      </a:pPr>
                      <a:r>
                        <a:rPr lang="fr-FR" sz="1800" b="1" kern="1200">
                          <a:solidFill>
                            <a:schemeClr val="tx2">
                              <a:lumMod val="50000"/>
                            </a:schemeClr>
                          </a:solidFill>
                          <a:latin typeface="Times New Roman" pitchFamily="18" charset="0"/>
                          <a:ea typeface="+mn-ea"/>
                          <a:cs typeface="Times New Roman" pitchFamily="18" charset="0"/>
                        </a:rPr>
                        <a:t>void clear() </a:t>
                      </a:r>
                    </a:p>
                  </a:txBody>
                  <a:tcPr marL="67817" marR="67817"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supprime tous les éléments du tableau </a:t>
                      </a:r>
                    </a:p>
                  </a:txBody>
                  <a:tcPr marL="67817" marR="67817" marT="0" marB="0">
                    <a:solidFill>
                      <a:schemeClr val="bg2"/>
                    </a:solidFill>
                  </a:tcPr>
                </a:tc>
              </a:tr>
              <a:tr h="501186">
                <a:tc>
                  <a:txBody>
                    <a:bodyPr/>
                    <a:lstStyle/>
                    <a:p>
                      <a:pPr marL="0" algn="l" defTabSz="914400" rtl="0" eaLnBrk="1" latinLnBrk="0" hangingPunct="1">
                        <a:lnSpc>
                          <a:spcPct val="115000"/>
                        </a:lnSpc>
                        <a:spcAft>
                          <a:spcPts val="0"/>
                        </a:spcAft>
                      </a:pPr>
                      <a:r>
                        <a:rPr lang="fr-FR" sz="1800" b="1" kern="1200" dirty="0">
                          <a:solidFill>
                            <a:schemeClr val="tx2">
                              <a:lumMod val="50000"/>
                            </a:schemeClr>
                          </a:solidFill>
                          <a:latin typeface="Times New Roman" pitchFamily="18" charset="0"/>
                          <a:ea typeface="+mn-ea"/>
                          <a:cs typeface="Times New Roman" pitchFamily="18" charset="0"/>
                        </a:rPr>
                        <a:t>Object </a:t>
                      </a:r>
                      <a:r>
                        <a:rPr lang="fr-FR" sz="1800" b="1" kern="1200" dirty="0" err="1">
                          <a:solidFill>
                            <a:schemeClr val="tx2">
                              <a:lumMod val="50000"/>
                            </a:schemeClr>
                          </a:solidFill>
                          <a:latin typeface="Times New Roman" pitchFamily="18" charset="0"/>
                          <a:ea typeface="+mn-ea"/>
                          <a:cs typeface="Times New Roman" pitchFamily="18" charset="0"/>
                        </a:rPr>
                        <a:t>get</a:t>
                      </a:r>
                      <a:r>
                        <a:rPr lang="fr-FR" sz="1800" b="1" kern="1200" dirty="0">
                          <a:solidFill>
                            <a:schemeClr val="tx2">
                              <a:lumMod val="50000"/>
                            </a:schemeClr>
                          </a:solidFill>
                          <a:latin typeface="Times New Roman" pitchFamily="18" charset="0"/>
                          <a:ea typeface="+mn-ea"/>
                          <a:cs typeface="Times New Roman" pitchFamily="18" charset="0"/>
                        </a:rPr>
                        <a:t>(index) </a:t>
                      </a:r>
                    </a:p>
                  </a:txBody>
                  <a:tcPr marL="67817" marR="67817"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l'élément du tableau dont la position est précisée </a:t>
                      </a:r>
                    </a:p>
                  </a:txBody>
                  <a:tcPr marL="67817" marR="67817" marT="0" marB="0">
                    <a:solidFill>
                      <a:schemeClr val="bg2"/>
                    </a:solidFill>
                  </a:tcPr>
                </a:tc>
              </a:tr>
            </a:tbl>
          </a:graphicData>
        </a:graphic>
      </p:graphicFrame>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818041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tableaux redimensionnables </a:t>
            </a:r>
            <a:r>
              <a:rPr lang="fr-FR" sz="4400" dirty="0" err="1" smtClean="0">
                <a:solidFill>
                  <a:schemeClr val="bg1"/>
                </a:solidFill>
                <a:latin typeface="Times New Roman" pitchFamily="18" charset="0"/>
                <a:ea typeface="+mj-ea"/>
                <a:cs typeface="Times New Roman" pitchFamily="18" charset="0"/>
              </a:rPr>
              <a:t>ArrayList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31D9F776-347A-45C0-9F28-88C76EFCDBFE}" type="datetime1">
              <a:rPr lang="fr-FR" smtClean="0"/>
              <a:pPr/>
              <a:t>17/04/2019</a:t>
            </a:fld>
            <a:endParaRPr lang="fr-FR"/>
          </a:p>
        </p:txBody>
      </p:sp>
      <p:sp>
        <p:nvSpPr>
          <p:cNvPr id="5" name="Espace réservé du numéro de diapositive 4"/>
          <p:cNvSpPr>
            <a:spLocks noGrp="1"/>
          </p:cNvSpPr>
          <p:nvPr>
            <p:ph type="sldNum" sz="quarter" idx="12"/>
          </p:nvPr>
        </p:nvSpPr>
        <p:spPr/>
        <p:txBody>
          <a:bodyPr/>
          <a:lstStyle/>
          <a:p>
            <a:fld id="{48246C7F-43D7-428B-B4E9-501B6A618032}" type="slidenum">
              <a:rPr lang="fr-FR" smtClean="0"/>
              <a:pPr/>
              <a:t>13</a:t>
            </a:fld>
            <a:endParaRPr lang="fr-FR"/>
          </a:p>
        </p:txBody>
      </p:sp>
      <p:graphicFrame>
        <p:nvGraphicFramePr>
          <p:cNvPr id="6" name="Tableau 5"/>
          <p:cNvGraphicFramePr>
            <a:graphicFrameLocks noGrp="1"/>
          </p:cNvGraphicFramePr>
          <p:nvPr/>
        </p:nvGraphicFramePr>
        <p:xfrm>
          <a:off x="251520" y="1984980"/>
          <a:ext cx="8712968" cy="3892292"/>
        </p:xfrm>
        <a:graphic>
          <a:graphicData uri="http://schemas.openxmlformats.org/drawingml/2006/table">
            <a:tbl>
              <a:tblPr>
                <a:tableStyleId>{3C2FFA5D-87B4-456A-9821-1D502468CF0F}</a:tableStyleId>
              </a:tblPr>
              <a:tblGrid>
                <a:gridCol w="2611015"/>
                <a:gridCol w="6101953"/>
              </a:tblGrid>
              <a:tr h="428187">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	Méthode </a:t>
                      </a:r>
                    </a:p>
                  </a:txBody>
                  <a:tcPr marL="67817" marR="67817" marT="0" marB="0">
                    <a:solidFill>
                      <a:schemeClr val="bg2"/>
                    </a:solidFill>
                  </a:tcPr>
                </a:tc>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Rôle </a:t>
                      </a:r>
                    </a:p>
                  </a:txBody>
                  <a:tcPr marL="67817" marR="67817" marT="0" marB="0">
                    <a:solidFill>
                      <a:schemeClr val="bg2"/>
                    </a:solidFill>
                  </a:tcPr>
                </a:tc>
              </a:tr>
              <a:tr h="428187">
                <a:tc>
                  <a:txBody>
                    <a:bodyPr/>
                    <a:lstStyle/>
                    <a:p>
                      <a:pPr>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isEmpty</a:t>
                      </a:r>
                      <a:r>
                        <a:rPr lang="fr-FR" sz="1800" b="1" kern="1200" dirty="0">
                          <a:solidFill>
                            <a:schemeClr val="tx2">
                              <a:lumMod val="50000"/>
                            </a:schemeClr>
                          </a:solidFill>
                          <a:latin typeface="Times New Roman" pitchFamily="18" charset="0"/>
                          <a:ea typeface="+mn-ea"/>
                          <a:cs typeface="Times New Roman" pitchFamily="18" charset="0"/>
                        </a:rPr>
                        <a:t>() </a:t>
                      </a:r>
                    </a:p>
                  </a:txBody>
                  <a:tcPr marL="67817" marR="67817" marT="0" marB="0">
                    <a:solidFill>
                      <a:schemeClr val="bg2"/>
                    </a:solidFill>
                  </a:tcPr>
                </a:tc>
                <a:tc>
                  <a:txBody>
                    <a:bodyPr/>
                    <a:lstStyle/>
                    <a:p>
                      <a:pPr marL="20955">
                        <a:spcAft>
                          <a:spcPts val="0"/>
                        </a:spcAft>
                      </a:pPr>
                      <a:r>
                        <a:rPr lang="fr-FR" sz="1800" kern="1200" dirty="0">
                          <a:solidFill>
                            <a:schemeClr val="tx2">
                              <a:lumMod val="50000"/>
                            </a:schemeClr>
                          </a:solidFill>
                          <a:latin typeface="Times New Roman" pitchFamily="18" charset="0"/>
                          <a:ea typeface="+mn-ea"/>
                          <a:cs typeface="Times New Roman" pitchFamily="18" charset="0"/>
                        </a:rPr>
                        <a:t>indique si le tableau est vide </a:t>
                      </a:r>
                    </a:p>
                  </a:txBody>
                  <a:tcPr marL="67817" marR="67817" marT="0" marB="0">
                    <a:solidFill>
                      <a:schemeClr val="bg2"/>
                    </a:solidFill>
                  </a:tcPr>
                </a:tc>
              </a:tr>
              <a:tr h="728829">
                <a:tc>
                  <a:txBody>
                    <a:bodyPr/>
                    <a:lstStyle/>
                    <a:p>
                      <a:pPr>
                        <a:spcAft>
                          <a:spcPts val="0"/>
                        </a:spcAft>
                      </a:pPr>
                      <a:r>
                        <a:rPr lang="fr-FR" sz="1800" b="1" kern="1200">
                          <a:solidFill>
                            <a:schemeClr val="tx2">
                              <a:lumMod val="50000"/>
                            </a:schemeClr>
                          </a:solidFill>
                          <a:latin typeface="Times New Roman" pitchFamily="18" charset="0"/>
                          <a:ea typeface="+mn-ea"/>
                          <a:cs typeface="Times New Roman" pitchFamily="18" charset="0"/>
                        </a:rPr>
                        <a:t>int lastIndexOf(Object) </a:t>
                      </a:r>
                    </a:p>
                  </a:txBody>
                  <a:tcPr marL="67817" marR="67817" marT="0" marB="0">
                    <a:solidFill>
                      <a:schemeClr val="bg2"/>
                    </a:solidFill>
                  </a:tcPr>
                </a:tc>
                <a:tc>
                  <a:txBody>
                    <a:bodyPr/>
                    <a:lstStyle/>
                    <a:p>
                      <a:pPr marL="20955">
                        <a:spcAft>
                          <a:spcPts val="0"/>
                        </a:spcAft>
                      </a:pPr>
                      <a:r>
                        <a:rPr lang="fr-FR" sz="1800" kern="1200">
                          <a:solidFill>
                            <a:schemeClr val="tx2">
                              <a:lumMod val="50000"/>
                            </a:schemeClr>
                          </a:solidFill>
                          <a:latin typeface="Times New Roman" pitchFamily="18" charset="0"/>
                          <a:ea typeface="+mn-ea"/>
                          <a:cs typeface="Times New Roman" pitchFamily="18" charset="0"/>
                        </a:rPr>
                        <a:t>renvoie la position de la dernière occurrence de l'élément fourni en paramètre </a:t>
                      </a:r>
                    </a:p>
                  </a:txBody>
                  <a:tcPr marL="67817" marR="67817" marT="0" marB="0">
                    <a:solidFill>
                      <a:schemeClr val="bg2"/>
                    </a:solidFill>
                  </a:tcPr>
                </a:tc>
              </a:tr>
              <a:tr h="428187">
                <a:tc>
                  <a:txBody>
                    <a:bodyPr/>
                    <a:lstStyle/>
                    <a:p>
                      <a:pPr>
                        <a:spcAft>
                          <a:spcPts val="0"/>
                        </a:spcAft>
                      </a:pPr>
                      <a:r>
                        <a:rPr lang="fr-FR" sz="1800" b="1" kern="1200" dirty="0">
                          <a:solidFill>
                            <a:schemeClr val="tx2">
                              <a:lumMod val="50000"/>
                            </a:schemeClr>
                          </a:solidFill>
                          <a:latin typeface="Times New Roman" pitchFamily="18" charset="0"/>
                          <a:ea typeface="+mn-ea"/>
                          <a:cs typeface="Times New Roman" pitchFamily="18" charset="0"/>
                        </a:rPr>
                        <a:t>Object </a:t>
                      </a:r>
                      <a:r>
                        <a:rPr lang="fr-FR" sz="1800" b="1" kern="1200" dirty="0" err="1">
                          <a:solidFill>
                            <a:schemeClr val="tx2">
                              <a:lumMod val="50000"/>
                            </a:schemeClr>
                          </a:solidFill>
                          <a:latin typeface="Times New Roman" pitchFamily="18" charset="0"/>
                          <a:ea typeface="+mn-ea"/>
                          <a:cs typeface="Times New Roman" pitchFamily="18" charset="0"/>
                        </a:rPr>
                        <a:t>remove</a:t>
                      </a:r>
                      <a:r>
                        <a:rPr lang="fr-FR" sz="1800" b="1" kern="1200" dirty="0">
                          <a:solidFill>
                            <a:schemeClr val="tx2">
                              <a:lumMod val="50000"/>
                            </a:schemeClr>
                          </a:solidFill>
                          <a:latin typeface="Times New Roman" pitchFamily="18" charset="0"/>
                          <a:ea typeface="+mn-ea"/>
                          <a:cs typeface="Times New Roman" pitchFamily="18" charset="0"/>
                        </a:rPr>
                        <a:t>(</a:t>
                      </a: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a:t>
                      </a:r>
                    </a:p>
                  </a:txBody>
                  <a:tcPr marL="67817" marR="67817" marT="0" marB="0">
                    <a:solidFill>
                      <a:schemeClr val="bg2"/>
                    </a:solidFill>
                  </a:tcPr>
                </a:tc>
                <a:tc>
                  <a:txBody>
                    <a:bodyPr/>
                    <a:lstStyle/>
                    <a:p>
                      <a:pPr marL="20955">
                        <a:spcAft>
                          <a:spcPts val="0"/>
                        </a:spcAft>
                      </a:pPr>
                      <a:r>
                        <a:rPr lang="fr-FR" sz="1800" kern="1200">
                          <a:solidFill>
                            <a:schemeClr val="tx2">
                              <a:lumMod val="50000"/>
                            </a:schemeClr>
                          </a:solidFill>
                          <a:latin typeface="Times New Roman" pitchFamily="18" charset="0"/>
                          <a:ea typeface="+mn-ea"/>
                          <a:cs typeface="Times New Roman" pitchFamily="18" charset="0"/>
                        </a:rPr>
                        <a:t>supprime dans le tableau l'élément fourni en paramètre </a:t>
                      </a:r>
                    </a:p>
                  </a:txBody>
                  <a:tcPr marL="67817" marR="67817" marT="0" marB="0">
                    <a:solidFill>
                      <a:schemeClr val="bg2"/>
                    </a:solidFill>
                  </a:tcPr>
                </a:tc>
              </a:tr>
              <a:tr h="818976">
                <a:tc>
                  <a:txBody>
                    <a:bodyPr/>
                    <a:lstStyle/>
                    <a:p>
                      <a:pPr>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void</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removeRange</a:t>
                      </a:r>
                      <a:r>
                        <a:rPr lang="fr-FR" sz="1800" b="1" kern="1200" dirty="0">
                          <a:solidFill>
                            <a:schemeClr val="tx2">
                              <a:lumMod val="50000"/>
                            </a:schemeClr>
                          </a:solidFill>
                          <a:latin typeface="Times New Roman" pitchFamily="18" charset="0"/>
                          <a:ea typeface="+mn-ea"/>
                          <a:cs typeface="Times New Roman" pitchFamily="18" charset="0"/>
                        </a:rPr>
                        <a:t>(</a:t>
                      </a:r>
                      <a:r>
                        <a:rPr lang="fr-FR" sz="1800" b="1" kern="1200" dirty="0" err="1">
                          <a:solidFill>
                            <a:schemeClr val="tx2">
                              <a:lumMod val="50000"/>
                            </a:schemeClr>
                          </a:solidFill>
                          <a:latin typeface="Times New Roman" pitchFamily="18" charset="0"/>
                          <a:ea typeface="+mn-ea"/>
                          <a:cs typeface="Times New Roman" pitchFamily="18" charset="0"/>
                        </a:rPr>
                        <a:t>int,int</a:t>
                      </a:r>
                      <a:r>
                        <a:rPr lang="fr-FR" sz="1800" b="1" kern="1200" dirty="0">
                          <a:solidFill>
                            <a:schemeClr val="tx2">
                              <a:lumMod val="50000"/>
                            </a:schemeClr>
                          </a:solidFill>
                          <a:latin typeface="Times New Roman" pitchFamily="18" charset="0"/>
                          <a:ea typeface="+mn-ea"/>
                          <a:cs typeface="Times New Roman" pitchFamily="18" charset="0"/>
                        </a:rPr>
                        <a:t>) </a:t>
                      </a:r>
                    </a:p>
                  </a:txBody>
                  <a:tcPr marL="67817" marR="67817" marT="0" marB="0">
                    <a:solidFill>
                      <a:schemeClr val="bg2"/>
                    </a:solidFill>
                  </a:tcPr>
                </a:tc>
                <a:tc>
                  <a:txBody>
                    <a:bodyPr/>
                    <a:lstStyle/>
                    <a:p>
                      <a:pPr marL="20955">
                        <a:spcAft>
                          <a:spcPts val="0"/>
                        </a:spcAft>
                      </a:pPr>
                      <a:r>
                        <a:rPr lang="fr-FR" sz="1800" kern="1200" dirty="0">
                          <a:solidFill>
                            <a:schemeClr val="tx2">
                              <a:lumMod val="50000"/>
                            </a:schemeClr>
                          </a:solidFill>
                          <a:latin typeface="Times New Roman" pitchFamily="18" charset="0"/>
                          <a:ea typeface="+mn-ea"/>
                          <a:cs typeface="Times New Roman" pitchFamily="18" charset="0"/>
                        </a:rPr>
                        <a:t>supprime tous les éléments du tableau de la première position fourni incluse jusqu'à la dernière position fournie exclue </a:t>
                      </a:r>
                    </a:p>
                  </a:txBody>
                  <a:tcPr marL="67817" marR="67817" marT="0" marB="0">
                    <a:solidFill>
                      <a:schemeClr val="bg2"/>
                    </a:solidFill>
                  </a:tcPr>
                </a:tc>
              </a:tr>
              <a:tr h="631739">
                <a:tc>
                  <a:txBody>
                    <a:bodyPr/>
                    <a:lstStyle/>
                    <a:p>
                      <a:pPr>
                        <a:spcAft>
                          <a:spcPts val="0"/>
                        </a:spcAft>
                      </a:pPr>
                      <a:r>
                        <a:rPr lang="fr-FR" sz="1800" b="1" kern="1200" dirty="0">
                          <a:solidFill>
                            <a:schemeClr val="tx2">
                              <a:lumMod val="50000"/>
                            </a:schemeClr>
                          </a:solidFill>
                          <a:latin typeface="Times New Roman" pitchFamily="18" charset="0"/>
                          <a:ea typeface="+mn-ea"/>
                          <a:cs typeface="Times New Roman" pitchFamily="18" charset="0"/>
                        </a:rPr>
                        <a:t>Object set(</a:t>
                      </a: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Object) </a:t>
                      </a:r>
                    </a:p>
                  </a:txBody>
                  <a:tcPr marL="67817" marR="67817" marT="0" marB="0">
                    <a:solidFill>
                      <a:schemeClr val="bg2"/>
                    </a:solidFill>
                  </a:tcPr>
                </a:tc>
                <a:tc>
                  <a:txBody>
                    <a:bodyPr/>
                    <a:lstStyle/>
                    <a:p>
                      <a:pPr marL="20955">
                        <a:spcAft>
                          <a:spcPts val="0"/>
                        </a:spcAft>
                      </a:pPr>
                      <a:r>
                        <a:rPr lang="fr-FR" sz="1800" kern="1200">
                          <a:solidFill>
                            <a:schemeClr val="tx2">
                              <a:lumMod val="50000"/>
                            </a:schemeClr>
                          </a:solidFill>
                          <a:latin typeface="Times New Roman" pitchFamily="18" charset="0"/>
                          <a:ea typeface="+mn-ea"/>
                          <a:cs typeface="Times New Roman" pitchFamily="18" charset="0"/>
                        </a:rPr>
                        <a:t>remplace l'élément à la position indiquée par celui fourni en paramètre </a:t>
                      </a:r>
                    </a:p>
                  </a:txBody>
                  <a:tcPr marL="67817" marR="67817" marT="0" marB="0">
                    <a:solidFill>
                      <a:schemeClr val="bg2"/>
                    </a:solidFill>
                  </a:tcPr>
                </a:tc>
              </a:tr>
              <a:tr h="428187">
                <a:tc>
                  <a:txBody>
                    <a:bodyPr/>
                    <a:lstStyle/>
                    <a:p>
                      <a:pPr>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size() </a:t>
                      </a:r>
                    </a:p>
                  </a:txBody>
                  <a:tcPr marL="67817" marR="67817" marT="0" marB="0">
                    <a:solidFill>
                      <a:schemeClr val="bg2"/>
                    </a:solidFill>
                  </a:tcPr>
                </a:tc>
                <a:tc>
                  <a:txBody>
                    <a:bodyPr/>
                    <a:lstStyle/>
                    <a:p>
                      <a:pPr marL="20955">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le nombre d'élément du tableau </a:t>
                      </a:r>
                    </a:p>
                  </a:txBody>
                  <a:tcPr marL="67817" marR="67817" marT="0" marB="0">
                    <a:solidFill>
                      <a:schemeClr val="bg2"/>
                    </a:solidFill>
                  </a:tcPr>
                </a:tc>
              </a:tr>
            </a:tbl>
          </a:graphicData>
        </a:graphic>
      </p:graphicFrame>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818041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tableaux redimensionnables </a:t>
            </a:r>
            <a:r>
              <a:rPr lang="fr-FR" sz="4400" dirty="0" err="1" smtClean="0">
                <a:solidFill>
                  <a:schemeClr val="bg1"/>
                </a:solidFill>
                <a:latin typeface="Times New Roman" pitchFamily="18" charset="0"/>
                <a:ea typeface="+mj-ea"/>
                <a:cs typeface="Times New Roman" pitchFamily="18" charset="0"/>
              </a:rPr>
              <a:t>ArrayList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28802"/>
            <a:ext cx="4686304" cy="4197361"/>
          </a:xfrm>
        </p:spPr>
        <p:txBody>
          <a:bodyPr>
            <a:normAutofit fontScale="62500" lnSpcReduction="20000"/>
          </a:bodyPr>
          <a:lstStyle/>
          <a:p>
            <a:pPr marL="118872" indent="0">
              <a:buNone/>
            </a:pPr>
            <a:r>
              <a:rPr lang="en-US" sz="2900" b="1" dirty="0">
                <a:solidFill>
                  <a:srgbClr val="002060"/>
                </a:solidFill>
                <a:latin typeface="Times New Roman" pitchFamily="18" charset="0"/>
                <a:cs typeface="Times New Roman" pitchFamily="18" charset="0"/>
              </a:rPr>
              <a:t>public static void main(String[] </a:t>
            </a:r>
            <a:r>
              <a:rPr lang="en-US" sz="2900" b="1" dirty="0" err="1">
                <a:solidFill>
                  <a:srgbClr val="002060"/>
                </a:solidFill>
                <a:latin typeface="Times New Roman" pitchFamily="18" charset="0"/>
                <a:cs typeface="Times New Roman" pitchFamily="18" charset="0"/>
              </a:rPr>
              <a:t>args</a:t>
            </a:r>
            <a:r>
              <a:rPr lang="en-US" sz="2900" b="1" dirty="0">
                <a:solidFill>
                  <a:srgbClr val="002060"/>
                </a:solidFill>
                <a:latin typeface="Times New Roman" pitchFamily="18" charset="0"/>
                <a:cs typeface="Times New Roman" pitchFamily="18" charset="0"/>
              </a:rPr>
              <a:t>) {</a:t>
            </a:r>
          </a:p>
          <a:p>
            <a:pPr marL="457200" lvl="1" indent="0">
              <a:buNone/>
            </a:pPr>
            <a:r>
              <a:rPr lang="fr-FR" sz="2900" dirty="0" err="1">
                <a:solidFill>
                  <a:srgbClr val="002060"/>
                </a:solidFill>
                <a:latin typeface="Times New Roman" pitchFamily="18" charset="0"/>
                <a:cs typeface="Times New Roman" pitchFamily="18" charset="0"/>
              </a:rPr>
              <a:t>ArrayList</a:t>
            </a:r>
            <a:r>
              <a:rPr lang="fr-FR" sz="2900" dirty="0">
                <a:solidFill>
                  <a:srgbClr val="002060"/>
                </a:solidFill>
                <a:latin typeface="Times New Roman" pitchFamily="18" charset="0"/>
                <a:cs typeface="Times New Roman" pitchFamily="18" charset="0"/>
              </a:rPr>
              <a:t> liste = </a:t>
            </a:r>
            <a:r>
              <a:rPr lang="fr-FR" sz="2900" b="1" dirty="0">
                <a:solidFill>
                  <a:srgbClr val="002060"/>
                </a:solidFill>
                <a:latin typeface="Times New Roman" pitchFamily="18" charset="0"/>
                <a:cs typeface="Times New Roman" pitchFamily="18" charset="0"/>
              </a:rPr>
              <a:t>new </a:t>
            </a:r>
            <a:r>
              <a:rPr lang="fr-FR" sz="2900" b="1" dirty="0" err="1">
                <a:solidFill>
                  <a:srgbClr val="002060"/>
                </a:solidFill>
                <a:latin typeface="Times New Roman" pitchFamily="18" charset="0"/>
                <a:cs typeface="Times New Roman" pitchFamily="18" charset="0"/>
              </a:rPr>
              <a:t>ArrayList</a:t>
            </a:r>
            <a:r>
              <a:rPr lang="fr-FR" sz="2900" b="1" dirty="0">
                <a:solidFill>
                  <a:srgbClr val="002060"/>
                </a:solidFill>
                <a:latin typeface="Times New Roman" pitchFamily="18" charset="0"/>
                <a:cs typeface="Times New Roman" pitchFamily="18" charset="0"/>
              </a:rPr>
              <a:t>();</a:t>
            </a:r>
          </a:p>
          <a:p>
            <a:pPr marL="457200" lvl="1" indent="0">
              <a:buNone/>
            </a:pPr>
            <a:endParaRPr lang="fr-FR" sz="2900" dirty="0">
              <a:solidFill>
                <a:srgbClr val="002060"/>
              </a:solidFill>
              <a:latin typeface="Times New Roman" pitchFamily="18" charset="0"/>
              <a:cs typeface="Times New Roman" pitchFamily="18" charset="0"/>
            </a:endParaRPr>
          </a:p>
          <a:p>
            <a:pPr marL="457200" lvl="1" indent="0">
              <a:buNone/>
            </a:pPr>
            <a:r>
              <a:rPr lang="fr-FR" sz="2900" dirty="0">
                <a:solidFill>
                  <a:srgbClr val="002060"/>
                </a:solidFill>
                <a:latin typeface="Times New Roman" pitchFamily="18" charset="0"/>
                <a:cs typeface="Times New Roman" pitchFamily="18" charset="0"/>
              </a:rPr>
              <a:t>liste.add</a:t>
            </a:r>
            <a:r>
              <a:rPr lang="fr-FR" sz="2900" dirty="0" smtClean="0">
                <a:solidFill>
                  <a:srgbClr val="002060"/>
                </a:solidFill>
                <a:latin typeface="Times New Roman" pitchFamily="18" charset="0"/>
                <a:cs typeface="Times New Roman" pitchFamily="18" charset="0"/>
              </a:rPr>
              <a:t>("Bonjour");</a:t>
            </a:r>
            <a:endParaRPr lang="fr-FR" sz="2900" dirty="0">
              <a:solidFill>
                <a:srgbClr val="002060"/>
              </a:solidFill>
              <a:latin typeface="Times New Roman" pitchFamily="18" charset="0"/>
              <a:cs typeface="Times New Roman" pitchFamily="18" charset="0"/>
            </a:endParaRPr>
          </a:p>
          <a:p>
            <a:pPr marL="457200" lvl="1" indent="0">
              <a:buNone/>
            </a:pPr>
            <a:r>
              <a:rPr lang="fr-FR" sz="2900" dirty="0" err="1">
                <a:solidFill>
                  <a:srgbClr val="002060"/>
                </a:solidFill>
                <a:latin typeface="Times New Roman" pitchFamily="18" charset="0"/>
                <a:cs typeface="Times New Roman" pitchFamily="18" charset="0"/>
              </a:rPr>
              <a:t>liste.add</a:t>
            </a:r>
            <a:r>
              <a:rPr lang="fr-FR" sz="2900" dirty="0">
                <a:solidFill>
                  <a:srgbClr val="002060"/>
                </a:solidFill>
                <a:latin typeface="Times New Roman" pitchFamily="18" charset="0"/>
                <a:cs typeface="Times New Roman" pitchFamily="18" charset="0"/>
              </a:rPr>
              <a:t>("</a:t>
            </a:r>
            <a:r>
              <a:rPr lang="fr-FR" sz="2900" dirty="0" err="1">
                <a:solidFill>
                  <a:srgbClr val="002060"/>
                </a:solidFill>
                <a:latin typeface="Times New Roman" pitchFamily="18" charset="0"/>
                <a:cs typeface="Times New Roman" pitchFamily="18" charset="0"/>
              </a:rPr>
              <a:t>rachid</a:t>
            </a:r>
            <a:r>
              <a:rPr lang="fr-FR" sz="2900" dirty="0">
                <a:solidFill>
                  <a:srgbClr val="002060"/>
                </a:solidFill>
                <a:latin typeface="Times New Roman" pitchFamily="18" charset="0"/>
                <a:cs typeface="Times New Roman" pitchFamily="18" charset="0"/>
              </a:rPr>
              <a:t>");</a:t>
            </a:r>
          </a:p>
          <a:p>
            <a:pPr marL="457200" lvl="1" indent="0">
              <a:buNone/>
            </a:pPr>
            <a:r>
              <a:rPr lang="fr-FR" sz="2900" dirty="0" err="1">
                <a:solidFill>
                  <a:srgbClr val="002060"/>
                </a:solidFill>
                <a:latin typeface="Times New Roman" pitchFamily="18" charset="0"/>
                <a:cs typeface="Times New Roman" pitchFamily="18" charset="0"/>
              </a:rPr>
              <a:t>liste.add</a:t>
            </a:r>
            <a:r>
              <a:rPr lang="fr-FR" sz="2900" dirty="0">
                <a:solidFill>
                  <a:srgbClr val="002060"/>
                </a:solidFill>
                <a:latin typeface="Times New Roman" pitchFamily="18" charset="0"/>
                <a:cs typeface="Times New Roman" pitchFamily="18" charset="0"/>
              </a:rPr>
              <a:t>(14);</a:t>
            </a:r>
          </a:p>
          <a:p>
            <a:pPr marL="457200" lvl="1" indent="0">
              <a:buNone/>
            </a:pPr>
            <a:r>
              <a:rPr lang="fr-FR" sz="2900" dirty="0" err="1">
                <a:solidFill>
                  <a:srgbClr val="002060"/>
                </a:solidFill>
                <a:latin typeface="Times New Roman" pitchFamily="18" charset="0"/>
                <a:cs typeface="Times New Roman" pitchFamily="18" charset="0"/>
              </a:rPr>
              <a:t>liste.add</a:t>
            </a:r>
            <a:r>
              <a:rPr lang="fr-FR" sz="2900" dirty="0">
                <a:solidFill>
                  <a:srgbClr val="002060"/>
                </a:solidFill>
                <a:latin typeface="Times New Roman" pitchFamily="18" charset="0"/>
                <a:cs typeface="Times New Roman" pitchFamily="18" charset="0"/>
              </a:rPr>
              <a:t>(14.02);</a:t>
            </a:r>
          </a:p>
          <a:p>
            <a:pPr marL="457200" lvl="1" indent="0">
              <a:buNone/>
            </a:pPr>
            <a:r>
              <a:rPr lang="fr-FR" sz="2900" dirty="0" err="1">
                <a:solidFill>
                  <a:srgbClr val="002060"/>
                </a:solidFill>
                <a:latin typeface="Times New Roman" pitchFamily="18" charset="0"/>
                <a:cs typeface="Times New Roman" pitchFamily="18" charset="0"/>
              </a:rPr>
              <a:t>liste.add</a:t>
            </a:r>
            <a:r>
              <a:rPr lang="fr-FR" sz="2900" dirty="0">
                <a:solidFill>
                  <a:srgbClr val="002060"/>
                </a:solidFill>
                <a:latin typeface="Times New Roman" pitchFamily="18" charset="0"/>
                <a:cs typeface="Times New Roman" pitchFamily="18" charset="0"/>
              </a:rPr>
              <a:t>(</a:t>
            </a:r>
            <a:r>
              <a:rPr lang="fr-FR" sz="2900" b="1" dirty="0">
                <a:solidFill>
                  <a:srgbClr val="002060"/>
                </a:solidFill>
                <a:latin typeface="Times New Roman" pitchFamily="18" charset="0"/>
                <a:cs typeface="Times New Roman" pitchFamily="18" charset="0"/>
              </a:rPr>
              <a:t>new Date());</a:t>
            </a:r>
          </a:p>
          <a:p>
            <a:pPr marL="457200" lvl="1" indent="0">
              <a:buNone/>
            </a:pPr>
            <a:endParaRPr lang="fr-FR" sz="2900" dirty="0">
              <a:solidFill>
                <a:srgbClr val="002060"/>
              </a:solidFill>
              <a:latin typeface="Times New Roman" pitchFamily="18" charset="0"/>
              <a:cs typeface="Times New Roman" pitchFamily="18" charset="0"/>
            </a:endParaRPr>
          </a:p>
          <a:p>
            <a:pPr marL="457200" lvl="1" indent="0">
              <a:buNone/>
            </a:pPr>
            <a:r>
              <a:rPr lang="fr-FR" sz="2900" dirty="0" err="1">
                <a:solidFill>
                  <a:srgbClr val="002060"/>
                </a:solidFill>
                <a:latin typeface="Times New Roman" pitchFamily="18" charset="0"/>
                <a:cs typeface="Times New Roman" pitchFamily="18" charset="0"/>
              </a:rPr>
              <a:t>Iterator</a:t>
            </a:r>
            <a:r>
              <a:rPr lang="fr-FR" sz="2900" dirty="0">
                <a:solidFill>
                  <a:srgbClr val="002060"/>
                </a:solidFill>
                <a:latin typeface="Times New Roman" pitchFamily="18" charset="0"/>
                <a:cs typeface="Times New Roman" pitchFamily="18" charset="0"/>
              </a:rPr>
              <a:t> </a:t>
            </a:r>
            <a:r>
              <a:rPr lang="fr-FR" sz="2900" dirty="0" err="1">
                <a:solidFill>
                  <a:srgbClr val="002060"/>
                </a:solidFill>
                <a:latin typeface="Times New Roman" pitchFamily="18" charset="0"/>
                <a:cs typeface="Times New Roman" pitchFamily="18" charset="0"/>
              </a:rPr>
              <a:t>it</a:t>
            </a:r>
            <a:r>
              <a:rPr lang="fr-FR" sz="2900" dirty="0">
                <a:solidFill>
                  <a:srgbClr val="002060"/>
                </a:solidFill>
                <a:latin typeface="Times New Roman" pitchFamily="18" charset="0"/>
                <a:cs typeface="Times New Roman" pitchFamily="18" charset="0"/>
              </a:rPr>
              <a:t> = </a:t>
            </a:r>
            <a:r>
              <a:rPr lang="fr-FR" sz="2900" dirty="0" err="1" smtClean="0">
                <a:solidFill>
                  <a:srgbClr val="002060"/>
                </a:solidFill>
                <a:latin typeface="Times New Roman" pitchFamily="18" charset="0"/>
                <a:cs typeface="Times New Roman" pitchFamily="18" charset="0"/>
              </a:rPr>
              <a:t>liste.Iterator</a:t>
            </a:r>
            <a:r>
              <a:rPr lang="fr-FR" sz="2900" dirty="0">
                <a:solidFill>
                  <a:srgbClr val="002060"/>
                </a:solidFill>
                <a:latin typeface="Times New Roman" pitchFamily="18" charset="0"/>
                <a:cs typeface="Times New Roman" pitchFamily="18" charset="0"/>
              </a:rPr>
              <a:t>();</a:t>
            </a:r>
          </a:p>
          <a:p>
            <a:pPr marL="457200" lvl="1" indent="0">
              <a:buNone/>
            </a:pPr>
            <a:endParaRPr lang="fr-FR" sz="2900" dirty="0">
              <a:solidFill>
                <a:srgbClr val="002060"/>
              </a:solidFill>
              <a:latin typeface="Times New Roman" pitchFamily="18" charset="0"/>
              <a:cs typeface="Times New Roman" pitchFamily="18" charset="0"/>
            </a:endParaRPr>
          </a:p>
          <a:p>
            <a:pPr marL="457200" lvl="1" indent="0">
              <a:buNone/>
            </a:pPr>
            <a:r>
              <a:rPr lang="fr-FR" sz="2900" b="1" dirty="0" err="1">
                <a:solidFill>
                  <a:srgbClr val="002060"/>
                </a:solidFill>
                <a:latin typeface="Times New Roman" pitchFamily="18" charset="0"/>
                <a:cs typeface="Times New Roman" pitchFamily="18" charset="0"/>
              </a:rPr>
              <a:t>while</a:t>
            </a:r>
            <a:r>
              <a:rPr lang="fr-FR" sz="2900" b="1" dirty="0">
                <a:solidFill>
                  <a:srgbClr val="002060"/>
                </a:solidFill>
                <a:latin typeface="Times New Roman" pitchFamily="18" charset="0"/>
                <a:cs typeface="Times New Roman" pitchFamily="18" charset="0"/>
              </a:rPr>
              <a:t>(</a:t>
            </a:r>
            <a:r>
              <a:rPr lang="fr-FR" sz="2900" b="1" dirty="0" err="1">
                <a:solidFill>
                  <a:srgbClr val="002060"/>
                </a:solidFill>
                <a:latin typeface="Times New Roman" pitchFamily="18" charset="0"/>
                <a:cs typeface="Times New Roman" pitchFamily="18" charset="0"/>
              </a:rPr>
              <a:t>it.hasNext</a:t>
            </a:r>
            <a:r>
              <a:rPr lang="fr-FR" sz="2900" b="1" dirty="0">
                <a:solidFill>
                  <a:srgbClr val="002060"/>
                </a:solidFill>
                <a:latin typeface="Times New Roman" pitchFamily="18" charset="0"/>
                <a:cs typeface="Times New Roman" pitchFamily="18" charset="0"/>
              </a:rPr>
              <a:t>())</a:t>
            </a:r>
          </a:p>
          <a:p>
            <a:pPr marL="1033272" lvl="3" indent="0">
              <a:buNone/>
            </a:pPr>
            <a:r>
              <a:rPr lang="fr-FR" sz="2900" dirty="0" err="1">
                <a:solidFill>
                  <a:srgbClr val="002060"/>
                </a:solidFill>
                <a:latin typeface="Times New Roman" pitchFamily="18" charset="0"/>
                <a:cs typeface="Times New Roman" pitchFamily="18" charset="0"/>
              </a:rPr>
              <a:t>System.</a:t>
            </a:r>
            <a:r>
              <a:rPr lang="fr-FR" sz="2900" i="1" dirty="0" err="1">
                <a:solidFill>
                  <a:srgbClr val="002060"/>
                </a:solidFill>
                <a:latin typeface="Times New Roman" pitchFamily="18" charset="0"/>
                <a:cs typeface="Times New Roman" pitchFamily="18" charset="0"/>
              </a:rPr>
              <a:t>out.println</a:t>
            </a:r>
            <a:r>
              <a:rPr lang="fr-FR" sz="2900" i="1" dirty="0">
                <a:solidFill>
                  <a:srgbClr val="002060"/>
                </a:solidFill>
                <a:latin typeface="Times New Roman" pitchFamily="18" charset="0"/>
                <a:cs typeface="Times New Roman" pitchFamily="18" charset="0"/>
              </a:rPr>
              <a:t>(</a:t>
            </a:r>
            <a:r>
              <a:rPr lang="fr-FR" sz="2900" i="1" dirty="0" err="1">
                <a:solidFill>
                  <a:srgbClr val="002060"/>
                </a:solidFill>
                <a:latin typeface="Times New Roman" pitchFamily="18" charset="0"/>
                <a:cs typeface="Times New Roman" pitchFamily="18" charset="0"/>
              </a:rPr>
              <a:t>it.next</a:t>
            </a:r>
            <a:r>
              <a:rPr lang="fr-FR" sz="2900" i="1" dirty="0">
                <a:solidFill>
                  <a:srgbClr val="002060"/>
                </a:solidFill>
                <a:latin typeface="Times New Roman" pitchFamily="18" charset="0"/>
                <a:cs typeface="Times New Roman" pitchFamily="18" charset="0"/>
              </a:rPr>
              <a:t>());</a:t>
            </a:r>
          </a:p>
          <a:p>
            <a:pPr marL="118872" indent="0">
              <a:buNone/>
            </a:pPr>
            <a:r>
              <a:rPr lang="fr-FR" sz="2900" dirty="0">
                <a:solidFill>
                  <a:srgbClr val="002060"/>
                </a:solidFill>
                <a:latin typeface="Times New Roman" pitchFamily="18" charset="0"/>
                <a:cs typeface="Times New Roman" pitchFamily="18" charset="0"/>
              </a:rPr>
              <a:t>}</a:t>
            </a:r>
          </a:p>
          <a:p>
            <a:endParaRPr lang="fr-FR" dirty="0"/>
          </a:p>
        </p:txBody>
      </p:sp>
      <p:sp>
        <p:nvSpPr>
          <p:cNvPr id="4" name="Espace réservé de la date 3"/>
          <p:cNvSpPr>
            <a:spLocks noGrp="1"/>
          </p:cNvSpPr>
          <p:nvPr>
            <p:ph type="dt" sz="half" idx="10"/>
          </p:nvPr>
        </p:nvSpPr>
        <p:spPr/>
        <p:txBody>
          <a:bodyPr/>
          <a:lstStyle/>
          <a:p>
            <a:fld id="{31D9F776-347A-45C0-9F28-88C76EFCDBFE}" type="datetime1">
              <a:rPr lang="fr-FR" smtClean="0"/>
              <a:pPr/>
              <a:t>17/04/2019</a:t>
            </a:fld>
            <a:endParaRPr lang="fr-FR"/>
          </a:p>
        </p:txBody>
      </p:sp>
      <p:sp>
        <p:nvSpPr>
          <p:cNvPr id="5" name="Espace réservé du numéro de diapositive 4"/>
          <p:cNvSpPr>
            <a:spLocks noGrp="1"/>
          </p:cNvSpPr>
          <p:nvPr>
            <p:ph type="sldNum" sz="quarter" idx="12"/>
          </p:nvPr>
        </p:nvSpPr>
        <p:spPr/>
        <p:txBody>
          <a:bodyPr/>
          <a:lstStyle/>
          <a:p>
            <a:fld id="{48246C7F-43D7-428B-B4E9-501B6A618032}" type="slidenum">
              <a:rPr lang="fr-FR" smtClean="0"/>
              <a:pPr/>
              <a:t>14</a:t>
            </a:fld>
            <a:endParaRPr lang="fr-FR"/>
          </a:p>
        </p:txBody>
      </p:sp>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818041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tableaux redimensionnables </a:t>
            </a:r>
            <a:r>
              <a:rPr lang="fr-FR" sz="4400" dirty="0" err="1" smtClean="0">
                <a:solidFill>
                  <a:schemeClr val="bg1"/>
                </a:solidFill>
                <a:latin typeface="Times New Roman" pitchFamily="18" charset="0"/>
                <a:ea typeface="+mj-ea"/>
                <a:cs typeface="Times New Roman" pitchFamily="18" charset="0"/>
              </a:rPr>
              <a:t>ArrayList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285720" y="1857364"/>
            <a:ext cx="5143536" cy="43577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285720" y="1285860"/>
            <a:ext cx="8215370" cy="500066"/>
          </a:xfrm>
        </p:spPr>
        <p:txBody>
          <a:bodyPr>
            <a:normAutofit fontScale="90000"/>
          </a:bodyPr>
          <a:lstStyle/>
          <a:p>
            <a:pPr algn="l"/>
            <a:r>
              <a:rPr lang="fr-FR" sz="2500" dirty="0" smtClean="0">
                <a:solidFill>
                  <a:schemeClr val="tx2">
                    <a:lumMod val="50000"/>
                  </a:schemeClr>
                </a:solidFill>
                <a:latin typeface="Times New Roman" pitchFamily="18" charset="0"/>
                <a:cs typeface="Times New Roman" pitchFamily="18" charset="0"/>
              </a:rPr>
              <a:t>Exemple: un tableau dynamique qui peut comporter tous les types</a:t>
            </a:r>
            <a:endParaRPr lang="fr-FR" sz="25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889860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071678"/>
            <a:ext cx="8229600" cy="4054485"/>
          </a:xfrm>
        </p:spPr>
        <p:txBody>
          <a:bodyPr>
            <a:normAutofit fontScale="77500" lnSpcReduction="20000"/>
          </a:bodyPr>
          <a:lstStyle/>
          <a:p>
            <a:pPr marL="457200" lvl="1" indent="0">
              <a:buNone/>
            </a:pPr>
            <a:r>
              <a:rPr lang="en-US" sz="2600" dirty="0">
                <a:solidFill>
                  <a:srgbClr val="002060"/>
                </a:solidFill>
                <a:latin typeface="Times New Roman" pitchFamily="18" charset="0"/>
                <a:cs typeface="Times New Roman" pitchFamily="18" charset="0"/>
              </a:rPr>
              <a:t>public static void main(String[] </a:t>
            </a:r>
            <a:r>
              <a:rPr lang="en-US" sz="2600" dirty="0" err="1">
                <a:solidFill>
                  <a:srgbClr val="002060"/>
                </a:solidFill>
                <a:latin typeface="Times New Roman" pitchFamily="18" charset="0"/>
                <a:cs typeface="Times New Roman" pitchFamily="18" charset="0"/>
              </a:rPr>
              <a:t>args</a:t>
            </a:r>
            <a:r>
              <a:rPr lang="en-US" sz="2600" dirty="0">
                <a:solidFill>
                  <a:srgbClr val="002060"/>
                </a:solidFill>
                <a:latin typeface="Times New Roman" pitchFamily="18" charset="0"/>
                <a:cs typeface="Times New Roman" pitchFamily="18" charset="0"/>
              </a:rPr>
              <a:t>) </a:t>
            </a:r>
            <a:r>
              <a:rPr lang="en-US" sz="2600" dirty="0" smtClean="0">
                <a:solidFill>
                  <a:srgbClr val="002060"/>
                </a:solidFill>
                <a:latin typeface="Times New Roman" pitchFamily="18" charset="0"/>
                <a:cs typeface="Times New Roman" pitchFamily="18" charset="0"/>
              </a:rPr>
              <a:t>{</a:t>
            </a:r>
          </a:p>
          <a:p>
            <a:pPr marL="457200" lvl="1" indent="0">
              <a:buNone/>
            </a:pPr>
            <a:endParaRPr lang="en-US" sz="2600" dirty="0">
              <a:solidFill>
                <a:srgbClr val="002060"/>
              </a:solidFill>
              <a:latin typeface="Times New Roman" pitchFamily="18" charset="0"/>
              <a:cs typeface="Times New Roman" pitchFamily="18" charset="0"/>
            </a:endParaRPr>
          </a:p>
          <a:p>
            <a:pPr marL="457200" lvl="1" indent="0">
              <a:buNone/>
            </a:pPr>
            <a:r>
              <a:rPr lang="fr-FR" sz="2600" dirty="0" err="1" smtClean="0">
                <a:solidFill>
                  <a:srgbClr val="002060"/>
                </a:solidFill>
                <a:latin typeface="Times New Roman" pitchFamily="18" charset="0"/>
                <a:cs typeface="Times New Roman" pitchFamily="18" charset="0"/>
              </a:rPr>
              <a:t>ArrayList</a:t>
            </a:r>
            <a:r>
              <a:rPr lang="fr-FR" sz="2600" dirty="0" smtClean="0">
                <a:solidFill>
                  <a:srgbClr val="002060"/>
                </a:solidFill>
                <a:latin typeface="Times New Roman" pitchFamily="18" charset="0"/>
                <a:cs typeface="Times New Roman" pitchFamily="18" charset="0"/>
              </a:rPr>
              <a:t>&lt;String&gt; liste = new </a:t>
            </a:r>
            <a:r>
              <a:rPr lang="fr-FR" sz="2600" dirty="0" err="1" smtClean="0">
                <a:solidFill>
                  <a:srgbClr val="002060"/>
                </a:solidFill>
                <a:latin typeface="Times New Roman" pitchFamily="18" charset="0"/>
                <a:cs typeface="Times New Roman" pitchFamily="18" charset="0"/>
              </a:rPr>
              <a:t>ArrayList</a:t>
            </a:r>
            <a:r>
              <a:rPr lang="fr-FR" sz="2600" dirty="0" smtClean="0">
                <a:solidFill>
                  <a:srgbClr val="002060"/>
                </a:solidFill>
                <a:latin typeface="Times New Roman" pitchFamily="18" charset="0"/>
                <a:cs typeface="Times New Roman" pitchFamily="18" charset="0"/>
              </a:rPr>
              <a:t>&lt;String&gt;();</a:t>
            </a:r>
          </a:p>
          <a:p>
            <a:pPr marL="457200" lvl="1" indent="0">
              <a:buNone/>
            </a:pPr>
            <a:r>
              <a:rPr lang="fr-FR" sz="2600" dirty="0" smtClean="0">
                <a:solidFill>
                  <a:srgbClr val="002060"/>
                </a:solidFill>
                <a:latin typeface="Times New Roman" pitchFamily="18" charset="0"/>
                <a:cs typeface="Times New Roman" pitchFamily="18" charset="0"/>
              </a:rPr>
              <a:t>liste.add("Amal");</a:t>
            </a:r>
          </a:p>
          <a:p>
            <a:pPr marL="457200" lvl="1" indent="0">
              <a:buNone/>
            </a:pPr>
            <a:r>
              <a:rPr lang="fr-FR" sz="2600" dirty="0" smtClean="0">
                <a:solidFill>
                  <a:srgbClr val="002060"/>
                </a:solidFill>
                <a:latin typeface="Times New Roman" pitchFamily="18" charset="0"/>
                <a:cs typeface="Times New Roman" pitchFamily="18" charset="0"/>
              </a:rPr>
              <a:t>liste.add("Younes");</a:t>
            </a:r>
          </a:p>
          <a:p>
            <a:pPr marL="457200" lvl="1" indent="0">
              <a:buNone/>
            </a:pPr>
            <a:r>
              <a:rPr lang="fr-FR" sz="2600" dirty="0" smtClean="0">
                <a:solidFill>
                  <a:srgbClr val="002060"/>
                </a:solidFill>
                <a:latin typeface="Times New Roman" pitchFamily="18" charset="0"/>
                <a:cs typeface="Times New Roman" pitchFamily="18" charset="0"/>
              </a:rPr>
              <a:t>liste.add("Yassine");</a:t>
            </a:r>
          </a:p>
          <a:p>
            <a:pPr marL="457200" lvl="1" indent="0">
              <a:buNone/>
            </a:pPr>
            <a:r>
              <a:rPr lang="fr-FR" sz="2600" dirty="0" smtClean="0">
                <a:solidFill>
                  <a:srgbClr val="002060"/>
                </a:solidFill>
                <a:latin typeface="Times New Roman" pitchFamily="18" charset="0"/>
                <a:cs typeface="Times New Roman" pitchFamily="18" charset="0"/>
              </a:rPr>
              <a:t>liste.add("</a:t>
            </a:r>
            <a:r>
              <a:rPr lang="fr-FR" sz="2600" dirty="0" err="1" smtClean="0">
                <a:solidFill>
                  <a:srgbClr val="002060"/>
                </a:solidFill>
                <a:latin typeface="Times New Roman" pitchFamily="18" charset="0"/>
                <a:cs typeface="Times New Roman" pitchFamily="18" charset="0"/>
              </a:rPr>
              <a:t>Taha</a:t>
            </a:r>
            <a:r>
              <a:rPr lang="fr-FR" sz="2600" dirty="0" smtClean="0">
                <a:solidFill>
                  <a:srgbClr val="002060"/>
                </a:solidFill>
                <a:latin typeface="Times New Roman" pitchFamily="18" charset="0"/>
                <a:cs typeface="Times New Roman" pitchFamily="18" charset="0"/>
              </a:rPr>
              <a:t>");</a:t>
            </a:r>
          </a:p>
          <a:p>
            <a:pPr marL="457200" lvl="1" indent="0">
              <a:buNone/>
            </a:pPr>
            <a:endParaRPr lang="fr-FR" sz="2600" dirty="0">
              <a:solidFill>
                <a:srgbClr val="002060"/>
              </a:solidFill>
              <a:latin typeface="Times New Roman" pitchFamily="18" charset="0"/>
              <a:cs typeface="Times New Roman" pitchFamily="18" charset="0"/>
            </a:endParaRPr>
          </a:p>
          <a:p>
            <a:pPr marL="457200" lvl="1" indent="0">
              <a:buNone/>
            </a:pPr>
            <a:r>
              <a:rPr lang="fr-FR" sz="2600" dirty="0" err="1">
                <a:solidFill>
                  <a:srgbClr val="002060"/>
                </a:solidFill>
                <a:latin typeface="Times New Roman" pitchFamily="18" charset="0"/>
                <a:cs typeface="Times New Roman" pitchFamily="18" charset="0"/>
              </a:rPr>
              <a:t>Iterator</a:t>
            </a:r>
            <a:r>
              <a:rPr lang="fr-FR" sz="2600" dirty="0">
                <a:solidFill>
                  <a:srgbClr val="002060"/>
                </a:solidFill>
                <a:latin typeface="Times New Roman" pitchFamily="18" charset="0"/>
                <a:cs typeface="Times New Roman" pitchFamily="18" charset="0"/>
              </a:rPr>
              <a:t> </a:t>
            </a:r>
            <a:r>
              <a:rPr lang="fr-FR" sz="2600" dirty="0" err="1">
                <a:solidFill>
                  <a:srgbClr val="002060"/>
                </a:solidFill>
                <a:latin typeface="Times New Roman" pitchFamily="18" charset="0"/>
                <a:cs typeface="Times New Roman" pitchFamily="18" charset="0"/>
              </a:rPr>
              <a:t>it</a:t>
            </a:r>
            <a:r>
              <a:rPr lang="fr-FR" sz="2600" dirty="0">
                <a:solidFill>
                  <a:srgbClr val="002060"/>
                </a:solidFill>
                <a:latin typeface="Times New Roman" pitchFamily="18" charset="0"/>
                <a:cs typeface="Times New Roman" pitchFamily="18" charset="0"/>
              </a:rPr>
              <a:t> = </a:t>
            </a:r>
            <a:r>
              <a:rPr lang="fr-FR" sz="2600" dirty="0" err="1" smtClean="0">
                <a:solidFill>
                  <a:srgbClr val="002060"/>
                </a:solidFill>
                <a:latin typeface="Times New Roman" pitchFamily="18" charset="0"/>
                <a:cs typeface="Times New Roman" pitchFamily="18" charset="0"/>
              </a:rPr>
              <a:t>liste.Iterator</a:t>
            </a:r>
            <a:r>
              <a:rPr lang="fr-FR" sz="2600" dirty="0">
                <a:solidFill>
                  <a:srgbClr val="002060"/>
                </a:solidFill>
                <a:latin typeface="Times New Roman" pitchFamily="18" charset="0"/>
                <a:cs typeface="Times New Roman" pitchFamily="18" charset="0"/>
              </a:rPr>
              <a:t>();</a:t>
            </a:r>
          </a:p>
          <a:p>
            <a:pPr marL="457200" lvl="1" indent="0">
              <a:buNone/>
            </a:pPr>
            <a:endParaRPr lang="fr-FR" sz="2600" dirty="0">
              <a:solidFill>
                <a:srgbClr val="002060"/>
              </a:solidFill>
              <a:latin typeface="Times New Roman" pitchFamily="18" charset="0"/>
              <a:cs typeface="Times New Roman" pitchFamily="18" charset="0"/>
            </a:endParaRPr>
          </a:p>
          <a:p>
            <a:pPr marL="457200" lvl="1" indent="0">
              <a:buNone/>
            </a:pPr>
            <a:r>
              <a:rPr lang="fr-FR" sz="2600" dirty="0" err="1">
                <a:solidFill>
                  <a:srgbClr val="002060"/>
                </a:solidFill>
                <a:latin typeface="Times New Roman" pitchFamily="18" charset="0"/>
                <a:cs typeface="Times New Roman" pitchFamily="18" charset="0"/>
              </a:rPr>
              <a:t>while</a:t>
            </a:r>
            <a:r>
              <a:rPr lang="fr-FR" sz="2600" dirty="0">
                <a:solidFill>
                  <a:srgbClr val="002060"/>
                </a:solidFill>
                <a:latin typeface="Times New Roman" pitchFamily="18" charset="0"/>
                <a:cs typeface="Times New Roman" pitchFamily="18" charset="0"/>
              </a:rPr>
              <a:t>(</a:t>
            </a:r>
            <a:r>
              <a:rPr lang="fr-FR" sz="2600" dirty="0" err="1">
                <a:solidFill>
                  <a:srgbClr val="002060"/>
                </a:solidFill>
                <a:latin typeface="Times New Roman" pitchFamily="18" charset="0"/>
                <a:cs typeface="Times New Roman" pitchFamily="18" charset="0"/>
              </a:rPr>
              <a:t>it.hasNext</a:t>
            </a:r>
            <a:r>
              <a:rPr lang="fr-FR" sz="2600" dirty="0">
                <a:solidFill>
                  <a:srgbClr val="002060"/>
                </a:solidFill>
                <a:latin typeface="Times New Roman" pitchFamily="18" charset="0"/>
                <a:cs typeface="Times New Roman" pitchFamily="18" charset="0"/>
              </a:rPr>
              <a:t>())</a:t>
            </a:r>
          </a:p>
          <a:p>
            <a:pPr marL="457200" lvl="1" indent="0">
              <a:buNone/>
            </a:pPr>
            <a:r>
              <a:rPr lang="fr-FR" sz="2600" dirty="0" err="1">
                <a:solidFill>
                  <a:srgbClr val="002060"/>
                </a:solidFill>
                <a:latin typeface="Times New Roman" pitchFamily="18" charset="0"/>
                <a:cs typeface="Times New Roman" pitchFamily="18" charset="0"/>
              </a:rPr>
              <a:t>System.out.println</a:t>
            </a:r>
            <a:r>
              <a:rPr lang="fr-FR" sz="2600" dirty="0">
                <a:solidFill>
                  <a:srgbClr val="002060"/>
                </a:solidFill>
                <a:latin typeface="Times New Roman" pitchFamily="18" charset="0"/>
                <a:cs typeface="Times New Roman" pitchFamily="18" charset="0"/>
              </a:rPr>
              <a:t>(</a:t>
            </a:r>
            <a:r>
              <a:rPr lang="fr-FR" sz="2600" dirty="0" err="1">
                <a:solidFill>
                  <a:srgbClr val="002060"/>
                </a:solidFill>
                <a:latin typeface="Times New Roman" pitchFamily="18" charset="0"/>
                <a:cs typeface="Times New Roman" pitchFamily="18" charset="0"/>
              </a:rPr>
              <a:t>it.next</a:t>
            </a:r>
            <a:r>
              <a:rPr lang="fr-FR" sz="2600" dirty="0">
                <a:solidFill>
                  <a:srgbClr val="002060"/>
                </a:solidFill>
                <a:latin typeface="Times New Roman" pitchFamily="18" charset="0"/>
                <a:cs typeface="Times New Roman" pitchFamily="18" charset="0"/>
              </a:rPr>
              <a:t>());</a:t>
            </a:r>
          </a:p>
          <a:p>
            <a:pPr marL="457200" lvl="1" indent="0">
              <a:buNone/>
            </a:pPr>
            <a:r>
              <a:rPr lang="fr-FR" sz="2600" dirty="0">
                <a:solidFill>
                  <a:srgbClr val="002060"/>
                </a:solidFill>
                <a:latin typeface="Times New Roman" pitchFamily="18" charset="0"/>
                <a:cs typeface="Times New Roman" pitchFamily="18" charset="0"/>
              </a:rPr>
              <a:t>}</a:t>
            </a:r>
          </a:p>
          <a:p>
            <a:endParaRPr lang="fr-FR" dirty="0"/>
          </a:p>
        </p:txBody>
      </p:sp>
      <p:sp>
        <p:nvSpPr>
          <p:cNvPr id="4" name="Espace réservé de la date 3"/>
          <p:cNvSpPr>
            <a:spLocks noGrp="1"/>
          </p:cNvSpPr>
          <p:nvPr>
            <p:ph type="dt" sz="half" idx="10"/>
          </p:nvPr>
        </p:nvSpPr>
        <p:spPr/>
        <p:txBody>
          <a:bodyPr/>
          <a:lstStyle/>
          <a:p>
            <a:fld id="{31D9F776-347A-45C0-9F28-88C76EFCDBFE}" type="datetime1">
              <a:rPr lang="fr-FR" smtClean="0"/>
              <a:pPr/>
              <a:t>17/04/2019</a:t>
            </a:fld>
            <a:endParaRPr lang="fr-FR"/>
          </a:p>
        </p:txBody>
      </p:sp>
      <p:sp>
        <p:nvSpPr>
          <p:cNvPr id="5" name="Espace réservé du numéro de diapositive 4"/>
          <p:cNvSpPr>
            <a:spLocks noGrp="1"/>
          </p:cNvSpPr>
          <p:nvPr>
            <p:ph type="sldNum" sz="quarter" idx="12"/>
          </p:nvPr>
        </p:nvSpPr>
        <p:spPr/>
        <p:txBody>
          <a:bodyPr/>
          <a:lstStyle/>
          <a:p>
            <a:fld id="{48246C7F-43D7-428B-B4E9-501B6A618032}" type="slidenum">
              <a:rPr lang="fr-FR" smtClean="0"/>
              <a:pPr/>
              <a:t>15</a:t>
            </a:fld>
            <a:endParaRPr lang="fr-FR"/>
          </a:p>
        </p:txBody>
      </p:sp>
      <p:sp>
        <p:nvSpPr>
          <p:cNvPr id="6" name="Titre 1"/>
          <p:cNvSpPr txBox="1">
            <a:spLocks/>
          </p:cNvSpPr>
          <p:nvPr/>
        </p:nvSpPr>
        <p:spPr>
          <a:xfrm>
            <a:off x="285720" y="1285860"/>
            <a:ext cx="3143272" cy="500066"/>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500" b="0" i="0" u="none" strike="noStrike" kern="1200" cap="none" spc="0" normalizeH="0" baseline="0" noProof="0" dirty="0" smtClean="0">
                <a:ln>
                  <a:noFill/>
                </a:ln>
                <a:solidFill>
                  <a:schemeClr val="tx2">
                    <a:lumMod val="50000"/>
                  </a:schemeClr>
                </a:solidFill>
                <a:effectLst/>
                <a:uLnTx/>
                <a:uFillTx/>
                <a:latin typeface="Times New Roman" pitchFamily="18" charset="0"/>
                <a:ea typeface="+mj-ea"/>
                <a:cs typeface="Times New Roman" pitchFamily="18" charset="0"/>
              </a:rPr>
              <a:t>Exemple: Liste de string </a:t>
            </a:r>
            <a:endParaRPr kumimoji="0" lang="fr-FR" sz="2500" b="0" i="0" u="none" strike="noStrike" kern="1200" cap="none" spc="0" normalizeH="0" baseline="0" noProof="0" dirty="0">
              <a:ln>
                <a:noFill/>
              </a:ln>
              <a:solidFill>
                <a:schemeClr val="tx2">
                  <a:lumMod val="50000"/>
                </a:schemeClr>
              </a:solidFill>
              <a:effectLst/>
              <a:uLnTx/>
              <a:uFillTx/>
              <a:latin typeface="Times New Roman" pitchFamily="18" charset="0"/>
              <a:ea typeface="+mj-ea"/>
              <a:cs typeface="Times New Roman" pitchFamily="18" charset="0"/>
            </a:endParaRPr>
          </a:p>
        </p:txBody>
      </p:sp>
      <p:sp>
        <p:nvSpPr>
          <p:cNvPr id="7" name="Rectangle 6"/>
          <p:cNvSpPr/>
          <p:nvPr/>
        </p:nvSpPr>
        <p:spPr>
          <a:xfrm>
            <a:off x="285720" y="1857364"/>
            <a:ext cx="6500858" cy="43577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0" name="Titre 1"/>
          <p:cNvSpPr txBox="1">
            <a:spLocks/>
          </p:cNvSpPr>
          <p:nvPr/>
        </p:nvSpPr>
        <p:spPr>
          <a:xfrm>
            <a:off x="-36512" y="274320"/>
            <a:ext cx="818041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tableaux redimensionnables </a:t>
            </a:r>
            <a:r>
              <a:rPr lang="fr-FR" sz="4400" dirty="0" err="1" smtClean="0">
                <a:solidFill>
                  <a:schemeClr val="bg1"/>
                </a:solidFill>
                <a:latin typeface="Times New Roman" pitchFamily="18" charset="0"/>
                <a:ea typeface="+mj-ea"/>
                <a:cs typeface="Times New Roman" pitchFamily="18" charset="0"/>
              </a:rPr>
              <a:t>ArrayList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1" name="Rectangle 10"/>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889860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2357430"/>
            <a:ext cx="8229600" cy="791517"/>
          </a:xfrm>
        </p:spPr>
        <p:txBody>
          <a:bodyPr>
            <a:normAutofit fontScale="85000" lnSpcReduction="20000"/>
          </a:bodyPr>
          <a:lstStyle/>
          <a:p>
            <a:pPr algn="just">
              <a:buNone/>
            </a:pPr>
            <a:r>
              <a:rPr lang="fr-FR" dirty="0" smtClean="0">
                <a:solidFill>
                  <a:srgbClr val="002060"/>
                </a:solidFill>
                <a:latin typeface="Times New Roman" pitchFamily="18" charset="0"/>
                <a:cs typeface="Times New Roman" pitchFamily="18" charset="0"/>
              </a:rPr>
              <a:t>	La classe </a:t>
            </a:r>
            <a:r>
              <a:rPr lang="en-US" dirty="0" err="1" smtClean="0">
                <a:solidFill>
                  <a:srgbClr val="002060"/>
                </a:solidFill>
                <a:latin typeface="Times New Roman" pitchFamily="18" charset="0"/>
                <a:cs typeface="Times New Roman" pitchFamily="18" charset="0"/>
              </a:rPr>
              <a:t>LinkedList</a:t>
            </a:r>
            <a:r>
              <a:rPr lang="en-US" dirty="0" smtClean="0">
                <a:solidFill>
                  <a:srgbClr val="002060"/>
                </a:solidFill>
                <a:latin typeface="Times New Roman" pitchFamily="18" charset="0"/>
                <a:cs typeface="Times New Roman" pitchFamily="18" charset="0"/>
              </a:rPr>
              <a:t> </a:t>
            </a:r>
            <a:r>
              <a:rPr lang="fr-FR" dirty="0" smtClean="0">
                <a:solidFill>
                  <a:srgbClr val="002060"/>
                </a:solidFill>
                <a:latin typeface="Times New Roman" pitchFamily="18" charset="0"/>
                <a:cs typeface="Times New Roman" pitchFamily="18" charset="0"/>
              </a:rPr>
              <a:t>implémente l'interface List. Elle représente une liste doublement chaînée.</a:t>
            </a:r>
          </a:p>
          <a:p>
            <a:pPr algn="just"/>
            <a:endParaRPr lang="fr-FR" dirty="0" smtClean="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18041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Listes chainées : la classe </a:t>
            </a:r>
            <a:r>
              <a:rPr lang="fr-FR" sz="4400" dirty="0" err="1" smtClean="0">
                <a:solidFill>
                  <a:schemeClr val="bg1"/>
                </a:solidFill>
                <a:latin typeface="Times New Roman" pitchFamily="18" charset="0"/>
                <a:ea typeface="+mj-ea"/>
                <a:cs typeface="Times New Roman" pitchFamily="18" charset="0"/>
              </a:rPr>
              <a:t>LinkedList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8229600" cy="4853136"/>
          </a:xfrm>
        </p:spPr>
        <p:txBody>
          <a:bodyPr>
            <a:normAutofit/>
          </a:bodyPr>
          <a:lstStyle/>
          <a:p>
            <a:pPr>
              <a:buNone/>
            </a:pPr>
            <a:r>
              <a:rPr lang="en-US" sz="2500" dirty="0" err="1" smtClean="0">
                <a:solidFill>
                  <a:srgbClr val="002060"/>
                </a:solidFill>
                <a:latin typeface="Times New Roman" pitchFamily="18" charset="0"/>
                <a:cs typeface="Times New Roman" pitchFamily="18" charset="0"/>
              </a:rPr>
              <a:t>Exemple</a:t>
            </a:r>
            <a:r>
              <a:rPr lang="en-US" sz="2500" dirty="0" smtClean="0">
                <a:solidFill>
                  <a:srgbClr val="002060"/>
                </a:solidFill>
                <a:latin typeface="Times New Roman" pitchFamily="18" charset="0"/>
                <a:cs typeface="Times New Roman" pitchFamily="18" charset="0"/>
              </a:rPr>
              <a:t> de code :</a:t>
            </a:r>
          </a:p>
          <a:p>
            <a:pPr lvl="2">
              <a:buNone/>
            </a:pPr>
            <a:endParaRPr lang="en-US" dirty="0" smtClean="0">
              <a:solidFill>
                <a:srgbClr val="002060"/>
              </a:solidFill>
              <a:latin typeface="Times New Roman" pitchFamily="18" charset="0"/>
              <a:cs typeface="Times New Roman" pitchFamily="18" charset="0"/>
            </a:endParaRPr>
          </a:p>
          <a:p>
            <a:pPr lvl="2">
              <a:buNone/>
            </a:pPr>
            <a:r>
              <a:rPr lang="en-US" sz="2200" dirty="0" err="1" smtClean="0">
                <a:solidFill>
                  <a:schemeClr val="tx2">
                    <a:lumMod val="50000"/>
                  </a:schemeClr>
                </a:solidFill>
                <a:latin typeface="Times New Roman" pitchFamily="18" charset="0"/>
                <a:cs typeface="Times New Roman" pitchFamily="18" charset="0"/>
              </a:rPr>
              <a:t>LinkedList</a:t>
            </a:r>
            <a:r>
              <a:rPr lang="en-US" sz="2200" dirty="0" smtClean="0">
                <a:solidFill>
                  <a:schemeClr val="tx2">
                    <a:lumMod val="50000"/>
                  </a:schemeClr>
                </a:solidFill>
                <a:latin typeface="Times New Roman" pitchFamily="18" charset="0"/>
                <a:cs typeface="Times New Roman" pitchFamily="18" charset="0"/>
              </a:rPr>
              <a:t>&lt;String&gt; </a:t>
            </a:r>
            <a:r>
              <a:rPr lang="en-US" sz="2200" dirty="0" err="1" smtClean="0">
                <a:solidFill>
                  <a:schemeClr val="tx2">
                    <a:lumMod val="50000"/>
                  </a:schemeClr>
                </a:solidFill>
                <a:latin typeface="Times New Roman" pitchFamily="18" charset="0"/>
                <a:cs typeface="Times New Roman" pitchFamily="18" charset="0"/>
              </a:rPr>
              <a:t>listeChainee</a:t>
            </a:r>
            <a:r>
              <a:rPr lang="en-US" sz="2200" dirty="0" smtClean="0">
                <a:solidFill>
                  <a:schemeClr val="tx2">
                    <a:lumMod val="50000"/>
                  </a:schemeClr>
                </a:solidFill>
                <a:latin typeface="Times New Roman" pitchFamily="18" charset="0"/>
                <a:cs typeface="Times New Roman" pitchFamily="18" charset="0"/>
              </a:rPr>
              <a:t> = new </a:t>
            </a:r>
            <a:r>
              <a:rPr lang="en-US" sz="2200" dirty="0" err="1" smtClean="0">
                <a:solidFill>
                  <a:schemeClr val="tx2">
                    <a:lumMod val="50000"/>
                  </a:schemeClr>
                </a:solidFill>
                <a:latin typeface="Times New Roman" pitchFamily="18" charset="0"/>
                <a:cs typeface="Times New Roman" pitchFamily="18" charset="0"/>
              </a:rPr>
              <a:t>LinkedList</a:t>
            </a:r>
            <a:r>
              <a:rPr lang="en-US" sz="2200" dirty="0" smtClean="0">
                <a:solidFill>
                  <a:schemeClr val="tx2">
                    <a:lumMod val="50000"/>
                  </a:schemeClr>
                </a:solidFill>
                <a:latin typeface="Times New Roman" pitchFamily="18" charset="0"/>
                <a:cs typeface="Times New Roman" pitchFamily="18" charset="0"/>
              </a:rPr>
              <a:t>&lt;&gt;();</a:t>
            </a:r>
          </a:p>
          <a:p>
            <a:pPr lvl="2">
              <a:buNone/>
            </a:pPr>
            <a:r>
              <a:rPr lang="en-US" sz="2200" dirty="0" err="1" smtClean="0">
                <a:solidFill>
                  <a:schemeClr val="tx2">
                    <a:lumMod val="50000"/>
                  </a:schemeClr>
                </a:solidFill>
                <a:latin typeface="Times New Roman" pitchFamily="18" charset="0"/>
                <a:cs typeface="Times New Roman" pitchFamily="18" charset="0"/>
              </a:rPr>
              <a:t>listeChainee.add</a:t>
            </a:r>
            <a:r>
              <a:rPr lang="en-US" sz="2200" dirty="0" smtClean="0">
                <a:solidFill>
                  <a:schemeClr val="tx2">
                    <a:lumMod val="50000"/>
                  </a:schemeClr>
                </a:solidFill>
                <a:latin typeface="Times New Roman" pitchFamily="18" charset="0"/>
                <a:cs typeface="Times New Roman" pitchFamily="18" charset="0"/>
              </a:rPr>
              <a:t>(“element 1”);</a:t>
            </a:r>
          </a:p>
          <a:p>
            <a:pPr lvl="2">
              <a:buNone/>
            </a:pPr>
            <a:r>
              <a:rPr lang="en-US" sz="2200" dirty="0" err="1" smtClean="0">
                <a:solidFill>
                  <a:schemeClr val="tx2">
                    <a:lumMod val="50000"/>
                  </a:schemeClr>
                </a:solidFill>
                <a:latin typeface="Times New Roman" pitchFamily="18" charset="0"/>
                <a:cs typeface="Times New Roman" pitchFamily="18" charset="0"/>
              </a:rPr>
              <a:t>listeChainee.add</a:t>
            </a:r>
            <a:r>
              <a:rPr lang="en-US" sz="2200" dirty="0" smtClean="0">
                <a:solidFill>
                  <a:schemeClr val="tx2">
                    <a:lumMod val="50000"/>
                  </a:schemeClr>
                </a:solidFill>
                <a:latin typeface="Times New Roman" pitchFamily="18" charset="0"/>
                <a:cs typeface="Times New Roman" pitchFamily="18" charset="0"/>
              </a:rPr>
              <a:t>(“element 2”);</a:t>
            </a:r>
          </a:p>
          <a:p>
            <a:pPr lvl="2">
              <a:buNone/>
            </a:pPr>
            <a:r>
              <a:rPr lang="en-US" sz="2200" dirty="0" err="1" smtClean="0">
                <a:solidFill>
                  <a:schemeClr val="tx2">
                    <a:lumMod val="50000"/>
                  </a:schemeClr>
                </a:solidFill>
                <a:latin typeface="Times New Roman" pitchFamily="18" charset="0"/>
                <a:cs typeface="Times New Roman" pitchFamily="18" charset="0"/>
              </a:rPr>
              <a:t>listeChainee.add</a:t>
            </a:r>
            <a:r>
              <a:rPr lang="en-US" sz="2200" dirty="0" smtClean="0">
                <a:solidFill>
                  <a:schemeClr val="tx2">
                    <a:lumMod val="50000"/>
                  </a:schemeClr>
                </a:solidFill>
                <a:latin typeface="Times New Roman" pitchFamily="18" charset="0"/>
                <a:cs typeface="Times New Roman" pitchFamily="18" charset="0"/>
              </a:rPr>
              <a:t>(“element 3”);</a:t>
            </a:r>
          </a:p>
          <a:p>
            <a:pPr lvl="2">
              <a:buNone/>
            </a:pPr>
            <a:r>
              <a:rPr lang="en-US" sz="2200" dirty="0" err="1" smtClean="0">
                <a:solidFill>
                  <a:schemeClr val="tx2">
                    <a:lumMod val="50000"/>
                  </a:schemeClr>
                </a:solidFill>
                <a:latin typeface="Times New Roman" pitchFamily="18" charset="0"/>
                <a:cs typeface="Times New Roman" pitchFamily="18" charset="0"/>
              </a:rPr>
              <a:t>Iterator</a:t>
            </a:r>
            <a:r>
              <a:rPr lang="en-US" sz="2200" dirty="0" smtClean="0">
                <a:solidFill>
                  <a:schemeClr val="tx2">
                    <a:lumMod val="50000"/>
                  </a:schemeClr>
                </a:solidFill>
                <a:latin typeface="Times New Roman" pitchFamily="18" charset="0"/>
                <a:cs typeface="Times New Roman" pitchFamily="18" charset="0"/>
              </a:rPr>
              <a:t> </a:t>
            </a:r>
            <a:r>
              <a:rPr lang="en-US" sz="2200" dirty="0" err="1" smtClean="0">
                <a:solidFill>
                  <a:schemeClr val="tx2">
                    <a:lumMod val="50000"/>
                  </a:schemeClr>
                </a:solidFill>
                <a:latin typeface="Times New Roman" pitchFamily="18" charset="0"/>
                <a:cs typeface="Times New Roman" pitchFamily="18" charset="0"/>
              </a:rPr>
              <a:t>iterator</a:t>
            </a:r>
            <a:r>
              <a:rPr lang="en-US" sz="2200" dirty="0" smtClean="0">
                <a:solidFill>
                  <a:schemeClr val="tx2">
                    <a:lumMod val="50000"/>
                  </a:schemeClr>
                </a:solidFill>
                <a:latin typeface="Times New Roman" pitchFamily="18" charset="0"/>
                <a:cs typeface="Times New Roman" pitchFamily="18" charset="0"/>
              </a:rPr>
              <a:t> = </a:t>
            </a:r>
            <a:r>
              <a:rPr lang="en-US" sz="2200" dirty="0" err="1" smtClean="0">
                <a:solidFill>
                  <a:schemeClr val="tx2">
                    <a:lumMod val="50000"/>
                  </a:schemeClr>
                </a:solidFill>
                <a:latin typeface="Times New Roman" pitchFamily="18" charset="0"/>
                <a:cs typeface="Times New Roman" pitchFamily="18" charset="0"/>
              </a:rPr>
              <a:t>listeChainee.iterator</a:t>
            </a:r>
            <a:r>
              <a:rPr lang="en-US" sz="2200" dirty="0" smtClean="0">
                <a:solidFill>
                  <a:schemeClr val="tx2">
                    <a:lumMod val="50000"/>
                  </a:schemeClr>
                </a:solidFill>
                <a:latin typeface="Times New Roman" pitchFamily="18" charset="0"/>
                <a:cs typeface="Times New Roman" pitchFamily="18" charset="0"/>
              </a:rPr>
              <a:t>();</a:t>
            </a:r>
          </a:p>
          <a:p>
            <a:pPr lvl="2">
              <a:buNone/>
            </a:pPr>
            <a:r>
              <a:rPr lang="en-US" sz="2200" dirty="0" smtClean="0">
                <a:solidFill>
                  <a:schemeClr val="tx2">
                    <a:lumMod val="50000"/>
                  </a:schemeClr>
                </a:solidFill>
                <a:latin typeface="Times New Roman" pitchFamily="18" charset="0"/>
                <a:cs typeface="Times New Roman" pitchFamily="18" charset="0"/>
              </a:rPr>
              <a:t>	while (</a:t>
            </a:r>
            <a:r>
              <a:rPr lang="en-US" sz="2200" dirty="0" err="1" smtClean="0">
                <a:solidFill>
                  <a:schemeClr val="tx2">
                    <a:lumMod val="50000"/>
                  </a:schemeClr>
                </a:solidFill>
                <a:latin typeface="Times New Roman" pitchFamily="18" charset="0"/>
                <a:cs typeface="Times New Roman" pitchFamily="18" charset="0"/>
              </a:rPr>
              <a:t>iterator.hasNext</a:t>
            </a:r>
            <a:r>
              <a:rPr lang="en-US" sz="2200" dirty="0" smtClean="0">
                <a:solidFill>
                  <a:schemeClr val="tx2">
                    <a:lumMod val="50000"/>
                  </a:schemeClr>
                </a:solidFill>
                <a:latin typeface="Times New Roman" pitchFamily="18" charset="0"/>
                <a:cs typeface="Times New Roman" pitchFamily="18" charset="0"/>
              </a:rPr>
              <a:t>()) {</a:t>
            </a:r>
          </a:p>
          <a:p>
            <a:pPr lvl="2">
              <a:buNone/>
            </a:pPr>
            <a:r>
              <a:rPr lang="en-US" sz="2200" dirty="0" smtClean="0">
                <a:solidFill>
                  <a:schemeClr val="tx2">
                    <a:lumMod val="50000"/>
                  </a:schemeClr>
                </a:solidFill>
                <a:latin typeface="Times New Roman" pitchFamily="18" charset="0"/>
                <a:cs typeface="Times New Roman" pitchFamily="18" charset="0"/>
              </a:rPr>
              <a:t>		</a:t>
            </a:r>
            <a:r>
              <a:rPr lang="en-US" sz="2200" dirty="0" err="1" smtClean="0">
                <a:solidFill>
                  <a:schemeClr val="tx2">
                    <a:lumMod val="50000"/>
                  </a:schemeClr>
                </a:solidFill>
                <a:latin typeface="Times New Roman" pitchFamily="18" charset="0"/>
                <a:cs typeface="Times New Roman" pitchFamily="18" charset="0"/>
              </a:rPr>
              <a:t>System.out.println</a:t>
            </a:r>
            <a:r>
              <a:rPr lang="en-US" sz="2200" dirty="0" smtClean="0">
                <a:solidFill>
                  <a:schemeClr val="tx2">
                    <a:lumMod val="50000"/>
                  </a:schemeClr>
                </a:solidFill>
                <a:latin typeface="Times New Roman" pitchFamily="18" charset="0"/>
                <a:cs typeface="Times New Roman" pitchFamily="18" charset="0"/>
              </a:rPr>
              <a:t>(“objet = ”+</a:t>
            </a:r>
            <a:r>
              <a:rPr lang="en-US" sz="2200" dirty="0" err="1" smtClean="0">
                <a:solidFill>
                  <a:schemeClr val="tx2">
                    <a:lumMod val="50000"/>
                  </a:schemeClr>
                </a:solidFill>
                <a:latin typeface="Times New Roman" pitchFamily="18" charset="0"/>
                <a:cs typeface="Times New Roman" pitchFamily="18" charset="0"/>
              </a:rPr>
              <a:t>iterator.next</a:t>
            </a:r>
            <a:r>
              <a:rPr lang="en-US" sz="2200" dirty="0" smtClean="0">
                <a:solidFill>
                  <a:schemeClr val="tx2">
                    <a:lumMod val="50000"/>
                  </a:schemeClr>
                </a:solidFill>
                <a:latin typeface="Times New Roman" pitchFamily="18" charset="0"/>
                <a:cs typeface="Times New Roman" pitchFamily="18" charset="0"/>
              </a:rPr>
              <a:t>());</a:t>
            </a:r>
          </a:p>
          <a:p>
            <a:pPr lvl="2">
              <a:buNone/>
            </a:pPr>
            <a:r>
              <a:rPr lang="en-US" sz="2200" dirty="0" smtClean="0">
                <a:solidFill>
                  <a:schemeClr val="tx2">
                    <a:lumMod val="50000"/>
                  </a:schemeClr>
                </a:solidFill>
                <a:latin typeface="Times New Roman" pitchFamily="18" charset="0"/>
                <a:cs typeface="Times New Roman" pitchFamily="18" charset="0"/>
              </a:rPr>
              <a:t>}</a:t>
            </a:r>
            <a:endParaRPr lang="en-US" sz="2200" dirty="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18041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Listes chainées : la classe </a:t>
            </a:r>
            <a:r>
              <a:rPr lang="fr-FR" sz="4400" dirty="0" err="1" smtClean="0">
                <a:solidFill>
                  <a:schemeClr val="bg1"/>
                </a:solidFill>
                <a:latin typeface="Times New Roman" pitchFamily="18" charset="0"/>
                <a:ea typeface="+mj-ea"/>
                <a:cs typeface="Times New Roman" pitchFamily="18" charset="0"/>
              </a:rPr>
              <a:t>LinkedList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142976" y="2500306"/>
            <a:ext cx="7358114" cy="3643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285860"/>
            <a:ext cx="8229600" cy="4620012"/>
          </a:xfrm>
        </p:spPr>
        <p:txBody>
          <a:bodyPr>
            <a:normAutofit/>
          </a:bodyPr>
          <a:lstStyle/>
          <a:p>
            <a:pPr algn="just">
              <a:buNone/>
            </a:pPr>
            <a:r>
              <a:rPr lang="fr-FR" sz="2400" dirty="0" smtClean="0"/>
              <a:t>	</a:t>
            </a:r>
            <a:r>
              <a:rPr lang="fr-FR" sz="2400" dirty="0" smtClean="0">
                <a:solidFill>
                  <a:schemeClr val="tx2">
                    <a:lumMod val="50000"/>
                  </a:schemeClr>
                </a:solidFill>
                <a:latin typeface="Times New Roman" pitchFamily="18" charset="0"/>
                <a:cs typeface="Times New Roman" pitchFamily="18" charset="0"/>
              </a:rPr>
              <a:t>Plusieurs méthodes pour ajouter, supprimer ou obtenir le premier ou le dernier élément de la liste</a:t>
            </a:r>
          </a:p>
          <a:p>
            <a:pPr algn="just"/>
            <a:endParaRPr lang="en-US" dirty="0"/>
          </a:p>
        </p:txBody>
      </p:sp>
      <p:graphicFrame>
        <p:nvGraphicFramePr>
          <p:cNvPr id="4" name="Tableau 3"/>
          <p:cNvGraphicFramePr>
            <a:graphicFrameLocks noGrp="1"/>
          </p:cNvGraphicFramePr>
          <p:nvPr/>
        </p:nvGraphicFramePr>
        <p:xfrm>
          <a:off x="179512" y="2428869"/>
          <a:ext cx="8748464" cy="4024689"/>
        </p:xfrm>
        <a:graphic>
          <a:graphicData uri="http://schemas.openxmlformats.org/drawingml/2006/table">
            <a:tbl>
              <a:tblPr firstRow="1" bandRow="1">
                <a:tableStyleId>{5C22544A-7EE6-4342-B048-85BDC9FD1C3A}</a:tableStyleId>
              </a:tblPr>
              <a:tblGrid>
                <a:gridCol w="2963728"/>
                <a:gridCol w="5784736"/>
              </a:tblGrid>
              <a:tr h="468566">
                <a:tc>
                  <a:txBody>
                    <a:bodyPr/>
                    <a:lstStyle/>
                    <a:p>
                      <a:pPr marL="20955" algn="l" defTabSz="914400" rtl="0" eaLnBrk="1" latinLnBrk="0" hangingPunct="1">
                        <a:spcAft>
                          <a:spcPts val="0"/>
                        </a:spcAft>
                      </a:pPr>
                      <a:r>
                        <a:rPr lang="en-US" sz="2200" kern="1200" dirty="0" err="1" smtClean="0">
                          <a:solidFill>
                            <a:srgbClr val="C00000"/>
                          </a:solidFill>
                          <a:latin typeface="Times New Roman" pitchFamily="18" charset="0"/>
                          <a:ea typeface="+mn-ea"/>
                          <a:cs typeface="Times New Roman" pitchFamily="18" charset="0"/>
                        </a:rPr>
                        <a:t>Méthode</a:t>
                      </a:r>
                      <a:endParaRPr lang="en-US" sz="2200" kern="1200" dirty="0">
                        <a:solidFill>
                          <a:srgbClr val="C0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20955" algn="l" defTabSz="914400" rtl="0" eaLnBrk="1" latinLnBrk="0" hangingPunct="1">
                        <a:spcAft>
                          <a:spcPts val="0"/>
                        </a:spcAft>
                      </a:pPr>
                      <a:r>
                        <a:rPr lang="en-US" sz="2200" kern="1200" dirty="0" err="1" smtClean="0">
                          <a:solidFill>
                            <a:srgbClr val="C00000"/>
                          </a:solidFill>
                          <a:latin typeface="Times New Roman" pitchFamily="18" charset="0"/>
                          <a:ea typeface="+mn-ea"/>
                          <a:cs typeface="Times New Roman" pitchFamily="18" charset="0"/>
                        </a:rPr>
                        <a:t>Rôle</a:t>
                      </a:r>
                      <a:endParaRPr lang="en-US" sz="2200" kern="1200" dirty="0">
                        <a:solidFill>
                          <a:srgbClr val="C0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665257">
                <a:tc>
                  <a:txBody>
                    <a:bodyPr/>
                    <a:lstStyle/>
                    <a:p>
                      <a:pPr marL="20955" algn="l" defTabSz="914400" rtl="0" eaLnBrk="1" latinLnBrk="0" hangingPunct="1">
                        <a:spcAft>
                          <a:spcPts val="0"/>
                        </a:spcAft>
                      </a:pPr>
                      <a:r>
                        <a:rPr lang="en-US" sz="1800" b="1" kern="1200" dirty="0" smtClean="0">
                          <a:solidFill>
                            <a:schemeClr val="tx2">
                              <a:lumMod val="50000"/>
                            </a:schemeClr>
                          </a:solidFill>
                          <a:latin typeface="Times New Roman" pitchFamily="18" charset="0"/>
                          <a:ea typeface="+mn-ea"/>
                          <a:cs typeface="Times New Roman" pitchFamily="18" charset="0"/>
                        </a:rPr>
                        <a:t>void </a:t>
                      </a:r>
                      <a:r>
                        <a:rPr lang="en-US" sz="1800" b="1" kern="1200" dirty="0" err="1" smtClean="0">
                          <a:solidFill>
                            <a:schemeClr val="tx2">
                              <a:lumMod val="50000"/>
                            </a:schemeClr>
                          </a:solidFill>
                          <a:latin typeface="Times New Roman" pitchFamily="18" charset="0"/>
                          <a:ea typeface="+mn-ea"/>
                          <a:cs typeface="Times New Roman" pitchFamily="18" charset="0"/>
                        </a:rPr>
                        <a:t>addFirst</a:t>
                      </a:r>
                      <a:r>
                        <a:rPr lang="en-US" sz="1800" b="1" kern="1200" dirty="0" smtClean="0">
                          <a:solidFill>
                            <a:schemeClr val="tx2">
                              <a:lumMod val="50000"/>
                            </a:schemeClr>
                          </a:solidFill>
                          <a:latin typeface="Times New Roman" pitchFamily="18" charset="0"/>
                          <a:ea typeface="+mn-ea"/>
                          <a:cs typeface="Times New Roman" pitchFamily="18" charset="0"/>
                        </a:rPr>
                        <a:t>(Object)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20955" algn="l" defTabSz="914400" rtl="0" eaLnBrk="1" latinLnBrk="0" hangingPunct="1">
                        <a:spcAft>
                          <a:spcPts val="0"/>
                        </a:spcAft>
                      </a:pPr>
                      <a:r>
                        <a:rPr lang="fr-FR" sz="1800" kern="1200" dirty="0" smtClean="0">
                          <a:solidFill>
                            <a:schemeClr val="tx2">
                              <a:lumMod val="50000"/>
                            </a:schemeClr>
                          </a:solidFill>
                          <a:latin typeface="Times New Roman" pitchFamily="18" charset="0"/>
                          <a:ea typeface="+mn-ea"/>
                          <a:cs typeface="Times New Roman" pitchFamily="18" charset="0"/>
                        </a:rPr>
                        <a:t>insère l'objet en début de la liste</a:t>
                      </a:r>
                      <a:endParaRPr lang="en-US" sz="1800"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665257">
                <a:tc>
                  <a:txBody>
                    <a:bodyPr/>
                    <a:lstStyle/>
                    <a:p>
                      <a:pPr marL="20955" algn="l" defTabSz="914400" rtl="0" eaLnBrk="1" latinLnBrk="0" hangingPunct="1">
                        <a:spcAft>
                          <a:spcPts val="0"/>
                        </a:spcAft>
                      </a:pPr>
                      <a:r>
                        <a:rPr lang="en-US" sz="1800" b="1" kern="1200" dirty="0" smtClean="0">
                          <a:solidFill>
                            <a:schemeClr val="tx2">
                              <a:lumMod val="50000"/>
                            </a:schemeClr>
                          </a:solidFill>
                          <a:latin typeface="Times New Roman" pitchFamily="18" charset="0"/>
                          <a:ea typeface="+mn-ea"/>
                          <a:cs typeface="Times New Roman" pitchFamily="18" charset="0"/>
                        </a:rPr>
                        <a:t>void </a:t>
                      </a:r>
                      <a:r>
                        <a:rPr lang="en-US" sz="1800" b="1" kern="1200" dirty="0" err="1" smtClean="0">
                          <a:solidFill>
                            <a:schemeClr val="tx2">
                              <a:lumMod val="50000"/>
                            </a:schemeClr>
                          </a:solidFill>
                          <a:latin typeface="Times New Roman" pitchFamily="18" charset="0"/>
                          <a:ea typeface="+mn-ea"/>
                          <a:cs typeface="Times New Roman" pitchFamily="18" charset="0"/>
                        </a:rPr>
                        <a:t>addLast</a:t>
                      </a:r>
                      <a:r>
                        <a:rPr lang="en-US" sz="1800" b="1" kern="1200" dirty="0" smtClean="0">
                          <a:solidFill>
                            <a:schemeClr val="tx2">
                              <a:lumMod val="50000"/>
                            </a:schemeClr>
                          </a:solidFill>
                          <a:latin typeface="Times New Roman" pitchFamily="18" charset="0"/>
                          <a:ea typeface="+mn-ea"/>
                          <a:cs typeface="Times New Roman" pitchFamily="18" charset="0"/>
                        </a:rPr>
                        <a:t>(Object)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20955" algn="l" defTabSz="914400" rtl="0" eaLnBrk="1" latinLnBrk="0" hangingPunct="1">
                        <a:spcAft>
                          <a:spcPts val="0"/>
                        </a:spcAft>
                      </a:pPr>
                      <a:r>
                        <a:rPr lang="fr-FR" sz="1800" kern="1200" dirty="0" smtClean="0">
                          <a:solidFill>
                            <a:schemeClr val="tx2">
                              <a:lumMod val="50000"/>
                            </a:schemeClr>
                          </a:solidFill>
                          <a:latin typeface="Times New Roman" pitchFamily="18" charset="0"/>
                          <a:ea typeface="+mn-ea"/>
                          <a:cs typeface="Times New Roman" pitchFamily="18" charset="0"/>
                        </a:rPr>
                        <a:t>insère l'objet en fin de la liste</a:t>
                      </a:r>
                      <a:endParaRPr lang="en-US" sz="1800"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559333">
                <a:tc>
                  <a:txBody>
                    <a:bodyPr/>
                    <a:lstStyle/>
                    <a:p>
                      <a:pPr marL="20955" algn="l" defTabSz="914400" rtl="0" eaLnBrk="1" latinLnBrk="0" hangingPunct="1">
                        <a:spcAft>
                          <a:spcPts val="0"/>
                        </a:spcAft>
                      </a:pPr>
                      <a:r>
                        <a:rPr lang="en-US" sz="1800" b="1" kern="1200" dirty="0" smtClean="0">
                          <a:solidFill>
                            <a:schemeClr val="tx2">
                              <a:lumMod val="50000"/>
                            </a:schemeClr>
                          </a:solidFill>
                          <a:latin typeface="Times New Roman" pitchFamily="18" charset="0"/>
                          <a:ea typeface="+mn-ea"/>
                          <a:cs typeface="Times New Roman" pitchFamily="18" charset="0"/>
                        </a:rPr>
                        <a:t>Object </a:t>
                      </a:r>
                      <a:r>
                        <a:rPr lang="en-US" sz="1800" b="1" kern="1200" dirty="0" err="1" smtClean="0">
                          <a:solidFill>
                            <a:schemeClr val="tx2">
                              <a:lumMod val="50000"/>
                            </a:schemeClr>
                          </a:solidFill>
                          <a:latin typeface="Times New Roman" pitchFamily="18" charset="0"/>
                          <a:ea typeface="+mn-ea"/>
                          <a:cs typeface="Times New Roman" pitchFamily="18" charset="0"/>
                        </a:rPr>
                        <a:t>getFirst</a:t>
                      </a:r>
                      <a:r>
                        <a:rPr lang="en-US" sz="1800" b="1" kern="1200" dirty="0" smtClean="0">
                          <a:solidFill>
                            <a:schemeClr val="tx2">
                              <a:lumMod val="50000"/>
                            </a:schemeClr>
                          </a:solidFill>
                          <a:latin typeface="Times New Roman" pitchFamily="18" charset="0"/>
                          <a:ea typeface="+mn-ea"/>
                          <a:cs typeface="Times New Roman" pitchFamily="18" charset="0"/>
                        </a:rPr>
                        <a: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20955" algn="l" defTabSz="914400" rtl="0" eaLnBrk="1" latinLnBrk="0" hangingPunct="1">
                        <a:spcAft>
                          <a:spcPts val="0"/>
                        </a:spcAft>
                      </a:pPr>
                      <a:r>
                        <a:rPr lang="fr-FR" sz="1800" kern="1200" dirty="0" smtClean="0">
                          <a:solidFill>
                            <a:schemeClr val="tx2">
                              <a:lumMod val="50000"/>
                            </a:schemeClr>
                          </a:solidFill>
                          <a:latin typeface="Times New Roman" pitchFamily="18" charset="0"/>
                          <a:ea typeface="+mn-ea"/>
                          <a:cs typeface="Times New Roman" pitchFamily="18" charset="0"/>
                        </a:rPr>
                        <a:t>renvoie le premier élément de la liste</a:t>
                      </a:r>
                      <a:endParaRPr lang="en-US" sz="1800"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68566">
                <a:tc>
                  <a:txBody>
                    <a:bodyPr/>
                    <a:lstStyle/>
                    <a:p>
                      <a:pPr marL="20955" algn="l" defTabSz="914400" rtl="0" eaLnBrk="1" latinLnBrk="0" hangingPunct="1">
                        <a:spcAft>
                          <a:spcPts val="0"/>
                        </a:spcAft>
                      </a:pPr>
                      <a:r>
                        <a:rPr lang="en-US" sz="1800" b="1" kern="1200" dirty="0" smtClean="0">
                          <a:solidFill>
                            <a:schemeClr val="tx2">
                              <a:lumMod val="50000"/>
                            </a:schemeClr>
                          </a:solidFill>
                          <a:latin typeface="Times New Roman" pitchFamily="18" charset="0"/>
                          <a:ea typeface="+mn-ea"/>
                          <a:cs typeface="Times New Roman" pitchFamily="18" charset="0"/>
                        </a:rPr>
                        <a:t>Object </a:t>
                      </a:r>
                      <a:r>
                        <a:rPr lang="en-US" sz="1800" b="1" kern="1200" dirty="0" err="1" smtClean="0">
                          <a:solidFill>
                            <a:schemeClr val="tx2">
                              <a:lumMod val="50000"/>
                            </a:schemeClr>
                          </a:solidFill>
                          <a:latin typeface="Times New Roman" pitchFamily="18" charset="0"/>
                          <a:ea typeface="+mn-ea"/>
                          <a:cs typeface="Times New Roman" pitchFamily="18" charset="0"/>
                        </a:rPr>
                        <a:t>getLast</a:t>
                      </a:r>
                      <a:r>
                        <a:rPr lang="en-US" sz="1800" b="1" kern="1200" dirty="0" smtClean="0">
                          <a:solidFill>
                            <a:schemeClr val="tx2">
                              <a:lumMod val="50000"/>
                            </a:schemeClr>
                          </a:solidFill>
                          <a:latin typeface="Times New Roman" pitchFamily="18" charset="0"/>
                          <a:ea typeface="+mn-ea"/>
                          <a:cs typeface="Times New Roman" pitchFamily="18" charset="0"/>
                        </a:rPr>
                        <a: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20955" algn="l" defTabSz="914400" rtl="0" eaLnBrk="1" latinLnBrk="0" hangingPunct="1">
                        <a:spcAft>
                          <a:spcPts val="0"/>
                        </a:spcAft>
                      </a:pPr>
                      <a:r>
                        <a:rPr lang="fr-FR" sz="1800" kern="1200" dirty="0" smtClean="0">
                          <a:solidFill>
                            <a:schemeClr val="tx2">
                              <a:lumMod val="50000"/>
                            </a:schemeClr>
                          </a:solidFill>
                          <a:latin typeface="Times New Roman" pitchFamily="18" charset="0"/>
                          <a:ea typeface="+mn-ea"/>
                          <a:cs typeface="Times New Roman" pitchFamily="18" charset="0"/>
                        </a:rPr>
                        <a:t>renvoie le dernier élément de la liste</a:t>
                      </a:r>
                      <a:endParaRPr lang="en-US" sz="1800"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532453">
                <a:tc>
                  <a:txBody>
                    <a:bodyPr/>
                    <a:lstStyle/>
                    <a:p>
                      <a:pPr marL="20955" algn="l" defTabSz="914400" rtl="0" eaLnBrk="1" latinLnBrk="0" hangingPunct="1">
                        <a:spcAft>
                          <a:spcPts val="0"/>
                        </a:spcAft>
                      </a:pPr>
                      <a:r>
                        <a:rPr lang="en-US" sz="1800" b="1" kern="1200" dirty="0" smtClean="0">
                          <a:solidFill>
                            <a:schemeClr val="tx2">
                              <a:lumMod val="50000"/>
                            </a:schemeClr>
                          </a:solidFill>
                          <a:latin typeface="Times New Roman" pitchFamily="18" charset="0"/>
                          <a:ea typeface="+mn-ea"/>
                          <a:cs typeface="Times New Roman" pitchFamily="18" charset="0"/>
                        </a:rPr>
                        <a:t>Object </a:t>
                      </a:r>
                      <a:r>
                        <a:rPr lang="en-US" sz="1800" b="1" kern="1200" dirty="0" err="1" smtClean="0">
                          <a:solidFill>
                            <a:schemeClr val="tx2">
                              <a:lumMod val="50000"/>
                            </a:schemeClr>
                          </a:solidFill>
                          <a:latin typeface="Times New Roman" pitchFamily="18" charset="0"/>
                          <a:ea typeface="+mn-ea"/>
                          <a:cs typeface="Times New Roman" pitchFamily="18" charset="0"/>
                        </a:rPr>
                        <a:t>removeFirst</a:t>
                      </a:r>
                      <a:r>
                        <a:rPr lang="en-US" sz="1800" b="1" kern="1200" dirty="0" smtClean="0">
                          <a:solidFill>
                            <a:schemeClr val="tx2">
                              <a:lumMod val="50000"/>
                            </a:schemeClr>
                          </a:solidFill>
                          <a:latin typeface="Times New Roman" pitchFamily="18" charset="0"/>
                          <a:ea typeface="+mn-ea"/>
                          <a:cs typeface="Times New Roman" pitchFamily="18" charset="0"/>
                        </a:rPr>
                        <a: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20955" algn="l" defTabSz="914400" rtl="0" eaLnBrk="1" latinLnBrk="0" hangingPunct="1">
                        <a:spcAft>
                          <a:spcPts val="0"/>
                        </a:spcAft>
                      </a:pPr>
                      <a:r>
                        <a:rPr lang="fr-FR" sz="1800" kern="1200" dirty="0" smtClean="0">
                          <a:solidFill>
                            <a:schemeClr val="tx2">
                              <a:lumMod val="50000"/>
                            </a:schemeClr>
                          </a:solidFill>
                          <a:latin typeface="Times New Roman" pitchFamily="18" charset="0"/>
                          <a:ea typeface="+mn-ea"/>
                          <a:cs typeface="Times New Roman" pitchFamily="18" charset="0"/>
                        </a:rPr>
                        <a:t>supprime et retourne l'élément en début de liste.</a:t>
                      </a:r>
                      <a:endParaRPr lang="en-US" sz="1800" kern="1200" dirty="0" smtClean="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665257">
                <a:tc>
                  <a:txBody>
                    <a:bodyPr/>
                    <a:lstStyle/>
                    <a:p>
                      <a:pPr marL="20955" algn="l" defTabSz="914400" rtl="0" eaLnBrk="1" latinLnBrk="0" hangingPunct="1">
                        <a:spcAft>
                          <a:spcPts val="0"/>
                        </a:spcAft>
                      </a:pPr>
                      <a:r>
                        <a:rPr lang="en-US" sz="1800" b="1" kern="1200" dirty="0" smtClean="0">
                          <a:solidFill>
                            <a:schemeClr val="tx2">
                              <a:lumMod val="50000"/>
                            </a:schemeClr>
                          </a:solidFill>
                          <a:latin typeface="Times New Roman" pitchFamily="18" charset="0"/>
                          <a:ea typeface="+mn-ea"/>
                          <a:cs typeface="Times New Roman" pitchFamily="18" charset="0"/>
                        </a:rPr>
                        <a:t>Object </a:t>
                      </a:r>
                      <a:r>
                        <a:rPr lang="en-US" sz="1800" b="1" kern="1200" dirty="0" err="1" smtClean="0">
                          <a:solidFill>
                            <a:schemeClr val="tx2">
                              <a:lumMod val="50000"/>
                            </a:schemeClr>
                          </a:solidFill>
                          <a:latin typeface="Times New Roman" pitchFamily="18" charset="0"/>
                          <a:ea typeface="+mn-ea"/>
                          <a:cs typeface="Times New Roman" pitchFamily="18" charset="0"/>
                        </a:rPr>
                        <a:t>removeLast</a:t>
                      </a:r>
                      <a:r>
                        <a:rPr lang="en-US" sz="1800" b="1" kern="1200" dirty="0" smtClean="0">
                          <a:solidFill>
                            <a:schemeClr val="tx2">
                              <a:lumMod val="50000"/>
                            </a:schemeClr>
                          </a:solidFill>
                          <a:latin typeface="Times New Roman" pitchFamily="18" charset="0"/>
                          <a:ea typeface="+mn-ea"/>
                          <a:cs typeface="Times New Roman" pitchFamily="18" charset="0"/>
                        </a:rPr>
                        <a: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20955" algn="l" defTabSz="914400" rtl="0" eaLnBrk="1" latinLnBrk="0" hangingPunct="1">
                        <a:spcAft>
                          <a:spcPts val="0"/>
                        </a:spcAft>
                      </a:pPr>
                      <a:r>
                        <a:rPr lang="fr-FR" sz="1800" kern="1200" dirty="0" smtClean="0">
                          <a:solidFill>
                            <a:schemeClr val="tx2">
                              <a:lumMod val="50000"/>
                            </a:schemeClr>
                          </a:solidFill>
                          <a:latin typeface="Times New Roman" pitchFamily="18" charset="0"/>
                          <a:ea typeface="+mn-ea"/>
                          <a:cs typeface="Times New Roman" pitchFamily="18" charset="0"/>
                        </a:rPr>
                        <a:t>supprime et retourne l'élément en fin de liste.</a:t>
                      </a:r>
                      <a:endParaRPr lang="en-US" sz="1800" kern="1200" dirty="0" smtClean="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818041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Listes chainées : la classe </a:t>
            </a:r>
            <a:r>
              <a:rPr lang="fr-FR" sz="4400" dirty="0" err="1" smtClean="0">
                <a:solidFill>
                  <a:schemeClr val="bg1"/>
                </a:solidFill>
                <a:latin typeface="Times New Roman" pitchFamily="18" charset="0"/>
                <a:ea typeface="+mj-ea"/>
                <a:cs typeface="Times New Roman" pitchFamily="18" charset="0"/>
              </a:rPr>
              <a:t>LinkedList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196752"/>
            <a:ext cx="8229600" cy="4968552"/>
          </a:xfrm>
        </p:spPr>
        <p:txBody>
          <a:bodyPr>
            <a:noAutofit/>
          </a:bodyPr>
          <a:lstStyle/>
          <a:p>
            <a:pPr>
              <a:buNone/>
            </a:pPr>
            <a:r>
              <a:rPr lang="en-US" sz="2000" dirty="0" smtClean="0">
                <a:solidFill>
                  <a:schemeClr val="tx2">
                    <a:lumMod val="50000"/>
                  </a:schemeClr>
                </a:solidFill>
                <a:latin typeface="Times New Roman" pitchFamily="18" charset="0"/>
                <a:cs typeface="Times New Roman" pitchFamily="18" charset="0"/>
              </a:rPr>
              <a:t>public class </a:t>
            </a:r>
            <a:r>
              <a:rPr lang="en-US" sz="2000" dirty="0" err="1" smtClean="0">
                <a:solidFill>
                  <a:schemeClr val="tx2">
                    <a:lumMod val="50000"/>
                  </a:schemeClr>
                </a:solidFill>
                <a:latin typeface="Times New Roman" pitchFamily="18" charset="0"/>
                <a:cs typeface="Times New Roman" pitchFamily="18" charset="0"/>
              </a:rPr>
              <a:t>ListExample</a:t>
            </a:r>
            <a:r>
              <a:rPr lang="en-US" sz="2000" dirty="0" smtClean="0">
                <a:solidFill>
                  <a:schemeClr val="tx2">
                    <a:lumMod val="50000"/>
                  </a:schemeClr>
                </a:solidFill>
                <a:latin typeface="Times New Roman" pitchFamily="18" charset="0"/>
                <a:cs typeface="Times New Roman" pitchFamily="18" charset="0"/>
              </a:rPr>
              <a:t> {</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public static void main(String </a:t>
            </a:r>
            <a:r>
              <a:rPr lang="en-US" sz="2000" dirty="0" err="1" smtClean="0">
                <a:solidFill>
                  <a:schemeClr val="tx2">
                    <a:lumMod val="50000"/>
                  </a:schemeClr>
                </a:solidFill>
                <a:latin typeface="Times New Roman" pitchFamily="18" charset="0"/>
                <a:cs typeface="Times New Roman" pitchFamily="18" charset="0"/>
              </a:rPr>
              <a:t>args</a:t>
            </a:r>
            <a:r>
              <a:rPr lang="en-US" sz="2000" dirty="0" smtClean="0">
                <a:solidFill>
                  <a:schemeClr val="tx2">
                    <a:lumMod val="50000"/>
                  </a:schemeClr>
                </a:solidFill>
                <a:latin typeface="Times New Roman" pitchFamily="18" charset="0"/>
                <a:cs typeface="Times New Roman" pitchFamily="18" charset="0"/>
              </a:rPr>
              <a:t>[]) {</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LinkedList</a:t>
            </a:r>
            <a:r>
              <a:rPr lang="en-US" sz="2000" dirty="0" smtClean="0">
                <a:solidFill>
                  <a:schemeClr val="tx2">
                    <a:lumMod val="50000"/>
                  </a:schemeClr>
                </a:solidFill>
                <a:latin typeface="Times New Roman" pitchFamily="18" charset="0"/>
                <a:cs typeface="Times New Roman" pitchFamily="18" charset="0"/>
              </a:rPr>
              <a:t>&lt;String&gt; queue = new </a:t>
            </a:r>
            <a:r>
              <a:rPr lang="en-US" sz="2000" dirty="0" err="1" smtClean="0">
                <a:solidFill>
                  <a:schemeClr val="tx2">
                    <a:lumMod val="50000"/>
                  </a:schemeClr>
                </a:solidFill>
                <a:latin typeface="Times New Roman" pitchFamily="18" charset="0"/>
                <a:cs typeface="Times New Roman" pitchFamily="18" charset="0"/>
              </a:rPr>
              <a:t>LinkedList</a:t>
            </a:r>
            <a:r>
              <a:rPr lang="en-US" sz="2000" dirty="0" smtClean="0">
                <a:solidFill>
                  <a:schemeClr val="tx2">
                    <a:lumMod val="50000"/>
                  </a:schemeClr>
                </a:solidFill>
                <a:latin typeface="Times New Roman" pitchFamily="18" charset="0"/>
                <a:cs typeface="Times New Roman" pitchFamily="18" charset="0"/>
              </a:rPr>
              <a:t>&lt;String&gt;();</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queue.addFirst</a:t>
            </a:r>
            <a:r>
              <a:rPr lang="en-US" sz="2000" dirty="0" smtClean="0">
                <a:solidFill>
                  <a:schemeClr val="tx2">
                    <a:lumMod val="50000"/>
                  </a:schemeClr>
                </a:solidFill>
                <a:latin typeface="Times New Roman" pitchFamily="18" charset="0"/>
                <a:cs typeface="Times New Roman" pitchFamily="18" charset="0"/>
              </a:rPr>
              <a:t>("Bernadine");</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queue.addFirst</a:t>
            </a:r>
            <a:r>
              <a:rPr lang="en-US" sz="2000" dirty="0" smtClean="0">
                <a:solidFill>
                  <a:schemeClr val="tx2">
                    <a:lumMod val="50000"/>
                  </a:schemeClr>
                </a:solidFill>
                <a:latin typeface="Times New Roman" pitchFamily="18" charset="0"/>
                <a:cs typeface="Times New Roman" pitchFamily="18" charset="0"/>
              </a:rPr>
              <a:t>("Elizabeth");</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queue.addFirst</a:t>
            </a:r>
            <a:r>
              <a:rPr lang="en-US" sz="2000" dirty="0" smtClean="0">
                <a:solidFill>
                  <a:schemeClr val="tx2">
                    <a:lumMod val="50000"/>
                  </a:schemeClr>
                </a:solidFill>
                <a:latin typeface="Times New Roman" pitchFamily="18" charset="0"/>
                <a:cs typeface="Times New Roman" pitchFamily="18" charset="0"/>
              </a:rPr>
              <a:t>("Gene");</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queue.addFirst</a:t>
            </a:r>
            <a:r>
              <a:rPr lang="en-US" sz="2000" dirty="0" smtClean="0">
                <a:solidFill>
                  <a:schemeClr val="tx2">
                    <a:lumMod val="50000"/>
                  </a:schemeClr>
                </a:solidFill>
                <a:latin typeface="Times New Roman" pitchFamily="18" charset="0"/>
                <a:cs typeface="Times New Roman" pitchFamily="18" charset="0"/>
              </a:rPr>
              <a:t>("Elizabeth");</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queue.addFirst</a:t>
            </a:r>
            <a:r>
              <a:rPr lang="en-US" sz="2000" dirty="0" smtClean="0">
                <a:solidFill>
                  <a:schemeClr val="tx2">
                    <a:lumMod val="50000"/>
                  </a:schemeClr>
                </a:solidFill>
                <a:latin typeface="Times New Roman" pitchFamily="18" charset="0"/>
                <a:cs typeface="Times New Roman" pitchFamily="18" charset="0"/>
              </a:rPr>
              <a:t>("Clara");</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System.out.println</a:t>
            </a:r>
            <a:r>
              <a:rPr lang="en-US" sz="2000" dirty="0" smtClean="0">
                <a:solidFill>
                  <a:schemeClr val="tx2">
                    <a:lumMod val="50000"/>
                  </a:schemeClr>
                </a:solidFill>
                <a:latin typeface="Times New Roman" pitchFamily="18" charset="0"/>
                <a:cs typeface="Times New Roman" pitchFamily="18" charset="0"/>
              </a:rPr>
              <a:t>(queue);</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queue.removeLast</a:t>
            </a:r>
            <a:r>
              <a:rPr lang="en-US" sz="2000" dirty="0" smtClean="0">
                <a:solidFill>
                  <a:schemeClr val="tx2">
                    <a:lumMod val="50000"/>
                  </a:schemeClr>
                </a:solidFill>
                <a:latin typeface="Times New Roman" pitchFamily="18" charset="0"/>
                <a:cs typeface="Times New Roman" pitchFamily="18" charset="0"/>
              </a:rPr>
              <a:t>();</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queue.removeLast</a:t>
            </a:r>
            <a:r>
              <a:rPr lang="en-US" sz="2000" dirty="0" smtClean="0">
                <a:solidFill>
                  <a:schemeClr val="tx2">
                    <a:lumMod val="50000"/>
                  </a:schemeClr>
                </a:solidFill>
                <a:latin typeface="Times New Roman" pitchFamily="18" charset="0"/>
                <a:cs typeface="Times New Roman" pitchFamily="18" charset="0"/>
              </a:rPr>
              <a:t>();</a:t>
            </a:r>
            <a:endParaRPr lang="fr-FR" sz="2000" dirty="0" smtClean="0">
              <a:solidFill>
                <a:schemeClr val="tx2">
                  <a:lumMod val="50000"/>
                </a:schemeClr>
              </a:solidFill>
              <a:latin typeface="Times New Roman" pitchFamily="18" charset="0"/>
              <a:cs typeface="Times New Roman" pitchFamily="18" charset="0"/>
            </a:endParaRPr>
          </a:p>
          <a:p>
            <a:pPr>
              <a:buNone/>
            </a:pPr>
            <a:r>
              <a:rPr lang="en-US" sz="2000" dirty="0" smtClean="0">
                <a:solidFill>
                  <a:schemeClr val="tx2">
                    <a:lumMod val="50000"/>
                  </a:schemeClr>
                </a:solidFill>
                <a:latin typeface="Times New Roman" pitchFamily="18" charset="0"/>
                <a:cs typeface="Times New Roman" pitchFamily="18" charset="0"/>
              </a:rPr>
              <a:t>            </a:t>
            </a:r>
            <a:r>
              <a:rPr lang="en-US" sz="2000" dirty="0" err="1" smtClean="0">
                <a:solidFill>
                  <a:schemeClr val="tx2">
                    <a:lumMod val="50000"/>
                  </a:schemeClr>
                </a:solidFill>
                <a:latin typeface="Times New Roman" pitchFamily="18" charset="0"/>
                <a:cs typeface="Times New Roman" pitchFamily="18" charset="0"/>
              </a:rPr>
              <a:t>System.out.println</a:t>
            </a:r>
            <a:r>
              <a:rPr lang="en-US" sz="2000" dirty="0" smtClean="0">
                <a:solidFill>
                  <a:schemeClr val="tx2">
                    <a:lumMod val="50000"/>
                  </a:schemeClr>
                </a:solidFill>
                <a:latin typeface="Times New Roman" pitchFamily="18" charset="0"/>
                <a:cs typeface="Times New Roman" pitchFamily="18" charset="0"/>
              </a:rPr>
              <a:t>(queue); } }</a:t>
            </a:r>
            <a:endParaRPr lang="fr-FR" sz="2000" dirty="0" smtClean="0">
              <a:solidFill>
                <a:schemeClr val="tx2">
                  <a:lumMod val="50000"/>
                </a:schemeClr>
              </a:solidFill>
              <a:latin typeface="Times New Roman" pitchFamily="18" charset="0"/>
              <a:cs typeface="Times New Roman" pitchFamily="18" charset="0"/>
            </a:endParaRPr>
          </a:p>
          <a:p>
            <a:endParaRPr lang="en-US" sz="1800" b="1" dirty="0" smtClean="0">
              <a:solidFill>
                <a:schemeClr val="tx2">
                  <a:lumMod val="50000"/>
                </a:schemeClr>
              </a:solidFill>
              <a:latin typeface="Times New Roman" pitchFamily="18" charset="0"/>
              <a:cs typeface="Times New Roman" pitchFamily="18" charset="0"/>
            </a:endParaRPr>
          </a:p>
          <a:p>
            <a:r>
              <a:rPr lang="en-US" sz="1800" b="1" dirty="0" smtClean="0">
                <a:solidFill>
                  <a:schemeClr val="tx2">
                    <a:lumMod val="50000"/>
                  </a:schemeClr>
                </a:solidFill>
                <a:latin typeface="Times New Roman" pitchFamily="18" charset="0"/>
                <a:cs typeface="Times New Roman" pitchFamily="18" charset="0"/>
              </a:rPr>
              <a:t>[Clara, Elizabeth, Gene, Elizabeth, Bernadine]</a:t>
            </a:r>
            <a:endParaRPr lang="fr-FR" sz="1800" b="1" dirty="0" smtClean="0">
              <a:solidFill>
                <a:schemeClr val="tx2">
                  <a:lumMod val="50000"/>
                </a:schemeClr>
              </a:solidFill>
              <a:latin typeface="Times New Roman" pitchFamily="18" charset="0"/>
              <a:cs typeface="Times New Roman" pitchFamily="18" charset="0"/>
            </a:endParaRPr>
          </a:p>
          <a:p>
            <a:r>
              <a:rPr lang="fr-CA" sz="1800" b="1" dirty="0" smtClean="0">
                <a:solidFill>
                  <a:schemeClr val="tx2">
                    <a:lumMod val="50000"/>
                  </a:schemeClr>
                </a:solidFill>
                <a:latin typeface="Times New Roman" pitchFamily="18" charset="0"/>
                <a:cs typeface="Times New Roman" pitchFamily="18" charset="0"/>
              </a:rPr>
              <a:t>[Clara, Elizabeth, Gene]</a:t>
            </a:r>
            <a:endParaRPr lang="fr-FR" sz="1800" b="1" dirty="0" smtClean="0">
              <a:solidFill>
                <a:schemeClr val="tx2">
                  <a:lumMod val="50000"/>
                </a:schemeClr>
              </a:solidFill>
              <a:latin typeface="Times New Roman" pitchFamily="18" charset="0"/>
              <a:cs typeface="Times New Roman" pitchFamily="18" charset="0"/>
            </a:endParaRPr>
          </a:p>
          <a:p>
            <a:endParaRPr lang="fr-FR" sz="1500"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818041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Listes chainées : la classe </a:t>
            </a:r>
            <a:r>
              <a:rPr lang="fr-FR" sz="4400" dirty="0" err="1" smtClean="0">
                <a:solidFill>
                  <a:schemeClr val="bg1"/>
                </a:solidFill>
                <a:latin typeface="Times New Roman" pitchFamily="18" charset="0"/>
                <a:ea typeface="+mj-ea"/>
                <a:cs typeface="Times New Roman" pitchFamily="18" charset="0"/>
              </a:rPr>
              <a:t>LinkedList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214282" y="1285860"/>
            <a:ext cx="7358114" cy="44291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 calcmode="lin" valueType="num">
                                      <p:cBhvr additive="base">
                                        <p:cTn id="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anim calcmode="lin" valueType="num">
                                      <p:cBhvr additive="base">
                                        <p:cTn id="1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457200" y="1600201"/>
            <a:ext cx="8115328" cy="2686055"/>
          </a:xfrm>
        </p:spPr>
        <p:txBody>
          <a:bodyPr>
            <a:normAutofit fontScale="77500" lnSpcReduction="20000"/>
          </a:bodyPr>
          <a:lstStyle/>
          <a:p>
            <a:pPr algn="just"/>
            <a:r>
              <a:rPr lang="fr-FR" dirty="0" smtClean="0">
                <a:solidFill>
                  <a:schemeClr val="tx2">
                    <a:lumMod val="50000"/>
                  </a:schemeClr>
                </a:solidFill>
                <a:latin typeface="Times New Roman" pitchFamily="18" charset="0"/>
                <a:cs typeface="Times New Roman" pitchFamily="18" charset="0"/>
              </a:rPr>
              <a:t>Les collections sont des objets qui permettent de gérer des ensembles d'objets. Ces ensembles de données peuvent être définis avec plusieurs caractéristiques : la possibilité de gérer des doublons, de gérer un ordre de tri, etc. ...</a:t>
            </a:r>
          </a:p>
          <a:p>
            <a:pPr algn="just"/>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Chaque objet contenu dans une collection est appelé un élément</a:t>
            </a:r>
            <a:r>
              <a:rPr lang="fr-FR" dirty="0" smtClean="0"/>
              <a:t>.</a:t>
            </a:r>
          </a:p>
          <a:p>
            <a:pPr algn="just"/>
            <a:endParaRPr lang="fr-FR" dirty="0"/>
          </a:p>
        </p:txBody>
      </p:sp>
      <p:sp>
        <p:nvSpPr>
          <p:cNvPr id="4" name="Espace réservé du numéro de diapositive 3"/>
          <p:cNvSpPr>
            <a:spLocks noGrp="1"/>
          </p:cNvSpPr>
          <p:nvPr>
            <p:ph type="sldNum" sz="quarter" idx="12"/>
          </p:nvPr>
        </p:nvSpPr>
        <p:spPr/>
        <p:txBody>
          <a:bodyPr/>
          <a:lstStyle/>
          <a:p>
            <a:fld id="{48246C7F-43D7-428B-B4E9-501B6A618032}" type="slidenum">
              <a:rPr lang="fr-FR" smtClean="0"/>
              <a:pPr/>
              <a:t>2</a:t>
            </a:fld>
            <a:endParaRPr lang="fr-FR"/>
          </a:p>
        </p:txBody>
      </p:sp>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collections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1"/>
            <a:ext cx="8229600" cy="2114551"/>
          </a:xfrm>
        </p:spPr>
        <p:txBody>
          <a:bodyPr>
            <a:normAutofit fontScale="77500" lnSpcReduction="20000"/>
          </a:bodyPr>
          <a:lstStyle/>
          <a:p>
            <a:pPr algn="just"/>
            <a:r>
              <a:rPr lang="fr-FR" dirty="0" smtClean="0">
                <a:solidFill>
                  <a:schemeClr val="tx2">
                    <a:lumMod val="50000"/>
                  </a:schemeClr>
                </a:solidFill>
                <a:latin typeface="Times New Roman" pitchFamily="18" charset="0"/>
                <a:cs typeface="Times New Roman" pitchFamily="18" charset="0"/>
              </a:rPr>
              <a:t>Cette interface définit des méthodes pour parcourir la liste dans les deux sens et </a:t>
            </a:r>
            <a:r>
              <a:rPr lang="fr-FR" b="1" dirty="0" smtClean="0">
                <a:solidFill>
                  <a:schemeClr val="tx2">
                    <a:lumMod val="50000"/>
                  </a:schemeClr>
                </a:solidFill>
                <a:latin typeface="Times New Roman" pitchFamily="18" charset="0"/>
                <a:cs typeface="Times New Roman" pitchFamily="18" charset="0"/>
              </a:rPr>
              <a:t>effectuer des mises à jour </a:t>
            </a:r>
            <a:r>
              <a:rPr lang="fr-FR" dirty="0" smtClean="0">
                <a:solidFill>
                  <a:schemeClr val="tx2">
                    <a:lumMod val="50000"/>
                  </a:schemeClr>
                </a:solidFill>
                <a:latin typeface="Times New Roman" pitchFamily="18" charset="0"/>
                <a:cs typeface="Times New Roman" pitchFamily="18" charset="0"/>
              </a:rPr>
              <a:t>qui agissent par rapport à l'élément courant dans le </a:t>
            </a:r>
            <a:r>
              <a:rPr lang="en-US" dirty="0" err="1" smtClean="0">
                <a:solidFill>
                  <a:schemeClr val="tx2">
                    <a:lumMod val="50000"/>
                  </a:schemeClr>
                </a:solidFill>
                <a:latin typeface="Times New Roman" pitchFamily="18" charset="0"/>
                <a:cs typeface="Times New Roman" pitchFamily="18" charset="0"/>
              </a:rPr>
              <a:t>parcours</a:t>
            </a:r>
            <a:r>
              <a:rPr lang="en-US" dirty="0" smtClean="0">
                <a:solidFill>
                  <a:schemeClr val="tx2">
                    <a:lumMod val="50000"/>
                  </a:schemeClr>
                </a:solidFill>
                <a:latin typeface="Times New Roman" pitchFamily="18" charset="0"/>
                <a:cs typeface="Times New Roman" pitchFamily="18" charset="0"/>
              </a:rPr>
              <a:t>.</a:t>
            </a:r>
          </a:p>
          <a:p>
            <a:pPr algn="just"/>
            <a:endParaRPr lang="en-US"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En plus des méthodes définies dans l'interface </a:t>
            </a:r>
            <a:r>
              <a:rPr lang="fr-FR" dirty="0" err="1" smtClean="0">
                <a:solidFill>
                  <a:schemeClr val="tx2">
                    <a:lumMod val="50000"/>
                  </a:schemeClr>
                </a:solidFill>
                <a:latin typeface="Times New Roman" pitchFamily="18" charset="0"/>
                <a:cs typeface="Times New Roman" pitchFamily="18" charset="0"/>
              </a:rPr>
              <a:t>Iterator</a:t>
            </a:r>
            <a:r>
              <a:rPr lang="fr-FR" dirty="0" smtClean="0">
                <a:solidFill>
                  <a:schemeClr val="tx2">
                    <a:lumMod val="50000"/>
                  </a:schemeClr>
                </a:solidFill>
                <a:latin typeface="Times New Roman" pitchFamily="18" charset="0"/>
                <a:cs typeface="Times New Roman" pitchFamily="18" charset="0"/>
              </a:rPr>
              <a:t> dont elle hérite, elle définit </a:t>
            </a:r>
            <a:r>
              <a:rPr lang="en-US" dirty="0" smtClean="0">
                <a:solidFill>
                  <a:schemeClr val="tx2">
                    <a:lumMod val="50000"/>
                  </a:schemeClr>
                </a:solidFill>
                <a:latin typeface="Times New Roman" pitchFamily="18" charset="0"/>
                <a:cs typeface="Times New Roman" pitchFamily="18" charset="0"/>
              </a:rPr>
              <a:t>les </a:t>
            </a:r>
            <a:r>
              <a:rPr lang="en-US" dirty="0" err="1" smtClean="0">
                <a:solidFill>
                  <a:schemeClr val="tx2">
                    <a:lumMod val="50000"/>
                  </a:schemeClr>
                </a:solidFill>
                <a:latin typeface="Times New Roman" pitchFamily="18" charset="0"/>
                <a:cs typeface="Times New Roman" pitchFamily="18" charset="0"/>
              </a:rPr>
              <a:t>méthodes</a:t>
            </a:r>
            <a:r>
              <a:rPr lang="en-US" dirty="0" smtClean="0">
                <a:solidFill>
                  <a:schemeClr val="tx2">
                    <a:lumMod val="50000"/>
                  </a:schemeClr>
                </a:solidFill>
                <a:latin typeface="Times New Roman" pitchFamily="18" charset="0"/>
                <a:cs typeface="Times New Roman" pitchFamily="18" charset="0"/>
              </a:rPr>
              <a:t> </a:t>
            </a:r>
            <a:r>
              <a:rPr lang="en-US" dirty="0" err="1" smtClean="0">
                <a:solidFill>
                  <a:schemeClr val="tx2">
                    <a:lumMod val="50000"/>
                  </a:schemeClr>
                </a:solidFill>
                <a:latin typeface="Times New Roman" pitchFamily="18" charset="0"/>
                <a:cs typeface="Times New Roman" pitchFamily="18" charset="0"/>
              </a:rPr>
              <a:t>suivantes</a:t>
            </a:r>
            <a:r>
              <a:rPr lang="en-US" dirty="0" smtClean="0">
                <a:solidFill>
                  <a:schemeClr val="tx2">
                    <a:lumMod val="50000"/>
                  </a:schemeClr>
                </a:solidFill>
                <a:latin typeface="Times New Roman" pitchFamily="18" charset="0"/>
                <a:cs typeface="Times New Roman" pitchFamily="18" charset="0"/>
              </a:rPr>
              <a:t> :</a:t>
            </a:r>
            <a:endParaRPr lang="en-US" dirty="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853760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La classe </a:t>
            </a:r>
            <a:r>
              <a:rPr lang="fr-FR" sz="4400" dirty="0" err="1" smtClean="0">
                <a:solidFill>
                  <a:schemeClr val="bg1"/>
                </a:solidFill>
                <a:latin typeface="Times New Roman" pitchFamily="18" charset="0"/>
                <a:ea typeface="+mj-ea"/>
                <a:cs typeface="Times New Roman" pitchFamily="18" charset="0"/>
              </a:rPr>
              <a:t>LinkedList</a:t>
            </a:r>
            <a:r>
              <a:rPr lang="fr-FR" sz="4400" dirty="0" smtClean="0">
                <a:solidFill>
                  <a:schemeClr val="bg1"/>
                </a:solidFill>
                <a:latin typeface="Times New Roman" pitchFamily="18" charset="0"/>
                <a:ea typeface="+mj-ea"/>
                <a:cs typeface="Times New Roman" pitchFamily="18" charset="0"/>
              </a:rPr>
              <a:t>: l’interface </a:t>
            </a:r>
            <a:r>
              <a:rPr lang="fr-FR" sz="4400" dirty="0" err="1" smtClean="0">
                <a:solidFill>
                  <a:schemeClr val="bg1"/>
                </a:solidFill>
                <a:latin typeface="Times New Roman" pitchFamily="18" charset="0"/>
                <a:ea typeface="+mj-ea"/>
                <a:cs typeface="Times New Roman" pitchFamily="18" charset="0"/>
              </a:rPr>
              <a:t>ListIterator</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179512" y="1628801"/>
          <a:ext cx="8748464" cy="3943340"/>
        </p:xfrm>
        <a:graphic>
          <a:graphicData uri="http://schemas.openxmlformats.org/drawingml/2006/table">
            <a:tbl>
              <a:tblPr firstRow="1" bandRow="1">
                <a:tableStyleId>{5C22544A-7EE6-4342-B048-85BDC9FD1C3A}</a:tableStyleId>
              </a:tblPr>
              <a:tblGrid>
                <a:gridCol w="2232248"/>
                <a:gridCol w="6516216"/>
              </a:tblGrid>
              <a:tr h="629591">
                <a:tc>
                  <a:txBody>
                    <a:bodyPr/>
                    <a:lstStyle/>
                    <a:p>
                      <a:r>
                        <a:rPr lang="en-US" sz="2200" b="1" kern="1200" dirty="0" err="1" smtClean="0">
                          <a:solidFill>
                            <a:srgbClr val="C00000"/>
                          </a:solidFill>
                          <a:latin typeface="Times New Roman" pitchFamily="18" charset="0"/>
                          <a:ea typeface="+mn-ea"/>
                          <a:cs typeface="Times New Roman" pitchFamily="18" charset="0"/>
                        </a:rPr>
                        <a:t>Méthode</a:t>
                      </a:r>
                      <a:endParaRPr lang="en-US" sz="2200" b="1" kern="1200" dirty="0">
                        <a:solidFill>
                          <a:srgbClr val="C0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2200" b="1" kern="1200" dirty="0" err="1" smtClean="0">
                          <a:solidFill>
                            <a:srgbClr val="C00000"/>
                          </a:solidFill>
                          <a:latin typeface="Times New Roman" pitchFamily="18" charset="0"/>
                          <a:ea typeface="+mn-ea"/>
                          <a:cs typeface="Times New Roman" pitchFamily="18" charset="0"/>
                        </a:rPr>
                        <a:t>Rôle</a:t>
                      </a:r>
                      <a:endParaRPr lang="en-US" sz="2200" b="1" kern="1200" dirty="0">
                        <a:solidFill>
                          <a:srgbClr val="C00000"/>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893875">
                <a:tc>
                  <a:txBody>
                    <a:bodyPr/>
                    <a:lstStyle/>
                    <a:p>
                      <a:r>
                        <a:rPr lang="en-US" sz="1800" b="1" kern="1200" dirty="0" smtClean="0">
                          <a:solidFill>
                            <a:schemeClr val="tx2">
                              <a:lumMod val="50000"/>
                            </a:schemeClr>
                          </a:solidFill>
                          <a:latin typeface="Times New Roman" pitchFamily="18" charset="0"/>
                          <a:ea typeface="+mn-ea"/>
                          <a:cs typeface="Times New Roman" pitchFamily="18" charset="0"/>
                        </a:rPr>
                        <a:t>void</a:t>
                      </a:r>
                    </a:p>
                    <a:p>
                      <a:r>
                        <a:rPr lang="en-US" sz="1800" b="1" kern="1200" dirty="0" smtClean="0">
                          <a:solidFill>
                            <a:schemeClr val="tx2">
                              <a:lumMod val="50000"/>
                            </a:schemeClr>
                          </a:solidFill>
                          <a:latin typeface="Times New Roman" pitchFamily="18" charset="0"/>
                          <a:ea typeface="+mn-ea"/>
                          <a:cs typeface="Times New Roman" pitchFamily="18" charset="0"/>
                        </a:rPr>
                        <a:t>add(Object)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fr-FR" sz="1800" kern="1200" dirty="0" smtClean="0">
                          <a:solidFill>
                            <a:schemeClr val="tx2">
                              <a:lumMod val="50000"/>
                            </a:schemeClr>
                          </a:solidFill>
                          <a:latin typeface="Times New Roman" pitchFamily="18" charset="0"/>
                          <a:ea typeface="+mn-ea"/>
                          <a:cs typeface="Times New Roman" pitchFamily="18" charset="0"/>
                        </a:rPr>
                        <a:t>ajoute un élément dans la liste en tenant de la position </a:t>
                      </a:r>
                      <a:r>
                        <a:rPr lang="en-US" sz="1800" kern="1200" dirty="0" err="1" smtClean="0">
                          <a:solidFill>
                            <a:schemeClr val="tx2">
                              <a:lumMod val="50000"/>
                            </a:schemeClr>
                          </a:solidFill>
                          <a:latin typeface="Times New Roman" pitchFamily="18" charset="0"/>
                          <a:ea typeface="+mn-ea"/>
                          <a:cs typeface="Times New Roman" pitchFamily="18" charset="0"/>
                        </a:rPr>
                        <a:t>dans</a:t>
                      </a:r>
                      <a:r>
                        <a:rPr lang="en-US" sz="1800" kern="1200" dirty="0" smtClean="0">
                          <a:solidFill>
                            <a:schemeClr val="tx2">
                              <a:lumMod val="50000"/>
                            </a:schemeClr>
                          </a:solidFill>
                          <a:latin typeface="Times New Roman" pitchFamily="18" charset="0"/>
                          <a:ea typeface="+mn-ea"/>
                          <a:cs typeface="Times New Roman" pitchFamily="18" charset="0"/>
                        </a:rPr>
                        <a:t> le </a:t>
                      </a:r>
                      <a:r>
                        <a:rPr lang="en-US" sz="1800" kern="1200" dirty="0" err="1" smtClean="0">
                          <a:solidFill>
                            <a:schemeClr val="tx2">
                              <a:lumMod val="50000"/>
                            </a:schemeClr>
                          </a:solidFill>
                          <a:latin typeface="Times New Roman" pitchFamily="18" charset="0"/>
                          <a:ea typeface="+mn-ea"/>
                          <a:cs typeface="Times New Roman" pitchFamily="18" charset="0"/>
                        </a:rPr>
                        <a:t>parcours</a:t>
                      </a:r>
                      <a:endParaRPr lang="en-US" sz="1800"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893875">
                <a:tc>
                  <a:txBody>
                    <a:bodyPr/>
                    <a:lstStyle/>
                    <a:p>
                      <a:r>
                        <a:rPr lang="en-US" sz="1800" b="1" kern="1200" dirty="0" err="1" smtClean="0">
                          <a:solidFill>
                            <a:schemeClr val="tx2">
                              <a:lumMod val="50000"/>
                            </a:schemeClr>
                          </a:solidFill>
                          <a:latin typeface="Times New Roman" pitchFamily="18" charset="0"/>
                          <a:ea typeface="+mn-ea"/>
                          <a:cs typeface="Times New Roman" pitchFamily="18" charset="0"/>
                        </a:rPr>
                        <a:t>boolean</a:t>
                      </a:r>
                      <a:endParaRPr lang="en-US" sz="1800" b="1" kern="1200" dirty="0" smtClean="0">
                        <a:solidFill>
                          <a:schemeClr val="tx2">
                            <a:lumMod val="50000"/>
                          </a:schemeClr>
                        </a:solidFill>
                        <a:latin typeface="Times New Roman" pitchFamily="18" charset="0"/>
                        <a:ea typeface="+mn-ea"/>
                        <a:cs typeface="Times New Roman" pitchFamily="18" charset="0"/>
                      </a:endParaRPr>
                    </a:p>
                    <a:p>
                      <a:r>
                        <a:rPr lang="en-US" sz="1800" b="1" kern="1200" dirty="0" err="1" smtClean="0">
                          <a:solidFill>
                            <a:schemeClr val="tx2">
                              <a:lumMod val="50000"/>
                            </a:schemeClr>
                          </a:solidFill>
                          <a:latin typeface="Times New Roman" pitchFamily="18" charset="0"/>
                          <a:ea typeface="+mn-ea"/>
                          <a:cs typeface="Times New Roman" pitchFamily="18" charset="0"/>
                        </a:rPr>
                        <a:t>hasPrevious</a:t>
                      </a:r>
                      <a:r>
                        <a:rPr lang="en-US" sz="1800" b="1" kern="1200" dirty="0" smtClean="0">
                          <a:solidFill>
                            <a:schemeClr val="tx2">
                              <a:lumMod val="50000"/>
                            </a:schemeClr>
                          </a:solidFill>
                          <a:latin typeface="Times New Roman" pitchFamily="18" charset="0"/>
                          <a:ea typeface="+mn-ea"/>
                          <a:cs typeface="Times New Roman" pitchFamily="18" charset="0"/>
                        </a:rPr>
                        <a: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fr-FR" sz="1800" kern="1200" dirty="0" smtClean="0">
                          <a:solidFill>
                            <a:schemeClr val="tx2">
                              <a:lumMod val="50000"/>
                            </a:schemeClr>
                          </a:solidFill>
                          <a:latin typeface="Times New Roman" pitchFamily="18" charset="0"/>
                          <a:ea typeface="+mn-ea"/>
                          <a:cs typeface="Times New Roman" pitchFamily="18" charset="0"/>
                        </a:rPr>
                        <a:t>indique si il reste au moins un élément à parcourir dans la liste dans son sens inverse</a:t>
                      </a:r>
                      <a:endParaRPr lang="en-US" sz="1800"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94322">
                <a:tc>
                  <a:txBody>
                    <a:bodyPr/>
                    <a:lstStyle/>
                    <a:p>
                      <a:r>
                        <a:rPr lang="en-US" sz="1800" b="1" kern="1200" dirty="0" smtClean="0">
                          <a:solidFill>
                            <a:schemeClr val="tx2">
                              <a:lumMod val="50000"/>
                            </a:schemeClr>
                          </a:solidFill>
                          <a:latin typeface="Times New Roman" pitchFamily="18" charset="0"/>
                          <a:ea typeface="+mn-ea"/>
                          <a:cs typeface="Times New Roman" pitchFamily="18" charset="0"/>
                        </a:rPr>
                        <a:t>Object</a:t>
                      </a:r>
                    </a:p>
                    <a:p>
                      <a:r>
                        <a:rPr lang="en-US" sz="1800" b="1" kern="1200" dirty="0" smtClean="0">
                          <a:solidFill>
                            <a:schemeClr val="tx2">
                              <a:lumMod val="50000"/>
                            </a:schemeClr>
                          </a:solidFill>
                          <a:latin typeface="Times New Roman" pitchFamily="18" charset="0"/>
                          <a:ea typeface="+mn-ea"/>
                          <a:cs typeface="Times New Roman" pitchFamily="18" charset="0"/>
                        </a:rPr>
                        <a:t>previous()</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fr-FR" sz="1800" kern="1200" dirty="0" smtClean="0">
                          <a:solidFill>
                            <a:schemeClr val="tx2">
                              <a:lumMod val="50000"/>
                            </a:schemeClr>
                          </a:solidFill>
                          <a:latin typeface="Times New Roman" pitchFamily="18" charset="0"/>
                          <a:ea typeface="+mn-ea"/>
                          <a:cs typeface="Times New Roman" pitchFamily="18" charset="0"/>
                        </a:rPr>
                        <a:t>renvoi l'élément précédent dans la liste</a:t>
                      </a:r>
                      <a:endParaRPr lang="en-US" sz="1800"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31677">
                <a:tc>
                  <a:txBody>
                    <a:bodyPr/>
                    <a:lstStyle/>
                    <a:p>
                      <a:r>
                        <a:rPr lang="en-US" sz="1800" b="1" kern="1200" dirty="0" smtClean="0">
                          <a:solidFill>
                            <a:schemeClr val="tx2">
                              <a:lumMod val="50000"/>
                            </a:schemeClr>
                          </a:solidFill>
                          <a:latin typeface="Times New Roman" pitchFamily="18" charset="0"/>
                          <a:ea typeface="+mn-ea"/>
                          <a:cs typeface="Times New Roman" pitchFamily="18" charset="0"/>
                        </a:rPr>
                        <a:t>void set(Object)</a:t>
                      </a:r>
                      <a:endParaRPr lang="en-US" sz="1800" b="1"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fr-FR" sz="1800" kern="1200" dirty="0" smtClean="0">
                          <a:solidFill>
                            <a:schemeClr val="tx2">
                              <a:lumMod val="50000"/>
                            </a:schemeClr>
                          </a:solidFill>
                          <a:latin typeface="Times New Roman" pitchFamily="18" charset="0"/>
                          <a:ea typeface="+mn-ea"/>
                          <a:cs typeface="Times New Roman" pitchFamily="18" charset="0"/>
                        </a:rPr>
                        <a:t>remplace l'élément courante par celui fourni en paramètre</a:t>
                      </a:r>
                      <a:endParaRPr lang="en-US" sz="1800" kern="1200" dirty="0">
                        <a:solidFill>
                          <a:schemeClr val="tx2">
                            <a:lumMod val="50000"/>
                          </a:schemeClr>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8537602"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La classe </a:t>
            </a:r>
            <a:r>
              <a:rPr lang="fr-FR" sz="4400" dirty="0" err="1" smtClean="0">
                <a:solidFill>
                  <a:schemeClr val="bg1"/>
                </a:solidFill>
                <a:latin typeface="Times New Roman" pitchFamily="18" charset="0"/>
                <a:ea typeface="+mj-ea"/>
                <a:cs typeface="Times New Roman" pitchFamily="18" charset="0"/>
              </a:rPr>
              <a:t>LinkedList</a:t>
            </a:r>
            <a:r>
              <a:rPr lang="fr-FR" sz="4400" dirty="0" smtClean="0">
                <a:solidFill>
                  <a:schemeClr val="bg1"/>
                </a:solidFill>
                <a:latin typeface="Times New Roman" pitchFamily="18" charset="0"/>
                <a:ea typeface="+mj-ea"/>
                <a:cs typeface="Times New Roman" pitchFamily="18" charset="0"/>
              </a:rPr>
              <a:t>: l’interface </a:t>
            </a:r>
            <a:r>
              <a:rPr lang="fr-FR" sz="4400" dirty="0" err="1" smtClean="0">
                <a:solidFill>
                  <a:schemeClr val="bg1"/>
                </a:solidFill>
                <a:latin typeface="Times New Roman" pitchFamily="18" charset="0"/>
                <a:ea typeface="+mj-ea"/>
                <a:cs typeface="Times New Roman" pitchFamily="18" charset="0"/>
              </a:rPr>
              <a:t>ListIterator</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00174"/>
            <a:ext cx="8229600" cy="3657018"/>
          </a:xfrm>
        </p:spPr>
        <p:txBody>
          <a:bodyPr>
            <a:normAutofit/>
          </a:bodyPr>
          <a:lstStyle/>
          <a:p>
            <a:pPr marL="0" indent="0" algn="just"/>
            <a:r>
              <a:rPr lang="fr-FR" sz="2500" dirty="0" smtClean="0">
                <a:solidFill>
                  <a:schemeClr val="tx2">
                    <a:lumMod val="50000"/>
                  </a:schemeClr>
                </a:solidFill>
                <a:latin typeface="Times New Roman" pitchFamily="18" charset="0"/>
                <a:cs typeface="Times New Roman" pitchFamily="18" charset="0"/>
              </a:rPr>
              <a:t> Un ensemble (Set) est une collection qui  n'autorise pas l'insertion de doublons.</a:t>
            </a:r>
          </a:p>
          <a:p>
            <a:pPr marL="0" indent="0" algn="just">
              <a:buNone/>
            </a:pPr>
            <a:endParaRPr lang="fr-FR" sz="2500" dirty="0" smtClean="0">
              <a:solidFill>
                <a:schemeClr val="tx2">
                  <a:lumMod val="50000"/>
                </a:schemeClr>
              </a:solidFill>
              <a:latin typeface="Times New Roman" pitchFamily="18" charset="0"/>
              <a:cs typeface="Times New Roman" pitchFamily="18" charset="0"/>
            </a:endParaRPr>
          </a:p>
          <a:p>
            <a:pPr algn="just"/>
            <a:r>
              <a:rPr lang="fr-CA" sz="2500" dirty="0" smtClean="0">
                <a:solidFill>
                  <a:schemeClr val="tx2">
                    <a:lumMod val="50000"/>
                  </a:schemeClr>
                </a:solidFill>
                <a:latin typeface="Times New Roman" pitchFamily="18" charset="0"/>
                <a:cs typeface="Times New Roman" pitchFamily="18" charset="0"/>
              </a:rPr>
              <a:t>Parmis les implémentations possibles de l’interface Set on trouve: </a:t>
            </a:r>
            <a:endParaRPr lang="fr-FR" sz="2500" dirty="0" smtClean="0">
              <a:solidFill>
                <a:schemeClr val="tx2">
                  <a:lumMod val="50000"/>
                </a:schemeClr>
              </a:solidFill>
              <a:latin typeface="Times New Roman" pitchFamily="18" charset="0"/>
              <a:cs typeface="Times New Roman" pitchFamily="18" charset="0"/>
            </a:endParaRPr>
          </a:p>
          <a:p>
            <a:pPr lvl="1" algn="just"/>
            <a:r>
              <a:rPr lang="fr-CA" sz="2500" b="1" dirty="0" err="1" smtClean="0">
                <a:solidFill>
                  <a:schemeClr val="tx2">
                    <a:lumMod val="50000"/>
                  </a:schemeClr>
                </a:solidFill>
                <a:latin typeface="Times New Roman" pitchFamily="18" charset="0"/>
                <a:cs typeface="Times New Roman" pitchFamily="18" charset="0"/>
              </a:rPr>
              <a:t>TreeSet</a:t>
            </a:r>
            <a:r>
              <a:rPr lang="fr-CA" sz="2500" dirty="0">
                <a:solidFill>
                  <a:schemeClr val="tx2">
                    <a:lumMod val="50000"/>
                  </a:schemeClr>
                </a:solidFill>
                <a:latin typeface="Times New Roman" pitchFamily="18" charset="0"/>
                <a:cs typeface="Times New Roman" pitchFamily="18" charset="0"/>
              </a:rPr>
              <a:t>: les éléments sont rangés de manière </a:t>
            </a:r>
            <a:r>
              <a:rPr lang="fr-CA" sz="2500" dirty="0" smtClean="0">
                <a:solidFill>
                  <a:schemeClr val="tx2">
                    <a:lumMod val="50000"/>
                  </a:schemeClr>
                </a:solidFill>
                <a:latin typeface="Times New Roman" pitchFamily="18" charset="0"/>
                <a:cs typeface="Times New Roman" pitchFamily="18" charset="0"/>
              </a:rPr>
              <a:t>triée.</a:t>
            </a:r>
            <a:endParaRPr lang="fr-FR" sz="2500" dirty="0">
              <a:solidFill>
                <a:schemeClr val="tx2">
                  <a:lumMod val="50000"/>
                </a:schemeClr>
              </a:solidFill>
              <a:latin typeface="Times New Roman" pitchFamily="18" charset="0"/>
              <a:cs typeface="Times New Roman" pitchFamily="18" charset="0"/>
            </a:endParaRPr>
          </a:p>
        </p:txBody>
      </p:sp>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853760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Set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a:xfrm>
            <a:off x="395536" y="1357298"/>
            <a:ext cx="8445624" cy="5024030"/>
          </a:xfrm>
          <a:prstGeom prst="rect">
            <a:avLst/>
          </a:prstGeom>
        </p:spPr>
        <p:txBody>
          <a:bodyPr vert="horz" lIns="91440" tIns="45720" rIns="91440" bIns="45720" rtlCol="0">
            <a:normAutofit fontScale="70000" lnSpcReduction="20000"/>
          </a:bodyPr>
          <a:lstStyle/>
          <a:p>
            <a:pPr marL="118872"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Que</a:t>
            </a:r>
            <a:r>
              <a:rPr lang="en-US" sz="3200" b="1" dirty="0" smtClean="0">
                <a:solidFill>
                  <a:schemeClr val="tx2">
                    <a:lumMod val="50000"/>
                  </a:schemeClr>
                </a:solidFill>
                <a:latin typeface="Times New Roman" pitchFamily="18" charset="0"/>
                <a:cs typeface="Times New Roman" pitchFamily="18" charset="0"/>
              </a:rPr>
              <a:t>l </a:t>
            </a:r>
            <a:r>
              <a:rPr kumimoji="0" lang="en-US" sz="3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sera le </a:t>
            </a:r>
            <a:r>
              <a:rPr kumimoji="0" lang="en-US" sz="3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résultat</a:t>
            </a:r>
            <a:r>
              <a:rPr kumimoji="0" lang="en-US" sz="3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du </a:t>
            </a:r>
            <a:r>
              <a:rPr kumimoji="0" lang="en-US" sz="3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programme</a:t>
            </a:r>
            <a:r>
              <a:rPr kumimoji="0" lang="en-US" sz="3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r>
              <a:rPr kumimoji="0" lang="en-US" sz="3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suivant</a:t>
            </a:r>
            <a:r>
              <a:rPr kumimoji="0" lang="en-US" sz="3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p>
          <a:p>
            <a:pPr marL="118872"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endParaRPr>
          </a:p>
          <a:p>
            <a:pPr marL="118872"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public static void main(String[] </a:t>
            </a:r>
            <a:r>
              <a:rPr kumimoji="0" lang="en-US" sz="3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args</a:t>
            </a:r>
            <a:r>
              <a:rPr kumimoji="0" lang="en-US" sz="3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Set &lt;String&gt; set = </a:t>
            </a:r>
            <a:r>
              <a:rPr kumimoji="0" lang="fr-FR" sz="28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new </a:t>
            </a:r>
            <a:r>
              <a:rPr kumimoji="0" lang="fr-FR" sz="28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TreeSet</a:t>
            </a:r>
            <a:r>
              <a:rPr kumimoji="0" lang="fr-FR" sz="28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&lt;String&gt;();</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set.add("</a:t>
            </a:r>
            <a:r>
              <a:rPr kumimoji="0" lang="fr-FR" sz="28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said</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set.add("</a:t>
            </a:r>
            <a:r>
              <a:rPr kumimoji="0" lang="fr-FR" sz="28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sendes</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set.add("</a:t>
            </a:r>
            <a:r>
              <a:rPr kumimoji="0" lang="fr-FR" sz="28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reda</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set.add("</a:t>
            </a:r>
            <a:r>
              <a:rPr kumimoji="0" lang="fr-FR" sz="28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ilham</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set.add("</a:t>
            </a:r>
            <a:r>
              <a:rPr kumimoji="0" lang="fr-FR" sz="28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said</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set.add("</a:t>
            </a:r>
            <a:r>
              <a:rPr kumimoji="0" lang="fr-FR" sz="28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amal</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set.add("</a:t>
            </a:r>
            <a:r>
              <a:rPr kumimoji="0" lang="fr-FR" sz="28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zineb</a:t>
            </a:r>
            <a:r>
              <a:rPr kumimoji="0" lang="fr-FR" sz="28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768096" marR="0" lvl="2"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4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System.</a:t>
            </a:r>
            <a:r>
              <a:rPr kumimoji="0" lang="fr-FR" sz="2400" b="0" i="1"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out.println(s);</a:t>
            </a:r>
          </a:p>
          <a:p>
            <a:pPr marL="118872"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118872"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endParaRPr>
          </a:p>
          <a:p>
            <a:pPr marL="118872"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r>
              <a:rPr kumimoji="0" lang="en-US" sz="32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amal</a:t>
            </a:r>
            <a:r>
              <a:rPr kumimoji="0" lang="en-US" sz="3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r>
              <a:rPr kumimoji="0" lang="en-US" sz="32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ilham</a:t>
            </a:r>
            <a:r>
              <a:rPr kumimoji="0" lang="en-US" sz="3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r>
              <a:rPr kumimoji="0" lang="en-US" sz="32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reda</a:t>
            </a:r>
            <a:r>
              <a:rPr kumimoji="0" lang="en-US" sz="3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said, </a:t>
            </a:r>
            <a:r>
              <a:rPr kumimoji="0" lang="en-US" sz="32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sendes</a:t>
            </a:r>
            <a:r>
              <a:rPr kumimoji="0" lang="en-US" sz="3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r>
              <a:rPr kumimoji="0" lang="en-US" sz="3200" b="0"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zineb</a:t>
            </a:r>
            <a:r>
              <a:rPr kumimoji="0" lang="en-US" sz="3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endParaRPr kumimoji="0" lang="fr-FR" sz="3200" b="0" i="0" u="none" strike="noStrike" kern="1200" cap="none" spc="0" normalizeH="0" baseline="0" noProof="0" dirty="0">
              <a:ln>
                <a:noFill/>
              </a:ln>
              <a:solidFill>
                <a:schemeClr val="tx2">
                  <a:lumMod val="50000"/>
                </a:schemeClr>
              </a:solidFill>
              <a:effectLst/>
              <a:uLnTx/>
              <a:uFillTx/>
              <a:latin typeface="Times New Roman" pitchFamily="18" charset="0"/>
              <a:cs typeface="Times New Roman" pitchFamily="18" charset="0"/>
            </a:endParaRPr>
          </a:p>
        </p:txBody>
      </p:sp>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853760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ensemble Set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14282" y="2000240"/>
            <a:ext cx="7358114" cy="3571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4" end="14"/>
                                            </p:txEl>
                                          </p:spTgt>
                                        </p:tgtEl>
                                        <p:attrNameLst>
                                          <p:attrName>style.visibility</p:attrName>
                                        </p:attrNameLst>
                                      </p:cBhvr>
                                      <p:to>
                                        <p:strVal val="visible"/>
                                      </p:to>
                                    </p:set>
                                    <p:anim calcmode="lin" valueType="num">
                                      <p:cBhvr additive="base">
                                        <p:cTn id="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a:t>
            </a:r>
            <a:endParaRPr lang="fr-FR" dirty="0"/>
          </a:p>
        </p:txBody>
      </p:sp>
      <p:sp>
        <p:nvSpPr>
          <p:cNvPr id="3" name="Espace réservé du contenu 2"/>
          <p:cNvSpPr>
            <a:spLocks noGrp="1"/>
          </p:cNvSpPr>
          <p:nvPr>
            <p:ph idx="1"/>
          </p:nvPr>
        </p:nvSpPr>
        <p:spPr>
          <a:xfrm>
            <a:off x="457200" y="1357298"/>
            <a:ext cx="8229600" cy="4768865"/>
          </a:xfrm>
        </p:spPr>
        <p:txBody>
          <a:bodyPr>
            <a:normAutofit/>
          </a:bodyPr>
          <a:lstStyle/>
          <a:p>
            <a:pPr marL="118872" indent="0">
              <a:buNone/>
            </a:pPr>
            <a:r>
              <a:rPr lang="en-US" sz="2200" b="1" dirty="0" err="1">
                <a:solidFill>
                  <a:schemeClr val="tx2">
                    <a:lumMod val="50000"/>
                  </a:schemeClr>
                </a:solidFill>
                <a:latin typeface="Times New Roman" pitchFamily="18" charset="0"/>
                <a:cs typeface="Times New Roman" pitchFamily="18" charset="0"/>
              </a:rPr>
              <a:t>Que</a:t>
            </a:r>
            <a:r>
              <a:rPr lang="en-US" sz="2200" b="1" dirty="0">
                <a:solidFill>
                  <a:schemeClr val="tx2">
                    <a:lumMod val="50000"/>
                  </a:schemeClr>
                </a:solidFill>
                <a:latin typeface="Times New Roman" pitchFamily="18" charset="0"/>
                <a:cs typeface="Times New Roman" pitchFamily="18" charset="0"/>
              </a:rPr>
              <a:t> sera le </a:t>
            </a:r>
            <a:r>
              <a:rPr lang="en-US" sz="2200" b="1" dirty="0" err="1">
                <a:solidFill>
                  <a:schemeClr val="tx2">
                    <a:lumMod val="50000"/>
                  </a:schemeClr>
                </a:solidFill>
                <a:latin typeface="Times New Roman" pitchFamily="18" charset="0"/>
                <a:cs typeface="Times New Roman" pitchFamily="18" charset="0"/>
              </a:rPr>
              <a:t>résultat</a:t>
            </a:r>
            <a:r>
              <a:rPr lang="en-US" sz="2200" b="1" dirty="0">
                <a:solidFill>
                  <a:schemeClr val="tx2">
                    <a:lumMod val="50000"/>
                  </a:schemeClr>
                </a:solidFill>
                <a:latin typeface="Times New Roman" pitchFamily="18" charset="0"/>
                <a:cs typeface="Times New Roman" pitchFamily="18" charset="0"/>
              </a:rPr>
              <a:t> du </a:t>
            </a:r>
            <a:r>
              <a:rPr lang="en-US" sz="2200" b="1" dirty="0" err="1">
                <a:solidFill>
                  <a:schemeClr val="tx2">
                    <a:lumMod val="50000"/>
                  </a:schemeClr>
                </a:solidFill>
                <a:latin typeface="Times New Roman" pitchFamily="18" charset="0"/>
                <a:cs typeface="Times New Roman" pitchFamily="18" charset="0"/>
              </a:rPr>
              <a:t>programme</a:t>
            </a:r>
            <a:r>
              <a:rPr lang="en-US" sz="2200" b="1" dirty="0">
                <a:solidFill>
                  <a:schemeClr val="tx2">
                    <a:lumMod val="50000"/>
                  </a:schemeClr>
                </a:solidFill>
                <a:latin typeface="Times New Roman" pitchFamily="18" charset="0"/>
                <a:cs typeface="Times New Roman" pitchFamily="18" charset="0"/>
              </a:rPr>
              <a:t> </a:t>
            </a:r>
            <a:r>
              <a:rPr lang="en-US" sz="2200" b="1" dirty="0" err="1">
                <a:solidFill>
                  <a:schemeClr val="tx2">
                    <a:lumMod val="50000"/>
                  </a:schemeClr>
                </a:solidFill>
                <a:latin typeface="Times New Roman" pitchFamily="18" charset="0"/>
                <a:cs typeface="Times New Roman" pitchFamily="18" charset="0"/>
              </a:rPr>
              <a:t>suivant</a:t>
            </a:r>
            <a:r>
              <a:rPr lang="en-US" sz="2200" b="1" dirty="0">
                <a:solidFill>
                  <a:schemeClr val="tx2">
                    <a:lumMod val="50000"/>
                  </a:schemeClr>
                </a:solidFill>
                <a:latin typeface="Times New Roman" pitchFamily="18" charset="0"/>
                <a:cs typeface="Times New Roman" pitchFamily="18" charset="0"/>
              </a:rPr>
              <a:t> </a:t>
            </a:r>
            <a:r>
              <a:rPr lang="en-US" sz="2200" b="1" dirty="0" smtClean="0">
                <a:solidFill>
                  <a:schemeClr val="tx2">
                    <a:lumMod val="50000"/>
                  </a:schemeClr>
                </a:solidFill>
                <a:latin typeface="Times New Roman" pitchFamily="18" charset="0"/>
                <a:cs typeface="Times New Roman" pitchFamily="18" charset="0"/>
              </a:rPr>
              <a:t>:</a:t>
            </a:r>
          </a:p>
          <a:p>
            <a:pPr marL="118872" indent="0">
              <a:buNone/>
            </a:pPr>
            <a:endParaRPr lang="en-US" sz="2400" b="1" dirty="0"/>
          </a:p>
          <a:p>
            <a:pPr marL="457200" lvl="1" indent="0">
              <a:buNone/>
              <a:defRPr/>
            </a:pPr>
            <a:r>
              <a:rPr lang="en-US" sz="2200" b="1" dirty="0">
                <a:solidFill>
                  <a:schemeClr val="tx2">
                    <a:lumMod val="50000"/>
                  </a:schemeClr>
                </a:solidFill>
                <a:latin typeface="Times New Roman" pitchFamily="18" charset="0"/>
                <a:cs typeface="Times New Roman" pitchFamily="18" charset="0"/>
              </a:rPr>
              <a:t>public static void main(String[] </a:t>
            </a:r>
            <a:r>
              <a:rPr lang="en-US" sz="2200" b="1" dirty="0" err="1">
                <a:solidFill>
                  <a:schemeClr val="tx2">
                    <a:lumMod val="50000"/>
                  </a:schemeClr>
                </a:solidFill>
                <a:latin typeface="Times New Roman" pitchFamily="18" charset="0"/>
                <a:cs typeface="Times New Roman" pitchFamily="18" charset="0"/>
              </a:rPr>
              <a:t>args</a:t>
            </a:r>
            <a:r>
              <a:rPr lang="en-US" sz="2200" b="1" dirty="0">
                <a:solidFill>
                  <a:schemeClr val="tx2">
                    <a:lumMod val="50000"/>
                  </a:schemeClr>
                </a:solidFill>
                <a:latin typeface="Times New Roman" pitchFamily="18" charset="0"/>
                <a:cs typeface="Times New Roman" pitchFamily="18" charset="0"/>
              </a:rPr>
              <a:t>) {</a:t>
            </a:r>
          </a:p>
          <a:p>
            <a:pPr marL="457200" lvl="1" indent="0">
              <a:buNone/>
              <a:defRPr/>
            </a:pPr>
            <a:r>
              <a:rPr lang="fr-FR" sz="2200" dirty="0">
                <a:solidFill>
                  <a:schemeClr val="tx2">
                    <a:lumMod val="50000"/>
                  </a:schemeClr>
                </a:solidFill>
                <a:latin typeface="Times New Roman" pitchFamily="18" charset="0"/>
                <a:cs typeface="Times New Roman" pitchFamily="18" charset="0"/>
              </a:rPr>
              <a:t>Set </a:t>
            </a:r>
            <a:r>
              <a:rPr lang="fr-FR" sz="2200" dirty="0" err="1">
                <a:solidFill>
                  <a:schemeClr val="tx2">
                    <a:lumMod val="50000"/>
                  </a:schemeClr>
                </a:solidFill>
                <a:latin typeface="Times New Roman" pitchFamily="18" charset="0"/>
                <a:cs typeface="Times New Roman" pitchFamily="18" charset="0"/>
              </a:rPr>
              <a:t>set</a:t>
            </a:r>
            <a:r>
              <a:rPr lang="fr-FR" sz="2200" dirty="0">
                <a:solidFill>
                  <a:schemeClr val="tx2">
                    <a:lumMod val="50000"/>
                  </a:schemeClr>
                </a:solidFill>
                <a:latin typeface="Times New Roman" pitchFamily="18" charset="0"/>
                <a:cs typeface="Times New Roman" pitchFamily="18" charset="0"/>
              </a:rPr>
              <a:t> = </a:t>
            </a:r>
            <a:r>
              <a:rPr lang="fr-FR" sz="2200" b="1" dirty="0">
                <a:solidFill>
                  <a:schemeClr val="tx2">
                    <a:lumMod val="50000"/>
                  </a:schemeClr>
                </a:solidFill>
                <a:latin typeface="Times New Roman" pitchFamily="18" charset="0"/>
                <a:cs typeface="Times New Roman" pitchFamily="18" charset="0"/>
              </a:rPr>
              <a:t>new</a:t>
            </a:r>
            <a:r>
              <a:rPr lang="fr-FR" sz="2200" dirty="0">
                <a:solidFill>
                  <a:schemeClr val="tx2">
                    <a:lumMod val="50000"/>
                  </a:schemeClr>
                </a:solidFill>
                <a:latin typeface="Times New Roman" pitchFamily="18" charset="0"/>
                <a:cs typeface="Times New Roman" pitchFamily="18" charset="0"/>
              </a:rPr>
              <a:t> </a:t>
            </a:r>
            <a:r>
              <a:rPr lang="fr-FR" sz="2200" dirty="0" err="1">
                <a:solidFill>
                  <a:schemeClr val="tx2">
                    <a:lumMod val="50000"/>
                  </a:schemeClr>
                </a:solidFill>
                <a:latin typeface="Times New Roman" pitchFamily="18" charset="0"/>
                <a:cs typeface="Times New Roman" pitchFamily="18" charset="0"/>
              </a:rPr>
              <a:t>TreeSet</a:t>
            </a:r>
            <a:r>
              <a:rPr lang="fr-FR" sz="2200" dirty="0">
                <a:solidFill>
                  <a:schemeClr val="tx2">
                    <a:lumMod val="50000"/>
                  </a:schemeClr>
                </a:solidFill>
                <a:latin typeface="Times New Roman" pitchFamily="18" charset="0"/>
                <a:cs typeface="Times New Roman" pitchFamily="18" charset="0"/>
              </a:rPr>
              <a:t>();</a:t>
            </a:r>
          </a:p>
          <a:p>
            <a:pPr marL="457200" lvl="1" indent="0">
              <a:buNone/>
              <a:defRPr/>
            </a:pPr>
            <a:r>
              <a:rPr lang="fr-FR" sz="2200" dirty="0" err="1">
                <a:solidFill>
                  <a:schemeClr val="tx2">
                    <a:lumMod val="50000"/>
                  </a:schemeClr>
                </a:solidFill>
                <a:latin typeface="Times New Roman" pitchFamily="18" charset="0"/>
                <a:cs typeface="Times New Roman" pitchFamily="18" charset="0"/>
              </a:rPr>
              <a:t>set.add</a:t>
            </a:r>
            <a:r>
              <a:rPr lang="fr-FR" sz="2200" dirty="0">
                <a:solidFill>
                  <a:schemeClr val="tx2">
                    <a:lumMod val="50000"/>
                  </a:schemeClr>
                </a:solidFill>
                <a:latin typeface="Times New Roman" pitchFamily="18" charset="0"/>
                <a:cs typeface="Times New Roman" pitchFamily="18" charset="0"/>
              </a:rPr>
              <a:t>("</a:t>
            </a:r>
            <a:r>
              <a:rPr lang="fr-FR" sz="2200" dirty="0" err="1">
                <a:solidFill>
                  <a:schemeClr val="tx2">
                    <a:lumMod val="50000"/>
                  </a:schemeClr>
                </a:solidFill>
                <a:latin typeface="Times New Roman" pitchFamily="18" charset="0"/>
                <a:cs typeface="Times New Roman" pitchFamily="18" charset="0"/>
              </a:rPr>
              <a:t>zineb</a:t>
            </a:r>
            <a:r>
              <a:rPr lang="fr-FR" sz="2200" dirty="0">
                <a:solidFill>
                  <a:schemeClr val="tx2">
                    <a:lumMod val="50000"/>
                  </a:schemeClr>
                </a:solidFill>
                <a:latin typeface="Times New Roman" pitchFamily="18" charset="0"/>
                <a:cs typeface="Times New Roman" pitchFamily="18" charset="0"/>
              </a:rPr>
              <a:t>");</a:t>
            </a:r>
          </a:p>
          <a:p>
            <a:pPr marL="457200" lvl="1" indent="0">
              <a:buNone/>
              <a:defRPr/>
            </a:pPr>
            <a:r>
              <a:rPr lang="fr-FR" sz="2200" dirty="0" err="1">
                <a:solidFill>
                  <a:schemeClr val="tx2">
                    <a:lumMod val="50000"/>
                  </a:schemeClr>
                </a:solidFill>
                <a:latin typeface="Times New Roman" pitchFamily="18" charset="0"/>
                <a:cs typeface="Times New Roman" pitchFamily="18" charset="0"/>
              </a:rPr>
              <a:t>set.add</a:t>
            </a:r>
            <a:r>
              <a:rPr lang="fr-FR" sz="2200" dirty="0">
                <a:solidFill>
                  <a:schemeClr val="tx2">
                    <a:lumMod val="50000"/>
                  </a:schemeClr>
                </a:solidFill>
                <a:latin typeface="Times New Roman" pitchFamily="18" charset="0"/>
                <a:cs typeface="Times New Roman" pitchFamily="18" charset="0"/>
              </a:rPr>
              <a:t>("</a:t>
            </a:r>
            <a:r>
              <a:rPr lang="fr-FR" sz="2200" dirty="0" err="1">
                <a:solidFill>
                  <a:schemeClr val="tx2">
                    <a:lumMod val="50000"/>
                  </a:schemeClr>
                </a:solidFill>
                <a:latin typeface="Times New Roman" pitchFamily="18" charset="0"/>
                <a:cs typeface="Times New Roman" pitchFamily="18" charset="0"/>
              </a:rPr>
              <a:t>salma</a:t>
            </a:r>
            <a:r>
              <a:rPr lang="fr-FR" sz="2200" dirty="0">
                <a:solidFill>
                  <a:schemeClr val="tx2">
                    <a:lumMod val="50000"/>
                  </a:schemeClr>
                </a:solidFill>
                <a:latin typeface="Times New Roman" pitchFamily="18" charset="0"/>
                <a:cs typeface="Times New Roman" pitchFamily="18" charset="0"/>
              </a:rPr>
              <a:t>");</a:t>
            </a:r>
          </a:p>
          <a:p>
            <a:pPr marL="457200" lvl="1" indent="0">
              <a:buNone/>
              <a:defRPr/>
            </a:pPr>
            <a:r>
              <a:rPr lang="fr-FR" sz="2200" dirty="0" err="1">
                <a:solidFill>
                  <a:schemeClr val="tx2">
                    <a:lumMod val="50000"/>
                  </a:schemeClr>
                </a:solidFill>
                <a:latin typeface="Times New Roman" pitchFamily="18" charset="0"/>
                <a:cs typeface="Times New Roman" pitchFamily="18" charset="0"/>
              </a:rPr>
              <a:t>set.add</a:t>
            </a:r>
            <a:r>
              <a:rPr lang="fr-FR" sz="2200" dirty="0">
                <a:solidFill>
                  <a:schemeClr val="tx2">
                    <a:lumMod val="50000"/>
                  </a:schemeClr>
                </a:solidFill>
                <a:latin typeface="Times New Roman" pitchFamily="18" charset="0"/>
                <a:cs typeface="Times New Roman" pitchFamily="18" charset="0"/>
              </a:rPr>
              <a:t>(14);</a:t>
            </a:r>
          </a:p>
          <a:p>
            <a:pPr marL="457200" lvl="1" indent="0">
              <a:buNone/>
              <a:defRPr/>
            </a:pPr>
            <a:r>
              <a:rPr lang="fr-FR" sz="2200" dirty="0" err="1">
                <a:solidFill>
                  <a:schemeClr val="tx2">
                    <a:lumMod val="50000"/>
                  </a:schemeClr>
                </a:solidFill>
                <a:latin typeface="Times New Roman" pitchFamily="18" charset="0"/>
                <a:cs typeface="Times New Roman" pitchFamily="18" charset="0"/>
              </a:rPr>
              <a:t>set.add</a:t>
            </a:r>
            <a:r>
              <a:rPr lang="fr-FR" sz="2200" dirty="0">
                <a:solidFill>
                  <a:schemeClr val="tx2">
                    <a:lumMod val="50000"/>
                  </a:schemeClr>
                </a:solidFill>
                <a:latin typeface="Times New Roman" pitchFamily="18" charset="0"/>
                <a:cs typeface="Times New Roman" pitchFamily="18" charset="0"/>
              </a:rPr>
              <a:t>("amine");</a:t>
            </a:r>
          </a:p>
          <a:p>
            <a:pPr marL="457200" lvl="1" indent="0">
              <a:buNone/>
              <a:defRPr/>
            </a:pPr>
            <a:r>
              <a:rPr lang="fr-FR" sz="2200" dirty="0">
                <a:solidFill>
                  <a:schemeClr val="tx2">
                    <a:lumMod val="50000"/>
                  </a:schemeClr>
                </a:solidFill>
                <a:latin typeface="Times New Roman" pitchFamily="18" charset="0"/>
                <a:cs typeface="Times New Roman" pitchFamily="18" charset="0"/>
              </a:rPr>
              <a:t>for(Object o : set)</a:t>
            </a:r>
          </a:p>
          <a:p>
            <a:pPr marL="457200" lvl="1" indent="0">
              <a:buNone/>
              <a:defRPr/>
            </a:pPr>
            <a:r>
              <a:rPr lang="fr-FR" sz="2200" dirty="0" err="1">
                <a:solidFill>
                  <a:schemeClr val="tx2">
                    <a:lumMod val="50000"/>
                  </a:schemeClr>
                </a:solidFill>
                <a:latin typeface="Times New Roman" pitchFamily="18" charset="0"/>
                <a:cs typeface="Times New Roman" pitchFamily="18" charset="0"/>
              </a:rPr>
              <a:t>System.out.println</a:t>
            </a:r>
            <a:r>
              <a:rPr lang="fr-FR" sz="2200" dirty="0">
                <a:solidFill>
                  <a:schemeClr val="tx2">
                    <a:lumMod val="50000"/>
                  </a:schemeClr>
                </a:solidFill>
                <a:latin typeface="Times New Roman" pitchFamily="18" charset="0"/>
                <a:cs typeface="Times New Roman" pitchFamily="18" charset="0"/>
              </a:rPr>
              <a:t>(o);</a:t>
            </a:r>
          </a:p>
          <a:p>
            <a:pPr marL="457200" lvl="1" indent="0">
              <a:buNone/>
              <a:defRPr/>
            </a:pPr>
            <a:r>
              <a:rPr lang="fr-FR" sz="2200" dirty="0">
                <a:solidFill>
                  <a:schemeClr val="tx2">
                    <a:lumMod val="50000"/>
                  </a:schemeClr>
                </a:solidFill>
                <a:latin typeface="Times New Roman" pitchFamily="18" charset="0"/>
                <a:cs typeface="Times New Roman" pitchFamily="18" charset="0"/>
              </a:rPr>
              <a:t>}</a:t>
            </a:r>
          </a:p>
        </p:txBody>
      </p:sp>
      <p:sp>
        <p:nvSpPr>
          <p:cNvPr id="4" name="Espace réservé de la date 3"/>
          <p:cNvSpPr>
            <a:spLocks noGrp="1"/>
          </p:cNvSpPr>
          <p:nvPr>
            <p:ph type="dt" sz="half" idx="10"/>
          </p:nvPr>
        </p:nvSpPr>
        <p:spPr/>
        <p:txBody>
          <a:bodyPr/>
          <a:lstStyle/>
          <a:p>
            <a:fld id="{31D9F776-347A-45C0-9F28-88C76EFCDBFE}" type="datetime1">
              <a:rPr lang="fr-FR" smtClean="0"/>
              <a:pPr/>
              <a:t>17/04/2019</a:t>
            </a:fld>
            <a:endParaRPr lang="fr-FR"/>
          </a:p>
        </p:txBody>
      </p:sp>
      <p:sp>
        <p:nvSpPr>
          <p:cNvPr id="5" name="Espace réservé du numéro de diapositive 4"/>
          <p:cNvSpPr>
            <a:spLocks noGrp="1"/>
          </p:cNvSpPr>
          <p:nvPr>
            <p:ph type="sldNum" sz="quarter" idx="12"/>
          </p:nvPr>
        </p:nvSpPr>
        <p:spPr/>
        <p:txBody>
          <a:bodyPr/>
          <a:lstStyle/>
          <a:p>
            <a:fld id="{48246C7F-43D7-428B-B4E9-501B6A618032}" type="slidenum">
              <a:rPr lang="fr-FR" smtClean="0"/>
              <a:pPr/>
              <a:t>24</a:t>
            </a:fld>
            <a:endParaRPr lang="fr-FR"/>
          </a:p>
        </p:txBody>
      </p:sp>
      <p:sp>
        <p:nvSpPr>
          <p:cNvPr id="6" name="ZoneTexte 5"/>
          <p:cNvSpPr txBox="1"/>
          <p:nvPr/>
        </p:nvSpPr>
        <p:spPr>
          <a:xfrm>
            <a:off x="4355976" y="3933056"/>
            <a:ext cx="2880853" cy="523220"/>
          </a:xfrm>
          <a:prstGeom prst="rect">
            <a:avLst/>
          </a:prstGeom>
          <a:noFill/>
        </p:spPr>
        <p:txBody>
          <a:bodyPr wrap="none" rtlCol="0">
            <a:spAutoFit/>
          </a:bodyPr>
          <a:lstStyle/>
          <a:p>
            <a:r>
              <a:rPr lang="en-US" sz="2800" dirty="0" err="1" smtClean="0">
                <a:solidFill>
                  <a:srgbClr val="FF0000"/>
                </a:solidFill>
              </a:rPr>
              <a:t>Erreur</a:t>
            </a:r>
            <a:r>
              <a:rPr lang="en-US" sz="2800" dirty="0" smtClean="0">
                <a:solidFill>
                  <a:srgbClr val="FF0000"/>
                </a:solidFill>
              </a:rPr>
              <a:t> </a:t>
            </a:r>
            <a:r>
              <a:rPr lang="en-US" sz="2800" dirty="0" err="1" smtClean="0">
                <a:solidFill>
                  <a:srgbClr val="FF0000"/>
                </a:solidFill>
              </a:rPr>
              <a:t>d’exécution</a:t>
            </a:r>
            <a:endParaRPr lang="en-US" sz="2800" dirty="0">
              <a:solidFill>
                <a:srgbClr val="FF0000"/>
              </a:solidFill>
            </a:endParaRPr>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8537602"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ensemble Set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214282" y="2000240"/>
            <a:ext cx="7358114" cy="4143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0909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916832"/>
            <a:ext cx="8229600" cy="1440730"/>
          </a:xfrm>
        </p:spPr>
        <p:txBody>
          <a:bodyPr>
            <a:normAutofit fontScale="77500" lnSpcReduction="20000"/>
          </a:bodyPr>
          <a:lstStyle/>
          <a:p>
            <a:pPr algn="just">
              <a:buNone/>
            </a:pPr>
            <a:r>
              <a:rPr lang="fr-FR" dirty="0" smtClean="0">
                <a:solidFill>
                  <a:schemeClr val="tx2">
                    <a:lumMod val="50000"/>
                  </a:schemeClr>
                </a:solidFill>
                <a:latin typeface="Times New Roman" pitchFamily="18" charset="0"/>
                <a:cs typeface="Times New Roman" pitchFamily="18" charset="0"/>
              </a:rPr>
              <a:t>	Ce type de collection gère les éléments avec deux entités : une clé et une valeur associée. La clé doit être unique donc il ne peut y avoir de doublons. En revanche la même valeur peut être associée à plusieurs clés différentes.</a:t>
            </a:r>
            <a:endParaRPr lang="en-US" dirty="0" smtClean="0">
              <a:solidFill>
                <a:schemeClr val="tx2">
                  <a:lumMod val="50000"/>
                </a:schemeClr>
              </a:solidFill>
              <a:latin typeface="Times New Roman" pitchFamily="18" charset="0"/>
              <a:cs typeface="Times New Roman" pitchFamily="18" charset="0"/>
            </a:endParaRPr>
          </a:p>
          <a:p>
            <a:pPr algn="just"/>
            <a:endParaRPr lang="en-US" dirty="0" smtClean="0">
              <a:solidFill>
                <a:schemeClr val="tx2">
                  <a:lumMod val="50000"/>
                </a:schemeClr>
              </a:solidFill>
              <a:latin typeface="Times New Roman" pitchFamily="18" charset="0"/>
              <a:cs typeface="Times New Roman" pitchFamily="18" charset="0"/>
            </a:endParaRP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smtClean="0">
                <a:solidFill>
                  <a:schemeClr val="bg1"/>
                </a:solidFill>
                <a:latin typeface="Times New Roman" pitchFamily="18" charset="0"/>
                <a:ea typeface="+mj-ea"/>
                <a:cs typeface="Times New Roman" pitchFamily="18" charset="0"/>
              </a:rPr>
              <a:t>Les collections gérées sous la forme clé/valeur: </a:t>
            </a:r>
            <a:r>
              <a:rPr lang="fr-FR" sz="3300" dirty="0" err="1" smtClean="0">
                <a:solidFill>
                  <a:schemeClr val="bg1"/>
                </a:solidFill>
                <a:latin typeface="Times New Roman" pitchFamily="18" charset="0"/>
                <a:ea typeface="+mj-ea"/>
                <a:cs typeface="Times New Roman" pitchFamily="18" charset="0"/>
              </a:rPr>
              <a:t>Map</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214422"/>
            <a:ext cx="8535322" cy="5949280"/>
          </a:xfrm>
        </p:spPr>
        <p:txBody>
          <a:bodyPr>
            <a:noAutofit/>
          </a:bodyPr>
          <a:lstStyle/>
          <a:p>
            <a:pPr algn="just">
              <a:buNone/>
            </a:pPr>
            <a:r>
              <a:rPr lang="fr-FR" sz="2200" dirty="0" smtClean="0">
                <a:solidFill>
                  <a:schemeClr val="tx2">
                    <a:lumMod val="50000"/>
                  </a:schemeClr>
                </a:solidFill>
                <a:latin typeface="Times New Roman" pitchFamily="18" charset="0"/>
                <a:cs typeface="Times New Roman" pitchFamily="18" charset="0"/>
              </a:rPr>
              <a:t>Un </a:t>
            </a:r>
            <a:r>
              <a:rPr lang="fr-FR" sz="2200" dirty="0" err="1" smtClean="0">
                <a:solidFill>
                  <a:schemeClr val="tx2">
                    <a:lumMod val="50000"/>
                  </a:schemeClr>
                </a:solidFill>
                <a:latin typeface="Times New Roman" pitchFamily="18" charset="0"/>
                <a:cs typeface="Times New Roman" pitchFamily="18" charset="0"/>
              </a:rPr>
              <a:t>HashMap</a:t>
            </a:r>
            <a:r>
              <a:rPr lang="fr-FR" sz="2200" dirty="0" smtClean="0">
                <a:solidFill>
                  <a:schemeClr val="tx2">
                    <a:lumMod val="50000"/>
                  </a:schemeClr>
                </a:solidFill>
                <a:latin typeface="Times New Roman" pitchFamily="18" charset="0"/>
                <a:cs typeface="Times New Roman" pitchFamily="18" charset="0"/>
              </a:rPr>
              <a:t> est une implémentation de </a:t>
            </a:r>
            <a:r>
              <a:rPr lang="fr-FR" sz="2200" dirty="0" err="1" smtClean="0">
                <a:solidFill>
                  <a:schemeClr val="tx2">
                    <a:lumMod val="50000"/>
                  </a:schemeClr>
                </a:solidFill>
                <a:latin typeface="Times New Roman" pitchFamily="18" charset="0"/>
                <a:cs typeface="Times New Roman" pitchFamily="18" charset="0"/>
              </a:rPr>
              <a:t>Map</a:t>
            </a:r>
            <a:r>
              <a:rPr lang="fr-FR" sz="2200" dirty="0" smtClean="0">
                <a:solidFill>
                  <a:schemeClr val="tx2">
                    <a:lumMod val="50000"/>
                  </a:schemeClr>
                </a:solidFill>
                <a:latin typeface="Times New Roman" pitchFamily="18" charset="0"/>
                <a:cs typeface="Times New Roman" pitchFamily="18" charset="0"/>
              </a:rPr>
              <a:t> qui associe une clé à une valeur. </a:t>
            </a:r>
          </a:p>
          <a:p>
            <a:pPr>
              <a:buNone/>
            </a:pPr>
            <a:r>
              <a:rPr lang="fr-FR" sz="2200" dirty="0" smtClean="0">
                <a:solidFill>
                  <a:schemeClr val="tx2">
                    <a:lumMod val="50000"/>
                  </a:schemeClr>
                </a:solidFill>
                <a:latin typeface="Times New Roman" pitchFamily="18" charset="0"/>
                <a:cs typeface="Times New Roman" pitchFamily="18" charset="0"/>
              </a:rPr>
              <a:t> Exemple: </a:t>
            </a:r>
          </a:p>
          <a:p>
            <a:pPr>
              <a:buNone/>
            </a:pPr>
            <a:r>
              <a:rPr lang="en-US" sz="2200" dirty="0" err="1" smtClean="0">
                <a:solidFill>
                  <a:schemeClr val="tx2">
                    <a:lumMod val="50000"/>
                  </a:schemeClr>
                </a:solidFill>
                <a:latin typeface="Times New Roman" pitchFamily="18" charset="0"/>
                <a:cs typeface="Times New Roman" pitchFamily="18" charset="0"/>
              </a:rPr>
              <a:t>HashMap</a:t>
            </a:r>
            <a:r>
              <a:rPr lang="en-US" sz="2200" dirty="0" smtClean="0">
                <a:solidFill>
                  <a:schemeClr val="tx2">
                    <a:lumMod val="50000"/>
                  </a:schemeClr>
                </a:solidFill>
                <a:latin typeface="Times New Roman" pitchFamily="18" charset="0"/>
                <a:cs typeface="Times New Roman" pitchFamily="18" charset="0"/>
              </a:rPr>
              <a:t> &lt;String ,String&gt; map= </a:t>
            </a:r>
            <a:r>
              <a:rPr lang="en-US" sz="2200" b="1" dirty="0" smtClean="0">
                <a:solidFill>
                  <a:schemeClr val="tx2">
                    <a:lumMod val="50000"/>
                  </a:schemeClr>
                </a:solidFill>
                <a:latin typeface="Times New Roman" pitchFamily="18" charset="0"/>
                <a:cs typeface="Times New Roman" pitchFamily="18" charset="0"/>
              </a:rPr>
              <a:t>new</a:t>
            </a:r>
            <a:r>
              <a:rPr lang="en-US" sz="2200" dirty="0" smtClean="0">
                <a:solidFill>
                  <a:schemeClr val="tx2">
                    <a:lumMod val="50000"/>
                  </a:schemeClr>
                </a:solidFill>
                <a:latin typeface="Times New Roman" pitchFamily="18" charset="0"/>
                <a:cs typeface="Times New Roman" pitchFamily="18" charset="0"/>
              </a:rPr>
              <a:t> </a:t>
            </a:r>
            <a:r>
              <a:rPr lang="en-US" sz="2200" dirty="0" err="1" smtClean="0">
                <a:solidFill>
                  <a:schemeClr val="tx2">
                    <a:lumMod val="50000"/>
                  </a:schemeClr>
                </a:solidFill>
                <a:latin typeface="Times New Roman" pitchFamily="18" charset="0"/>
                <a:cs typeface="Times New Roman" pitchFamily="18" charset="0"/>
              </a:rPr>
              <a:t>HashMap</a:t>
            </a:r>
            <a:r>
              <a:rPr lang="en-US" sz="2200" dirty="0" smtClean="0">
                <a:solidFill>
                  <a:schemeClr val="tx2">
                    <a:lumMod val="50000"/>
                  </a:schemeClr>
                </a:solidFill>
                <a:latin typeface="Times New Roman" pitchFamily="18" charset="0"/>
                <a:cs typeface="Times New Roman" pitchFamily="18" charset="0"/>
              </a:rPr>
              <a:t>&lt;&gt; ();</a:t>
            </a:r>
            <a:endParaRPr lang="fr-FR" sz="2200" dirty="0" smtClean="0">
              <a:solidFill>
                <a:schemeClr val="tx2">
                  <a:lumMod val="50000"/>
                </a:schemeClr>
              </a:solidFill>
              <a:latin typeface="Times New Roman" pitchFamily="18" charset="0"/>
              <a:cs typeface="Times New Roman" pitchFamily="18" charset="0"/>
            </a:endParaRPr>
          </a:p>
          <a:p>
            <a:pPr>
              <a:buNone/>
            </a:pPr>
            <a:r>
              <a:rPr lang="en-US" sz="2200" dirty="0" err="1" smtClean="0">
                <a:solidFill>
                  <a:schemeClr val="tx2">
                    <a:lumMod val="50000"/>
                  </a:schemeClr>
                </a:solidFill>
                <a:latin typeface="Times New Roman" pitchFamily="18" charset="0"/>
                <a:cs typeface="Times New Roman" pitchFamily="18" charset="0"/>
              </a:rPr>
              <a:t>map.put</a:t>
            </a:r>
            <a:r>
              <a:rPr lang="en-US" sz="2200" dirty="0" smtClean="0">
                <a:solidFill>
                  <a:schemeClr val="tx2">
                    <a:lumMod val="50000"/>
                  </a:schemeClr>
                </a:solidFill>
                <a:latin typeface="Times New Roman" pitchFamily="18" charset="0"/>
                <a:cs typeface="Times New Roman" pitchFamily="18" charset="0"/>
              </a:rPr>
              <a:t>(</a:t>
            </a:r>
            <a:r>
              <a:rPr lang="en-US" sz="2200" b="1" dirty="0" smtClean="0">
                <a:solidFill>
                  <a:schemeClr val="tx2">
                    <a:lumMod val="50000"/>
                  </a:schemeClr>
                </a:solidFill>
                <a:latin typeface="Times New Roman" pitchFamily="18" charset="0"/>
                <a:cs typeface="Times New Roman" pitchFamily="18" charset="0"/>
              </a:rPr>
              <a:t>“</a:t>
            </a:r>
            <a:r>
              <a:rPr lang="en-US" sz="2200" b="1" dirty="0" err="1" smtClean="0">
                <a:solidFill>
                  <a:schemeClr val="tx2">
                    <a:lumMod val="50000"/>
                  </a:schemeClr>
                </a:solidFill>
                <a:latin typeface="Times New Roman" pitchFamily="18" charset="0"/>
                <a:cs typeface="Times New Roman" pitchFamily="18" charset="0"/>
              </a:rPr>
              <a:t>paris</a:t>
            </a:r>
            <a:r>
              <a:rPr lang="en-US" sz="2200" b="1" dirty="0" smtClean="0">
                <a:solidFill>
                  <a:schemeClr val="tx2">
                    <a:lumMod val="50000"/>
                  </a:schemeClr>
                </a:solidFill>
                <a:latin typeface="Times New Roman" pitchFamily="18" charset="0"/>
                <a:cs typeface="Times New Roman" pitchFamily="18" charset="0"/>
              </a:rPr>
              <a:t>”, “</a:t>
            </a:r>
            <a:r>
              <a:rPr lang="en-US" sz="2200" b="1" dirty="0" err="1" smtClean="0">
                <a:solidFill>
                  <a:schemeClr val="tx2">
                    <a:lumMod val="50000"/>
                  </a:schemeClr>
                </a:solidFill>
                <a:latin typeface="Times New Roman" pitchFamily="18" charset="0"/>
                <a:cs typeface="Times New Roman" pitchFamily="18" charset="0"/>
              </a:rPr>
              <a:t>france</a:t>
            </a:r>
            <a:r>
              <a:rPr lang="en-US" sz="2200" b="1" dirty="0" smtClean="0">
                <a:solidFill>
                  <a:schemeClr val="tx2">
                    <a:lumMod val="50000"/>
                  </a:schemeClr>
                </a:solidFill>
                <a:latin typeface="Times New Roman" pitchFamily="18" charset="0"/>
                <a:cs typeface="Times New Roman" pitchFamily="18" charset="0"/>
              </a:rPr>
              <a:t>”</a:t>
            </a:r>
            <a:r>
              <a:rPr lang="en-US" sz="2200" dirty="0" smtClean="0">
                <a:solidFill>
                  <a:schemeClr val="tx2">
                    <a:lumMod val="50000"/>
                  </a:schemeClr>
                </a:solidFill>
                <a:latin typeface="Times New Roman" pitchFamily="18" charset="0"/>
                <a:cs typeface="Times New Roman" pitchFamily="18" charset="0"/>
              </a:rPr>
              <a:t>);</a:t>
            </a:r>
            <a:endParaRPr lang="fr-FR" sz="2200" dirty="0" smtClean="0">
              <a:solidFill>
                <a:schemeClr val="tx2">
                  <a:lumMod val="50000"/>
                </a:schemeClr>
              </a:solidFill>
              <a:latin typeface="Times New Roman" pitchFamily="18" charset="0"/>
              <a:cs typeface="Times New Roman" pitchFamily="18" charset="0"/>
            </a:endParaRPr>
          </a:p>
          <a:p>
            <a:pPr>
              <a:buNone/>
            </a:pPr>
            <a:r>
              <a:rPr lang="en-US" sz="2200" dirty="0" err="1" smtClean="0">
                <a:solidFill>
                  <a:schemeClr val="tx2">
                    <a:lumMod val="50000"/>
                  </a:schemeClr>
                </a:solidFill>
                <a:latin typeface="Times New Roman" pitchFamily="18" charset="0"/>
                <a:cs typeface="Times New Roman" pitchFamily="18" charset="0"/>
              </a:rPr>
              <a:t>map.put</a:t>
            </a:r>
            <a:r>
              <a:rPr lang="en-US" sz="2200" dirty="0" smtClean="0">
                <a:solidFill>
                  <a:schemeClr val="tx2">
                    <a:lumMod val="50000"/>
                  </a:schemeClr>
                </a:solidFill>
                <a:latin typeface="Times New Roman" pitchFamily="18" charset="0"/>
                <a:cs typeface="Times New Roman" pitchFamily="18" charset="0"/>
              </a:rPr>
              <a:t>(</a:t>
            </a:r>
            <a:r>
              <a:rPr lang="en-US" sz="2200" b="1" dirty="0" smtClean="0">
                <a:solidFill>
                  <a:schemeClr val="tx2">
                    <a:lumMod val="50000"/>
                  </a:schemeClr>
                </a:solidFill>
                <a:latin typeface="Times New Roman" pitchFamily="18" charset="0"/>
                <a:cs typeface="Times New Roman" pitchFamily="18" charset="0"/>
              </a:rPr>
              <a:t>“casa”, “</a:t>
            </a:r>
            <a:r>
              <a:rPr lang="en-US" sz="2200" b="1" dirty="0" err="1" smtClean="0">
                <a:solidFill>
                  <a:schemeClr val="tx2">
                    <a:lumMod val="50000"/>
                  </a:schemeClr>
                </a:solidFill>
                <a:latin typeface="Times New Roman" pitchFamily="18" charset="0"/>
                <a:cs typeface="Times New Roman" pitchFamily="18" charset="0"/>
              </a:rPr>
              <a:t>maroc</a:t>
            </a:r>
            <a:r>
              <a:rPr lang="en-US" sz="2200" b="1" dirty="0" smtClean="0">
                <a:solidFill>
                  <a:schemeClr val="tx2">
                    <a:lumMod val="50000"/>
                  </a:schemeClr>
                </a:solidFill>
                <a:latin typeface="Times New Roman" pitchFamily="18" charset="0"/>
                <a:cs typeface="Times New Roman" pitchFamily="18" charset="0"/>
              </a:rPr>
              <a:t>”</a:t>
            </a:r>
            <a:r>
              <a:rPr lang="en-US" sz="2200" dirty="0" smtClean="0">
                <a:solidFill>
                  <a:schemeClr val="tx2">
                    <a:lumMod val="50000"/>
                  </a:schemeClr>
                </a:solidFill>
                <a:latin typeface="Times New Roman" pitchFamily="18" charset="0"/>
                <a:cs typeface="Times New Roman" pitchFamily="18" charset="0"/>
              </a:rPr>
              <a:t>);</a:t>
            </a:r>
            <a:endParaRPr lang="fr-FR" sz="2200" dirty="0" smtClean="0">
              <a:solidFill>
                <a:schemeClr val="tx2">
                  <a:lumMod val="50000"/>
                </a:schemeClr>
              </a:solidFill>
              <a:latin typeface="Times New Roman" pitchFamily="18" charset="0"/>
              <a:cs typeface="Times New Roman" pitchFamily="18" charset="0"/>
            </a:endParaRPr>
          </a:p>
          <a:p>
            <a:pPr>
              <a:buNone/>
            </a:pPr>
            <a:r>
              <a:rPr lang="fr-FR" sz="2200" dirty="0" err="1" smtClean="0">
                <a:solidFill>
                  <a:schemeClr val="tx2">
                    <a:lumMod val="50000"/>
                  </a:schemeClr>
                </a:solidFill>
                <a:latin typeface="Times New Roman" pitchFamily="18" charset="0"/>
                <a:cs typeface="Times New Roman" pitchFamily="18" charset="0"/>
              </a:rPr>
              <a:t>Itertaor</a:t>
            </a:r>
            <a:r>
              <a:rPr lang="fr-FR" sz="2200" dirty="0" smtClean="0">
                <a:solidFill>
                  <a:schemeClr val="tx2">
                    <a:lumMod val="50000"/>
                  </a:schemeClr>
                </a:solidFill>
                <a:latin typeface="Times New Roman" pitchFamily="18" charset="0"/>
                <a:cs typeface="Times New Roman" pitchFamily="18" charset="0"/>
              </a:rPr>
              <a:t> &lt;String&gt;  </a:t>
            </a:r>
            <a:r>
              <a:rPr lang="fr-FR" sz="2200" dirty="0" err="1" smtClean="0">
                <a:solidFill>
                  <a:schemeClr val="tx2">
                    <a:lumMod val="50000"/>
                  </a:schemeClr>
                </a:solidFill>
                <a:latin typeface="Times New Roman" pitchFamily="18" charset="0"/>
                <a:cs typeface="Times New Roman" pitchFamily="18" charset="0"/>
              </a:rPr>
              <a:t>iterator</a:t>
            </a:r>
            <a:r>
              <a:rPr lang="fr-FR" sz="2200" dirty="0" smtClean="0">
                <a:solidFill>
                  <a:schemeClr val="tx2">
                    <a:lumMod val="50000"/>
                  </a:schemeClr>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map.values</a:t>
            </a:r>
            <a:r>
              <a:rPr lang="fr-FR" sz="2200" dirty="0" smtClean="0">
                <a:solidFill>
                  <a:schemeClr val="tx2">
                    <a:lumMod val="50000"/>
                  </a:schemeClr>
                </a:solidFill>
                <a:latin typeface="Times New Roman" pitchFamily="18" charset="0"/>
                <a:cs typeface="Times New Roman" pitchFamily="18" charset="0"/>
              </a:rPr>
              <a:t>().</a:t>
            </a:r>
            <a:r>
              <a:rPr lang="fr-FR" sz="2200" dirty="0" err="1" smtClean="0">
                <a:solidFill>
                  <a:schemeClr val="tx2">
                    <a:lumMod val="50000"/>
                  </a:schemeClr>
                </a:solidFill>
                <a:latin typeface="Times New Roman" pitchFamily="18" charset="0"/>
                <a:cs typeface="Times New Roman" pitchFamily="18" charset="0"/>
              </a:rPr>
              <a:t>iterator</a:t>
            </a:r>
            <a:r>
              <a:rPr lang="fr-FR" sz="2200" dirty="0" smtClean="0">
                <a:solidFill>
                  <a:schemeClr val="tx2">
                    <a:lumMod val="50000"/>
                  </a:schemeClr>
                </a:solidFill>
                <a:latin typeface="Times New Roman" pitchFamily="18" charset="0"/>
                <a:cs typeface="Times New Roman" pitchFamily="18" charset="0"/>
              </a:rPr>
              <a:t>();  </a:t>
            </a:r>
            <a:r>
              <a:rPr lang="fr-FR" sz="2200" dirty="0" smtClean="0">
                <a:latin typeface="Times New Roman" pitchFamily="18" charset="0"/>
                <a:cs typeface="Times New Roman" pitchFamily="18" charset="0"/>
              </a:rPr>
              <a:t>// </a:t>
            </a:r>
            <a:r>
              <a:rPr lang="fr-FR" sz="2200" b="1" dirty="0" smtClean="0">
                <a:solidFill>
                  <a:schemeClr val="accent1"/>
                </a:solidFill>
                <a:latin typeface="Times New Roman" pitchFamily="18" charset="0"/>
                <a:cs typeface="Times New Roman" pitchFamily="18" charset="0"/>
              </a:rPr>
              <a:t>pour parcourir le </a:t>
            </a:r>
            <a:r>
              <a:rPr lang="fr-FR" sz="2200" b="1" dirty="0" err="1" smtClean="0">
                <a:solidFill>
                  <a:schemeClr val="accent1"/>
                </a:solidFill>
                <a:latin typeface="Times New Roman" pitchFamily="18" charset="0"/>
                <a:cs typeface="Times New Roman" pitchFamily="18" charset="0"/>
              </a:rPr>
              <a:t>hashmap</a:t>
            </a:r>
            <a:r>
              <a:rPr lang="fr-FR" sz="2200" b="1" dirty="0" smtClean="0">
                <a:solidFill>
                  <a:schemeClr val="accent1"/>
                </a:solidFill>
                <a:latin typeface="Times New Roman" pitchFamily="18" charset="0"/>
                <a:cs typeface="Times New Roman" pitchFamily="18" charset="0"/>
              </a:rPr>
              <a:t> suivant les clés</a:t>
            </a:r>
            <a:endParaRPr lang="fr-FR" sz="2200" dirty="0" smtClean="0">
              <a:latin typeface="Times New Roman" pitchFamily="18" charset="0"/>
              <a:cs typeface="Times New Roman" pitchFamily="18" charset="0"/>
            </a:endParaRPr>
          </a:p>
          <a:p>
            <a:pPr>
              <a:buNone/>
            </a:pPr>
            <a:r>
              <a:rPr lang="en-US" sz="2200" dirty="0" smtClean="0">
                <a:solidFill>
                  <a:schemeClr val="tx2">
                    <a:lumMod val="50000"/>
                  </a:schemeClr>
                </a:solidFill>
                <a:latin typeface="Times New Roman" pitchFamily="18" charset="0"/>
                <a:cs typeface="Times New Roman" pitchFamily="18" charset="0"/>
              </a:rPr>
              <a:t>while (</a:t>
            </a:r>
            <a:r>
              <a:rPr lang="en-US" sz="2200" dirty="0" err="1" smtClean="0">
                <a:solidFill>
                  <a:schemeClr val="tx2">
                    <a:lumMod val="50000"/>
                  </a:schemeClr>
                </a:solidFill>
                <a:latin typeface="Times New Roman" pitchFamily="18" charset="0"/>
                <a:cs typeface="Times New Roman" pitchFamily="18" charset="0"/>
              </a:rPr>
              <a:t>iterator.hasNext</a:t>
            </a:r>
            <a:r>
              <a:rPr lang="en-US" sz="2200" dirty="0" smtClean="0">
                <a:solidFill>
                  <a:schemeClr val="tx2">
                    <a:lumMod val="50000"/>
                  </a:schemeClr>
                </a:solidFill>
                <a:latin typeface="Times New Roman" pitchFamily="18" charset="0"/>
                <a:cs typeface="Times New Roman" pitchFamily="18" charset="0"/>
              </a:rPr>
              <a:t>()) {            </a:t>
            </a:r>
          </a:p>
          <a:p>
            <a:pPr>
              <a:buNone/>
            </a:pPr>
            <a:r>
              <a:rPr lang="en-US" sz="2200" dirty="0" smtClean="0">
                <a:solidFill>
                  <a:schemeClr val="tx2">
                    <a:lumMod val="50000"/>
                  </a:schemeClr>
                </a:solidFill>
                <a:latin typeface="Times New Roman" pitchFamily="18" charset="0"/>
                <a:cs typeface="Times New Roman" pitchFamily="18" charset="0"/>
              </a:rPr>
              <a:t>			</a:t>
            </a:r>
            <a:r>
              <a:rPr lang="en-US" sz="2200" dirty="0" err="1" smtClean="0">
                <a:solidFill>
                  <a:schemeClr val="tx2">
                    <a:lumMod val="50000"/>
                  </a:schemeClr>
                </a:solidFill>
                <a:latin typeface="Times New Roman" pitchFamily="18" charset="0"/>
                <a:cs typeface="Times New Roman" pitchFamily="18" charset="0"/>
              </a:rPr>
              <a:t>System.out.println</a:t>
            </a:r>
            <a:r>
              <a:rPr lang="en-US" sz="2200" dirty="0" smtClean="0">
                <a:solidFill>
                  <a:schemeClr val="tx2">
                    <a:lumMod val="50000"/>
                  </a:schemeClr>
                </a:solidFill>
                <a:latin typeface="Times New Roman" pitchFamily="18" charset="0"/>
                <a:cs typeface="Times New Roman" pitchFamily="18" charset="0"/>
              </a:rPr>
              <a:t>("objet = "+</a:t>
            </a:r>
            <a:r>
              <a:rPr lang="en-US" sz="2200" dirty="0" err="1" smtClean="0">
                <a:solidFill>
                  <a:schemeClr val="tx2">
                    <a:lumMod val="50000"/>
                  </a:schemeClr>
                </a:solidFill>
                <a:latin typeface="Times New Roman" pitchFamily="18" charset="0"/>
                <a:cs typeface="Times New Roman" pitchFamily="18" charset="0"/>
              </a:rPr>
              <a:t>iterator.next</a:t>
            </a:r>
            <a:r>
              <a:rPr lang="en-US" sz="2200" dirty="0" smtClean="0">
                <a:solidFill>
                  <a:schemeClr val="tx2">
                    <a:lumMod val="50000"/>
                  </a:schemeClr>
                </a:solidFill>
                <a:latin typeface="Times New Roman" pitchFamily="18" charset="0"/>
                <a:cs typeface="Times New Roman" pitchFamily="18" charset="0"/>
              </a:rPr>
              <a:t>());</a:t>
            </a:r>
            <a:endParaRPr lang="fr-FR" sz="2200" dirty="0" smtClean="0">
              <a:solidFill>
                <a:schemeClr val="tx2">
                  <a:lumMod val="50000"/>
                </a:schemeClr>
              </a:solidFill>
              <a:latin typeface="Times New Roman" pitchFamily="18" charset="0"/>
              <a:cs typeface="Times New Roman" pitchFamily="18" charset="0"/>
            </a:endParaRPr>
          </a:p>
          <a:p>
            <a:pPr>
              <a:buNone/>
            </a:pPr>
            <a:endParaRPr lang="fr-FR" sz="2200" b="1" dirty="0" smtClean="0">
              <a:solidFill>
                <a:schemeClr val="accent1"/>
              </a:solidFill>
              <a:latin typeface="Times New Roman" pitchFamily="18" charset="0"/>
              <a:cs typeface="Times New Roman" pitchFamily="18" charset="0"/>
            </a:endParaRPr>
          </a:p>
          <a:p>
            <a:pPr>
              <a:buNone/>
            </a:pPr>
            <a:r>
              <a:rPr lang="fr-FR" sz="2200" b="1" dirty="0" smtClean="0">
                <a:solidFill>
                  <a:schemeClr val="accent1"/>
                </a:solidFill>
                <a:latin typeface="Times New Roman" pitchFamily="18" charset="0"/>
                <a:cs typeface="Times New Roman" pitchFamily="18" charset="0"/>
              </a:rPr>
              <a:t>- </a:t>
            </a:r>
            <a:r>
              <a:rPr lang="fr-FR" sz="2200" b="1" dirty="0" err="1" smtClean="0">
                <a:solidFill>
                  <a:srgbClr val="C00000"/>
                </a:solidFill>
                <a:latin typeface="Times New Roman" pitchFamily="18" charset="0"/>
                <a:cs typeface="Times New Roman" pitchFamily="18" charset="0"/>
              </a:rPr>
              <a:t>map.keySet</a:t>
            </a:r>
            <a:r>
              <a:rPr lang="fr-FR" sz="2200" b="1" dirty="0" smtClean="0">
                <a:solidFill>
                  <a:srgbClr val="C00000"/>
                </a:solidFill>
                <a:latin typeface="Times New Roman" pitchFamily="18" charset="0"/>
                <a:cs typeface="Times New Roman" pitchFamily="18" charset="0"/>
              </a:rPr>
              <a:t>().</a:t>
            </a:r>
            <a:r>
              <a:rPr lang="fr-FR" sz="2200" b="1" dirty="0" err="1" smtClean="0">
                <a:solidFill>
                  <a:srgbClr val="C00000"/>
                </a:solidFill>
                <a:latin typeface="Times New Roman" pitchFamily="18" charset="0"/>
                <a:cs typeface="Times New Roman" pitchFamily="18" charset="0"/>
              </a:rPr>
              <a:t>iterator</a:t>
            </a:r>
            <a:r>
              <a:rPr lang="fr-FR" sz="2200" b="1" dirty="0" smtClean="0">
                <a:solidFill>
                  <a:srgbClr val="C00000"/>
                </a:solidFill>
                <a:latin typeface="Times New Roman" pitchFamily="18" charset="0"/>
                <a:cs typeface="Times New Roman" pitchFamily="18" charset="0"/>
              </a:rPr>
              <a:t>() </a:t>
            </a:r>
            <a:r>
              <a:rPr lang="fr-FR" sz="2200" b="1" dirty="0" smtClean="0">
                <a:solidFill>
                  <a:schemeClr val="accent1"/>
                </a:solidFill>
                <a:latin typeface="Times New Roman" pitchFamily="18" charset="0"/>
                <a:cs typeface="Times New Roman" pitchFamily="18" charset="0"/>
                <a:sym typeface="Wingdings" pitchFamily="2" charset="2"/>
              </a:rPr>
              <a:t> </a:t>
            </a:r>
            <a:r>
              <a:rPr lang="fr-FR" sz="2200" dirty="0" smtClean="0">
                <a:solidFill>
                  <a:schemeClr val="tx2">
                    <a:lumMod val="50000"/>
                  </a:schemeClr>
                </a:solidFill>
                <a:latin typeface="Times New Roman" pitchFamily="18" charset="0"/>
                <a:cs typeface="Times New Roman" pitchFamily="18" charset="0"/>
                <a:sym typeface="Wingdings" pitchFamily="2" charset="2"/>
              </a:rPr>
              <a:t>:</a:t>
            </a:r>
            <a:r>
              <a:rPr lang="fr-FR" sz="2200" b="1" dirty="0" smtClean="0">
                <a:solidFill>
                  <a:schemeClr val="accent1"/>
                </a:solidFill>
                <a:latin typeface="Times New Roman" pitchFamily="18" charset="0"/>
                <a:cs typeface="Times New Roman" pitchFamily="18" charset="0"/>
                <a:sym typeface="Wingdings" pitchFamily="2" charset="2"/>
              </a:rPr>
              <a:t> </a:t>
            </a:r>
            <a:r>
              <a:rPr lang="fr-FR" sz="2200" dirty="0" smtClean="0">
                <a:solidFill>
                  <a:schemeClr val="tx2">
                    <a:lumMod val="50000"/>
                  </a:schemeClr>
                </a:solidFill>
                <a:latin typeface="Times New Roman" pitchFamily="18" charset="0"/>
                <a:cs typeface="Times New Roman" pitchFamily="18" charset="0"/>
              </a:rPr>
              <a:t>pour parcourir le </a:t>
            </a:r>
            <a:r>
              <a:rPr lang="fr-FR" sz="2200" dirty="0" err="1" smtClean="0">
                <a:solidFill>
                  <a:schemeClr val="tx2">
                    <a:lumMod val="50000"/>
                  </a:schemeClr>
                </a:solidFill>
                <a:latin typeface="Times New Roman" pitchFamily="18" charset="0"/>
                <a:cs typeface="Times New Roman" pitchFamily="18" charset="0"/>
              </a:rPr>
              <a:t>hashmap</a:t>
            </a:r>
            <a:r>
              <a:rPr lang="fr-FR" sz="2200" dirty="0" smtClean="0">
                <a:solidFill>
                  <a:schemeClr val="tx2">
                    <a:lumMod val="50000"/>
                  </a:schemeClr>
                </a:solidFill>
                <a:latin typeface="Times New Roman" pitchFamily="18" charset="0"/>
                <a:cs typeface="Times New Roman" pitchFamily="18" charset="0"/>
              </a:rPr>
              <a:t> suivant les clés</a:t>
            </a:r>
          </a:p>
          <a:p>
            <a:pPr>
              <a:buNone/>
            </a:pPr>
            <a:r>
              <a:rPr lang="fr-FR" sz="2200" b="1" dirty="0" smtClean="0">
                <a:solidFill>
                  <a:schemeClr val="accent1"/>
                </a:solidFill>
                <a:latin typeface="Times New Roman" pitchFamily="18" charset="0"/>
                <a:cs typeface="Times New Roman" pitchFamily="18" charset="0"/>
              </a:rPr>
              <a:t>- </a:t>
            </a:r>
            <a:r>
              <a:rPr lang="fr-FR" sz="2200" b="1" dirty="0" smtClean="0">
                <a:solidFill>
                  <a:srgbClr val="C00000"/>
                </a:solidFill>
                <a:latin typeface="Times New Roman" pitchFamily="18" charset="0"/>
                <a:cs typeface="Times New Roman" pitchFamily="18" charset="0"/>
              </a:rPr>
              <a:t>map.get(</a:t>
            </a:r>
            <a:r>
              <a:rPr lang="fr-FR" sz="2200" b="1" dirty="0" err="1" smtClean="0">
                <a:solidFill>
                  <a:srgbClr val="C00000"/>
                </a:solidFill>
                <a:latin typeface="Times New Roman" pitchFamily="18" charset="0"/>
                <a:cs typeface="Times New Roman" pitchFamily="18" charset="0"/>
              </a:rPr>
              <a:t>key</a:t>
            </a:r>
            <a:r>
              <a:rPr lang="fr-FR" sz="2200" b="1" dirty="0" smtClean="0">
                <a:solidFill>
                  <a:srgbClr val="C00000"/>
                </a:solidFill>
                <a:latin typeface="Times New Roman" pitchFamily="18" charset="0"/>
                <a:cs typeface="Times New Roman" pitchFamily="18" charset="0"/>
              </a:rPr>
              <a:t>)</a:t>
            </a:r>
            <a:r>
              <a:rPr lang="fr-FR" sz="2200" dirty="0" smtClean="0">
                <a:solidFill>
                  <a:schemeClr val="tx2">
                    <a:lumMod val="50000"/>
                  </a:schemeClr>
                </a:solidFill>
                <a:latin typeface="Times New Roman" pitchFamily="18" charset="0"/>
                <a:cs typeface="Times New Roman" pitchFamily="18" charset="0"/>
              </a:rPr>
              <a:t>:</a:t>
            </a:r>
            <a:r>
              <a:rPr lang="fr-FR" sz="2200" b="1" dirty="0" smtClean="0">
                <a:solidFill>
                  <a:srgbClr val="C00000"/>
                </a:solidFill>
                <a:latin typeface="Times New Roman" pitchFamily="18" charset="0"/>
                <a:cs typeface="Times New Roman" pitchFamily="18" charset="0"/>
              </a:rPr>
              <a:t> </a:t>
            </a:r>
            <a:r>
              <a:rPr lang="fr-FR" sz="2200" dirty="0" err="1" smtClean="0">
                <a:solidFill>
                  <a:schemeClr val="tx2">
                    <a:lumMod val="50000"/>
                  </a:schemeClr>
                </a:solidFill>
                <a:latin typeface="Times New Roman" pitchFamily="18" charset="0"/>
                <a:cs typeface="Times New Roman" pitchFamily="18" charset="0"/>
              </a:rPr>
              <a:t>get</a:t>
            </a:r>
            <a:r>
              <a:rPr lang="fr-FR" sz="2200" dirty="0" smtClean="0">
                <a:solidFill>
                  <a:schemeClr val="tx2">
                    <a:lumMod val="50000"/>
                  </a:schemeClr>
                </a:solidFill>
                <a:latin typeface="Times New Roman" pitchFamily="18" charset="0"/>
                <a:cs typeface="Times New Roman" pitchFamily="18" charset="0"/>
              </a:rPr>
              <a:t>(</a:t>
            </a:r>
            <a:r>
              <a:rPr lang="fr-FR" sz="2200" dirty="0" err="1" smtClean="0">
                <a:solidFill>
                  <a:schemeClr val="tx2">
                    <a:lumMod val="50000"/>
                  </a:schemeClr>
                </a:solidFill>
                <a:latin typeface="Times New Roman" pitchFamily="18" charset="0"/>
                <a:cs typeface="Times New Roman" pitchFamily="18" charset="0"/>
              </a:rPr>
              <a:t>key</a:t>
            </a:r>
            <a:r>
              <a:rPr lang="fr-FR" sz="2200" dirty="0" smtClean="0">
                <a:solidFill>
                  <a:schemeClr val="tx2">
                    <a:lumMod val="50000"/>
                  </a:schemeClr>
                </a:solidFill>
                <a:latin typeface="Times New Roman" pitchFamily="18" charset="0"/>
                <a:cs typeface="Times New Roman" pitchFamily="18" charset="0"/>
              </a:rPr>
              <a:t>) est une méthode qui retourne la valeur d’un élément suivant une clé donné. </a:t>
            </a:r>
          </a:p>
          <a:p>
            <a:pPr>
              <a:buNone/>
            </a:pPr>
            <a:endParaRPr lang="fr-FR" sz="2200" b="1" dirty="0" smtClean="0">
              <a:solidFill>
                <a:schemeClr val="accent1"/>
              </a:solidFill>
            </a:endParaRPr>
          </a:p>
          <a:p>
            <a:pPr>
              <a:buNone/>
            </a:pPr>
            <a:endParaRPr lang="fr-FR" sz="2200" dirty="0" smtClean="0"/>
          </a:p>
          <a:p>
            <a:endParaRPr lang="fr-FR" sz="2200"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err="1" smtClean="0">
                <a:solidFill>
                  <a:schemeClr val="bg1"/>
                </a:solidFill>
                <a:latin typeface="Times New Roman" pitchFamily="18" charset="0"/>
                <a:ea typeface="+mj-ea"/>
                <a:cs typeface="Times New Roman" pitchFamily="18" charset="0"/>
              </a:rPr>
              <a:t>Map</a:t>
            </a:r>
            <a:r>
              <a:rPr lang="fr-FR" sz="3300" dirty="0" smtClean="0">
                <a:solidFill>
                  <a:schemeClr val="bg1"/>
                </a:solidFill>
                <a:latin typeface="Times New Roman" pitchFamily="18" charset="0"/>
                <a:ea typeface="+mj-ea"/>
                <a:cs typeface="Times New Roman" pitchFamily="18" charset="0"/>
              </a:rPr>
              <a:t>: </a:t>
            </a:r>
            <a:r>
              <a:rPr lang="fr-FR" sz="3300" dirty="0" err="1" smtClean="0">
                <a:solidFill>
                  <a:schemeClr val="bg1"/>
                </a:solidFill>
                <a:latin typeface="Times New Roman" pitchFamily="18" charset="0"/>
                <a:ea typeface="+mj-ea"/>
                <a:cs typeface="Times New Roman" pitchFamily="18" charset="0"/>
              </a:rPr>
              <a:t>HashMap</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214282" y="2428868"/>
            <a:ext cx="8501122" cy="27146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1700808"/>
            <a:ext cx="7772400" cy="1944215"/>
          </a:xfrm>
        </p:spPr>
        <p:txBody>
          <a:bodyPr>
            <a:normAutofit/>
          </a:bodyPr>
          <a:lstStyle/>
          <a:p>
            <a:pPr algn="ctr"/>
            <a:r>
              <a:rPr lang="en-US" sz="6600" b="1" dirty="0" smtClean="0">
                <a:solidFill>
                  <a:schemeClr val="tx2"/>
                </a:solidFill>
                <a:latin typeface="Palatino Linotype" pitchFamily="18" charset="0"/>
              </a:rPr>
              <a:t>La </a:t>
            </a:r>
            <a:r>
              <a:rPr lang="en-US" sz="6600" b="1" dirty="0" err="1" smtClean="0">
                <a:solidFill>
                  <a:schemeClr val="tx2"/>
                </a:solidFill>
                <a:latin typeface="Palatino Linotype" pitchFamily="18" charset="0"/>
              </a:rPr>
              <a:t>généricité</a:t>
            </a:r>
            <a:endParaRPr lang="en-US" sz="6600" b="1" dirty="0">
              <a:solidFill>
                <a:schemeClr val="tx2"/>
              </a:solidFill>
              <a:latin typeface="Palatino Linotype" pitchFamily="18" charset="0"/>
            </a:endParaRPr>
          </a:p>
        </p:txBody>
      </p:sp>
      <p:pic>
        <p:nvPicPr>
          <p:cNvPr id="4" name="Picture 6" descr="http://www.x2i.fr/files/2009/09/java-logo.jpg"/>
          <p:cNvPicPr>
            <a:picLocks noChangeAspect="1" noChangeArrowheads="1"/>
          </p:cNvPicPr>
          <p:nvPr/>
        </p:nvPicPr>
        <p:blipFill>
          <a:blip r:embed="rId3" cstate="print"/>
          <a:srcRect/>
          <a:stretch>
            <a:fillRect/>
          </a:stretch>
        </p:blipFill>
        <p:spPr bwMode="auto">
          <a:xfrm>
            <a:off x="2915816" y="3356992"/>
            <a:ext cx="3456384" cy="2123738"/>
          </a:xfrm>
          <a:prstGeom prst="ellipse">
            <a:avLst/>
          </a:prstGeom>
          <a:ln>
            <a:solidFill>
              <a:schemeClr val="accent1"/>
            </a:solidFill>
          </a:ln>
          <a:effectLst>
            <a:softEdge rad="11250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1"/>
            <a:ext cx="8229600" cy="3471873"/>
          </a:xfrm>
        </p:spPr>
        <p:txBody>
          <a:bodyPr>
            <a:normAutofit fontScale="77500" lnSpcReduction="20000"/>
          </a:bodyPr>
          <a:lstStyle/>
          <a:p>
            <a:pPr algn="just"/>
            <a:r>
              <a:rPr lang="fr-FR" dirty="0" smtClean="0">
                <a:solidFill>
                  <a:schemeClr val="tx2">
                    <a:lumMod val="50000"/>
                  </a:schemeClr>
                </a:solidFill>
                <a:latin typeface="Times New Roman" pitchFamily="18" charset="0"/>
                <a:cs typeface="Times New Roman" pitchFamily="18" charset="0"/>
              </a:rPr>
              <a:t>La généricité est la fonctionnalité la plus demandée dans Java depuis son origine. </a:t>
            </a:r>
          </a:p>
          <a:p>
            <a:pPr algn="just">
              <a:buNone/>
            </a:pPr>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Intégrée à Java 5.0, la généricité est utilisée par les classes de collection pour laisser le choix au programmeur de spécifier une classe différente de « Object » comme classe des éléments stockés. </a:t>
            </a:r>
          </a:p>
          <a:p>
            <a:pPr algn="just">
              <a:buNone/>
            </a:pPr>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La classe des éléments est spécifiée entre les symboles &lt; et &gt; qui suivent la classe de collection </a:t>
            </a:r>
          </a:p>
          <a:p>
            <a:endParaRPr lang="en-US"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smtClean="0">
                <a:solidFill>
                  <a:schemeClr val="bg1"/>
                </a:solidFill>
                <a:latin typeface="Times New Roman" pitchFamily="18" charset="0"/>
                <a:ea typeface="+mj-ea"/>
                <a:cs typeface="Times New Roman" pitchFamily="18" charset="0"/>
              </a:rPr>
              <a:t>La généricité </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484785"/>
            <a:ext cx="8229600" cy="2444281"/>
          </a:xfrm>
        </p:spPr>
        <p:txBody>
          <a:bodyPr>
            <a:normAutofit fontScale="77500" lnSpcReduction="20000"/>
          </a:bodyPr>
          <a:lstStyle/>
          <a:p>
            <a:pPr algn="just"/>
            <a:r>
              <a:rPr lang="fr-FR" dirty="0" smtClean="0">
                <a:solidFill>
                  <a:schemeClr val="tx2">
                    <a:lumMod val="50000"/>
                  </a:schemeClr>
                </a:solidFill>
                <a:latin typeface="Times New Roman" pitchFamily="18" charset="0"/>
                <a:cs typeface="Times New Roman" pitchFamily="18" charset="0"/>
              </a:rPr>
              <a:t>Par exemple, </a:t>
            </a:r>
            <a:r>
              <a:rPr lang="fr-FR" dirty="0" err="1" smtClean="0">
                <a:solidFill>
                  <a:schemeClr val="tx2">
                    <a:lumMod val="50000"/>
                  </a:schemeClr>
                </a:solidFill>
                <a:latin typeface="Times New Roman" pitchFamily="18" charset="0"/>
                <a:cs typeface="Times New Roman" pitchFamily="18" charset="0"/>
              </a:rPr>
              <a:t>ArrayList</a:t>
            </a:r>
            <a:r>
              <a:rPr lang="fr-FR" dirty="0" smtClean="0">
                <a:solidFill>
                  <a:schemeClr val="tx2">
                    <a:lumMod val="50000"/>
                  </a:schemeClr>
                </a:solidFill>
                <a:latin typeface="Times New Roman" pitchFamily="18" charset="0"/>
                <a:cs typeface="Times New Roman" pitchFamily="18" charset="0"/>
              </a:rPr>
              <a:t> &lt;</a:t>
            </a:r>
            <a:r>
              <a:rPr lang="fr-FR" dirty="0" err="1" smtClean="0">
                <a:solidFill>
                  <a:schemeClr val="tx2">
                    <a:lumMod val="50000"/>
                  </a:schemeClr>
                </a:solidFill>
                <a:latin typeface="Times New Roman" pitchFamily="18" charset="0"/>
                <a:cs typeface="Times New Roman" pitchFamily="18" charset="0"/>
              </a:rPr>
              <a:t>Integer</a:t>
            </a:r>
            <a:r>
              <a:rPr lang="fr-FR" dirty="0" smtClean="0">
                <a:solidFill>
                  <a:schemeClr val="tx2">
                    <a:lumMod val="50000"/>
                  </a:schemeClr>
                </a:solidFill>
                <a:latin typeface="Times New Roman" pitchFamily="18" charset="0"/>
                <a:cs typeface="Times New Roman" pitchFamily="18" charset="0"/>
              </a:rPr>
              <a:t>&gt; représente une collection de classe dans laquelle seuls des objets de classe </a:t>
            </a:r>
            <a:r>
              <a:rPr lang="fr-FR" dirty="0" err="1" smtClean="0">
                <a:solidFill>
                  <a:schemeClr val="tx2">
                    <a:lumMod val="50000"/>
                  </a:schemeClr>
                </a:solidFill>
                <a:latin typeface="Times New Roman" pitchFamily="18" charset="0"/>
                <a:cs typeface="Times New Roman" pitchFamily="18" charset="0"/>
              </a:rPr>
              <a:t>Integer</a:t>
            </a:r>
            <a:r>
              <a:rPr lang="fr-FR" dirty="0" smtClean="0">
                <a:solidFill>
                  <a:schemeClr val="tx2">
                    <a:lumMod val="50000"/>
                  </a:schemeClr>
                </a:solidFill>
                <a:latin typeface="Times New Roman" pitchFamily="18" charset="0"/>
                <a:cs typeface="Times New Roman" pitchFamily="18" charset="0"/>
              </a:rPr>
              <a:t> pourront être ajoutés. </a:t>
            </a:r>
          </a:p>
          <a:p>
            <a:pPr>
              <a:buNone/>
            </a:pPr>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La généricité simplifie alors la consultation des éléments d’une collection en évitant de faire appel à l’opérateur de </a:t>
            </a:r>
            <a:r>
              <a:rPr lang="fr-FR" dirty="0" err="1" smtClean="0">
                <a:solidFill>
                  <a:schemeClr val="tx2">
                    <a:lumMod val="50000"/>
                  </a:schemeClr>
                </a:solidFill>
                <a:latin typeface="Times New Roman" pitchFamily="18" charset="0"/>
                <a:cs typeface="Times New Roman" pitchFamily="18" charset="0"/>
              </a:rPr>
              <a:t>cast</a:t>
            </a:r>
            <a:r>
              <a:rPr lang="fr-FR" dirty="0" smtClean="0">
                <a:solidFill>
                  <a:schemeClr val="tx2">
                    <a:lumMod val="50000"/>
                  </a:schemeClr>
                </a:solidFill>
                <a:latin typeface="Times New Roman" pitchFamily="18" charset="0"/>
                <a:cs typeface="Times New Roman" pitchFamily="18" charset="0"/>
              </a:rPr>
              <a:t>.</a:t>
            </a:r>
          </a:p>
          <a:p>
            <a:endParaRPr lang="en-US"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smtClean="0">
                <a:solidFill>
                  <a:schemeClr val="bg1"/>
                </a:solidFill>
                <a:latin typeface="Times New Roman" pitchFamily="18" charset="0"/>
                <a:ea typeface="+mj-ea"/>
                <a:cs typeface="Times New Roman" pitchFamily="18" charset="0"/>
              </a:rPr>
              <a:t>La généricité </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0" y="1285861"/>
            <a:ext cx="8729634" cy="1714511"/>
          </a:xfrm>
        </p:spPr>
        <p:txBody>
          <a:bodyPr/>
          <a:lstStyle/>
          <a:p>
            <a:pPr>
              <a:buNone/>
            </a:pPr>
            <a:r>
              <a:rPr lang="fr-FR" sz="2500" dirty="0" smtClean="0">
                <a:solidFill>
                  <a:schemeClr val="tx2">
                    <a:lumMod val="50000"/>
                  </a:schemeClr>
                </a:solidFill>
                <a:latin typeface="Times New Roman" pitchFamily="18" charset="0"/>
                <a:cs typeface="Times New Roman" pitchFamily="18" charset="0"/>
              </a:rPr>
              <a:t>	Le </a:t>
            </a:r>
            <a:r>
              <a:rPr lang="fr-FR" sz="2500" dirty="0" err="1" smtClean="0">
                <a:solidFill>
                  <a:schemeClr val="tx2">
                    <a:lumMod val="50000"/>
                  </a:schemeClr>
                </a:solidFill>
                <a:latin typeface="Times New Roman" pitchFamily="18" charset="0"/>
                <a:cs typeface="Times New Roman" pitchFamily="18" charset="0"/>
              </a:rPr>
              <a:t>framework</a:t>
            </a:r>
            <a:r>
              <a:rPr lang="fr-FR" sz="2500" dirty="0" smtClean="0">
                <a:solidFill>
                  <a:schemeClr val="tx2">
                    <a:lumMod val="50000"/>
                  </a:schemeClr>
                </a:solidFill>
                <a:latin typeface="Times New Roman" pitchFamily="18" charset="0"/>
                <a:cs typeface="Times New Roman" pitchFamily="18" charset="0"/>
              </a:rPr>
              <a:t> de java 2 définit 6 interfaces en relation directe avec les collections qui sont regroupées dans deux arborescences :</a:t>
            </a:r>
          </a:p>
          <a:p>
            <a:endParaRPr lang="fr-FR" dirty="0"/>
          </a:p>
        </p:txBody>
      </p:sp>
      <p:pic>
        <p:nvPicPr>
          <p:cNvPr id="6" name="Image 5"/>
          <p:cNvPicPr/>
          <p:nvPr/>
        </p:nvPicPr>
        <p:blipFill>
          <a:blip r:embed="rId2" cstate="print"/>
          <a:srcRect/>
          <a:stretch>
            <a:fillRect/>
          </a:stretch>
        </p:blipFill>
        <p:spPr bwMode="auto">
          <a:xfrm>
            <a:off x="2195736" y="3501008"/>
            <a:ext cx="5112568" cy="3044552"/>
          </a:xfrm>
          <a:prstGeom prst="rect">
            <a:avLst/>
          </a:prstGeom>
          <a:noFill/>
          <a:ln w="9525">
            <a:solidFill>
              <a:schemeClr val="tx1"/>
            </a:solidFill>
            <a:miter lim="800000"/>
            <a:headEnd/>
            <a:tailEnd/>
          </a:ln>
        </p:spPr>
      </p:pic>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interfaces des collections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28926" y="2357430"/>
            <a:ext cx="5904656" cy="4493538"/>
          </a:xfrm>
          <a:prstGeom prst="rect">
            <a:avLst/>
          </a:prstGeom>
        </p:spPr>
        <p:txBody>
          <a:bodyPr wrap="square">
            <a:spAutoFit/>
          </a:bodyPr>
          <a:lstStyle/>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public class </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Special</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&lt;T&gt; {</a:t>
            </a:r>
          </a:p>
          <a:p>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private</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T attribut1;</a:t>
            </a:r>
          </a:p>
          <a:p>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private</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T attribut2;</a:t>
            </a:r>
          </a:p>
          <a:p>
            <a:endPar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endParaRP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public </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Special</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(T attribut1, T attribut2) {</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this</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attribut1 = attribut1;</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this</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attribut2 = attribut2;</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public </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void</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affiche(){</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System.out.println(</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this</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attribut1 +" "+ </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this</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attribut2 );</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a:t>
            </a:r>
          </a:p>
        </p:txBody>
      </p:sp>
      <p:grpSp>
        <p:nvGrpSpPr>
          <p:cNvPr id="12" name="Groupe 11"/>
          <p:cNvGrpSpPr/>
          <p:nvPr/>
        </p:nvGrpSpPr>
        <p:grpSpPr>
          <a:xfrm>
            <a:off x="357158" y="2786058"/>
            <a:ext cx="2319646" cy="1477328"/>
            <a:chOff x="323528" y="2688595"/>
            <a:chExt cx="2016224" cy="1909433"/>
          </a:xfrm>
        </p:grpSpPr>
        <p:sp>
          <p:nvSpPr>
            <p:cNvPr id="8" name="ZoneTexte 7"/>
            <p:cNvSpPr txBox="1"/>
            <p:nvPr/>
          </p:nvSpPr>
          <p:spPr>
            <a:xfrm>
              <a:off x="323528" y="2688595"/>
              <a:ext cx="2016224" cy="1909433"/>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400" b="1"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Special &lt;</a:t>
              </a:r>
              <a:r>
                <a:rPr lang="en-US" sz="2400" b="1"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T&gt;</a:t>
              </a:r>
            </a:p>
            <a:p>
              <a:pPr algn="ctr">
                <a:buFontTx/>
                <a:buChar char="-"/>
              </a:pPr>
              <a:r>
                <a:rPr lang="en-US" sz="2400" b="1"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Attribut1: T</a:t>
              </a:r>
            </a:p>
            <a:p>
              <a:pPr algn="ctr">
                <a:buFontTx/>
                <a:buChar char="-"/>
              </a:pPr>
              <a:r>
                <a:rPr lang="en-US" sz="2400" b="1"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Attribut2: T</a:t>
              </a:r>
            </a:p>
            <a:p>
              <a:pPr algn="ctr">
                <a:buFontTx/>
                <a:buChar char="-"/>
              </a:pPr>
              <a:endParaRPr lang="en-US" dirty="0"/>
            </a:p>
          </p:txBody>
        </p:sp>
        <p:cxnSp>
          <p:nvCxnSpPr>
            <p:cNvPr id="10" name="Connecteur droit 9"/>
            <p:cNvCxnSpPr/>
            <p:nvPr/>
          </p:nvCxnSpPr>
          <p:spPr>
            <a:xfrm>
              <a:off x="323528" y="3212976"/>
              <a:ext cx="1944216" cy="0"/>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p:cNvSpPr/>
          <p:nvPr/>
        </p:nvSpPr>
        <p:spPr>
          <a:xfrm>
            <a:off x="357158" y="1357299"/>
            <a:ext cx="8496944" cy="861774"/>
          </a:xfrm>
          <a:prstGeom prst="rect">
            <a:avLst/>
          </a:prstGeom>
        </p:spPr>
        <p:txBody>
          <a:bodyPr wrap="square">
            <a:spAutoFit/>
          </a:bodyPr>
          <a:lstStyle/>
          <a:p>
            <a:pPr algn="just"/>
            <a:r>
              <a:rPr lang="en-US" sz="2500" dirty="0" err="1" smtClean="0">
                <a:solidFill>
                  <a:schemeClr val="tx2">
                    <a:lumMod val="50000"/>
                  </a:schemeClr>
                </a:solidFill>
                <a:latin typeface="Times New Roman" pitchFamily="18" charset="0"/>
                <a:cs typeface="Times New Roman" pitchFamily="18" charset="0"/>
              </a:rPr>
              <a:t>Une</a:t>
            </a:r>
            <a:r>
              <a:rPr lang="en-US" sz="2500" dirty="0" smtClean="0">
                <a:solidFill>
                  <a:schemeClr val="tx2">
                    <a:lumMod val="50000"/>
                  </a:schemeClr>
                </a:solidFill>
                <a:latin typeface="Times New Roman" pitchFamily="18" charset="0"/>
                <a:cs typeface="Times New Roman" pitchFamily="18" charset="0"/>
              </a:rPr>
              <a:t> </a:t>
            </a:r>
            <a:r>
              <a:rPr lang="en-US" sz="2500" dirty="0" err="1" smtClean="0">
                <a:solidFill>
                  <a:schemeClr val="tx2">
                    <a:lumMod val="50000"/>
                  </a:schemeClr>
                </a:solidFill>
                <a:latin typeface="Times New Roman" pitchFamily="18" charset="0"/>
                <a:cs typeface="Times New Roman" pitchFamily="18" charset="0"/>
              </a:rPr>
              <a:t>classe</a:t>
            </a:r>
            <a:r>
              <a:rPr lang="en-US" sz="2500" dirty="0" smtClean="0">
                <a:solidFill>
                  <a:schemeClr val="tx2">
                    <a:lumMod val="50000"/>
                  </a:schemeClr>
                </a:solidFill>
                <a:latin typeface="Times New Roman" pitchFamily="18" charset="0"/>
                <a:cs typeface="Times New Roman" pitchFamily="18" charset="0"/>
              </a:rPr>
              <a:t> </a:t>
            </a:r>
            <a:r>
              <a:rPr lang="en-US" sz="2500" dirty="0" err="1" smtClean="0">
                <a:solidFill>
                  <a:schemeClr val="tx2">
                    <a:lumMod val="50000"/>
                  </a:schemeClr>
                </a:solidFill>
                <a:latin typeface="Times New Roman" pitchFamily="18" charset="0"/>
                <a:cs typeface="Times New Roman" pitchFamily="18" charset="0"/>
              </a:rPr>
              <a:t>générique</a:t>
            </a:r>
            <a:r>
              <a:rPr lang="en-US" sz="2500" dirty="0" smtClean="0">
                <a:solidFill>
                  <a:schemeClr val="tx2">
                    <a:lumMod val="50000"/>
                  </a:schemeClr>
                </a:solidFill>
                <a:latin typeface="Times New Roman" pitchFamily="18" charset="0"/>
                <a:cs typeface="Times New Roman" pitchFamily="18" charset="0"/>
              </a:rPr>
              <a:t> </a:t>
            </a:r>
            <a:r>
              <a:rPr lang="en-US" sz="2500" dirty="0" err="1" smtClean="0">
                <a:solidFill>
                  <a:schemeClr val="tx2">
                    <a:lumMod val="50000"/>
                  </a:schemeClr>
                </a:solidFill>
                <a:latin typeface="Times New Roman" pitchFamily="18" charset="0"/>
                <a:cs typeface="Times New Roman" pitchFamily="18" charset="0"/>
              </a:rPr>
              <a:t>est</a:t>
            </a:r>
            <a:r>
              <a:rPr lang="en-US" sz="2500" dirty="0" smtClean="0">
                <a:solidFill>
                  <a:schemeClr val="tx2">
                    <a:lumMod val="50000"/>
                  </a:schemeClr>
                </a:solidFill>
                <a:latin typeface="Times New Roman" pitchFamily="18" charset="0"/>
                <a:cs typeface="Times New Roman" pitchFamily="18" charset="0"/>
              </a:rPr>
              <a:t> </a:t>
            </a:r>
            <a:r>
              <a:rPr lang="en-US" sz="2500" dirty="0" err="1" smtClean="0">
                <a:solidFill>
                  <a:schemeClr val="tx2">
                    <a:lumMod val="50000"/>
                  </a:schemeClr>
                </a:solidFill>
                <a:latin typeface="Times New Roman" pitchFamily="18" charset="0"/>
                <a:cs typeface="Times New Roman" pitchFamily="18" charset="0"/>
              </a:rPr>
              <a:t>une</a:t>
            </a:r>
            <a:r>
              <a:rPr lang="en-US" sz="2500" dirty="0" smtClean="0">
                <a:solidFill>
                  <a:schemeClr val="tx2">
                    <a:lumMod val="50000"/>
                  </a:schemeClr>
                </a:solidFill>
                <a:latin typeface="Times New Roman" pitchFamily="18" charset="0"/>
                <a:cs typeface="Times New Roman" pitchFamily="18" charset="0"/>
              </a:rPr>
              <a:t> </a:t>
            </a:r>
            <a:r>
              <a:rPr lang="en-US" sz="2500" dirty="0" err="1" smtClean="0">
                <a:solidFill>
                  <a:schemeClr val="tx2">
                    <a:lumMod val="50000"/>
                  </a:schemeClr>
                </a:solidFill>
                <a:latin typeface="Times New Roman" pitchFamily="18" charset="0"/>
                <a:cs typeface="Times New Roman" pitchFamily="18" charset="0"/>
              </a:rPr>
              <a:t>classe</a:t>
            </a:r>
            <a:r>
              <a:rPr lang="en-US" sz="2500" dirty="0" smtClean="0">
                <a:solidFill>
                  <a:schemeClr val="tx2">
                    <a:lumMod val="50000"/>
                  </a:schemeClr>
                </a:solidFill>
                <a:latin typeface="Times New Roman" pitchFamily="18" charset="0"/>
                <a:cs typeface="Times New Roman" pitchFamily="18" charset="0"/>
              </a:rPr>
              <a:t> qui </a:t>
            </a:r>
            <a:r>
              <a:rPr lang="en-US" sz="2500" dirty="0" err="1" smtClean="0">
                <a:solidFill>
                  <a:schemeClr val="tx2">
                    <a:lumMod val="50000"/>
                  </a:schemeClr>
                </a:solidFill>
                <a:latin typeface="Times New Roman" pitchFamily="18" charset="0"/>
                <a:cs typeface="Times New Roman" pitchFamily="18" charset="0"/>
              </a:rPr>
              <a:t>peut</a:t>
            </a:r>
            <a:r>
              <a:rPr lang="en-US" sz="2500" dirty="0" smtClean="0">
                <a:solidFill>
                  <a:schemeClr val="tx2">
                    <a:lumMod val="50000"/>
                  </a:schemeClr>
                </a:solidFill>
                <a:latin typeface="Times New Roman" pitchFamily="18" charset="0"/>
                <a:cs typeface="Times New Roman" pitchFamily="18" charset="0"/>
              </a:rPr>
              <a:t> </a:t>
            </a:r>
            <a:r>
              <a:rPr lang="en-US" sz="2500" dirty="0" err="1" smtClean="0">
                <a:solidFill>
                  <a:schemeClr val="tx2">
                    <a:lumMod val="50000"/>
                  </a:schemeClr>
                </a:solidFill>
                <a:latin typeface="Times New Roman" pitchFamily="18" charset="0"/>
                <a:cs typeface="Times New Roman" pitchFamily="18" charset="0"/>
              </a:rPr>
              <a:t>être</a:t>
            </a:r>
            <a:r>
              <a:rPr lang="en-US" sz="2500" dirty="0" smtClean="0">
                <a:solidFill>
                  <a:schemeClr val="tx2">
                    <a:lumMod val="50000"/>
                  </a:schemeClr>
                </a:solidFill>
                <a:latin typeface="Times New Roman" pitchFamily="18" charset="0"/>
                <a:cs typeface="Times New Roman" pitchFamily="18" charset="0"/>
              </a:rPr>
              <a:t> </a:t>
            </a:r>
            <a:r>
              <a:rPr lang="en-US" sz="2500" dirty="0" err="1" smtClean="0">
                <a:solidFill>
                  <a:schemeClr val="tx2">
                    <a:lumMod val="50000"/>
                  </a:schemeClr>
                </a:solidFill>
                <a:latin typeface="Times New Roman" pitchFamily="18" charset="0"/>
                <a:cs typeface="Times New Roman" pitchFamily="18" charset="0"/>
              </a:rPr>
              <a:t>réutilisée</a:t>
            </a:r>
            <a:r>
              <a:rPr lang="en-US" sz="2500" dirty="0" smtClean="0">
                <a:solidFill>
                  <a:schemeClr val="tx2">
                    <a:lumMod val="50000"/>
                  </a:schemeClr>
                </a:solidFill>
                <a:latin typeface="Times New Roman" pitchFamily="18" charset="0"/>
                <a:cs typeface="Times New Roman" pitchFamily="18" charset="0"/>
              </a:rPr>
              <a:t> avec des </a:t>
            </a:r>
            <a:r>
              <a:rPr lang="en-US" sz="2500" dirty="0" err="1" smtClean="0">
                <a:solidFill>
                  <a:schemeClr val="tx2">
                    <a:lumMod val="50000"/>
                  </a:schemeClr>
                </a:solidFill>
                <a:latin typeface="Times New Roman" pitchFamily="18" charset="0"/>
                <a:cs typeface="Times New Roman" pitchFamily="18" charset="0"/>
              </a:rPr>
              <a:t>objets</a:t>
            </a:r>
            <a:r>
              <a:rPr lang="en-US" sz="2500" dirty="0" smtClean="0">
                <a:solidFill>
                  <a:schemeClr val="tx2">
                    <a:lumMod val="50000"/>
                  </a:schemeClr>
                </a:solidFill>
                <a:latin typeface="Times New Roman" pitchFamily="18" charset="0"/>
                <a:cs typeface="Times New Roman" pitchFamily="18" charset="0"/>
              </a:rPr>
              <a:t> de </a:t>
            </a:r>
            <a:r>
              <a:rPr lang="en-US" sz="2500" dirty="0" err="1" smtClean="0">
                <a:solidFill>
                  <a:schemeClr val="tx2">
                    <a:lumMod val="50000"/>
                  </a:schemeClr>
                </a:solidFill>
                <a:latin typeface="Times New Roman" pitchFamily="18" charset="0"/>
                <a:cs typeface="Times New Roman" pitchFamily="18" charset="0"/>
              </a:rPr>
              <a:t>différents</a:t>
            </a:r>
            <a:r>
              <a:rPr lang="en-US" sz="2500" dirty="0" smtClean="0">
                <a:solidFill>
                  <a:schemeClr val="tx2">
                    <a:lumMod val="50000"/>
                  </a:schemeClr>
                </a:solidFill>
                <a:latin typeface="Times New Roman" pitchFamily="18" charset="0"/>
                <a:cs typeface="Times New Roman" pitchFamily="18" charset="0"/>
              </a:rPr>
              <a:t> types.</a:t>
            </a:r>
            <a:endParaRPr lang="en-US" sz="2500" dirty="0">
              <a:solidFill>
                <a:schemeClr val="tx2">
                  <a:lumMod val="50000"/>
                </a:schemeClr>
              </a:solidFill>
              <a:latin typeface="Times New Roman" pitchFamily="18" charset="0"/>
              <a:cs typeface="Times New Roman" pitchFamily="18" charset="0"/>
            </a:endParaRPr>
          </a:p>
        </p:txBody>
      </p:sp>
      <p:sp>
        <p:nvSpPr>
          <p:cNvPr id="13" name="Rectangle 12"/>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4"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smtClean="0">
                <a:solidFill>
                  <a:schemeClr val="bg1"/>
                </a:solidFill>
                <a:latin typeface="Times New Roman" pitchFamily="18" charset="0"/>
                <a:ea typeface="+mj-ea"/>
                <a:cs typeface="Times New Roman" pitchFamily="18" charset="0"/>
              </a:rPr>
              <a:t>Classe générique </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5" name="Rectangle 14"/>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2857488" y="2428868"/>
            <a:ext cx="5857916" cy="44291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7584" y="1268760"/>
            <a:ext cx="7776864" cy="3139321"/>
          </a:xfrm>
          <a:prstGeom prst="rect">
            <a:avLst/>
          </a:prstGeom>
        </p:spPr>
        <p:txBody>
          <a:bodyPr wrap="square">
            <a:spAutoFit/>
          </a:bodyPr>
          <a:lstStyle/>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public class Test {</a:t>
            </a:r>
          </a:p>
          <a:p>
            <a:r>
              <a:rPr lang="en-US"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public static void main(String[] </a:t>
            </a:r>
            <a:r>
              <a:rPr lang="en-US"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args</a:t>
            </a:r>
            <a:r>
              <a:rPr lang="en-US"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
            </a:r>
          </a:p>
          <a:p>
            <a:r>
              <a:rPr lang="en-US"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
            </a:r>
            <a:r>
              <a:rPr lang="en-US"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Special </a:t>
            </a:r>
            <a:r>
              <a:rPr lang="en-US"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&lt;Integer&gt; c1 = new Special&lt;Integer&gt;(12, 23);</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c1.affiche();</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Special</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&lt;String&gt; c2 = new </a:t>
            </a:r>
            <a:r>
              <a:rPr lang="fr-FR" sz="2200" dirty="0" err="1"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Special</a:t>
            </a:r>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&lt;String&gt;("Karim", "Mohamed");</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c2.affiche();</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	}</a:t>
            </a:r>
          </a:p>
          <a:p>
            <a:r>
              <a:rPr lang="fr-FR" sz="2200" dirty="0" smtClean="0">
                <a:ln w="1905"/>
                <a:solidFill>
                  <a:schemeClr val="tx2">
                    <a:lumMod val="50000"/>
                  </a:schemeClr>
                </a:solidFill>
                <a:effectLst>
                  <a:innerShdw blurRad="69850" dist="43180" dir="5400000">
                    <a:srgbClr val="000000">
                      <a:alpha val="65000"/>
                    </a:srgbClr>
                  </a:innerShdw>
                </a:effectLst>
                <a:latin typeface="Times New Roman" pitchFamily="18" charset="0"/>
                <a:cs typeface="Times New Roman" pitchFamily="18" charset="0"/>
              </a:rPr>
              <a:t>}</a:t>
            </a:r>
          </a:p>
        </p:txBody>
      </p:sp>
      <p:pic>
        <p:nvPicPr>
          <p:cNvPr id="1026" name="Picture 2"/>
          <p:cNvPicPr>
            <a:picLocks noChangeAspect="1" noChangeArrowheads="1"/>
          </p:cNvPicPr>
          <p:nvPr/>
        </p:nvPicPr>
        <p:blipFill>
          <a:blip r:embed="rId2" cstate="print"/>
          <a:srcRect/>
          <a:stretch>
            <a:fillRect/>
          </a:stretch>
        </p:blipFill>
        <p:spPr bwMode="auto">
          <a:xfrm>
            <a:off x="2555776" y="4869160"/>
            <a:ext cx="3562350" cy="1647825"/>
          </a:xfrm>
          <a:prstGeom prst="rect">
            <a:avLst/>
          </a:prstGeom>
          <a:noFill/>
          <a:ln w="9525">
            <a:noFill/>
            <a:miter lim="800000"/>
            <a:headEnd/>
            <a:tailEnd/>
          </a:ln>
        </p:spPr>
      </p:pic>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smtClean="0">
                <a:solidFill>
                  <a:schemeClr val="bg1"/>
                </a:solidFill>
                <a:latin typeface="Times New Roman" pitchFamily="18" charset="0"/>
                <a:ea typeface="+mj-ea"/>
                <a:cs typeface="Times New Roman" pitchFamily="18" charset="0"/>
              </a:rPr>
              <a:t>Classe générique </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500034" y="1285860"/>
            <a:ext cx="8215370" cy="3429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484785"/>
            <a:ext cx="8229600" cy="3372976"/>
          </a:xfrm>
        </p:spPr>
        <p:txBody>
          <a:bodyPr>
            <a:normAutofit fontScale="77500" lnSpcReduction="20000"/>
          </a:bodyPr>
          <a:lstStyle/>
          <a:p>
            <a:pPr algn="just"/>
            <a:r>
              <a:rPr lang="fr-FR" dirty="0" smtClean="0">
                <a:solidFill>
                  <a:schemeClr val="tx2">
                    <a:lumMod val="50000"/>
                  </a:schemeClr>
                </a:solidFill>
                <a:latin typeface="Times New Roman" pitchFamily="18" charset="0"/>
                <a:cs typeface="Times New Roman" pitchFamily="18" charset="0"/>
              </a:rPr>
              <a:t>Vous pouvez aussi utiliser la généricité sur les objets servant à gérer des collections.</a:t>
            </a:r>
          </a:p>
          <a:p>
            <a:pPr algn="just"/>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C'est même l'un des points les plus utiles de la généricité</a:t>
            </a:r>
          </a:p>
          <a:p>
            <a:endParaRPr lang="en-US"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En effet, lorsque vous listiez le contenu d'un </a:t>
            </a:r>
            <a:r>
              <a:rPr lang="fr-FR" b="1" dirty="0" err="1" smtClean="0">
                <a:solidFill>
                  <a:schemeClr val="tx2">
                    <a:lumMod val="50000"/>
                  </a:schemeClr>
                </a:solidFill>
                <a:latin typeface="Times New Roman" pitchFamily="18" charset="0"/>
                <a:cs typeface="Times New Roman" pitchFamily="18" charset="0"/>
              </a:rPr>
              <a:t>ArrayList</a:t>
            </a:r>
            <a:r>
              <a:rPr lang="fr-FR" dirty="0" smtClean="0">
                <a:solidFill>
                  <a:schemeClr val="tx2">
                    <a:lumMod val="50000"/>
                  </a:schemeClr>
                </a:solidFill>
                <a:latin typeface="Times New Roman" pitchFamily="18" charset="0"/>
                <a:cs typeface="Times New Roman" pitchFamily="18" charset="0"/>
              </a:rPr>
              <a:t> par exemple, vous n'étiez JAMAIS sûrs à 100 % de savoir sur quel type de référence vous alliez tomber.</a:t>
            </a:r>
          </a:p>
          <a:p>
            <a:endParaRPr lang="en-US"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smtClean="0">
                <a:solidFill>
                  <a:schemeClr val="bg1"/>
                </a:solidFill>
                <a:latin typeface="Times New Roman" pitchFamily="18" charset="0"/>
                <a:ea typeface="+mj-ea"/>
                <a:cs typeface="Times New Roman" pitchFamily="18" charset="0"/>
              </a:rPr>
              <a:t>La généricité </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a:spLocks/>
          </p:cNvSpPr>
          <p:nvPr/>
        </p:nvSpPr>
        <p:spPr>
          <a:xfrm>
            <a:off x="144016" y="1340768"/>
            <a:ext cx="8892480" cy="5373216"/>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import </a:t>
            </a:r>
            <a:r>
              <a:rPr kumimoji="0" lang="fr-FR" sz="2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java.util.ArrayList</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endPar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public class Test {</a:t>
            </a:r>
            <a:endPar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r>
              <a:rPr kumimoji="0" lang="en-US"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public static void main(String[] </a:t>
            </a:r>
            <a:r>
              <a:rPr kumimoji="0" lang="en-US" sz="2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args</a:t>
            </a:r>
            <a:r>
              <a:rPr kumimoji="0" lang="en-US"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endPar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System.</a:t>
            </a:r>
            <a:r>
              <a:rPr kumimoji="0" lang="fr-FR" sz="2200" b="0" i="1"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out.println("Liste de String");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System.</a:t>
            </a:r>
            <a:r>
              <a:rPr kumimoji="0" lang="fr-FR" sz="2200" b="0" i="1"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out.println("------------------------------");</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r>
              <a:rPr kumimoji="0" lang="fr-FR" sz="2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ArrayList</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&lt;String&gt; </a:t>
            </a:r>
            <a:r>
              <a:rPr kumimoji="0" lang="fr-FR" sz="2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listeString</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new </a:t>
            </a:r>
            <a:r>
              <a:rPr kumimoji="0" lang="fr-FR" sz="2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ArrayList</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&lt;String&gt;();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listeString.add("Une chaîne");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listeString.add("Une Autre");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listeString.add("Encore une autre");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listeString.add("Allez, une dernière");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for(String </a:t>
            </a:r>
            <a:r>
              <a:rPr kumimoji="0" lang="fr-FR" sz="2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str</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 </a:t>
            </a:r>
            <a:r>
              <a:rPr kumimoji="0" lang="fr-FR" sz="2200" b="1" i="0"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listeString</a:t>
            </a:r>
            <a:r>
              <a:rPr kumimoji="0" lang="fr-FR" sz="2200" b="1"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                        System.</a:t>
            </a:r>
            <a:r>
              <a:rPr kumimoji="0" lang="fr-FR" sz="2200" b="0" i="1"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out.println(</a:t>
            </a:r>
            <a:r>
              <a:rPr kumimoji="0" lang="fr-FR" sz="2200" b="0" i="1" u="none" strike="noStrike" kern="1200" cap="none" spc="0" normalizeH="0" baseline="0" noProof="0" dirty="0" err="1" smtClean="0">
                <a:ln>
                  <a:noFill/>
                </a:ln>
                <a:solidFill>
                  <a:schemeClr val="tx2">
                    <a:lumMod val="50000"/>
                  </a:schemeClr>
                </a:solidFill>
                <a:effectLst/>
                <a:uLnTx/>
                <a:uFillTx/>
                <a:latin typeface="Times New Roman" pitchFamily="18" charset="0"/>
                <a:cs typeface="Times New Roman" pitchFamily="18" charset="0"/>
              </a:rPr>
              <a:t>str</a:t>
            </a:r>
            <a:r>
              <a:rPr kumimoji="0" lang="fr-FR" sz="2200" b="0" i="1"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rPr>
              <a:t>);</a:t>
            </a:r>
            <a:endParaRPr kumimoji="0" lang="fr-FR" sz="2200" b="0" i="0" u="none" strike="noStrike" kern="1200" cap="none" spc="0" normalizeH="0" baseline="0" noProof="0" dirty="0" smtClean="0">
              <a:ln>
                <a:noFill/>
              </a:ln>
              <a:solidFill>
                <a:schemeClr val="tx2">
                  <a:lumMod val="50000"/>
                </a:schemeClr>
              </a:solidFill>
              <a:effectLst/>
              <a:uLnTx/>
              <a:uFillTx/>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smtClean="0">
                <a:solidFill>
                  <a:schemeClr val="bg1"/>
                </a:solidFill>
                <a:latin typeface="Times New Roman" pitchFamily="18" charset="0"/>
                <a:ea typeface="+mj-ea"/>
                <a:cs typeface="Times New Roman" pitchFamily="18" charset="0"/>
              </a:rPr>
              <a:t>La généricité et les collections  </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214282" y="1285860"/>
            <a:ext cx="8501122" cy="47149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48246C7F-43D7-428B-B4E9-501B6A618032}" type="slidenum">
              <a:rPr lang="fr-FR" smtClean="0"/>
              <a:pPr/>
              <a:t>34</a:t>
            </a:fld>
            <a:endParaRPr lang="fr-FR"/>
          </a:p>
        </p:txBody>
      </p:sp>
      <p:sp>
        <p:nvSpPr>
          <p:cNvPr id="7" name="Rectangle 6"/>
          <p:cNvSpPr/>
          <p:nvPr/>
        </p:nvSpPr>
        <p:spPr>
          <a:xfrm>
            <a:off x="467544" y="1556792"/>
            <a:ext cx="7848872" cy="4154984"/>
          </a:xfrm>
          <a:prstGeom prst="rect">
            <a:avLst/>
          </a:prstGeom>
        </p:spPr>
        <p:txBody>
          <a:bodyPr wrap="square">
            <a:spAutoFit/>
          </a:bodyPr>
          <a:lstStyle/>
          <a:p>
            <a:pPr>
              <a:buNone/>
            </a:pPr>
            <a:r>
              <a:rPr lang="fr-FR" sz="2200" dirty="0" smtClean="0">
                <a:solidFill>
                  <a:schemeClr val="tx2">
                    <a:lumMod val="50000"/>
                  </a:schemeClr>
                </a:solidFill>
                <a:latin typeface="Times New Roman" pitchFamily="18" charset="0"/>
                <a:cs typeface="Times New Roman" pitchFamily="18" charset="0"/>
              </a:rPr>
              <a:t>System.</a:t>
            </a:r>
            <a:r>
              <a:rPr lang="fr-FR" sz="2200" i="1" dirty="0" smtClean="0">
                <a:solidFill>
                  <a:schemeClr val="tx2">
                    <a:lumMod val="50000"/>
                  </a:schemeClr>
                </a:solidFill>
                <a:latin typeface="Times New Roman" pitchFamily="18" charset="0"/>
                <a:cs typeface="Times New Roman" pitchFamily="18" charset="0"/>
              </a:rPr>
              <a:t>out.println("\</a:t>
            </a:r>
            <a:r>
              <a:rPr lang="fr-FR" sz="2200" i="1" dirty="0" err="1" smtClean="0">
                <a:solidFill>
                  <a:schemeClr val="tx2">
                    <a:lumMod val="50000"/>
                  </a:schemeClr>
                </a:solidFill>
                <a:latin typeface="Times New Roman" pitchFamily="18" charset="0"/>
                <a:cs typeface="Times New Roman" pitchFamily="18" charset="0"/>
              </a:rPr>
              <a:t>nListe</a:t>
            </a:r>
            <a:r>
              <a:rPr lang="fr-FR" sz="2200" i="1" dirty="0" smtClean="0">
                <a:solidFill>
                  <a:schemeClr val="tx2">
                    <a:lumMod val="50000"/>
                  </a:schemeClr>
                </a:solidFill>
                <a:latin typeface="Times New Roman" pitchFamily="18" charset="0"/>
                <a:cs typeface="Times New Roman" pitchFamily="18" charset="0"/>
              </a:rPr>
              <a:t> de </a:t>
            </a:r>
            <a:r>
              <a:rPr lang="fr-FR" sz="2200" i="1" dirty="0" err="1" smtClean="0">
                <a:solidFill>
                  <a:schemeClr val="tx2">
                    <a:lumMod val="50000"/>
                  </a:schemeClr>
                </a:solidFill>
                <a:latin typeface="Times New Roman" pitchFamily="18" charset="0"/>
                <a:cs typeface="Times New Roman" pitchFamily="18" charset="0"/>
              </a:rPr>
              <a:t>float</a:t>
            </a:r>
            <a:r>
              <a:rPr lang="fr-FR" sz="2200" i="1" dirty="0" smtClean="0">
                <a:solidFill>
                  <a:schemeClr val="tx2">
                    <a:lumMod val="50000"/>
                  </a:schemeClr>
                </a:solidFill>
                <a:latin typeface="Times New Roman" pitchFamily="18" charset="0"/>
                <a:cs typeface="Times New Roman" pitchFamily="18" charset="0"/>
              </a:rPr>
              <a:t>");</a:t>
            </a:r>
          </a:p>
          <a:p>
            <a:pPr>
              <a:buNone/>
            </a:pPr>
            <a:r>
              <a:rPr lang="fr-FR" sz="2200" dirty="0" smtClean="0">
                <a:solidFill>
                  <a:schemeClr val="tx2">
                    <a:lumMod val="50000"/>
                  </a:schemeClr>
                </a:solidFill>
                <a:latin typeface="Times New Roman" pitchFamily="18" charset="0"/>
                <a:cs typeface="Times New Roman" pitchFamily="18" charset="0"/>
              </a:rPr>
              <a:t>System.</a:t>
            </a:r>
            <a:r>
              <a:rPr lang="fr-FR" sz="2200" i="1" dirty="0" smtClean="0">
                <a:solidFill>
                  <a:schemeClr val="tx2">
                    <a:lumMod val="50000"/>
                  </a:schemeClr>
                </a:solidFill>
                <a:latin typeface="Times New Roman" pitchFamily="18" charset="0"/>
                <a:cs typeface="Times New Roman" pitchFamily="18" charset="0"/>
              </a:rPr>
              <a:t>out.println("------------------------");</a:t>
            </a:r>
            <a:endParaRPr lang="fr-FR" sz="2200" dirty="0" smtClean="0">
              <a:solidFill>
                <a:schemeClr val="tx2">
                  <a:lumMod val="50000"/>
                </a:schemeClr>
              </a:solidFill>
              <a:latin typeface="Times New Roman" pitchFamily="18" charset="0"/>
              <a:cs typeface="Times New Roman" pitchFamily="18" charset="0"/>
            </a:endParaRPr>
          </a:p>
          <a:p>
            <a:pPr>
              <a:buNone/>
            </a:pPr>
            <a:r>
              <a:rPr lang="fr-FR" sz="2200" b="1" dirty="0" err="1" smtClean="0">
                <a:solidFill>
                  <a:schemeClr val="tx2">
                    <a:lumMod val="50000"/>
                  </a:schemeClr>
                </a:solidFill>
                <a:latin typeface="Times New Roman" pitchFamily="18" charset="0"/>
                <a:cs typeface="Times New Roman" pitchFamily="18" charset="0"/>
              </a:rPr>
              <a:t>ArrayList</a:t>
            </a:r>
            <a:r>
              <a:rPr lang="fr-FR" sz="2200" b="1" dirty="0" smtClean="0">
                <a:solidFill>
                  <a:schemeClr val="tx2">
                    <a:lumMod val="50000"/>
                  </a:schemeClr>
                </a:solidFill>
                <a:latin typeface="Times New Roman" pitchFamily="18" charset="0"/>
                <a:cs typeface="Times New Roman" pitchFamily="18" charset="0"/>
              </a:rPr>
              <a:t>&lt;</a:t>
            </a:r>
            <a:r>
              <a:rPr lang="fr-FR" sz="2200" b="1" dirty="0" err="1" smtClean="0">
                <a:solidFill>
                  <a:schemeClr val="tx2">
                    <a:lumMod val="50000"/>
                  </a:schemeClr>
                </a:solidFill>
                <a:latin typeface="Times New Roman" pitchFamily="18" charset="0"/>
                <a:cs typeface="Times New Roman" pitchFamily="18" charset="0"/>
              </a:rPr>
              <a:t>Float</a:t>
            </a:r>
            <a:r>
              <a:rPr lang="fr-FR" sz="2200" b="1" dirty="0" smtClean="0">
                <a:solidFill>
                  <a:schemeClr val="tx2">
                    <a:lumMod val="50000"/>
                  </a:schemeClr>
                </a:solidFill>
                <a:latin typeface="Times New Roman" pitchFamily="18" charset="0"/>
                <a:cs typeface="Times New Roman" pitchFamily="18" charset="0"/>
              </a:rPr>
              <a:t>&gt; </a:t>
            </a:r>
            <a:r>
              <a:rPr lang="fr-FR" sz="2200" b="1" dirty="0" err="1" smtClean="0">
                <a:solidFill>
                  <a:schemeClr val="tx2">
                    <a:lumMod val="50000"/>
                  </a:schemeClr>
                </a:solidFill>
                <a:latin typeface="Times New Roman" pitchFamily="18" charset="0"/>
                <a:cs typeface="Times New Roman" pitchFamily="18" charset="0"/>
              </a:rPr>
              <a:t>listeFloat</a:t>
            </a:r>
            <a:r>
              <a:rPr lang="fr-FR" sz="2200" b="1" dirty="0" smtClean="0">
                <a:solidFill>
                  <a:schemeClr val="tx2">
                    <a:lumMod val="50000"/>
                  </a:schemeClr>
                </a:solidFill>
                <a:latin typeface="Times New Roman" pitchFamily="18" charset="0"/>
                <a:cs typeface="Times New Roman" pitchFamily="18" charset="0"/>
              </a:rPr>
              <a:t> = new </a:t>
            </a:r>
            <a:r>
              <a:rPr lang="fr-FR" sz="2200" b="1" dirty="0" err="1" smtClean="0">
                <a:solidFill>
                  <a:schemeClr val="tx2">
                    <a:lumMod val="50000"/>
                  </a:schemeClr>
                </a:solidFill>
                <a:latin typeface="Times New Roman" pitchFamily="18" charset="0"/>
                <a:cs typeface="Times New Roman" pitchFamily="18" charset="0"/>
              </a:rPr>
              <a:t>ArrayList</a:t>
            </a:r>
            <a:r>
              <a:rPr lang="fr-FR" sz="2200" b="1" dirty="0" smtClean="0">
                <a:solidFill>
                  <a:schemeClr val="tx2">
                    <a:lumMod val="50000"/>
                  </a:schemeClr>
                </a:solidFill>
                <a:latin typeface="Times New Roman" pitchFamily="18" charset="0"/>
                <a:cs typeface="Times New Roman" pitchFamily="18" charset="0"/>
              </a:rPr>
              <a:t>&lt;</a:t>
            </a:r>
            <a:r>
              <a:rPr lang="fr-FR" sz="2200" b="1" dirty="0" err="1" smtClean="0">
                <a:solidFill>
                  <a:schemeClr val="tx2">
                    <a:lumMod val="50000"/>
                  </a:schemeClr>
                </a:solidFill>
                <a:latin typeface="Times New Roman" pitchFamily="18" charset="0"/>
                <a:cs typeface="Times New Roman" pitchFamily="18" charset="0"/>
              </a:rPr>
              <a:t>Float</a:t>
            </a:r>
            <a:r>
              <a:rPr lang="fr-FR" sz="2200" b="1" dirty="0" smtClean="0">
                <a:solidFill>
                  <a:schemeClr val="tx2">
                    <a:lumMod val="50000"/>
                  </a:schemeClr>
                </a:solidFill>
                <a:latin typeface="Times New Roman" pitchFamily="18" charset="0"/>
                <a:cs typeface="Times New Roman" pitchFamily="18" charset="0"/>
              </a:rPr>
              <a:t>&gt;();</a:t>
            </a:r>
          </a:p>
          <a:p>
            <a:pPr>
              <a:buNone/>
            </a:pPr>
            <a:r>
              <a:rPr lang="fr-FR" sz="2200" dirty="0" smtClean="0">
                <a:solidFill>
                  <a:schemeClr val="tx2">
                    <a:lumMod val="50000"/>
                  </a:schemeClr>
                </a:solidFill>
                <a:latin typeface="Times New Roman" pitchFamily="18" charset="0"/>
                <a:cs typeface="Times New Roman" pitchFamily="18" charset="0"/>
              </a:rPr>
              <a:t>listeFloat.add(12.25);</a:t>
            </a:r>
          </a:p>
          <a:p>
            <a:pPr>
              <a:buNone/>
            </a:pPr>
            <a:r>
              <a:rPr lang="fr-FR" sz="2200" dirty="0" smtClean="0">
                <a:solidFill>
                  <a:schemeClr val="tx2">
                    <a:lumMod val="50000"/>
                  </a:schemeClr>
                </a:solidFill>
                <a:latin typeface="Times New Roman" pitchFamily="18" charset="0"/>
                <a:cs typeface="Times New Roman" pitchFamily="18" charset="0"/>
              </a:rPr>
              <a:t>listeFloat.add(15.25);</a:t>
            </a:r>
          </a:p>
          <a:p>
            <a:pPr>
              <a:buNone/>
            </a:pPr>
            <a:r>
              <a:rPr lang="fr-FR" sz="2200" dirty="0" smtClean="0">
                <a:solidFill>
                  <a:schemeClr val="tx2">
                    <a:lumMod val="50000"/>
                  </a:schemeClr>
                </a:solidFill>
                <a:latin typeface="Times New Roman" pitchFamily="18" charset="0"/>
                <a:cs typeface="Times New Roman" pitchFamily="18" charset="0"/>
              </a:rPr>
              <a:t>listeFloat.add(2.25);</a:t>
            </a:r>
          </a:p>
          <a:p>
            <a:pPr>
              <a:buNone/>
            </a:pPr>
            <a:r>
              <a:rPr lang="fr-FR" sz="2200" dirty="0" smtClean="0">
                <a:solidFill>
                  <a:schemeClr val="tx2">
                    <a:lumMod val="50000"/>
                  </a:schemeClr>
                </a:solidFill>
                <a:latin typeface="Times New Roman" pitchFamily="18" charset="0"/>
                <a:cs typeface="Times New Roman" pitchFamily="18" charset="0"/>
              </a:rPr>
              <a:t>listeFloat.add(128764.25);</a:t>
            </a:r>
          </a:p>
          <a:p>
            <a:pPr>
              <a:buNone/>
            </a:pPr>
            <a:endParaRPr lang="fr-FR" sz="2200" dirty="0" smtClean="0">
              <a:solidFill>
                <a:schemeClr val="tx2">
                  <a:lumMod val="50000"/>
                </a:schemeClr>
              </a:solidFill>
              <a:latin typeface="Times New Roman" pitchFamily="18" charset="0"/>
              <a:cs typeface="Times New Roman" pitchFamily="18" charset="0"/>
            </a:endParaRPr>
          </a:p>
          <a:p>
            <a:pPr>
              <a:buNone/>
            </a:pPr>
            <a:r>
              <a:rPr lang="fr-FR" sz="2200" b="1" dirty="0" smtClean="0">
                <a:solidFill>
                  <a:schemeClr val="tx2">
                    <a:lumMod val="50000"/>
                  </a:schemeClr>
                </a:solidFill>
                <a:latin typeface="Times New Roman" pitchFamily="18" charset="0"/>
                <a:cs typeface="Times New Roman" pitchFamily="18" charset="0"/>
              </a:rPr>
              <a:t>  for(</a:t>
            </a:r>
            <a:r>
              <a:rPr lang="fr-FR" sz="2200" b="1" dirty="0" err="1" smtClean="0">
                <a:solidFill>
                  <a:schemeClr val="tx2">
                    <a:lumMod val="50000"/>
                  </a:schemeClr>
                </a:solidFill>
                <a:latin typeface="Times New Roman" pitchFamily="18" charset="0"/>
                <a:cs typeface="Times New Roman" pitchFamily="18" charset="0"/>
              </a:rPr>
              <a:t>float</a:t>
            </a:r>
            <a:r>
              <a:rPr lang="fr-FR" sz="2200" b="1" dirty="0" smtClean="0">
                <a:solidFill>
                  <a:schemeClr val="tx2">
                    <a:lumMod val="50000"/>
                  </a:schemeClr>
                </a:solidFill>
                <a:latin typeface="Times New Roman" pitchFamily="18" charset="0"/>
                <a:cs typeface="Times New Roman" pitchFamily="18" charset="0"/>
              </a:rPr>
              <a:t> f : </a:t>
            </a:r>
            <a:r>
              <a:rPr lang="fr-FR" sz="2200" b="1" dirty="0" err="1" smtClean="0">
                <a:solidFill>
                  <a:schemeClr val="tx2">
                    <a:lumMod val="50000"/>
                  </a:schemeClr>
                </a:solidFill>
                <a:latin typeface="Times New Roman" pitchFamily="18" charset="0"/>
                <a:cs typeface="Times New Roman" pitchFamily="18" charset="0"/>
              </a:rPr>
              <a:t>listeFloat</a:t>
            </a:r>
            <a:r>
              <a:rPr lang="fr-FR" sz="2200" b="1" dirty="0" smtClean="0">
                <a:solidFill>
                  <a:schemeClr val="tx2">
                    <a:lumMod val="50000"/>
                  </a:schemeClr>
                </a:solidFill>
                <a:latin typeface="Times New Roman" pitchFamily="18" charset="0"/>
                <a:cs typeface="Times New Roman" pitchFamily="18" charset="0"/>
              </a:rPr>
              <a:t>)</a:t>
            </a:r>
          </a:p>
          <a:p>
            <a:pPr>
              <a:buNone/>
            </a:pPr>
            <a:r>
              <a:rPr lang="fr-FR" sz="2200" dirty="0" smtClean="0">
                <a:solidFill>
                  <a:schemeClr val="tx2">
                    <a:lumMod val="50000"/>
                  </a:schemeClr>
                </a:solidFill>
                <a:latin typeface="Times New Roman" pitchFamily="18" charset="0"/>
                <a:cs typeface="Times New Roman" pitchFamily="18" charset="0"/>
              </a:rPr>
              <a:t>                        System.</a:t>
            </a:r>
            <a:r>
              <a:rPr lang="fr-FR" sz="2200" i="1" dirty="0" smtClean="0">
                <a:solidFill>
                  <a:schemeClr val="tx2">
                    <a:lumMod val="50000"/>
                  </a:schemeClr>
                </a:solidFill>
                <a:latin typeface="Times New Roman" pitchFamily="18" charset="0"/>
                <a:cs typeface="Times New Roman" pitchFamily="18" charset="0"/>
              </a:rPr>
              <a:t>out.println(f);</a:t>
            </a:r>
          </a:p>
          <a:p>
            <a:pPr>
              <a:buNone/>
            </a:pPr>
            <a:r>
              <a:rPr lang="fr-FR" sz="2200" dirty="0" smtClean="0">
                <a:solidFill>
                  <a:schemeClr val="tx2">
                    <a:lumMod val="50000"/>
                  </a:schemeClr>
                </a:solidFill>
                <a:latin typeface="Times New Roman" pitchFamily="18" charset="0"/>
                <a:cs typeface="Times New Roman" pitchFamily="18" charset="0"/>
              </a:rPr>
              <a:t>        }</a:t>
            </a:r>
          </a:p>
          <a:p>
            <a:pPr>
              <a:buNone/>
            </a:pPr>
            <a:r>
              <a:rPr lang="fr-FR" sz="2200" dirty="0" smtClean="0">
                <a:solidFill>
                  <a:schemeClr val="tx2">
                    <a:lumMod val="50000"/>
                  </a:schemeClr>
                </a:solidFill>
                <a:latin typeface="Times New Roman" pitchFamily="18" charset="0"/>
                <a:cs typeface="Times New Roman" pitchFamily="18" charset="0"/>
              </a:rPr>
              <a:t>}</a:t>
            </a:r>
            <a:endParaRPr lang="fr-FR" sz="2200" dirty="0">
              <a:solidFill>
                <a:schemeClr val="tx2">
                  <a:lumMod val="50000"/>
                </a:schemeClr>
              </a:solidFill>
              <a:latin typeface="Times New Roman" pitchFamily="18" charset="0"/>
              <a:cs typeface="Times New Roman" pitchFamily="18" charset="0"/>
            </a:endParaRPr>
          </a:p>
        </p:txBody>
      </p:sp>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14290"/>
            <a:ext cx="9180512" cy="1143008"/>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3300" dirty="0" smtClean="0">
                <a:solidFill>
                  <a:schemeClr val="bg1"/>
                </a:solidFill>
                <a:latin typeface="Times New Roman" pitchFamily="18" charset="0"/>
                <a:ea typeface="+mj-ea"/>
                <a:cs typeface="Times New Roman" pitchFamily="18" charset="0"/>
              </a:rPr>
              <a:t>La généricité et les collections  </a:t>
            </a:r>
            <a:endParaRPr kumimoji="0" lang="fr-FR" sz="33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14282" y="1285860"/>
            <a:ext cx="8501122" cy="47149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nvPr>
        </p:nvGraphicFramePr>
        <p:xfrm>
          <a:off x="467544" y="2708920"/>
          <a:ext cx="8136908" cy="3723381"/>
        </p:xfrm>
        <a:graphic>
          <a:graphicData uri="http://schemas.openxmlformats.org/drawingml/2006/table">
            <a:tbl>
              <a:tblPr>
                <a:tableStyleId>{3C2FFA5D-87B4-456A-9821-1D502468CF0F}</a:tableStyleId>
              </a:tblPr>
              <a:tblGrid>
                <a:gridCol w="1944216"/>
                <a:gridCol w="2124238"/>
                <a:gridCol w="2034227"/>
                <a:gridCol w="2034227"/>
              </a:tblGrid>
              <a:tr h="1127126">
                <a:tc>
                  <a:txBody>
                    <a:bodyPr/>
                    <a:lstStyle/>
                    <a:p>
                      <a:endParaRPr lang="fr-FR" sz="1600" b="1" dirty="0">
                        <a:solidFill>
                          <a:schemeClr val="tx2">
                            <a:lumMod val="50000"/>
                          </a:schemeClr>
                        </a:solidFill>
                        <a:latin typeface="Times New Roman" pitchFamily="18" charset="0"/>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2200" b="1" dirty="0">
                          <a:solidFill>
                            <a:schemeClr val="tx2">
                              <a:lumMod val="50000"/>
                            </a:schemeClr>
                          </a:solidFill>
                          <a:latin typeface="Times New Roman" pitchFamily="18" charset="0"/>
                          <a:cs typeface="Times New Roman" pitchFamily="18" charset="0"/>
                        </a:rPr>
                        <a:t>Set</a:t>
                      </a:r>
                      <a:r>
                        <a:rPr lang="fr-FR" sz="1800" dirty="0">
                          <a:solidFill>
                            <a:schemeClr val="tx2">
                              <a:lumMod val="50000"/>
                            </a:schemeClr>
                          </a:solidFill>
                          <a:latin typeface="Times New Roman" pitchFamily="18" charset="0"/>
                          <a:cs typeface="Times New Roman" pitchFamily="18" charset="0"/>
                        </a:rPr>
                        <a:t/>
                      </a:r>
                      <a:br>
                        <a:rPr lang="fr-FR" sz="1800" dirty="0">
                          <a:solidFill>
                            <a:schemeClr val="tx2">
                              <a:lumMod val="50000"/>
                            </a:schemeClr>
                          </a:solidFill>
                          <a:latin typeface="Times New Roman" pitchFamily="18" charset="0"/>
                          <a:cs typeface="Times New Roman" pitchFamily="18" charset="0"/>
                        </a:rPr>
                      </a:br>
                      <a:r>
                        <a:rPr lang="fr-FR" sz="1800" dirty="0">
                          <a:solidFill>
                            <a:schemeClr val="tx2">
                              <a:lumMod val="50000"/>
                            </a:schemeClr>
                          </a:solidFill>
                          <a:latin typeface="Times New Roman" pitchFamily="18" charset="0"/>
                          <a:cs typeface="Times New Roman" pitchFamily="18" charset="0"/>
                        </a:rPr>
                        <a:t>collection d'éléments uniques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2200" b="1" kern="1200" dirty="0">
                          <a:solidFill>
                            <a:schemeClr val="tx2">
                              <a:lumMod val="50000"/>
                            </a:schemeClr>
                          </a:solidFill>
                          <a:latin typeface="Times New Roman" pitchFamily="18" charset="0"/>
                          <a:ea typeface="+mn-ea"/>
                          <a:cs typeface="Times New Roman" pitchFamily="18" charset="0"/>
                        </a:rPr>
                        <a:t>List</a:t>
                      </a:r>
                      <a:r>
                        <a:rPr lang="fr-FR" sz="1800" dirty="0">
                          <a:solidFill>
                            <a:schemeClr val="tx2">
                              <a:lumMod val="50000"/>
                            </a:schemeClr>
                          </a:solidFill>
                          <a:latin typeface="Times New Roman" pitchFamily="18" charset="0"/>
                          <a:cs typeface="Times New Roman" pitchFamily="18" charset="0"/>
                        </a:rPr>
                        <a:t/>
                      </a:r>
                      <a:br>
                        <a:rPr lang="fr-FR" sz="1800" dirty="0">
                          <a:solidFill>
                            <a:schemeClr val="tx2">
                              <a:lumMod val="50000"/>
                            </a:schemeClr>
                          </a:solidFill>
                          <a:latin typeface="Times New Roman" pitchFamily="18" charset="0"/>
                          <a:cs typeface="Times New Roman" pitchFamily="18" charset="0"/>
                        </a:rPr>
                      </a:br>
                      <a:r>
                        <a:rPr lang="fr-FR" sz="1800" dirty="0">
                          <a:solidFill>
                            <a:schemeClr val="tx2">
                              <a:lumMod val="50000"/>
                            </a:schemeClr>
                          </a:solidFill>
                          <a:latin typeface="Times New Roman" pitchFamily="18" charset="0"/>
                          <a:cs typeface="Times New Roman" pitchFamily="18" charset="0"/>
                        </a:rPr>
                        <a:t>collection avec doublons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2200" b="1" kern="1200" dirty="0" err="1">
                          <a:solidFill>
                            <a:schemeClr val="tx2">
                              <a:lumMod val="50000"/>
                            </a:schemeClr>
                          </a:solidFill>
                          <a:latin typeface="Times New Roman" pitchFamily="18" charset="0"/>
                          <a:ea typeface="+mn-ea"/>
                          <a:cs typeface="Times New Roman" pitchFamily="18" charset="0"/>
                        </a:rPr>
                        <a:t>Map</a:t>
                      </a:r>
                      <a:r>
                        <a:rPr lang="fr-FR" sz="1800" dirty="0">
                          <a:solidFill>
                            <a:schemeClr val="tx2">
                              <a:lumMod val="50000"/>
                            </a:schemeClr>
                          </a:solidFill>
                          <a:latin typeface="Times New Roman" pitchFamily="18" charset="0"/>
                          <a:cs typeface="Times New Roman" pitchFamily="18" charset="0"/>
                        </a:rPr>
                        <a:t/>
                      </a:r>
                      <a:br>
                        <a:rPr lang="fr-FR" sz="1800" dirty="0">
                          <a:solidFill>
                            <a:schemeClr val="tx2">
                              <a:lumMod val="50000"/>
                            </a:schemeClr>
                          </a:solidFill>
                          <a:latin typeface="Times New Roman" pitchFamily="18" charset="0"/>
                          <a:cs typeface="Times New Roman" pitchFamily="18" charset="0"/>
                        </a:rPr>
                      </a:br>
                      <a:r>
                        <a:rPr lang="fr-FR" sz="1800" dirty="0">
                          <a:solidFill>
                            <a:schemeClr val="tx2">
                              <a:lumMod val="50000"/>
                            </a:schemeClr>
                          </a:solidFill>
                          <a:latin typeface="Times New Roman" pitchFamily="18" charset="0"/>
                          <a:cs typeface="Times New Roman" pitchFamily="18" charset="0"/>
                        </a:rPr>
                        <a:t>collection sous la forme clé/valeur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51417">
                <a:tc>
                  <a:txBody>
                    <a:bodyPr/>
                    <a:lstStyle/>
                    <a:p>
                      <a:pPr algn="ctr">
                        <a:lnSpc>
                          <a:spcPct val="115000"/>
                        </a:lnSpc>
                        <a:spcAft>
                          <a:spcPts val="0"/>
                        </a:spcAft>
                      </a:pPr>
                      <a:r>
                        <a:rPr lang="fr-FR" sz="1800" dirty="0">
                          <a:solidFill>
                            <a:schemeClr val="tx2">
                              <a:lumMod val="50000"/>
                            </a:schemeClr>
                          </a:solidFill>
                          <a:latin typeface="Times New Roman" pitchFamily="18" charset="0"/>
                          <a:cs typeface="Times New Roman" pitchFamily="18" charset="0"/>
                        </a:rPr>
                        <a:t>Tableau redimensionnable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fr-FR" sz="1800" b="1">
                        <a:solidFill>
                          <a:schemeClr val="tx2">
                            <a:lumMod val="50000"/>
                          </a:schemeClr>
                        </a:solidFill>
                        <a:latin typeface="Times New Roman" pitchFamily="18" charset="0"/>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1800" dirty="0" err="1">
                          <a:solidFill>
                            <a:schemeClr val="tx2">
                              <a:lumMod val="50000"/>
                            </a:schemeClr>
                          </a:solidFill>
                          <a:latin typeface="Times New Roman" pitchFamily="18" charset="0"/>
                          <a:cs typeface="Times New Roman" pitchFamily="18" charset="0"/>
                        </a:rPr>
                        <a:t>ArrayList</a:t>
                      </a:r>
                      <a:r>
                        <a:rPr lang="fr-FR" sz="1800" dirty="0">
                          <a:solidFill>
                            <a:schemeClr val="tx2">
                              <a:lumMod val="50000"/>
                            </a:schemeClr>
                          </a:solidFill>
                          <a:latin typeface="Times New Roman" pitchFamily="18" charset="0"/>
                          <a:cs typeface="Times New Roman" pitchFamily="18" charset="0"/>
                        </a:rPr>
                        <a:t>, </a:t>
                      </a:r>
                      <a:r>
                        <a:rPr lang="fr-FR" sz="1800" dirty="0" err="1">
                          <a:solidFill>
                            <a:schemeClr val="tx2">
                              <a:lumMod val="50000"/>
                            </a:schemeClr>
                          </a:solidFill>
                          <a:latin typeface="Times New Roman" pitchFamily="18" charset="0"/>
                          <a:cs typeface="Times New Roman" pitchFamily="18" charset="0"/>
                        </a:rPr>
                        <a:t>Vector</a:t>
                      </a:r>
                      <a:r>
                        <a:rPr lang="fr-FR" sz="1800" dirty="0">
                          <a:solidFill>
                            <a:schemeClr val="tx2">
                              <a:lumMod val="50000"/>
                            </a:schemeClr>
                          </a:solidFill>
                          <a:latin typeface="Times New Roman" pitchFamily="18" charset="0"/>
                          <a:cs typeface="Times New Roman" pitchFamily="18" charset="0"/>
                        </a:rPr>
                        <a:t>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fr-FR" sz="1800" b="1">
                        <a:solidFill>
                          <a:schemeClr val="tx2">
                            <a:lumMod val="50000"/>
                          </a:schemeClr>
                        </a:solidFill>
                        <a:latin typeface="Times New Roman" pitchFamily="18" charset="0"/>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49217">
                <a:tc>
                  <a:txBody>
                    <a:bodyPr/>
                    <a:lstStyle/>
                    <a:p>
                      <a:pPr algn="ctr">
                        <a:lnSpc>
                          <a:spcPct val="115000"/>
                        </a:lnSpc>
                        <a:spcAft>
                          <a:spcPts val="0"/>
                        </a:spcAft>
                      </a:pPr>
                      <a:r>
                        <a:rPr lang="fr-FR" sz="1800" dirty="0">
                          <a:solidFill>
                            <a:schemeClr val="tx2">
                              <a:lumMod val="50000"/>
                            </a:schemeClr>
                          </a:solidFill>
                          <a:latin typeface="Times New Roman" pitchFamily="18" charset="0"/>
                          <a:cs typeface="Times New Roman" pitchFamily="18" charset="0"/>
                        </a:rPr>
                        <a:t>Arbre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1800" dirty="0" err="1">
                          <a:solidFill>
                            <a:schemeClr val="tx2">
                              <a:lumMod val="50000"/>
                            </a:schemeClr>
                          </a:solidFill>
                          <a:latin typeface="Times New Roman" pitchFamily="18" charset="0"/>
                          <a:cs typeface="Times New Roman" pitchFamily="18" charset="0"/>
                        </a:rPr>
                        <a:t>TreeSet</a:t>
                      </a:r>
                      <a:r>
                        <a:rPr lang="fr-FR" sz="1800" dirty="0">
                          <a:solidFill>
                            <a:schemeClr val="tx2">
                              <a:lumMod val="50000"/>
                            </a:schemeClr>
                          </a:solidFill>
                          <a:latin typeface="Times New Roman" pitchFamily="18" charset="0"/>
                          <a:cs typeface="Times New Roman" pitchFamily="18" charset="0"/>
                        </a:rPr>
                        <a:t>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fr-FR" sz="1800" b="1" dirty="0">
                        <a:solidFill>
                          <a:schemeClr val="tx2">
                            <a:lumMod val="50000"/>
                          </a:schemeClr>
                        </a:solidFill>
                        <a:latin typeface="Times New Roman" pitchFamily="18" charset="0"/>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1800" dirty="0" err="1">
                          <a:solidFill>
                            <a:schemeClr val="tx2">
                              <a:lumMod val="50000"/>
                            </a:schemeClr>
                          </a:solidFill>
                          <a:latin typeface="Times New Roman" pitchFamily="18" charset="0"/>
                          <a:cs typeface="Times New Roman" pitchFamily="18" charset="0"/>
                        </a:rPr>
                        <a:t>TreeMap</a:t>
                      </a:r>
                      <a:r>
                        <a:rPr lang="fr-FR" sz="1800" dirty="0">
                          <a:solidFill>
                            <a:schemeClr val="tx2">
                              <a:lumMod val="50000"/>
                            </a:schemeClr>
                          </a:solidFill>
                          <a:latin typeface="Times New Roman" pitchFamily="18" charset="0"/>
                          <a:cs typeface="Times New Roman" pitchFamily="18" charset="0"/>
                        </a:rPr>
                        <a:t>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49217">
                <a:tc>
                  <a:txBody>
                    <a:bodyPr/>
                    <a:lstStyle/>
                    <a:p>
                      <a:pPr algn="ctr">
                        <a:lnSpc>
                          <a:spcPct val="115000"/>
                        </a:lnSpc>
                        <a:spcAft>
                          <a:spcPts val="0"/>
                        </a:spcAft>
                      </a:pPr>
                      <a:r>
                        <a:rPr lang="fr-FR" sz="1800" dirty="0">
                          <a:solidFill>
                            <a:schemeClr val="tx2">
                              <a:lumMod val="50000"/>
                            </a:schemeClr>
                          </a:solidFill>
                          <a:latin typeface="Times New Roman" pitchFamily="18" charset="0"/>
                          <a:cs typeface="Times New Roman" pitchFamily="18" charset="0"/>
                        </a:rPr>
                        <a:t>Liste chaînée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fr-FR" sz="1800" b="1" dirty="0">
                        <a:solidFill>
                          <a:schemeClr val="tx2">
                            <a:lumMod val="50000"/>
                          </a:schemeClr>
                        </a:solidFill>
                        <a:latin typeface="Times New Roman" pitchFamily="18" charset="0"/>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1800" dirty="0" err="1">
                          <a:solidFill>
                            <a:schemeClr val="tx2">
                              <a:lumMod val="50000"/>
                            </a:schemeClr>
                          </a:solidFill>
                          <a:latin typeface="Times New Roman" pitchFamily="18" charset="0"/>
                          <a:cs typeface="Times New Roman" pitchFamily="18" charset="0"/>
                        </a:rPr>
                        <a:t>LinkedList</a:t>
                      </a:r>
                      <a:r>
                        <a:rPr lang="fr-FR" sz="1800" dirty="0">
                          <a:solidFill>
                            <a:schemeClr val="tx2">
                              <a:lumMod val="50000"/>
                            </a:schemeClr>
                          </a:solidFill>
                          <a:latin typeface="Times New Roman" pitchFamily="18" charset="0"/>
                          <a:cs typeface="Times New Roman" pitchFamily="18" charset="0"/>
                        </a:rPr>
                        <a:t>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fr-FR" sz="1800" b="1" dirty="0">
                        <a:solidFill>
                          <a:schemeClr val="tx2">
                            <a:lumMod val="50000"/>
                          </a:schemeClr>
                        </a:solidFill>
                        <a:latin typeface="Times New Roman" pitchFamily="18" charset="0"/>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51417">
                <a:tc>
                  <a:txBody>
                    <a:bodyPr/>
                    <a:lstStyle/>
                    <a:p>
                      <a:pPr algn="ctr">
                        <a:lnSpc>
                          <a:spcPct val="115000"/>
                        </a:lnSpc>
                        <a:spcAft>
                          <a:spcPts val="0"/>
                        </a:spcAft>
                      </a:pPr>
                      <a:r>
                        <a:rPr lang="fr-FR" sz="1800" dirty="0">
                          <a:solidFill>
                            <a:schemeClr val="tx2">
                              <a:lumMod val="50000"/>
                            </a:schemeClr>
                          </a:solidFill>
                          <a:latin typeface="Times New Roman" pitchFamily="18" charset="0"/>
                          <a:cs typeface="Times New Roman" pitchFamily="18" charset="0"/>
                        </a:rPr>
                        <a:t>Collection utilisant une table de </a:t>
                      </a:r>
                      <a:r>
                        <a:rPr lang="fr-FR" sz="1800" dirty="0" err="1">
                          <a:solidFill>
                            <a:schemeClr val="tx2">
                              <a:lumMod val="50000"/>
                            </a:schemeClr>
                          </a:solidFill>
                          <a:latin typeface="Times New Roman" pitchFamily="18" charset="0"/>
                          <a:cs typeface="Times New Roman" pitchFamily="18" charset="0"/>
                        </a:rPr>
                        <a:t>hashage</a:t>
                      </a:r>
                      <a:r>
                        <a:rPr lang="fr-FR" sz="1800" dirty="0">
                          <a:solidFill>
                            <a:schemeClr val="tx2">
                              <a:lumMod val="50000"/>
                            </a:schemeClr>
                          </a:solidFill>
                          <a:latin typeface="Times New Roman" pitchFamily="18" charset="0"/>
                          <a:cs typeface="Times New Roman" pitchFamily="18" charset="0"/>
                        </a:rPr>
                        <a:t>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1800" dirty="0" err="1">
                          <a:solidFill>
                            <a:schemeClr val="tx2">
                              <a:lumMod val="50000"/>
                            </a:schemeClr>
                          </a:solidFill>
                          <a:latin typeface="Times New Roman" pitchFamily="18" charset="0"/>
                          <a:cs typeface="Times New Roman" pitchFamily="18" charset="0"/>
                        </a:rPr>
                        <a:t>HashSet</a:t>
                      </a:r>
                      <a:r>
                        <a:rPr lang="fr-FR" sz="1800" dirty="0">
                          <a:solidFill>
                            <a:schemeClr val="tx2">
                              <a:lumMod val="50000"/>
                            </a:schemeClr>
                          </a:solidFill>
                          <a:latin typeface="Times New Roman" pitchFamily="18" charset="0"/>
                          <a:cs typeface="Times New Roman" pitchFamily="18" charset="0"/>
                        </a:rPr>
                        <a:t>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fr-FR" sz="1800" b="1" dirty="0">
                        <a:solidFill>
                          <a:schemeClr val="tx2">
                            <a:lumMod val="50000"/>
                          </a:schemeClr>
                        </a:solidFill>
                        <a:latin typeface="Times New Roman" pitchFamily="18" charset="0"/>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lnSpc>
                          <a:spcPct val="115000"/>
                        </a:lnSpc>
                        <a:spcAft>
                          <a:spcPts val="0"/>
                        </a:spcAft>
                      </a:pPr>
                      <a:r>
                        <a:rPr lang="fr-FR" sz="1800" dirty="0" err="1">
                          <a:solidFill>
                            <a:schemeClr val="tx2">
                              <a:lumMod val="50000"/>
                            </a:schemeClr>
                          </a:solidFill>
                          <a:latin typeface="Times New Roman" pitchFamily="18" charset="0"/>
                          <a:cs typeface="Times New Roman" pitchFamily="18" charset="0"/>
                        </a:rPr>
                        <a:t>HashMap</a:t>
                      </a:r>
                      <a:r>
                        <a:rPr lang="fr-FR" sz="1800" dirty="0">
                          <a:solidFill>
                            <a:schemeClr val="tx2">
                              <a:lumMod val="50000"/>
                            </a:schemeClr>
                          </a:solidFill>
                          <a:latin typeface="Times New Roman" pitchFamily="18" charset="0"/>
                          <a:cs typeface="Times New Roman" pitchFamily="18" charset="0"/>
                        </a:rPr>
                        <a:t>, </a:t>
                      </a:r>
                      <a:r>
                        <a:rPr lang="fr-FR" sz="1800" dirty="0" err="1">
                          <a:solidFill>
                            <a:schemeClr val="tx2">
                              <a:lumMod val="50000"/>
                            </a:schemeClr>
                          </a:solidFill>
                          <a:latin typeface="Times New Roman" pitchFamily="18" charset="0"/>
                          <a:cs typeface="Times New Roman" pitchFamily="18" charset="0"/>
                        </a:rPr>
                        <a:t>HashTable</a:t>
                      </a:r>
                      <a:r>
                        <a:rPr lang="fr-FR" sz="1800" dirty="0">
                          <a:solidFill>
                            <a:schemeClr val="tx2">
                              <a:lumMod val="50000"/>
                            </a:schemeClr>
                          </a:solidFill>
                          <a:latin typeface="Times New Roman" pitchFamily="18" charset="0"/>
                          <a:cs typeface="Times New Roman" pitchFamily="18" charset="0"/>
                        </a:rPr>
                        <a:t> </a:t>
                      </a:r>
                      <a:endParaRPr lang="fr-FR" sz="1800" b="1" dirty="0">
                        <a:solidFill>
                          <a:schemeClr val="tx2">
                            <a:lumMod val="50000"/>
                          </a:schemeClr>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7" name="Rectangle 6"/>
          <p:cNvSpPr/>
          <p:nvPr/>
        </p:nvSpPr>
        <p:spPr>
          <a:xfrm>
            <a:off x="357158" y="1357298"/>
            <a:ext cx="8064896" cy="861774"/>
          </a:xfrm>
          <a:prstGeom prst="rect">
            <a:avLst/>
          </a:prstGeom>
        </p:spPr>
        <p:txBody>
          <a:bodyPr wrap="square">
            <a:spAutoFit/>
          </a:bodyPr>
          <a:lstStyle/>
          <a:p>
            <a:pPr algn="just"/>
            <a:r>
              <a:rPr lang="fr-FR" sz="2500" dirty="0">
                <a:solidFill>
                  <a:schemeClr val="tx2">
                    <a:lumMod val="50000"/>
                  </a:schemeClr>
                </a:solidFill>
                <a:latin typeface="Times New Roman" pitchFamily="18" charset="0"/>
                <a:cs typeface="Times New Roman" pitchFamily="18" charset="0"/>
              </a:rPr>
              <a:t>Le </a:t>
            </a:r>
            <a:r>
              <a:rPr lang="fr-FR" sz="2500" dirty="0" err="1">
                <a:solidFill>
                  <a:schemeClr val="tx2">
                    <a:lumMod val="50000"/>
                  </a:schemeClr>
                </a:solidFill>
                <a:latin typeface="Times New Roman" pitchFamily="18" charset="0"/>
                <a:cs typeface="Times New Roman" pitchFamily="18" charset="0"/>
              </a:rPr>
              <a:t>framework</a:t>
            </a:r>
            <a:r>
              <a:rPr lang="fr-FR" sz="2500" dirty="0">
                <a:solidFill>
                  <a:schemeClr val="tx2">
                    <a:lumMod val="50000"/>
                  </a:schemeClr>
                </a:solidFill>
                <a:latin typeface="Times New Roman" pitchFamily="18" charset="0"/>
                <a:cs typeface="Times New Roman" pitchFamily="18" charset="0"/>
              </a:rPr>
              <a:t> propose plusieurs </a:t>
            </a:r>
            <a:r>
              <a:rPr lang="fr-FR" sz="2500" dirty="0" smtClean="0">
                <a:solidFill>
                  <a:schemeClr val="tx2">
                    <a:lumMod val="50000"/>
                  </a:schemeClr>
                </a:solidFill>
                <a:latin typeface="Times New Roman" pitchFamily="18" charset="0"/>
                <a:cs typeface="Times New Roman" pitchFamily="18" charset="0"/>
              </a:rPr>
              <a:t>classes qui </a:t>
            </a:r>
            <a:r>
              <a:rPr lang="fr-FR" sz="2500" dirty="0">
                <a:solidFill>
                  <a:schemeClr val="tx2">
                    <a:lumMod val="50000"/>
                  </a:schemeClr>
                </a:solidFill>
                <a:latin typeface="Times New Roman" pitchFamily="18" charset="0"/>
                <a:cs typeface="Times New Roman" pitchFamily="18" charset="0"/>
              </a:rPr>
              <a:t>implémentent ces interfaces et </a:t>
            </a:r>
            <a:r>
              <a:rPr lang="fr-FR" sz="2500" dirty="0" smtClean="0">
                <a:solidFill>
                  <a:schemeClr val="tx2">
                    <a:lumMod val="50000"/>
                  </a:schemeClr>
                </a:solidFill>
                <a:latin typeface="Times New Roman" pitchFamily="18" charset="0"/>
                <a:cs typeface="Times New Roman" pitchFamily="18" charset="0"/>
              </a:rPr>
              <a:t>qui </a:t>
            </a:r>
            <a:r>
              <a:rPr lang="en-US" sz="2500" dirty="0" err="1" smtClean="0">
                <a:solidFill>
                  <a:schemeClr val="tx2">
                    <a:lumMod val="50000"/>
                  </a:schemeClr>
                </a:solidFill>
                <a:latin typeface="Times New Roman" pitchFamily="18" charset="0"/>
                <a:cs typeface="Times New Roman" pitchFamily="18" charset="0"/>
              </a:rPr>
              <a:t>peuvent</a:t>
            </a:r>
            <a:r>
              <a:rPr lang="en-US" sz="2500" dirty="0" smtClean="0">
                <a:solidFill>
                  <a:schemeClr val="tx2">
                    <a:lumMod val="50000"/>
                  </a:schemeClr>
                </a:solidFill>
                <a:latin typeface="Times New Roman" pitchFamily="18" charset="0"/>
                <a:cs typeface="Times New Roman" pitchFamily="18" charset="0"/>
              </a:rPr>
              <a:t> </a:t>
            </a:r>
            <a:r>
              <a:rPr lang="en-US" sz="2500" dirty="0" err="1">
                <a:solidFill>
                  <a:schemeClr val="tx2">
                    <a:lumMod val="50000"/>
                  </a:schemeClr>
                </a:solidFill>
                <a:latin typeface="Times New Roman" pitchFamily="18" charset="0"/>
                <a:cs typeface="Times New Roman" pitchFamily="18" charset="0"/>
              </a:rPr>
              <a:t>être</a:t>
            </a:r>
            <a:r>
              <a:rPr lang="en-US" sz="2500" dirty="0">
                <a:solidFill>
                  <a:schemeClr val="tx2">
                    <a:lumMod val="50000"/>
                  </a:schemeClr>
                </a:solidFill>
                <a:latin typeface="Times New Roman" pitchFamily="18" charset="0"/>
                <a:cs typeface="Times New Roman" pitchFamily="18" charset="0"/>
              </a:rPr>
              <a:t> </a:t>
            </a:r>
            <a:r>
              <a:rPr lang="en-US" sz="2500" dirty="0" err="1">
                <a:solidFill>
                  <a:schemeClr val="tx2">
                    <a:lumMod val="50000"/>
                  </a:schemeClr>
                </a:solidFill>
                <a:latin typeface="Times New Roman" pitchFamily="18" charset="0"/>
                <a:cs typeface="Times New Roman" pitchFamily="18" charset="0"/>
              </a:rPr>
              <a:t>directement</a:t>
            </a:r>
            <a:r>
              <a:rPr lang="en-US" sz="2500" dirty="0">
                <a:solidFill>
                  <a:schemeClr val="tx2">
                    <a:lumMod val="50000"/>
                  </a:schemeClr>
                </a:solidFill>
                <a:latin typeface="Times New Roman" pitchFamily="18" charset="0"/>
                <a:cs typeface="Times New Roman" pitchFamily="18" charset="0"/>
              </a:rPr>
              <a:t> </a:t>
            </a:r>
            <a:r>
              <a:rPr lang="en-US" sz="2500" dirty="0" err="1">
                <a:solidFill>
                  <a:schemeClr val="tx2">
                    <a:lumMod val="50000"/>
                  </a:schemeClr>
                </a:solidFill>
                <a:latin typeface="Times New Roman" pitchFamily="18" charset="0"/>
                <a:cs typeface="Times New Roman" pitchFamily="18" charset="0"/>
              </a:rPr>
              <a:t>utilisés</a:t>
            </a:r>
            <a:r>
              <a:rPr lang="en-US" sz="2500" dirty="0">
                <a:solidFill>
                  <a:schemeClr val="tx2">
                    <a:lumMod val="50000"/>
                  </a:schemeClr>
                </a:solidFill>
                <a:latin typeface="Times New Roman" pitchFamily="18" charset="0"/>
                <a:cs typeface="Times New Roman" pitchFamily="18" charset="0"/>
              </a:rPr>
              <a:t> :</a:t>
            </a:r>
          </a:p>
        </p:txBody>
      </p:sp>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interfaces des collections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nvPr>
        </p:nvGraphicFramePr>
        <p:xfrm>
          <a:off x="251520" y="2148986"/>
          <a:ext cx="8640960" cy="4382798"/>
        </p:xfrm>
        <a:graphic>
          <a:graphicData uri="http://schemas.openxmlformats.org/drawingml/2006/table">
            <a:tbl>
              <a:tblPr>
                <a:tableStyleId>{3C2FFA5D-87B4-456A-9821-1D502468CF0F}</a:tableStyleId>
              </a:tblPr>
              <a:tblGrid>
                <a:gridCol w="2748844"/>
                <a:gridCol w="5892116"/>
              </a:tblGrid>
              <a:tr h="425007">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Méthode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Rôle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079398">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add</a:t>
                      </a:r>
                      <a:r>
                        <a:rPr lang="fr-FR" sz="1800" b="1" kern="1200" dirty="0">
                          <a:solidFill>
                            <a:schemeClr val="tx2">
                              <a:lumMod val="50000"/>
                            </a:schemeClr>
                          </a:solidFill>
                          <a:latin typeface="Times New Roman" pitchFamily="18" charset="0"/>
                          <a:ea typeface="+mn-ea"/>
                          <a:cs typeface="Times New Roman" pitchFamily="18" charset="0"/>
                        </a:rPr>
                        <a:t>(Object)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ajoute l'élément fourni en paramètre à la collection. La valeur de retour indique si la collection a été mise à jour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19598">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addAll</a:t>
                      </a:r>
                      <a:r>
                        <a:rPr lang="fr-FR" sz="1800" b="1" kern="1200" dirty="0">
                          <a:solidFill>
                            <a:schemeClr val="tx2">
                              <a:lumMod val="50000"/>
                            </a:schemeClr>
                          </a:solidFill>
                          <a:latin typeface="Times New Roman" pitchFamily="18" charset="0"/>
                          <a:ea typeface="+mn-ea"/>
                          <a:cs typeface="Times New Roman" pitchFamily="18" charset="0"/>
                        </a:rPr>
                        <a:t>(Collection)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ajoute à la collection tous les éléments de la collection fournie en paramètre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59799">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void</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clear</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supprime tous les éléments de la collection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719598">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contains</a:t>
                      </a:r>
                      <a:r>
                        <a:rPr lang="fr-FR" sz="1800" b="1" kern="1200" dirty="0">
                          <a:solidFill>
                            <a:schemeClr val="tx2">
                              <a:lumMod val="50000"/>
                            </a:schemeClr>
                          </a:solidFill>
                          <a:latin typeface="Times New Roman" pitchFamily="18" charset="0"/>
                          <a:ea typeface="+mn-ea"/>
                          <a:cs typeface="Times New Roman" pitchFamily="18" charset="0"/>
                        </a:rPr>
                        <a:t>(Object)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indique si la collection contient au moins un élément identique à celui fourni en paramètre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1079398">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containsAll</a:t>
                      </a:r>
                      <a:r>
                        <a:rPr lang="fr-FR" sz="1800" b="1" kern="1200" dirty="0">
                          <a:solidFill>
                            <a:schemeClr val="tx2">
                              <a:lumMod val="50000"/>
                            </a:schemeClr>
                          </a:solidFill>
                          <a:latin typeface="Times New Roman" pitchFamily="18" charset="0"/>
                          <a:ea typeface="+mn-ea"/>
                          <a:cs typeface="Times New Roman" pitchFamily="18" charset="0"/>
                        </a:rPr>
                        <a:t>(Collection)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indique si tous les éléments de la collection fournie en paramètre sont contenus dans la collection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1746" name="Rectangle 2"/>
          <p:cNvSpPr>
            <a:spLocks noChangeArrowheads="1"/>
          </p:cNvSpPr>
          <p:nvPr/>
        </p:nvSpPr>
        <p:spPr bwMode="auto">
          <a:xfrm>
            <a:off x="214282" y="1500174"/>
            <a:ext cx="558441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Cette interface définit plusieurs méthodes :</a:t>
            </a:r>
            <a:endParaRPr kumimoji="0" lang="fr-FR" sz="2400" b="0"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interfaces des collections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nvPr>
        </p:nvGraphicFramePr>
        <p:xfrm>
          <a:off x="500033" y="2071678"/>
          <a:ext cx="8464453" cy="4371793"/>
        </p:xfrm>
        <a:graphic>
          <a:graphicData uri="http://schemas.openxmlformats.org/drawingml/2006/table">
            <a:tbl>
              <a:tblPr>
                <a:tableStyleId>{3C2FFA5D-87B4-456A-9821-1D502468CF0F}</a:tableStyleId>
              </a:tblPr>
              <a:tblGrid>
                <a:gridCol w="2275597"/>
                <a:gridCol w="6188856"/>
              </a:tblGrid>
              <a:tr h="380864">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Méthode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Rôle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438323">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isEmpty</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indique si la collection est vide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645072">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Iterator</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iterator</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un objet qui permet de parcourir l'ensemble des éléments de la collection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967609">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boolean</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remove</a:t>
                      </a:r>
                      <a:r>
                        <a:rPr lang="fr-FR" sz="1800" b="1" kern="1200" dirty="0">
                          <a:solidFill>
                            <a:schemeClr val="tx2">
                              <a:lumMod val="50000"/>
                            </a:schemeClr>
                          </a:solidFill>
                          <a:latin typeface="Times New Roman" pitchFamily="18" charset="0"/>
                          <a:ea typeface="+mn-ea"/>
                          <a:cs typeface="Times New Roman" pitchFamily="18" charset="0"/>
                        </a:rPr>
                        <a:t>(Object)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supprime l'élément fourni en paramètre de la collection. La valeur de retour indique si la collection a été mise à jour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967609">
                <a:tc>
                  <a:txBody>
                    <a:bodyPr/>
                    <a:lstStyle/>
                    <a:p>
                      <a:pPr marL="0" algn="ctr" defTabSz="914400" rtl="0" eaLnBrk="1" latinLnBrk="0" hangingPunct="1">
                        <a:lnSpc>
                          <a:spcPct val="115000"/>
                        </a:lnSpc>
                        <a:spcAft>
                          <a:spcPts val="0"/>
                        </a:spcAft>
                      </a:pPr>
                      <a:r>
                        <a:rPr lang="fr-FR" sz="1800" b="1" kern="1200">
                          <a:solidFill>
                            <a:schemeClr val="tx2">
                              <a:lumMod val="50000"/>
                            </a:schemeClr>
                          </a:solidFill>
                          <a:latin typeface="Times New Roman" pitchFamily="18" charset="0"/>
                          <a:ea typeface="+mn-ea"/>
                          <a:cs typeface="Times New Roman" pitchFamily="18" charset="0"/>
                        </a:rPr>
                        <a:t>boolean removeAll(Collection)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supprime </a:t>
                      </a:r>
                      <a:r>
                        <a:rPr lang="fr-FR" sz="1800" kern="1200" dirty="0" smtClean="0">
                          <a:solidFill>
                            <a:schemeClr val="tx2">
                              <a:lumMod val="50000"/>
                            </a:schemeClr>
                          </a:solidFill>
                          <a:latin typeface="Times New Roman" pitchFamily="18" charset="0"/>
                          <a:ea typeface="+mn-ea"/>
                          <a:cs typeface="Times New Roman" pitchFamily="18" charset="0"/>
                        </a:rPr>
                        <a:t>tous les </a:t>
                      </a:r>
                      <a:r>
                        <a:rPr lang="fr-FR" sz="1800" kern="1200" dirty="0">
                          <a:solidFill>
                            <a:schemeClr val="tx2">
                              <a:lumMod val="50000"/>
                            </a:schemeClr>
                          </a:solidFill>
                          <a:latin typeface="Times New Roman" pitchFamily="18" charset="0"/>
                          <a:ea typeface="+mn-ea"/>
                          <a:cs typeface="Times New Roman" pitchFamily="18" charset="0"/>
                        </a:rPr>
                        <a:t>éléments de la collection qui sont contenus dans la collection fournie en paramètre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22536">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size()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le nombre d'éléments contenu dans la collection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645072">
                <a:tc>
                  <a:txBody>
                    <a:bodyPr/>
                    <a:lstStyle/>
                    <a:p>
                      <a:pPr marL="0" algn="ctr" defTabSz="914400" rtl="0" eaLnBrk="1" latinLnBrk="0" hangingPunct="1">
                        <a:lnSpc>
                          <a:spcPct val="115000"/>
                        </a:lnSpc>
                        <a:spcAft>
                          <a:spcPts val="0"/>
                        </a:spcAft>
                      </a:pPr>
                      <a:r>
                        <a:rPr lang="fr-FR" sz="1800" b="1" kern="1200" dirty="0">
                          <a:solidFill>
                            <a:schemeClr val="tx2">
                              <a:lumMod val="50000"/>
                            </a:schemeClr>
                          </a:solidFill>
                          <a:latin typeface="Times New Roman" pitchFamily="18" charset="0"/>
                          <a:ea typeface="+mn-ea"/>
                          <a:cs typeface="Times New Roman" pitchFamily="18" charset="0"/>
                        </a:rPr>
                        <a:t>Object[] </a:t>
                      </a:r>
                      <a:r>
                        <a:rPr lang="fr-FR" sz="1800" b="1" kern="1200" dirty="0" err="1">
                          <a:solidFill>
                            <a:schemeClr val="tx2">
                              <a:lumMod val="50000"/>
                            </a:schemeClr>
                          </a:solidFill>
                          <a:latin typeface="Times New Roman" pitchFamily="18" charset="0"/>
                          <a:ea typeface="+mn-ea"/>
                          <a:cs typeface="Times New Roman" pitchFamily="18" charset="0"/>
                        </a:rPr>
                        <a:t>toArray</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d'un tableau d'objets qui contient tous les éléments de la collection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1746" name="Rectangle 2"/>
          <p:cNvSpPr>
            <a:spLocks noChangeArrowheads="1"/>
          </p:cNvSpPr>
          <p:nvPr/>
        </p:nvSpPr>
        <p:spPr bwMode="auto">
          <a:xfrm>
            <a:off x="357158" y="1285860"/>
            <a:ext cx="655981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chemeClr val="tx2">
                    <a:lumMod val="50000"/>
                  </a:schemeClr>
                </a:solidFill>
                <a:effectLst/>
                <a:latin typeface="Times New Roman" pitchFamily="18" charset="0"/>
                <a:ea typeface="Calibri" pitchFamily="34" charset="0"/>
                <a:cs typeface="Times New Roman" pitchFamily="18" charset="0"/>
              </a:rPr>
              <a:t>Cette interface définit plusieurs méthodes :</a:t>
            </a:r>
            <a:endParaRPr kumimoji="0" lang="fr-FR" sz="2400" b="0"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Les interfaces des collections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571612"/>
            <a:ext cx="8363272" cy="5025740"/>
          </a:xfrm>
        </p:spPr>
        <p:txBody>
          <a:bodyPr>
            <a:normAutofit fontScale="62500" lnSpcReduction="20000"/>
          </a:bodyPr>
          <a:lstStyle/>
          <a:p>
            <a:pPr marL="0" indent="0" algn="just">
              <a:buNone/>
            </a:pPr>
            <a:r>
              <a:rPr lang="fr-FR" sz="3600" dirty="0" smtClean="0">
                <a:solidFill>
                  <a:schemeClr val="tx2">
                    <a:lumMod val="50000"/>
                  </a:schemeClr>
                </a:solidFill>
                <a:latin typeface="Times New Roman" pitchFamily="18" charset="0"/>
                <a:cs typeface="Times New Roman" pitchFamily="18" charset="0"/>
              </a:rPr>
              <a:t>Une liste est une collection ordonnée d'éléments </a:t>
            </a:r>
            <a:r>
              <a:rPr lang="fr-FR" sz="3600" b="1" u="sng" dirty="0" smtClean="0">
                <a:solidFill>
                  <a:srgbClr val="FF0000"/>
                </a:solidFill>
                <a:latin typeface="Times New Roman" pitchFamily="18" charset="0"/>
                <a:cs typeface="Times New Roman" pitchFamily="18" charset="0"/>
              </a:rPr>
              <a:t>qui autorise d'avoir des doublons</a:t>
            </a:r>
            <a:r>
              <a:rPr lang="fr-FR" sz="3600" dirty="0" smtClean="0">
                <a:latin typeface="Times New Roman" pitchFamily="18" charset="0"/>
                <a:cs typeface="Times New Roman" pitchFamily="18" charset="0"/>
              </a:rPr>
              <a:t>. </a:t>
            </a:r>
            <a:r>
              <a:rPr lang="fr-FR" sz="3600" dirty="0" smtClean="0">
                <a:solidFill>
                  <a:schemeClr val="tx2">
                    <a:lumMod val="50000"/>
                  </a:schemeClr>
                </a:solidFill>
                <a:latin typeface="Times New Roman" pitchFamily="18" charset="0"/>
                <a:cs typeface="Times New Roman" pitchFamily="18" charset="0"/>
              </a:rPr>
              <a:t>Etant ordonné, On peut accéder à un élément d'une liste à partir de son index.</a:t>
            </a:r>
            <a:endParaRPr lang="fr-FR" sz="3600" dirty="0">
              <a:solidFill>
                <a:schemeClr val="tx2">
                  <a:lumMod val="50000"/>
                </a:schemeClr>
              </a:solidFill>
              <a:latin typeface="Times New Roman" pitchFamily="18" charset="0"/>
              <a:cs typeface="Times New Roman" pitchFamily="18" charset="0"/>
            </a:endParaRPr>
          </a:p>
          <a:p>
            <a:pPr marL="0" indent="0" algn="just">
              <a:buNone/>
            </a:pPr>
            <a:endParaRPr lang="fr-FR" sz="3600" dirty="0" smtClean="0">
              <a:solidFill>
                <a:schemeClr val="tx2">
                  <a:lumMod val="50000"/>
                </a:schemeClr>
              </a:solidFill>
              <a:latin typeface="Times New Roman" pitchFamily="18" charset="0"/>
              <a:cs typeface="Times New Roman" pitchFamily="18" charset="0"/>
            </a:endParaRPr>
          </a:p>
          <a:p>
            <a:pPr lvl="0" algn="just">
              <a:buFont typeface="Wingdings" pitchFamily="2" charset="2"/>
              <a:buChar char="§"/>
            </a:pPr>
            <a:r>
              <a:rPr lang="fr-FR" sz="3600" dirty="0" smtClean="0">
                <a:solidFill>
                  <a:schemeClr val="tx2">
                    <a:lumMod val="50000"/>
                  </a:schemeClr>
                </a:solidFill>
                <a:latin typeface="Times New Roman" pitchFamily="18" charset="0"/>
                <a:cs typeface="Times New Roman" pitchFamily="18" charset="0"/>
              </a:rPr>
              <a:t>Les collections qui implémentent cette interface autorisent les doublons dans les éléments de la liste. Ils autorisent aussi l'insertion d'éléments </a:t>
            </a:r>
            <a:r>
              <a:rPr lang="fr-FR" sz="3600" dirty="0" err="1" smtClean="0">
                <a:solidFill>
                  <a:schemeClr val="tx2">
                    <a:lumMod val="50000"/>
                  </a:schemeClr>
                </a:solidFill>
                <a:latin typeface="Times New Roman" pitchFamily="18" charset="0"/>
                <a:cs typeface="Times New Roman" pitchFamily="18" charset="0"/>
              </a:rPr>
              <a:t>null</a:t>
            </a:r>
            <a:r>
              <a:rPr lang="fr-FR" sz="3600" dirty="0" smtClean="0">
                <a:solidFill>
                  <a:schemeClr val="tx2">
                    <a:lumMod val="50000"/>
                  </a:schemeClr>
                </a:solidFill>
                <a:latin typeface="Times New Roman" pitchFamily="18" charset="0"/>
                <a:cs typeface="Times New Roman" pitchFamily="18" charset="0"/>
              </a:rPr>
              <a:t>.</a:t>
            </a:r>
          </a:p>
          <a:p>
            <a:pPr lvl="0" algn="just">
              <a:buNone/>
            </a:pPr>
            <a:endParaRPr lang="fr-FR" sz="3600" dirty="0" smtClean="0">
              <a:solidFill>
                <a:schemeClr val="tx2">
                  <a:lumMod val="50000"/>
                </a:schemeClr>
              </a:solidFill>
              <a:latin typeface="Times New Roman" pitchFamily="18" charset="0"/>
              <a:cs typeface="Times New Roman" pitchFamily="18" charset="0"/>
            </a:endParaRPr>
          </a:p>
          <a:p>
            <a:pPr lvl="0" algn="just">
              <a:buFont typeface="Wingdings" pitchFamily="2" charset="2"/>
              <a:buChar char="§"/>
            </a:pPr>
            <a:r>
              <a:rPr lang="fr-FR" sz="3600" dirty="0" smtClean="0">
                <a:solidFill>
                  <a:schemeClr val="tx2">
                    <a:lumMod val="50000"/>
                  </a:schemeClr>
                </a:solidFill>
                <a:latin typeface="Times New Roman" pitchFamily="18" charset="0"/>
                <a:cs typeface="Times New Roman" pitchFamily="18" charset="0"/>
              </a:rPr>
              <a:t>L'interface List propose plusieurs méthodes pour un accès à partir d'un index aux éléments de la liste. La gestion de cet index commence à zéro.</a:t>
            </a:r>
          </a:p>
          <a:p>
            <a:pPr lvl="0" algn="just">
              <a:buFont typeface="Wingdings" pitchFamily="2" charset="2"/>
              <a:buChar char="§"/>
            </a:pPr>
            <a:endParaRPr lang="fr-FR" sz="3600" dirty="0" smtClean="0">
              <a:solidFill>
                <a:schemeClr val="tx2">
                  <a:lumMod val="50000"/>
                </a:schemeClr>
              </a:solidFill>
              <a:latin typeface="Times New Roman" pitchFamily="18" charset="0"/>
              <a:cs typeface="Times New Roman" pitchFamily="18" charset="0"/>
            </a:endParaRPr>
          </a:p>
          <a:p>
            <a:pPr algn="just">
              <a:buFont typeface="Wingdings" pitchFamily="2" charset="2"/>
              <a:buChar char="§"/>
            </a:pPr>
            <a:r>
              <a:rPr lang="fr-FR" sz="3600" dirty="0" smtClean="0">
                <a:solidFill>
                  <a:schemeClr val="tx2">
                    <a:lumMod val="50000"/>
                  </a:schemeClr>
                </a:solidFill>
                <a:latin typeface="Times New Roman" pitchFamily="18" charset="0"/>
                <a:cs typeface="Times New Roman" pitchFamily="18" charset="0"/>
              </a:rPr>
              <a:t>Pour les listes, une interface particulière est définie pour assurer le parcours dans les deux sens de la liste et assurer des mises à jour : l'interface </a:t>
            </a:r>
            <a:r>
              <a:rPr lang="fr-FR" sz="3600" b="1" dirty="0" err="1" smtClean="0">
                <a:solidFill>
                  <a:schemeClr val="tx2">
                    <a:lumMod val="50000"/>
                  </a:schemeClr>
                </a:solidFill>
                <a:latin typeface="Times New Roman" pitchFamily="18" charset="0"/>
                <a:cs typeface="Times New Roman" pitchFamily="18" charset="0"/>
              </a:rPr>
              <a:t>ListIterator</a:t>
            </a:r>
            <a:r>
              <a:rPr lang="fr-FR" sz="3600" b="1" dirty="0" smtClean="0">
                <a:solidFill>
                  <a:schemeClr val="tx2">
                    <a:lumMod val="50000"/>
                  </a:schemeClr>
                </a:solidFill>
                <a:latin typeface="Times New Roman" pitchFamily="18" charset="0"/>
                <a:cs typeface="Times New Roman" pitchFamily="18" charset="0"/>
              </a:rPr>
              <a:t> </a:t>
            </a:r>
            <a:endParaRPr lang="fr-FR" sz="3600" dirty="0" smtClean="0">
              <a:solidFill>
                <a:schemeClr val="tx2">
                  <a:lumMod val="50000"/>
                </a:schemeClr>
              </a:solidFill>
              <a:latin typeface="Times New Roman" pitchFamily="18" charset="0"/>
              <a:cs typeface="Times New Roman" pitchFamily="18" charset="0"/>
            </a:endParaRPr>
          </a:p>
          <a:p>
            <a:pPr lvl="0" algn="just">
              <a:buFont typeface="Wingdings" pitchFamily="2" charset="2"/>
              <a:buChar char="§"/>
            </a:pPr>
            <a:endParaRPr lang="fr-FR" sz="3400" dirty="0" smtClean="0"/>
          </a:p>
          <a:p>
            <a:pPr lvl="0" algn="just">
              <a:buNone/>
            </a:pPr>
            <a:endParaRPr lang="fr-FR" sz="3400" dirty="0" smtClean="0"/>
          </a:p>
          <a:p>
            <a:pPr lvl="0" algn="just">
              <a:buNone/>
            </a:pPr>
            <a:endParaRPr lang="fr-FR"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nvPr>
        </p:nvGraphicFramePr>
        <p:xfrm>
          <a:off x="285720" y="1428736"/>
          <a:ext cx="8640960" cy="5480087"/>
        </p:xfrm>
        <a:graphic>
          <a:graphicData uri="http://schemas.openxmlformats.org/drawingml/2006/table">
            <a:tbl>
              <a:tblPr>
                <a:tableStyleId>{3C2FFA5D-87B4-456A-9821-1D502468CF0F}</a:tableStyleId>
              </a:tblPr>
              <a:tblGrid>
                <a:gridCol w="2440348"/>
                <a:gridCol w="6200612"/>
              </a:tblGrid>
              <a:tr h="293201">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Méthode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Rôle </a:t>
                      </a:r>
                    </a:p>
                  </a:txBody>
                  <a:tcPr marL="68580" marR="68580" marT="0" marB="0">
                    <a:solidFill>
                      <a:schemeClr val="bg2"/>
                    </a:solidFill>
                  </a:tcPr>
                </a:tc>
              </a:tr>
              <a:tr h="293201">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Iterator</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iterator</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un objet capable de parcourir la liste </a:t>
                      </a:r>
                    </a:p>
                  </a:txBody>
                  <a:tcPr marL="68580" marR="68580" marT="0" marB="0">
                    <a:solidFill>
                      <a:schemeClr val="bg2"/>
                    </a:solidFill>
                  </a:tcPr>
                </a:tc>
              </a:tr>
              <a:tr h="586402">
                <a:tc>
                  <a:txBody>
                    <a:bodyPr/>
                    <a:lstStyle/>
                    <a:p>
                      <a:pPr marL="0" algn="ctr" defTabSz="914400" rtl="0" eaLnBrk="1" latinLnBrk="0" hangingPunct="1">
                        <a:lnSpc>
                          <a:spcPct val="115000"/>
                        </a:lnSpc>
                        <a:spcAft>
                          <a:spcPts val="0"/>
                        </a:spcAft>
                      </a:pPr>
                      <a:r>
                        <a:rPr lang="fr-FR" sz="1800" b="1" kern="1200" dirty="0">
                          <a:solidFill>
                            <a:schemeClr val="tx2">
                              <a:lumMod val="50000"/>
                            </a:schemeClr>
                          </a:solidFill>
                          <a:latin typeface="Times New Roman" pitchFamily="18" charset="0"/>
                          <a:ea typeface="+mn-ea"/>
                          <a:cs typeface="Times New Roman" pitchFamily="18" charset="0"/>
                        </a:rPr>
                        <a:t>Object set (</a:t>
                      </a: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Object)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remplace l'élément contenu à la position précisée par l'objet fourni en paramètre </a:t>
                      </a:r>
                    </a:p>
                  </a:txBody>
                  <a:tcPr marL="68580" marR="68580" marT="0" marB="0">
                    <a:solidFill>
                      <a:schemeClr val="bg2"/>
                    </a:solidFill>
                  </a:tcPr>
                </a:tc>
              </a:tr>
              <a:tr h="362495">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void</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add</a:t>
                      </a:r>
                      <a:r>
                        <a:rPr lang="fr-FR" sz="1800" b="1" kern="1200" dirty="0">
                          <a:solidFill>
                            <a:schemeClr val="tx2">
                              <a:lumMod val="50000"/>
                            </a:schemeClr>
                          </a:solidFill>
                          <a:latin typeface="Times New Roman" pitchFamily="18" charset="0"/>
                          <a:ea typeface="+mn-ea"/>
                          <a:cs typeface="Times New Roman" pitchFamily="18" charset="0"/>
                        </a:rPr>
                        <a:t>(</a:t>
                      </a: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Object)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a:solidFill>
                            <a:schemeClr val="tx2">
                              <a:lumMod val="50000"/>
                            </a:schemeClr>
                          </a:solidFill>
                          <a:latin typeface="Times New Roman" pitchFamily="18" charset="0"/>
                          <a:ea typeface="+mn-ea"/>
                          <a:cs typeface="Times New Roman" pitchFamily="18" charset="0"/>
                        </a:rPr>
                        <a:t>ajouter l'élément fourni en paramètre à la position précisée </a:t>
                      </a:r>
                    </a:p>
                  </a:txBody>
                  <a:tcPr marL="68580" marR="68580" marT="0" marB="0">
                    <a:solidFill>
                      <a:schemeClr val="bg2"/>
                    </a:solidFill>
                  </a:tcPr>
                </a:tc>
              </a:tr>
              <a:tr h="293201">
                <a:tc>
                  <a:txBody>
                    <a:bodyPr/>
                    <a:lstStyle/>
                    <a:p>
                      <a:pPr marL="0" algn="ctr" defTabSz="914400" rtl="0" eaLnBrk="1" latinLnBrk="0" hangingPunct="1">
                        <a:lnSpc>
                          <a:spcPct val="115000"/>
                        </a:lnSpc>
                        <a:spcAft>
                          <a:spcPts val="0"/>
                        </a:spcAft>
                      </a:pPr>
                      <a:r>
                        <a:rPr lang="fr-FR" sz="1800" b="1" kern="1200" dirty="0">
                          <a:solidFill>
                            <a:schemeClr val="tx2">
                              <a:lumMod val="50000"/>
                            </a:schemeClr>
                          </a:solidFill>
                          <a:latin typeface="Times New Roman" pitchFamily="18" charset="0"/>
                          <a:ea typeface="+mn-ea"/>
                          <a:cs typeface="Times New Roman" pitchFamily="18" charset="0"/>
                        </a:rPr>
                        <a:t>Object </a:t>
                      </a:r>
                      <a:r>
                        <a:rPr lang="fr-FR" sz="1800" b="1" kern="1200" dirty="0" err="1">
                          <a:solidFill>
                            <a:schemeClr val="tx2">
                              <a:lumMod val="50000"/>
                            </a:schemeClr>
                          </a:solidFill>
                          <a:latin typeface="Times New Roman" pitchFamily="18" charset="0"/>
                          <a:ea typeface="+mn-ea"/>
                          <a:cs typeface="Times New Roman" pitchFamily="18" charset="0"/>
                        </a:rPr>
                        <a:t>get</a:t>
                      </a:r>
                      <a:r>
                        <a:rPr lang="fr-FR" sz="1800" b="1" kern="1200" dirty="0">
                          <a:solidFill>
                            <a:schemeClr val="tx2">
                              <a:lumMod val="50000"/>
                            </a:schemeClr>
                          </a:solidFill>
                          <a:latin typeface="Times New Roman" pitchFamily="18" charset="0"/>
                          <a:ea typeface="+mn-ea"/>
                          <a:cs typeface="Times New Roman" pitchFamily="18" charset="0"/>
                        </a:rPr>
                        <a:t>(</a:t>
                      </a: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l'élément à la position précisée </a:t>
                      </a:r>
                    </a:p>
                  </a:txBody>
                  <a:tcPr marL="68580" marR="68580" marT="0" marB="0">
                    <a:solidFill>
                      <a:schemeClr val="bg2"/>
                    </a:solidFill>
                  </a:tcPr>
                </a:tc>
              </a:tr>
              <a:tr h="586402">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indexOf</a:t>
                      </a:r>
                      <a:r>
                        <a:rPr lang="fr-FR" sz="1800" b="1" kern="1200" dirty="0">
                          <a:solidFill>
                            <a:schemeClr val="tx2">
                              <a:lumMod val="50000"/>
                            </a:schemeClr>
                          </a:solidFill>
                          <a:latin typeface="Times New Roman" pitchFamily="18" charset="0"/>
                          <a:ea typeface="+mn-ea"/>
                          <a:cs typeface="Times New Roman" pitchFamily="18" charset="0"/>
                        </a:rPr>
                        <a:t>(Object)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l'index du premier élément fourni en paramètre dans la liste ou -1 si l'élément n'est pas dans la liste </a:t>
                      </a:r>
                    </a:p>
                  </a:txBody>
                  <a:tcPr marL="68580" marR="68580" marT="0" marB="0">
                    <a:solidFill>
                      <a:schemeClr val="bg2"/>
                    </a:solidFill>
                  </a:tcPr>
                </a:tc>
              </a:tr>
              <a:tr h="562071">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ListIterator</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listIterator</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un objet pour parcourir la liste et la mettre à jour </a:t>
                      </a:r>
                    </a:p>
                  </a:txBody>
                  <a:tcPr marL="68580" marR="68580" marT="0" marB="0">
                    <a:solidFill>
                      <a:schemeClr val="bg2"/>
                    </a:solidFill>
                  </a:tcPr>
                </a:tc>
              </a:tr>
              <a:tr h="1405177">
                <a:tc>
                  <a:txBody>
                    <a:bodyPr/>
                    <a:lstStyle/>
                    <a:p>
                      <a:pPr marL="0" algn="ctr" defTabSz="914400" rtl="0" eaLnBrk="1" latinLnBrk="0" hangingPunct="1">
                        <a:lnSpc>
                          <a:spcPct val="115000"/>
                        </a:lnSpc>
                        <a:spcAft>
                          <a:spcPts val="0"/>
                        </a:spcAft>
                      </a:pPr>
                      <a:r>
                        <a:rPr lang="fr-FR" sz="1800" b="1" kern="1200" dirty="0">
                          <a:solidFill>
                            <a:schemeClr val="tx2">
                              <a:lumMod val="50000"/>
                            </a:schemeClr>
                          </a:solidFill>
                          <a:latin typeface="Times New Roman" pitchFamily="18" charset="0"/>
                          <a:ea typeface="+mn-ea"/>
                          <a:cs typeface="Times New Roman" pitchFamily="18" charset="0"/>
                        </a:rPr>
                        <a:t>List </a:t>
                      </a:r>
                      <a:r>
                        <a:rPr lang="fr-FR" sz="1800" b="1" kern="1200" dirty="0" err="1">
                          <a:solidFill>
                            <a:schemeClr val="tx2">
                              <a:lumMod val="50000"/>
                            </a:schemeClr>
                          </a:solidFill>
                          <a:latin typeface="Times New Roman" pitchFamily="18" charset="0"/>
                          <a:ea typeface="+mn-ea"/>
                          <a:cs typeface="Times New Roman" pitchFamily="18" charset="0"/>
                        </a:rPr>
                        <a:t>subList</a:t>
                      </a:r>
                      <a:r>
                        <a:rPr lang="fr-FR" sz="1800" b="1" kern="1200" dirty="0">
                          <a:solidFill>
                            <a:schemeClr val="tx2">
                              <a:lumMod val="50000"/>
                            </a:schemeClr>
                          </a:solidFill>
                          <a:latin typeface="Times New Roman" pitchFamily="18" charset="0"/>
                          <a:ea typeface="+mn-ea"/>
                          <a:cs typeface="Times New Roman" pitchFamily="18" charset="0"/>
                        </a:rPr>
                        <a:t>(</a:t>
                      </a:r>
                      <a:r>
                        <a:rPr lang="fr-FR" sz="1800" b="1" kern="1200" dirty="0" err="1">
                          <a:solidFill>
                            <a:schemeClr val="tx2">
                              <a:lumMod val="50000"/>
                            </a:schemeClr>
                          </a:solidFill>
                          <a:latin typeface="Times New Roman" pitchFamily="18" charset="0"/>
                          <a:ea typeface="+mn-ea"/>
                          <a:cs typeface="Times New Roman" pitchFamily="18" charset="0"/>
                        </a:rPr>
                        <a:t>int,int</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un extrait de la liste contenant les éléments entre les deux index fournis (le premier index est inclus et le second est exclu). Les éléments contenus dans la liste de retour sont des références sur la liste originale. Des mises à jour de ces éléments impactent la liste originale. </a:t>
                      </a:r>
                    </a:p>
                  </a:txBody>
                  <a:tcPr marL="68580" marR="68580" marT="0" marB="0">
                    <a:solidFill>
                      <a:schemeClr val="bg2"/>
                    </a:solidFill>
                  </a:tcPr>
                </a:tc>
              </a:tr>
              <a:tr h="586402">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int</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lastIndexOf</a:t>
                      </a:r>
                      <a:r>
                        <a:rPr lang="fr-FR" sz="1800" b="1" kern="1200" dirty="0">
                          <a:solidFill>
                            <a:schemeClr val="tx2">
                              <a:lumMod val="50000"/>
                            </a:schemeClr>
                          </a:solidFill>
                          <a:latin typeface="Times New Roman" pitchFamily="18" charset="0"/>
                          <a:ea typeface="+mn-ea"/>
                          <a:cs typeface="Times New Roman" pitchFamily="18" charset="0"/>
                        </a:rPr>
                        <a:t>(Object)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dirty="0">
                          <a:solidFill>
                            <a:schemeClr val="tx2">
                              <a:lumMod val="50000"/>
                            </a:schemeClr>
                          </a:solidFill>
                          <a:latin typeface="Times New Roman" pitchFamily="18" charset="0"/>
                          <a:ea typeface="+mn-ea"/>
                          <a:cs typeface="Times New Roman" pitchFamily="18" charset="0"/>
                        </a:rPr>
                        <a:t>renvoie l'index du dernier élément fourni en paramètre dans la liste ou -1 si l'élément n'est pas dans la liste </a:t>
                      </a:r>
                    </a:p>
                  </a:txBody>
                  <a:tcPr marL="68580" marR="68580" marT="0" marB="0">
                    <a:solidFill>
                      <a:schemeClr val="bg2"/>
                    </a:solidFill>
                  </a:tcPr>
                </a:tc>
              </a:tr>
            </a:tbl>
          </a:graphicData>
        </a:graphic>
      </p:graphicFrame>
      <p:sp>
        <p:nvSpPr>
          <p:cNvPr id="4" name="Espace réservé de la date 3"/>
          <p:cNvSpPr>
            <a:spLocks noGrp="1"/>
          </p:cNvSpPr>
          <p:nvPr>
            <p:ph type="dt" sz="half" idx="10"/>
          </p:nvPr>
        </p:nvSpPr>
        <p:spPr/>
        <p:txBody>
          <a:bodyPr/>
          <a:lstStyle/>
          <a:p>
            <a:fld id="{31D9F776-347A-45C0-9F28-88C76EFCDBFE}" type="datetime1">
              <a:rPr lang="fr-FR" smtClean="0"/>
              <a:pPr/>
              <a:t>17/04/2019</a:t>
            </a:fld>
            <a:endParaRPr lang="fr-FR"/>
          </a:p>
        </p:txBody>
      </p:sp>
      <p:sp>
        <p:nvSpPr>
          <p:cNvPr id="5" name="Espace réservé du numéro de diapositive 4"/>
          <p:cNvSpPr>
            <a:spLocks noGrp="1"/>
          </p:cNvSpPr>
          <p:nvPr>
            <p:ph type="sldNum" sz="quarter" idx="12"/>
          </p:nvPr>
        </p:nvSpPr>
        <p:spPr/>
        <p:txBody>
          <a:bodyPr/>
          <a:lstStyle/>
          <a:p>
            <a:fld id="{48246C7F-43D7-428B-B4E9-501B6A618032}" type="slidenum">
              <a:rPr lang="fr-FR" smtClean="0"/>
              <a:pPr/>
              <a:t>8</a:t>
            </a:fld>
            <a:endParaRPr lang="fr-FR"/>
          </a:p>
        </p:txBody>
      </p:sp>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List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600201"/>
            <a:ext cx="8472518" cy="828667"/>
          </a:xfrm>
        </p:spPr>
        <p:txBody>
          <a:bodyPr>
            <a:normAutofit lnSpcReduction="10000"/>
          </a:bodyPr>
          <a:lstStyle/>
          <a:p>
            <a:pPr algn="just">
              <a:buNone/>
            </a:pPr>
            <a:r>
              <a:rPr lang="fr-FR" sz="2500" dirty="0" smtClean="0">
                <a:solidFill>
                  <a:schemeClr val="tx2">
                    <a:lumMod val="50000"/>
                  </a:schemeClr>
                </a:solidFill>
                <a:latin typeface="Times New Roman" pitchFamily="18" charset="0"/>
                <a:cs typeface="Times New Roman" pitchFamily="18" charset="0"/>
              </a:rPr>
              <a:t>	Cette interface définit des méthodes pour des objets capables de parcourir les données d'une collection.</a:t>
            </a:r>
          </a:p>
          <a:p>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xmlns="" val="2254839801"/>
              </p:ext>
            </p:extLst>
          </p:nvPr>
        </p:nvGraphicFramePr>
        <p:xfrm>
          <a:off x="285720" y="2857496"/>
          <a:ext cx="8568952" cy="2685260"/>
        </p:xfrm>
        <a:graphic>
          <a:graphicData uri="http://schemas.openxmlformats.org/drawingml/2006/table">
            <a:tbl>
              <a:tblPr>
                <a:tableStyleId>{3C2FFA5D-87B4-456A-9821-1D502468CF0F}</a:tableStyleId>
              </a:tblPr>
              <a:tblGrid>
                <a:gridCol w="2290729"/>
                <a:gridCol w="6278223"/>
              </a:tblGrid>
              <a:tr h="635074">
                <a:tc>
                  <a:txBody>
                    <a:bodyPr/>
                    <a:lstStyle/>
                    <a:p>
                      <a:pPr marL="0" algn="ctr" defTabSz="914400" rtl="0" eaLnBrk="1" latinLnBrk="0" hangingPunct="1">
                        <a:lnSpc>
                          <a:spcPct val="115000"/>
                        </a:lnSpc>
                        <a:spcAft>
                          <a:spcPts val="0"/>
                        </a:spcAft>
                      </a:pPr>
                      <a:r>
                        <a:rPr lang="fr-FR" sz="2200" b="1" kern="1200" dirty="0">
                          <a:solidFill>
                            <a:srgbClr val="C00000"/>
                          </a:solidFill>
                          <a:latin typeface="Times New Roman" pitchFamily="18" charset="0"/>
                          <a:ea typeface="+mn-ea"/>
                          <a:cs typeface="Times New Roman" pitchFamily="18" charset="0"/>
                        </a:rPr>
                        <a:t>Méthode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2200" b="1" kern="1200" dirty="0" smtClean="0">
                          <a:solidFill>
                            <a:srgbClr val="C00000"/>
                          </a:solidFill>
                          <a:latin typeface="Times New Roman" pitchFamily="18" charset="0"/>
                          <a:ea typeface="+mn-ea"/>
                          <a:cs typeface="Times New Roman" pitchFamily="18" charset="0"/>
                        </a:rPr>
                        <a:t>Rôle </a:t>
                      </a:r>
                      <a:endParaRPr lang="fr-FR" sz="2200" b="1" kern="1200" dirty="0">
                        <a:solidFill>
                          <a:srgbClr val="C00000"/>
                        </a:solidFill>
                        <a:latin typeface="Times New Roman" pitchFamily="18" charset="0"/>
                        <a:ea typeface="+mn-ea"/>
                        <a:cs typeface="Times New Roman" pitchFamily="18" charset="0"/>
                      </a:endParaRPr>
                    </a:p>
                  </a:txBody>
                  <a:tcPr marL="68580" marR="68580" marT="0" marB="0">
                    <a:solidFill>
                      <a:schemeClr val="bg2"/>
                    </a:solidFill>
                  </a:tcPr>
                </a:tc>
              </a:tr>
              <a:tr h="780038">
                <a:tc>
                  <a:txBody>
                    <a:bodyPr/>
                    <a:lstStyle/>
                    <a:p>
                      <a:pPr marL="0" algn="ctr" defTabSz="914400" rtl="0" eaLnBrk="1" latinLnBrk="0" hangingPunct="1">
                        <a:lnSpc>
                          <a:spcPct val="115000"/>
                        </a:lnSpc>
                        <a:spcAft>
                          <a:spcPts val="0"/>
                        </a:spcAft>
                      </a:pPr>
                      <a:r>
                        <a:rPr lang="fr-FR" sz="1800" b="1" kern="1200">
                          <a:solidFill>
                            <a:schemeClr val="tx2">
                              <a:lumMod val="50000"/>
                            </a:schemeClr>
                          </a:solidFill>
                          <a:latin typeface="Times New Roman" pitchFamily="18" charset="0"/>
                          <a:ea typeface="+mn-ea"/>
                          <a:cs typeface="Times New Roman" pitchFamily="18" charset="0"/>
                        </a:rPr>
                        <a:t>boolean hasNext()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smtClean="0">
                          <a:solidFill>
                            <a:schemeClr val="tx2">
                              <a:lumMod val="50000"/>
                            </a:schemeClr>
                          </a:solidFill>
                          <a:latin typeface="Times New Roman" pitchFamily="18" charset="0"/>
                          <a:ea typeface="+mn-ea"/>
                          <a:cs typeface="Times New Roman" pitchFamily="18" charset="0"/>
                        </a:rPr>
                        <a:t>indique s'il reste au moins un élement à parcourir dans la collection </a:t>
                      </a:r>
                      <a:endParaRPr lang="fr-FR" sz="1800" kern="1200" dirty="0">
                        <a:solidFill>
                          <a:schemeClr val="tx2">
                            <a:lumMod val="50000"/>
                          </a:schemeClr>
                        </a:solidFill>
                        <a:latin typeface="Times New Roman" pitchFamily="18" charset="0"/>
                        <a:ea typeface="+mn-ea"/>
                        <a:cs typeface="Times New Roman" pitchFamily="18" charset="0"/>
                      </a:endParaRPr>
                    </a:p>
                  </a:txBody>
                  <a:tcPr marL="68580" marR="68580" marT="0" marB="0">
                    <a:solidFill>
                      <a:schemeClr val="bg2"/>
                    </a:solidFill>
                  </a:tcPr>
                </a:tc>
              </a:tr>
              <a:tr h="635074">
                <a:tc>
                  <a:txBody>
                    <a:bodyPr/>
                    <a:lstStyle/>
                    <a:p>
                      <a:pPr marL="0" algn="ctr" defTabSz="914400" rtl="0" eaLnBrk="1" latinLnBrk="0" hangingPunct="1">
                        <a:lnSpc>
                          <a:spcPct val="115000"/>
                        </a:lnSpc>
                        <a:spcAft>
                          <a:spcPts val="0"/>
                        </a:spcAft>
                      </a:pPr>
                      <a:r>
                        <a:rPr lang="fr-FR" sz="1800" b="1" kern="1200">
                          <a:solidFill>
                            <a:schemeClr val="tx2">
                              <a:lumMod val="50000"/>
                            </a:schemeClr>
                          </a:solidFill>
                          <a:latin typeface="Times New Roman" pitchFamily="18" charset="0"/>
                          <a:ea typeface="+mn-ea"/>
                          <a:cs typeface="Times New Roman" pitchFamily="18" charset="0"/>
                        </a:rPr>
                        <a:t>Object next()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smtClean="0">
                          <a:solidFill>
                            <a:schemeClr val="tx2">
                              <a:lumMod val="50000"/>
                            </a:schemeClr>
                          </a:solidFill>
                          <a:latin typeface="Times New Roman" pitchFamily="18" charset="0"/>
                          <a:ea typeface="+mn-ea"/>
                          <a:cs typeface="Times New Roman" pitchFamily="18" charset="0"/>
                        </a:rPr>
                        <a:t>renvoie le prochain élément dans la collection </a:t>
                      </a:r>
                      <a:endParaRPr lang="fr-FR" sz="1800" kern="1200">
                        <a:solidFill>
                          <a:schemeClr val="tx2">
                            <a:lumMod val="50000"/>
                          </a:schemeClr>
                        </a:solidFill>
                        <a:latin typeface="Times New Roman" pitchFamily="18" charset="0"/>
                        <a:ea typeface="+mn-ea"/>
                        <a:cs typeface="Times New Roman" pitchFamily="18" charset="0"/>
                      </a:endParaRPr>
                    </a:p>
                  </a:txBody>
                  <a:tcPr marL="68580" marR="68580" marT="0" marB="0">
                    <a:solidFill>
                      <a:schemeClr val="bg2"/>
                    </a:solidFill>
                  </a:tcPr>
                </a:tc>
              </a:tr>
              <a:tr h="635074">
                <a:tc>
                  <a:txBody>
                    <a:bodyPr/>
                    <a:lstStyle/>
                    <a:p>
                      <a:pPr marL="0" algn="ctr" defTabSz="914400" rtl="0" eaLnBrk="1" latinLnBrk="0" hangingPunct="1">
                        <a:lnSpc>
                          <a:spcPct val="115000"/>
                        </a:lnSpc>
                        <a:spcAft>
                          <a:spcPts val="0"/>
                        </a:spcAft>
                      </a:pPr>
                      <a:r>
                        <a:rPr lang="fr-FR" sz="1800" b="1" kern="1200" dirty="0" err="1">
                          <a:solidFill>
                            <a:schemeClr val="tx2">
                              <a:lumMod val="50000"/>
                            </a:schemeClr>
                          </a:solidFill>
                          <a:latin typeface="Times New Roman" pitchFamily="18" charset="0"/>
                          <a:ea typeface="+mn-ea"/>
                          <a:cs typeface="Times New Roman" pitchFamily="18" charset="0"/>
                        </a:rPr>
                        <a:t>void</a:t>
                      </a:r>
                      <a:r>
                        <a:rPr lang="fr-FR" sz="1800" b="1" kern="1200" dirty="0">
                          <a:solidFill>
                            <a:schemeClr val="tx2">
                              <a:lumMod val="50000"/>
                            </a:schemeClr>
                          </a:solidFill>
                          <a:latin typeface="Times New Roman" pitchFamily="18" charset="0"/>
                          <a:ea typeface="+mn-ea"/>
                          <a:cs typeface="Times New Roman" pitchFamily="18" charset="0"/>
                        </a:rPr>
                        <a:t> </a:t>
                      </a:r>
                      <a:r>
                        <a:rPr lang="fr-FR" sz="1800" b="1" kern="1200" dirty="0" err="1">
                          <a:solidFill>
                            <a:schemeClr val="tx2">
                              <a:lumMod val="50000"/>
                            </a:schemeClr>
                          </a:solidFill>
                          <a:latin typeface="Times New Roman" pitchFamily="18" charset="0"/>
                          <a:ea typeface="+mn-ea"/>
                          <a:cs typeface="Times New Roman" pitchFamily="18" charset="0"/>
                        </a:rPr>
                        <a:t>remove</a:t>
                      </a:r>
                      <a:r>
                        <a:rPr lang="fr-FR" sz="1800" b="1" kern="1200" dirty="0">
                          <a:solidFill>
                            <a:schemeClr val="tx2">
                              <a:lumMod val="50000"/>
                            </a:schemeClr>
                          </a:solidFill>
                          <a:latin typeface="Times New Roman" pitchFamily="18" charset="0"/>
                          <a:ea typeface="+mn-ea"/>
                          <a:cs typeface="Times New Roman" pitchFamily="18" charset="0"/>
                        </a:rPr>
                        <a:t>() </a:t>
                      </a:r>
                    </a:p>
                  </a:txBody>
                  <a:tcPr marL="68580" marR="68580" marT="0" marB="0">
                    <a:solidFill>
                      <a:schemeClr val="bg2"/>
                    </a:solidFill>
                  </a:tcPr>
                </a:tc>
                <a:tc>
                  <a:txBody>
                    <a:bodyPr/>
                    <a:lstStyle/>
                    <a:p>
                      <a:pPr marL="0" algn="ctr" defTabSz="914400" rtl="0" eaLnBrk="1" latinLnBrk="0" hangingPunct="1">
                        <a:lnSpc>
                          <a:spcPct val="115000"/>
                        </a:lnSpc>
                        <a:spcAft>
                          <a:spcPts val="0"/>
                        </a:spcAft>
                      </a:pPr>
                      <a:r>
                        <a:rPr lang="fr-FR" sz="1800" kern="1200" dirty="0" smtClean="0">
                          <a:solidFill>
                            <a:schemeClr val="tx2">
                              <a:lumMod val="50000"/>
                            </a:schemeClr>
                          </a:solidFill>
                          <a:latin typeface="Times New Roman" pitchFamily="18" charset="0"/>
                          <a:ea typeface="+mn-ea"/>
                          <a:cs typeface="Times New Roman" pitchFamily="18" charset="0"/>
                        </a:rPr>
                        <a:t>supprime le dernier élément parcouru </a:t>
                      </a:r>
                      <a:endParaRPr lang="fr-FR" sz="1800" kern="1200" dirty="0">
                        <a:solidFill>
                          <a:schemeClr val="tx2">
                            <a:lumMod val="50000"/>
                          </a:schemeClr>
                        </a:solidFill>
                        <a:latin typeface="Times New Roman" pitchFamily="18" charset="0"/>
                        <a:ea typeface="+mn-ea"/>
                        <a:cs typeface="Times New Roman" pitchFamily="18" charset="0"/>
                      </a:endParaRPr>
                    </a:p>
                  </a:txBody>
                  <a:tcPr marL="68580" marR="68580" marT="0" marB="0">
                    <a:solidFill>
                      <a:schemeClr val="bg2"/>
                    </a:solidFill>
                  </a:tcPr>
                </a:tc>
              </a:tr>
            </a:tbl>
          </a:graphicData>
        </a:graphic>
      </p:graphicFrame>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L’interface </a:t>
            </a:r>
            <a:r>
              <a:rPr lang="fr-FR" sz="4400" dirty="0" err="1" smtClean="0">
                <a:solidFill>
                  <a:schemeClr val="bg1"/>
                </a:solidFill>
                <a:latin typeface="Times New Roman" pitchFamily="18" charset="0"/>
                <a:ea typeface="+mj-ea"/>
                <a:cs typeface="Times New Roman" pitchFamily="18" charset="0"/>
              </a:rPr>
              <a:t>Iterator</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7848</TotalTime>
  <Words>1782</Words>
  <Application>Microsoft Office PowerPoint</Application>
  <PresentationFormat>Affichage à l'écran (4:3)</PresentationFormat>
  <Paragraphs>368</Paragraphs>
  <Slides>34</Slides>
  <Notes>3</Notes>
  <HiddenSlides>0</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Thème Office</vt:lpstr>
      <vt:lpstr>Les collections</vt:lpstr>
      <vt:lpstr>Diapositive 2</vt:lpstr>
      <vt:lpstr>Diapositive 3</vt:lpstr>
      <vt:lpstr>Diapositive 4</vt:lpstr>
      <vt:lpstr>Diapositive 5</vt:lpstr>
      <vt:lpstr>Diapositive 6</vt:lpstr>
      <vt:lpstr>Diapositive 7</vt:lpstr>
      <vt:lpstr>Diapositive 8</vt:lpstr>
      <vt:lpstr>Diapositive 9</vt:lpstr>
      <vt:lpstr>Exemple</vt:lpstr>
      <vt:lpstr>Diapositive 11</vt:lpstr>
      <vt:lpstr>Diapositive 12</vt:lpstr>
      <vt:lpstr>Diapositive 13</vt:lpstr>
      <vt:lpstr>Exemple: un tableau dynamique qui peut comporter tous les types</vt:lpstr>
      <vt:lpstr>Diapositive 15</vt:lpstr>
      <vt:lpstr>Diapositive 16</vt:lpstr>
      <vt:lpstr>Diapositive 17</vt:lpstr>
      <vt:lpstr>Diapositive 18</vt:lpstr>
      <vt:lpstr>Diapositive 19</vt:lpstr>
      <vt:lpstr>Diapositive 20</vt:lpstr>
      <vt:lpstr>Diapositive 21</vt:lpstr>
      <vt:lpstr>Diapositive 22</vt:lpstr>
      <vt:lpstr>Diapositive 23</vt:lpstr>
      <vt:lpstr>Exercice </vt:lpstr>
      <vt:lpstr>Diapositive 25</vt:lpstr>
      <vt:lpstr>Diapositive 26</vt:lpstr>
      <vt:lpstr>La généricité</vt:lpstr>
      <vt:lpstr>Diapositive 28</vt:lpstr>
      <vt:lpstr>Diapositive 29</vt:lpstr>
      <vt:lpstr>Diapositive 30</vt:lpstr>
      <vt:lpstr>Diapositive 31</vt:lpstr>
      <vt:lpstr>Diapositive 32</vt:lpstr>
      <vt:lpstr>Diapositive 33</vt:lpstr>
      <vt:lpstr>Diapositive 34</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collections</dc:title>
  <dc:creator>Valued Acer Customer</dc:creator>
  <cp:lastModifiedBy>pc</cp:lastModifiedBy>
  <cp:revision>159</cp:revision>
  <dcterms:created xsi:type="dcterms:W3CDTF">2017-01-16T11:59:18Z</dcterms:created>
  <dcterms:modified xsi:type="dcterms:W3CDTF">2019-04-17T16:11:47Z</dcterms:modified>
</cp:coreProperties>
</file>