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342" r:id="rId19"/>
    <p:sldId id="344" r:id="rId20"/>
    <p:sldId id="345" r:id="rId21"/>
    <p:sldId id="346" r:id="rId22"/>
    <p:sldId id="289" r:id="rId23"/>
    <p:sldId id="290" r:id="rId24"/>
    <p:sldId id="291" r:id="rId25"/>
    <p:sldId id="292" r:id="rId26"/>
    <p:sldId id="293" r:id="rId27"/>
    <p:sldId id="29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5" r:id="rId37"/>
    <p:sldId id="295" r:id="rId38"/>
    <p:sldId id="296" r:id="rId39"/>
    <p:sldId id="298" r:id="rId40"/>
    <p:sldId id="334" r:id="rId41"/>
    <p:sldId id="335" r:id="rId42"/>
    <p:sldId id="336" r:id="rId43"/>
    <p:sldId id="337" r:id="rId44"/>
    <p:sldId id="339" r:id="rId45"/>
    <p:sldId id="340" r:id="rId46"/>
    <p:sldId id="299" r:id="rId47"/>
    <p:sldId id="300" r:id="rId48"/>
    <p:sldId id="301" r:id="rId49"/>
    <p:sldId id="302" r:id="rId50"/>
    <p:sldId id="303" r:id="rId51"/>
    <p:sldId id="341" r:id="rId52"/>
    <p:sldId id="324" r:id="rId53"/>
    <p:sldId id="325" r:id="rId54"/>
    <p:sldId id="326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21" autoAdjust="0"/>
    <p:restoredTop sz="69674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F717-FF4A-4FC7-9627-818FCBF5BE70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76FCC-D615-4CFB-AA64-7C7633ACAD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BF05D-E0E2-44ED-AA1A-0C9B930981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trouvent nécessairement à la racine d'une arborescence. Ils ne peuvent pas être contenus dans un autre conteneur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76FCC-D615-4CFB-AA64-7C7633ACAD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JFrame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 la classe permettant de faire une «application». Une instance de </a:t>
            </a:r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JFrame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 composée d'un </a:t>
            </a:r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JRootPane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lui même composé de :</a:t>
            </a:r>
          </a:p>
          <a:p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LayeredPane</a:t>
            </a:r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MenuPane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le menu</a:t>
            </a:r>
          </a:p>
          <a:p>
            <a:pPr lvl="1"/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ContentPane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les composants</a:t>
            </a:r>
          </a:p>
          <a:p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GlassPane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peut servir à intercepter des événements souris.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Conteneur sans fenêtre propre. Utile pour ranger d'autres composants.</a:t>
            </a:r>
            <a:endParaRPr lang="en-US" sz="1200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contentPane</a:t>
            </a:r>
            <a:r>
              <a:rPr lang="fr-FR" dirty="0" smtClean="0"/>
              <a:t>: panneau accessible via </a:t>
            </a:r>
            <a:r>
              <a:rPr lang="fr-FR" dirty="0" err="1" smtClean="0"/>
              <a:t>getContentPane</a:t>
            </a:r>
            <a:r>
              <a:rPr lang="fr-FR" dirty="0" smtClean="0"/>
              <a:t>() de </a:t>
            </a:r>
            <a:r>
              <a:rPr lang="fr-FR" dirty="0" err="1" smtClean="0"/>
              <a:t>JFrame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existe 2 manières de manipuler des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JComboBox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Jlist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soit on utilise directement les méthodes de manipulations des éléments de la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JComboBox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de la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Jlist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soit on développe notre propre modèle de liste –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DefaultListModel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-. 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fait, plusieurs composants Swing utilisent la notion de modèle pour stocker leurs données. La vue est donc complètement séparée des données qui sont stockés dans un modèle.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initialiser une </a:t>
            </a:r>
            <a:r>
              <a:rPr lang="fr-FR" dirty="0" err="1" smtClean="0"/>
              <a:t>JComboBox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vous pouvez utiliser le constructeur prenant un tableau d'objets en paramètre afin de renseigner tous les éléments d'un coup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pouvez créer une liste vide et ajouter les éléments avec la méthode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addItem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fr-F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4551-DDBE-4A8C-A1C8-E2B27A609A6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applet est un programme ou application originellement le plus souvent en Java, insérée dans une page web et exécutée par le navigateur.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classe de base de tous les objets est </a:t>
            </a:r>
            <a:r>
              <a:rPr lang="fr-FR" dirty="0" smtClean="0"/>
              <a:t>Component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en AWT et </a:t>
            </a:r>
            <a:r>
              <a:rPr lang="fr-FR" dirty="0" err="1" smtClean="0"/>
              <a:t>JComponent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en Swing. La classe </a:t>
            </a:r>
            <a:r>
              <a:rPr lang="fr-FR" dirty="0" err="1" smtClean="0"/>
              <a:t>JComponent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dérive de la classe </a:t>
            </a:r>
            <a:r>
              <a:rPr lang="fr-FR" dirty="0" smtClean="0"/>
              <a:t>Component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 sont deux classes abstraites.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75B0-223F-450B-B3DC-35A35488EA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4231-B439-4D33-93EB-C0E79C4BE69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21E2-191D-46D3-986F-A52FE79DCB9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7772400" cy="19442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Palatino Linotype" pitchFamily="18" charset="0"/>
              </a:rPr>
              <a:t>Interfaces </a:t>
            </a:r>
            <a:r>
              <a:rPr lang="en-US" sz="6600" b="1" dirty="0" err="1" smtClean="0">
                <a:solidFill>
                  <a:schemeClr val="tx2"/>
                </a:solidFill>
                <a:latin typeface="Palatino Linotype" pitchFamily="18" charset="0"/>
              </a:rPr>
              <a:t>graphiques</a:t>
            </a:r>
            <a:endParaRPr lang="en-US" sz="6600" b="1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4679504" y="5877272"/>
            <a:ext cx="4464496" cy="5760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Prof: Mme Sara SAIB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4" name="Picture 6" descr="http://www.x2i.fr/files/2009/09/java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356992"/>
            <a:ext cx="3456384" cy="2123738"/>
          </a:xfrm>
          <a:prstGeom prst="ellipse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484784"/>
            <a:ext cx="8445624" cy="864095"/>
          </a:xfrm>
        </p:spPr>
        <p:txBody>
          <a:bodyPr>
            <a:noAutofit/>
          </a:bodyPr>
          <a:lstStyle/>
          <a:p>
            <a:pPr marL="0" indent="0" algn="just"/>
            <a:r>
              <a:rPr lang="fr-FR" sz="2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Les conteneurs sont des objets graphiques qui peuvent contenir d'autres objets graphiques, incluant éventuellement des conteneurs. </a:t>
            </a:r>
          </a:p>
          <a:p>
            <a:pPr marL="0" indent="0" algn="just">
              <a:buNone/>
            </a:pPr>
            <a:endParaRPr lang="fr-FR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r>
              <a:rPr lang="fr-FR" sz="2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La classe de base des conteneurs est Container qui dérive de Component. </a:t>
            </a:r>
            <a:r>
              <a:rPr lang="fr-FR" sz="2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Il n'y a pas de classe </a:t>
            </a:r>
            <a:r>
              <a:rPr lang="fr-FR" sz="25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JContainer</a:t>
            </a:r>
            <a:r>
              <a:rPr lang="fr-FR" sz="2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en Swing</a:t>
            </a:r>
            <a:endParaRPr lang="en-US" sz="25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conteneurs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88033" y="1412776"/>
          <a:ext cx="8676455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135"/>
                <a:gridCol w="5344320"/>
              </a:tblGrid>
              <a:tr h="504350">
                <a:tc>
                  <a:txBody>
                    <a:bodyPr/>
                    <a:lstStyle/>
                    <a:p>
                      <a:r>
                        <a:rPr kumimoji="0" lang="en-US" sz="2500" b="1" kern="1200" baseline="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Conteneur</a:t>
                      </a:r>
                      <a:endParaRPr lang="en-US" sz="25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500" b="1" kern="1200" baseline="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Rôle</a:t>
                      </a:r>
                      <a:endParaRPr lang="en-US" sz="25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43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JWindow</a:t>
                      </a:r>
                      <a:endParaRPr lang="en-US" sz="20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fenêtre principale sans cadre ni menu. Les objets descendants de cette classe peuvent servir à implémenter des menus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5504">
                <a:tc>
                  <a:txBody>
                    <a:bodyPr/>
                    <a:lstStyle/>
                    <a:p>
                      <a:r>
                        <a:rPr kumimoji="0" lang="en-US" sz="2000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(descendant de </a:t>
                      </a:r>
                      <a:r>
                        <a:rPr kumimoji="0" lang="en-US" sz="2000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JWindow</a:t>
                      </a:r>
                      <a:r>
                        <a:rPr kumimoji="0" lang="en-US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classe de fenêtre complètement fonctionnelle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0520">
                <a:tc>
                  <a:txBody>
                    <a:bodyPr/>
                    <a:lstStyle/>
                    <a:p>
                      <a:r>
                        <a:rPr kumimoji="0" lang="en-US" sz="2000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JDialog</a:t>
                      </a:r>
                      <a:r>
                        <a:rPr kumimoji="0" lang="en-US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(descendant de </a:t>
                      </a:r>
                      <a:r>
                        <a:rPr kumimoji="0" lang="en-US" sz="2000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JWindow</a:t>
                      </a:r>
                      <a:r>
                        <a:rPr kumimoji="0" lang="en-US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classe qui permette de réaliser des boîtes de dialogue simples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0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JPanel</a:t>
                      </a:r>
                      <a:endParaRPr lang="en-US" sz="20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conteneur sans fenêtre propre. Utile pour ranger d'autres composants.</a:t>
                      </a:r>
                      <a:endParaRPr lang="en-US" sz="20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conteneurs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conteneur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permet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créer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fenêtres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possédant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barre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titre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bordure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hérite de la classe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JWindow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 ne s'occupe que de l'ouverture de la fenêtre.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JWindow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ne connait pas les menus ni les bordures qui sont gérés par la classe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fr-FR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deux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constructeurs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fr-FR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55576" y="4063464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788"/>
                <a:gridCol w="5532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1" kern="1200" baseline="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Constructeur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500" b="1" kern="12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Role</a:t>
                      </a:r>
                      <a:endParaRPr lang="en-US" sz="25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Exemple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 = new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);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(String)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Précise le nom de la fenêtre</a:t>
                      </a:r>
                    </a:p>
                    <a:p>
                      <a:pPr algn="ctr"/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Exemple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 = new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(«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titre</a:t>
                      </a:r>
                      <a:r>
                        <a:rPr kumimoji="0" lang="en-US" sz="1800" b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»);</a:t>
                      </a:r>
                      <a:endParaRPr lang="en-US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principales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méthodes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79512" y="1988840"/>
          <a:ext cx="8748464" cy="43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36"/>
                <a:gridCol w="5678828"/>
              </a:tblGrid>
              <a:tr h="646107">
                <a:tc>
                  <a:txBody>
                    <a:bodyPr/>
                    <a:lstStyle/>
                    <a:p>
                      <a:r>
                        <a:rPr kumimoji="0" lang="en-US" sz="2500" b="1" kern="1200" baseline="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Méthodes</a:t>
                      </a:r>
                      <a:endParaRPr lang="en-US" sz="25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500" b="1" kern="1200" baseline="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Rôle</a:t>
                      </a:r>
                      <a:endParaRPr lang="en-US" sz="25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6107">
                <a:tc>
                  <a:txBody>
                    <a:bodyPr/>
                    <a:lstStyle/>
                    <a:p>
                      <a:r>
                        <a:rPr kumimoji="0" lang="en-US" sz="2000" kern="1200" baseline="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SetTitle</a:t>
                      </a:r>
                      <a:r>
                        <a:rPr kumimoji="0" lang="en-US" sz="20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(String)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Définir le titre de la fenêtre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6107">
                <a:tc>
                  <a:txBody>
                    <a:bodyPr/>
                    <a:lstStyle/>
                    <a:p>
                      <a:r>
                        <a:rPr kumimoji="0" lang="fr-FR" sz="2000" b="0" i="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setSize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fr-FR" sz="2000" b="0" i="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2000" b="0" i="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width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2000" b="0" i="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2000" b="0" i="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height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Modifier la taille de la fenêtre.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6107">
                <a:tc>
                  <a:txBody>
                    <a:bodyPr/>
                    <a:lstStyle/>
                    <a:p>
                      <a:r>
                        <a:rPr kumimoji="0" lang="fr-FR" sz="200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setResizable</a:t>
                      </a:r>
                      <a:r>
                        <a:rPr kumimoji="0" lang="fr-FR" sz="20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fr-FR" sz="200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kumimoji="0" lang="fr-FR" sz="20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Permettre ou non le redimensionnement de la fenêtre.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44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setVisible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Rendre</a:t>
                      </a:r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 </a:t>
                      </a:r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fenêtre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visible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63565">
                <a:tc>
                  <a:txBody>
                    <a:bodyPr/>
                    <a:lstStyle/>
                    <a:p>
                      <a:r>
                        <a:rPr kumimoji="0" lang="fr-FR" sz="200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setLocationRelativeTo</a:t>
                      </a:r>
                      <a:r>
                        <a:rPr kumimoji="0" lang="fr-FR" sz="20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(Component c)</a:t>
                      </a:r>
                      <a:endParaRPr kumimoji="0" lang="en-US" sz="2000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Permettre de positionner la fenêtre par rapport à un composant. En indiquant un composant </a:t>
                      </a:r>
                      <a:r>
                        <a:rPr kumimoji="0" lang="fr-FR" sz="2000" b="0" i="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null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elle va se placer automatiquement au milieu de l'écran.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95536" y="1613912"/>
          <a:ext cx="82296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34116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500" b="1" kern="1200" baseline="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Méthodes</a:t>
                      </a:r>
                      <a:endParaRPr lang="en-US" sz="25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Rôle</a:t>
                      </a:r>
                      <a:endParaRPr lang="en-US" sz="25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2000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setDefaultCloseOperation</a:t>
                      </a:r>
                      <a:r>
                        <a:rPr kumimoji="0" lang="fr-FR" sz="200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fr-FR" sz="20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JFrame.EXIT_ON_CLOSE</a:t>
                      </a:r>
                      <a:r>
                        <a:rPr kumimoji="0" lang="fr-FR" sz="2000" b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0" lang="en-US" sz="2000" kern="120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Permettre de configurer l'action qui va être exécutée lors de la fermeture de la fenêtre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kern="1200" baseline="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setIconImage</a:t>
                      </a:r>
                      <a:r>
                        <a:rPr kumimoji="0" lang="en-US" sz="20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(image)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Permettre de modifier l'icône de la </a:t>
                      </a:r>
                      <a:r>
                        <a:rPr kumimoji="0" lang="fr-FR" sz="2000" kern="1200" baseline="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JFrame</a:t>
                      </a:r>
                      <a:r>
                        <a:rPr kumimoji="0" lang="fr-FR" sz="200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.*; </a:t>
            </a:r>
            <a:endParaRPr lang="fr-FR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main(String []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 = new 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(350, 175); 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f.setTitle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java"); 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f.setDefaultCloseOperation</a:t>
            </a:r>
            <a:r>
              <a:rPr lang="fr-FR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JFrame.EXIT_ON_CLOSE</a:t>
            </a:r>
            <a:r>
              <a:rPr lang="fr-FR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//On dit à l'application de se fermer lors du clic sur la croix</a:t>
            </a:r>
            <a:r>
              <a:rPr lang="fr-FR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>
              <a:buNone/>
            </a:pPr>
            <a:r>
              <a:rPr lang="fr-F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endParaRPr lang="fr-FR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Exemple 1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0034" y="1428736"/>
            <a:ext cx="8358246" cy="40719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méthode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setIconImage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permet de modifier l'icône de la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.*; </a:t>
            </a:r>
            <a:endParaRPr lang="fr-FR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main(String []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 = new 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(350, 175); 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f.setTitle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java"); 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f.setVisible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ImageIcon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image = new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ImageIcon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("book.gif");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f.setIconImage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image.getImage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setDefaultCloseOperation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JFrame.EXIT_ON_CLOSE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Si l'image n'est pas trouvée, alors l'icône est vide. Si l'image est trop grande, elle est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redimensionnée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Personnalisation de l’icone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1714488"/>
            <a:ext cx="8358246" cy="428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boîtes de dialogue constituent une façon simple pour interagir avec l'utilisateur d'un programme.</a:t>
            </a:r>
          </a:p>
          <a:p>
            <a:pPr algn="just"/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Dans les composants Swing, il existe un composant très intéressant, le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JOptionPane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qui possède plusieurs méthodes statiques permettant d'ouvrir d'afficher diverses boîtes de dialogue.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boites de dialogues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28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JOptionPane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fournit des façons simples pour créer des dialogues élémentaires  </a:t>
            </a:r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modaux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en spécifiant </a:t>
            </a:r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message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titre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icône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et </a:t>
            </a:r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type de message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s’agit d'une petite fenêtre pouvant servir à plusieurs choses :</a:t>
            </a:r>
          </a:p>
          <a:p>
            <a:pPr lvl="1"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Afficher une information (message d'erreur, d'avertissement…) ;</a:t>
            </a:r>
          </a:p>
          <a:p>
            <a:pPr lvl="1"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demander une validation, une réfutation ou une annulation ;</a:t>
            </a:r>
          </a:p>
          <a:p>
            <a:pPr lvl="1"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demander à l'utilisateur de saisir une information dont le système a besoin ;</a:t>
            </a:r>
          </a:p>
          <a:p>
            <a:pPr algn="just"/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JOptionPane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graphique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IHM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Interface Home Machine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GUI Graphical User Interfaces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 language java propose 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différentes bibliothèques pour programmer des IHM. </a:t>
            </a:r>
            <a:r>
              <a:rPr lang="fr-FR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Dans ce cours, nous utiliserons essentiellement la </a:t>
            </a:r>
            <a:r>
              <a:rPr lang="fr-FR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bibiothèque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214282" y="1142983"/>
          <a:ext cx="86787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04"/>
                <a:gridCol w="3373317"/>
                <a:gridCol w="3759347"/>
              </a:tblGrid>
              <a:tr h="6282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Type de dialogue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Méthode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Type de message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5759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Dialogue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d’information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Afficher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un message 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showMessageDialog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fr-FR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Component </a:t>
                      </a:r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parentComponent</a:t>
                      </a:r>
                      <a:r>
                        <a:rPr kumimoji="0" lang="fr-FR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String message, String </a:t>
                      </a:r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title</a:t>
                      </a:r>
                      <a:r>
                        <a:rPr kumimoji="0" lang="fr-FR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fr-FR" sz="18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messageType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JOptionPane.ERROR_MESSAGE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JOptionPane.INFORMATION_MESSAGE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JOptionPane.WARNING_MESSAGE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JOptionPane.QUESTION_MESSAGEJ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JOptonPane.PLAIN_MESSAGE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360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Dialogue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confirmation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showConfirmDialog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fr-FR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Component </a:t>
                      </a:r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parentComponent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 String</a:t>
                      </a:r>
                      <a:r>
                        <a:rPr lang="fr-FR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message, String</a:t>
                      </a:r>
                      <a:r>
                        <a:rPr lang="fr-FR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titre, </a:t>
                      </a:r>
                      <a:r>
                        <a:rPr lang="fr-F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messageType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JOptionPane.DEFAULT_OPTION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JOptionPane.YES_NO_OPTION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JOptionPane.YES_NO_CANCEL_OPTION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JOptionPane.OK_CANCEL_OPTION</a:t>
                      </a:r>
                      <a:endParaRPr kumimoji="0" lang="fr-FR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360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Dialogue de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saisie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récupérer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une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valeur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showInputDialog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fr-FR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Component </a:t>
                      </a:r>
                      <a:r>
                        <a:rPr kumimoji="0" lang="fr-FR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parentComponent</a:t>
                      </a:r>
                      <a:r>
                        <a:rPr lang="fr-F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,String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message, String</a:t>
                      </a:r>
                      <a:r>
                        <a:rPr lang="fr-FR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 titre, </a:t>
                      </a:r>
                      <a:r>
                        <a:rPr lang="fr-F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messageType</a:t>
                      </a:r>
                      <a:r>
                        <a:rPr lang="fr-FR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JOptionPane.QUESTION_MESSAGE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JOptionPane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principales méthodes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valeur retournée par l’appel de la méthode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showConfirmDialog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l’une des trois suivantes :</a:t>
            </a:r>
          </a:p>
          <a:p>
            <a:pPr algn="just">
              <a:buNone/>
            </a:pPr>
            <a:endParaRPr lang="fr-FR" sz="2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correspondant à l'entier </a:t>
            </a:r>
            <a:r>
              <a:rPr lang="fr-FR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JOptionPane.YES_OPTION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qui vaut 0;</a:t>
            </a:r>
          </a:p>
          <a:p>
            <a:pPr lvl="1">
              <a:buNone/>
            </a:pPr>
            <a:endParaRPr lang="fr-FR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correspondant à l'entier JOptionPane.NO_OPTION, qui vaut 1;</a:t>
            </a:r>
          </a:p>
          <a:p>
            <a:pPr lvl="1"/>
            <a:endParaRPr lang="fr-FR" sz="2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-correspondant à l'entier </a:t>
            </a:r>
            <a:r>
              <a:rPr lang="fr-FR" sz="26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JOptionPane.CANCEL_OPTION</a:t>
            </a:r>
            <a:r>
              <a:rPr lang="fr-FR" sz="2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qui vaut 2;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JOptionPane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showConfirmDialog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5762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Elle représente une fenêtre principale qui possède un titre, une taille modifiable et éventuellement un menu. C’est le type de fenêtre que nous allons le plus utiliser. </a:t>
            </a:r>
          </a:p>
          <a:p>
            <a:pPr algn="just">
              <a:buNone/>
            </a:pPr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définir une nouvelle fenêtre il suffit de créer un objet 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héritant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fr-FR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insérer des composants dans une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on utilise un panneau de contenu (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contentPane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composants ne sont pas insérés directement au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mais à l'objet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contentPane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qui lui est associé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05348"/>
            <a:ext cx="4522254" cy="35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contenu 3"/>
          <p:cNvSpPr>
            <a:spLocks noGrp="1"/>
          </p:cNvSpPr>
          <p:nvPr>
            <p:ph idx="1"/>
          </p:nvPr>
        </p:nvSpPr>
        <p:spPr>
          <a:xfrm>
            <a:off x="0" y="4985792"/>
            <a:ext cx="9144000" cy="1872208"/>
          </a:xfrm>
        </p:spPr>
        <p:txBody>
          <a:bodyPr>
            <a:normAutofit/>
          </a:bodyPr>
          <a:lstStyle/>
          <a:p>
            <a:pPr marL="0" indent="0" algn="just"/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Tous les composants associés à un objet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sont gérés par un objet de la classe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JRootPane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/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Un objet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JRootPane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contient plusieurs Panes. </a:t>
            </a:r>
          </a:p>
          <a:p>
            <a:pPr marL="0" indent="0" algn="just"/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Tous les composants ajoutés au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doivent être ajoutés à un des Pane du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JRootPane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et non au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directement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/>
          </a:bodyPr>
          <a:lstStyle/>
          <a:p>
            <a:pPr algn="just"/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JRootPane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 compose de plusieurs éléments : </a:t>
            </a:r>
          </a:p>
          <a:p>
            <a:pPr lvl="1" algn="just"/>
            <a:r>
              <a:rPr lang="fr-FR" sz="1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layeredPane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qui se compose du </a:t>
            </a:r>
            <a:r>
              <a:rPr lang="fr-FR" sz="1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contentPane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(Un </a:t>
            </a:r>
            <a:r>
              <a:rPr lang="fr-FR" sz="1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par défaut ) et du </a:t>
            </a:r>
            <a:r>
              <a:rPr lang="fr-FR" sz="1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menuBar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 la classe </a:t>
            </a:r>
            <a:r>
              <a:rPr lang="fr-FR" sz="1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JMenuBar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/>
            <a:r>
              <a:rPr lang="fr-FR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ContentPane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(en Jaune) : c'est dans celui-ci que nous placerons nos composants.</a:t>
            </a:r>
          </a:p>
          <a:p>
            <a:pPr lvl="2" algn="just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MenuPane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(en bleu)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la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barre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 menu (Un objet de type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JMenuBar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/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082" y="3105352"/>
            <a:ext cx="6597294" cy="375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GlassPane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est un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transparent qui se situe au dessus du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layeredPane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couche utilisée pour intercepter les actions de l'utilisateur avant qu'elles ne parviennent aux composants.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368" y="2898794"/>
            <a:ext cx="6588000" cy="31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 classe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JFrame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javax.swing.JButton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javax.swing.JFrame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private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bouton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("Mon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bouton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this.setTitle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Bouton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this.setSize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(300, 150);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this.setDefaultCloseOperation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JFrame.EXIT_ON_CLOSE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this.setLocationRelativeTo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(null);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//On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ajoute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bouton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au content pane de la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this.getContentPane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().add(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bouton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nous ajoutons nos composants au content pane qu'elle retourne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this.setVisible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(true);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}    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Exemple</a:t>
            </a:r>
            <a:r>
              <a:rPr lang="fr-FR" sz="4400" baseline="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ContentPane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1285860"/>
            <a:ext cx="6429420" cy="5000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7158" y="1357298"/>
            <a:ext cx="8329642" cy="492922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La classe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un conteneur utilisé pour 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regrouper et organiser des composants grâce à un gestionnaire de présentation (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manager)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pannel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jLabel1 =new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("Mon texte dans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Pour utiliser un composant, il faut créer un nouvel objet représentant le composant et l'ajouter à un de type conteneur qui existe avec la méthode 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pannel.add(jLabel1); </a:t>
            </a:r>
            <a:endParaRPr lang="en-US" sz="22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85786" y="2643182"/>
          <a:ext cx="748883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Constructeur</a:t>
                      </a:r>
                      <a:endParaRPr lang="en-US" sz="2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Role</a:t>
                      </a:r>
                      <a:endParaRPr lang="en-US" sz="2200" b="1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JPanel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JPanel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(Layout Manager)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Permet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 </a:t>
                      </a:r>
                      <a:r>
                        <a:rPr lang="en-US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préciser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un layout Manager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Conteneur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JPanel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4500570"/>
            <a:ext cx="8286808" cy="2357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195736" y="2564904"/>
            <a:ext cx="4896544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Layouts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placer des composants dans un container, 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propose une technique de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Lorsque vous ajoutez un composant à un composant conteneur, ce dernier doit calculer la position et la taille du nouveau composant. </a:t>
            </a:r>
          </a:p>
          <a:p>
            <a:pPr algn="just">
              <a:buNone/>
            </a:pPr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cela, le composant conteneur utilise un gestionnaire de disposition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appellé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»</a:t>
            </a:r>
          </a:p>
          <a:p>
            <a:pPr algn="just">
              <a:buNone/>
            </a:pPr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«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» implante différentes règles pour placer les composants les uns par rapport aux autres. </a:t>
            </a:r>
          </a:p>
          <a:p>
            <a:pPr algn="just">
              <a:buNone/>
            </a:pPr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Ainsi, la position et la taille des composants dans une interface graphique n'est pas décidée par les composants, mais par un «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»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Layout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Manager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5890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fr-FR" sz="3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Dans la version 1.0 de Java seul le </a:t>
            </a:r>
            <a:r>
              <a:rPr lang="en-US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3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en-US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était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utilisable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3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javax.swing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apparu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version 1.2</a:t>
            </a:r>
          </a:p>
          <a:p>
            <a:endParaRPr lang="fr-FR" sz="3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 paquetage </a:t>
            </a:r>
            <a:r>
              <a:rPr lang="fr-FR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java.awt (Abstract </a:t>
            </a:r>
            <a:r>
              <a:rPr lang="fr-FR" sz="3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fr-FR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3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fr-FR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contient l'ensemble des classes à utiliser pour construire et gérer une interface homme-machine dans une application.</a:t>
            </a:r>
          </a:p>
          <a:p>
            <a:pPr algn="just">
              <a:buNone/>
            </a:pPr>
            <a:endParaRPr lang="fr-FR" sz="3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33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3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Paquetage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java.awt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31609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Plusieurs types de « </a:t>
            </a:r>
            <a:r>
              <a:rPr lang="fr-FR" sz="25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» sont disponibles: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GridBagLayout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CardLayout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fr-FR" sz="25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changement de « </a:t>
            </a:r>
            <a:r>
              <a:rPr lang="fr-FR" sz="25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» pour un composant conteneur est réalisé par la méthode: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manager)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fr-FR" sz="25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just"/>
            <a:endParaRPr lang="fr-FR" sz="25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Layout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Manager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3394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5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un gestionnaire de positionnement qui ajoute les composants en les alignant sur le panneau courant, ligne par ligne et de gauche à droite. 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 défaut les composants sont centrés sur chaque ligne.</a:t>
            </a:r>
          </a:p>
          <a:p>
            <a:pPr algn="just">
              <a:buNone/>
            </a:pPr>
            <a:endParaRPr lang="fr-FR" sz="25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 gestionnaire est le gestionnaire par défaut des composants de type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fr-FR" sz="25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Pour aligner les composants à gauche ou à droite</a:t>
            </a:r>
            <a:r>
              <a:rPr lang="fr-FR" sz="25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ajouter un argument.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 new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fr-FR" sz="25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FlowLayout.LEFT</a:t>
            </a:r>
            <a:r>
              <a:rPr lang="fr-FR" sz="2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);</a:t>
            </a:r>
          </a:p>
          <a:p>
            <a:endParaRPr lang="fr-FR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FlowLayout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00" y="1285860"/>
            <a:ext cx="8856000" cy="223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8596" y="350043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composants sont placés sur deux lignes car la largeur de la fenêtre, il  ne permet pas de les placer sur une seule ligne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365104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endParaRPr lang="fr-FR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pnl.add(new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1"));</a:t>
            </a:r>
          </a:p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pnl.add(new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2"));</a:t>
            </a:r>
          </a:p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pnl.add(new 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3"));</a:t>
            </a:r>
          </a:p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……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FlowLayout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20" y="4857760"/>
            <a:ext cx="4286280" cy="17145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51723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Ce gestionnaire permet de placer les objets dans un conteneur suivant 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 positions </a:t>
            </a: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indiquées par la valeur d'un paramètre de placement :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South, East, West, Center.</a:t>
            </a:r>
          </a:p>
          <a:p>
            <a:pPr algn="just">
              <a:buNone/>
            </a:pPr>
            <a:endParaRPr lang="fr-FR" sz="2600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algn="just">
              <a:buNone/>
            </a:pP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algn="just">
              <a:buNone/>
            </a:pP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1");</a:t>
            </a:r>
          </a:p>
          <a:p>
            <a:pPr algn="just">
              <a:buNone/>
            </a:pP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2");</a:t>
            </a:r>
          </a:p>
          <a:p>
            <a:pPr algn="just">
              <a:buNone/>
            </a:pP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("Voici ma première fenêtre") );</a:t>
            </a:r>
          </a:p>
          <a:p>
            <a:pPr algn="just">
              <a:buNone/>
            </a:pP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This.add(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BorderLayout.North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endParaRPr lang="fr-FR" sz="2200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le gestionnaire par défaut pour un objet </a:t>
            </a:r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BorderLayout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3357562"/>
            <a:ext cx="8286808" cy="2643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149963"/>
          </a:xfrm>
        </p:spPr>
        <p:txBody>
          <a:bodyPr>
            <a:normAutofit/>
          </a:bodyPr>
          <a:lstStyle/>
          <a:p>
            <a:pPr algn="just"/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2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</a:t>
            </a:r>
            <a:r>
              <a:rPr lang="fr-FR" sz="2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gestionnaire de positionnement qui place les composants sur une grille régulière.</a:t>
            </a:r>
          </a:p>
          <a:p>
            <a:pPr algn="just"/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Grille régulière : grille dont toutes les cellules possèdent la même largeur et la même hauteur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 nombre de colonnes et le nombre de lignes doivent être passés en paramètre du constructeur. </a:t>
            </a:r>
          </a:p>
          <a:p>
            <a:pPr algn="just"/>
            <a:endParaRPr lang="fr-FR" sz="19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929066"/>
            <a:ext cx="5331253" cy="234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GridLayout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7043758" cy="361474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 </a:t>
            </a:r>
          </a:p>
          <a:p>
            <a:pPr>
              <a:buNone/>
            </a:pP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3 lignes, 2 colonnes</a:t>
            </a:r>
          </a:p>
          <a:p>
            <a:pPr>
              <a:buNone/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pnl.setLayout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fr-FR" sz="28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(3,2))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1"));</a:t>
            </a:r>
          </a:p>
          <a:p>
            <a:pPr>
              <a:buNone/>
            </a:pP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2")); </a:t>
            </a:r>
          </a:p>
          <a:p>
            <a:pPr>
              <a:buNone/>
            </a:pP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3")); </a:t>
            </a:r>
          </a:p>
          <a:p>
            <a:pPr>
              <a:buNone/>
            </a:pP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("Long-Name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4"));</a:t>
            </a:r>
          </a:p>
          <a:p>
            <a:pPr>
              <a:buNone/>
            </a:pP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pnl.add(new </a:t>
            </a:r>
            <a:r>
              <a:rPr lang="fr-FR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("5"));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GridLayout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2000240"/>
            <a:ext cx="8286808" cy="3429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grille verticale à une seule colonne : 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fr-FR" sz="26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grille de dimension donnée : 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nb_lignes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nb_colonnes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fr-FR" sz="26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Définition en plus des espacements entre les éléments : 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nb_lignes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nb_colonnes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espace_h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espace_v</a:t>
            </a:r>
            <a:r>
              <a:rPr lang="fr-FR" sz="2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2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endParaRPr lang="fr-FR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lvl="1">
              <a:buNone/>
            </a:pPr>
            <a:endParaRPr lang="fr-FR" sz="20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742950">
              <a:buNone/>
            </a:pPr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3 lignes, 2 colonnes</a:t>
            </a:r>
          </a:p>
          <a:p>
            <a:pPr>
              <a:buNone/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pnl.setLayout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fr-FR" sz="24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(3,2,5,5)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Constructeurs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GridLayout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5000636"/>
            <a:ext cx="5929354" cy="15002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115558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Composants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graphiques</a:t>
            </a:r>
            <a:endParaRPr lang="en-US" sz="4800" b="1" dirty="0" smtClean="0">
              <a:solidFill>
                <a:schemeClr val="tx2">
                  <a:lumMod val="5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1988840"/>
            <a:ext cx="6094512" cy="272604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étiquettes sont des composants graphiques capables d'afficher un texte et/ou une image. </a:t>
            </a:r>
          </a:p>
          <a:p>
            <a:pPr algn="just">
              <a:buNone/>
            </a:pPr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 type de composant ne propose pas de moyen d'interaction avec l'utilisateur. </a:t>
            </a:r>
          </a:p>
          <a:p>
            <a:pPr algn="just"/>
            <a:endParaRPr lang="fr-FR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Java: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Jlabel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268760"/>
            <a:ext cx="2664000" cy="472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étiquettes: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JLabel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Espace réservé du contenu 15"/>
          <p:cNvGraphicFramePr>
            <a:graphicFrameLocks noGrp="1"/>
          </p:cNvGraphicFramePr>
          <p:nvPr>
            <p:ph idx="1"/>
          </p:nvPr>
        </p:nvGraphicFramePr>
        <p:xfrm>
          <a:off x="395536" y="2276872"/>
          <a:ext cx="8363272" cy="40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6131024"/>
              </a:tblGrid>
              <a:tr h="60562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Méthode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Rôle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5628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setText</a:t>
                      </a:r>
                      <a:r>
                        <a:rPr lang="fr-F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Permet d'initialiser ou de modifier le texte affiché 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setBackground</a:t>
                      </a:r>
                      <a:r>
                        <a:rPr lang="fr-F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lang="en-US" sz="20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Indique la couleur de fond du composant (</a:t>
                      </a:r>
                      <a:r>
                        <a:rPr lang="fr-FR" sz="20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setOpaque</a:t>
                      </a:r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doit être à </a:t>
                      </a:r>
                      <a:r>
                        <a:rPr lang="fr-FR" sz="20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200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5628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setFont</a:t>
                      </a:r>
                      <a:r>
                        <a:rPr lang="fr-F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Permet de préciser la police du texte 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5628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setForeGround</a:t>
                      </a:r>
                      <a:r>
                        <a:rPr lang="fr-F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Permet de préciser la couleur du texte 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5628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setIcon</a:t>
                      </a:r>
                      <a:r>
                        <a:rPr lang="fr-FR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Permet d'assigner une icône 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23528" y="126876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2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fr-FR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définit plusieurs méthodes pour modifier l'apparence du composant : 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Jlabel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quelques méthodes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285860"/>
            <a:ext cx="7765578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47864" y="3068961"/>
            <a:ext cx="554461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 AWT, la classe de base de tous les objets est Component </a:t>
            </a:r>
          </a:p>
          <a:p>
            <a:pPr algn="just">
              <a:buFont typeface="Arial" pitchFamily="34" charset="0"/>
              <a:buChar char="•"/>
            </a:pPr>
            <a:endParaRPr lang="fr-FR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Chaque type d'objet de l‘IHM est une </a:t>
            </a: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classe dérivée de Component. </a:t>
            </a:r>
          </a:p>
          <a:p>
            <a:pPr algn="just"/>
            <a:endParaRPr lang="fr-FR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qui hérite de Component est capable de contenir d'autres objets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graphiques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1520" y="1268760"/>
            <a:ext cx="2016224" cy="43204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1560" y="3789040"/>
            <a:ext cx="2016224" cy="432048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8894792" cy="706408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Organisation hiérarchique des composants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Awt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6131024" cy="4525963"/>
          </a:xfrm>
        </p:spPr>
        <p:txBody>
          <a:bodyPr>
            <a:normAutofit/>
          </a:bodyPr>
          <a:lstStyle/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propose plusieurs éléments rangés en colonne.</a:t>
            </a:r>
          </a:p>
          <a:p>
            <a:pPr algn="just"/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peut proposer une sélection simple ou multiple</a:t>
            </a:r>
          </a:p>
          <a:p>
            <a:pPr algn="just"/>
            <a:endParaRPr lang="fr-FR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souvent contenue dans un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JSrollPane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JList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22" y="1124744"/>
            <a:ext cx="2361598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listes: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JList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282" y="4214818"/>
            <a:ext cx="8697144" cy="1080120"/>
          </a:xfrm>
        </p:spPr>
        <p:txBody>
          <a:bodyPr>
            <a:normAutofit fontScale="25000" lnSpcReduction="20000"/>
          </a:bodyPr>
          <a:lstStyle/>
          <a:p>
            <a:pPr lvl="1" algn="just">
              <a:buNone/>
            </a:pPr>
            <a:r>
              <a:rPr lang="en-US" sz="9600" b="1" dirty="0" smtClean="0">
                <a:solidFill>
                  <a:srgbClr val="002060"/>
                </a:solidFill>
              </a:rPr>
              <a:t>String[] tab = {"Option 1", "Option 2", "Option 3", "Option 4"};</a:t>
            </a:r>
          </a:p>
          <a:p>
            <a:pPr lvl="1" algn="just">
              <a:buNone/>
            </a:pPr>
            <a:r>
              <a:rPr lang="en-US" sz="9600" b="1" dirty="0" err="1" smtClean="0">
                <a:solidFill>
                  <a:srgbClr val="002060"/>
                </a:solidFill>
              </a:rPr>
              <a:t>JList</a:t>
            </a:r>
            <a:r>
              <a:rPr lang="en-US" sz="9600" b="1" dirty="0" smtClean="0">
                <a:solidFill>
                  <a:srgbClr val="002060"/>
                </a:solidFill>
              </a:rPr>
              <a:t>= new </a:t>
            </a:r>
            <a:r>
              <a:rPr lang="en-US" sz="9600" b="1" dirty="0" err="1" smtClean="0">
                <a:solidFill>
                  <a:srgbClr val="002060"/>
                </a:solidFill>
              </a:rPr>
              <a:t>JList</a:t>
            </a:r>
            <a:r>
              <a:rPr lang="en-US" sz="9600" b="1" dirty="0" smtClean="0">
                <a:solidFill>
                  <a:srgbClr val="002060"/>
                </a:solidFill>
              </a:rPr>
              <a:t>(tab);</a:t>
            </a:r>
          </a:p>
          <a:p>
            <a:pPr lvl="1" algn="just">
              <a:buNone/>
            </a:pPr>
            <a:endParaRPr lang="en-US" sz="6400" b="1" dirty="0" smtClean="0"/>
          </a:p>
          <a:p>
            <a:pPr marL="628650" lvl="1" indent="-361950" algn="just">
              <a:buNone/>
              <a:tabLst>
                <a:tab pos="266700" algn="l"/>
              </a:tabLst>
            </a:pPr>
            <a:r>
              <a:rPr lang="fr-FR" sz="6400" b="1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 algn="just">
              <a:buNone/>
            </a:pPr>
            <a:endParaRPr lang="en-US" sz="1800" b="1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14282" y="1500174"/>
          <a:ext cx="8566102" cy="200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711"/>
                <a:gridCol w="5556391"/>
              </a:tblGrid>
              <a:tr h="61196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Constructeur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Rôle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9507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JList</a:t>
                      </a:r>
                      <a:r>
                        <a:rPr lang="fr-FR" sz="20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Crée un </a:t>
                      </a:r>
                      <a:r>
                        <a:rPr kumimoji="0" lang="fr-FR" sz="2000" b="0" i="1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JList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vide.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79424">
                <a:tc>
                  <a:txBody>
                    <a:bodyPr/>
                    <a:lstStyle/>
                    <a:p>
                      <a:r>
                        <a:rPr lang="fr-FR" sz="20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JList</a:t>
                      </a:r>
                      <a:r>
                        <a:rPr lang="fr-FR" sz="20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(Object [] </a:t>
                      </a:r>
                      <a:r>
                        <a:rPr lang="fr-FR" sz="2000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donnees</a:t>
                      </a:r>
                      <a:r>
                        <a:rPr lang="fr-FR" sz="2000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Crée un </a:t>
                      </a:r>
                      <a:r>
                        <a:rPr kumimoji="0" lang="fr-FR" sz="2000" b="0" i="1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JList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qui affiche les données contenues dans le tableau </a:t>
                      </a:r>
                      <a:r>
                        <a:rPr kumimoji="0" lang="fr-FR" sz="2000" b="0" i="1" kern="1200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donnees</a:t>
                      </a:r>
                      <a:r>
                        <a:rPr kumimoji="0" lang="fr-FR" sz="2000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Jlist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Constructeurs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910" y="3786190"/>
            <a:ext cx="8286808" cy="15002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45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6"/>
                <a:gridCol w="5050904"/>
              </a:tblGrid>
              <a:tr h="428206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Méthode</a:t>
                      </a:r>
                      <a:endParaRPr lang="en-US" sz="2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Rôle</a:t>
                      </a:r>
                      <a:endParaRPr lang="en-US" sz="22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820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</a:t>
                      </a:r>
                      <a:r>
                        <a:rPr lang="fr-FR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getSelectedValue</a:t>
                      </a:r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Retourne la valeur de l'item sélectionné.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9095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Object[] </a:t>
                      </a:r>
                      <a:r>
                        <a:rPr lang="fr-FR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getSelectedValues</a:t>
                      </a:r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Retourne un tableau des items sélectionnés.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8206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getSelectedIndex</a:t>
                      </a:r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Retourne l'indice de l'item sélectionné.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8206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[] </a:t>
                      </a:r>
                      <a:r>
                        <a:rPr lang="fr-FR" b="1" dirty="0" err="1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getSelectedIncices</a:t>
                      </a:r>
                      <a:r>
                        <a:rPr lang="fr-FR" b="1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b="0" i="0" kern="1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Retourne les indices des items sélectionnés.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JList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quelques méthodes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3645024"/>
            <a:ext cx="8352928" cy="2520280"/>
          </a:xfrm>
        </p:spPr>
        <p:txBody>
          <a:bodyPr>
            <a:normAutofit fontScale="62500" lnSpcReduction="20000"/>
          </a:bodyPr>
          <a:lstStyle/>
          <a:p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Principales méthodes</a:t>
            </a:r>
          </a:p>
          <a:p>
            <a:pPr lvl="1"/>
            <a:r>
              <a:rPr lang="fr-FR" b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setSelectionMode(int selectionMode)</a:t>
            </a: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: fixe le mode de selection autorisé</a:t>
            </a:r>
          </a:p>
          <a:p>
            <a:pPr lvl="1"/>
            <a:r>
              <a:rPr lang="fr-FR" b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 getSelectionMode() </a:t>
            </a: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récupère le mode de sélection autorisé </a:t>
            </a:r>
          </a:p>
          <a:p>
            <a:pPr lvl="1">
              <a:buNone/>
            </a:pPr>
            <a:endParaRPr lang="fr-FR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valeur de </a:t>
            </a:r>
            <a:r>
              <a:rPr lang="fr-FR" b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selectionMode</a:t>
            </a: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est l'une des suivantes: </a:t>
            </a:r>
          </a:p>
          <a:p>
            <a:pPr lvl="1">
              <a:buFont typeface="Wingdings" pitchFamily="2" charset="2"/>
              <a:buChar char="Ø"/>
            </a:pP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SINGLE_SELECTION : sélection unique </a:t>
            </a:r>
          </a:p>
          <a:p>
            <a:pPr lvl="1">
              <a:buFont typeface="Wingdings" pitchFamily="2" charset="2"/>
              <a:buChar char="Ø"/>
            </a:pP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SINGLE_INTERVAL_SELECTION : sélection contigüe unique</a:t>
            </a:r>
          </a:p>
          <a:p>
            <a:pPr lvl="1">
              <a:buFont typeface="Wingdings" pitchFamily="2" charset="2"/>
              <a:buChar char="Ø"/>
            </a:pPr>
            <a:r>
              <a:rPr lang="fr-FR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MULTIPLE_INTERVAL_SELECTION : sélection possible de plusieurs items sur plusieurs intervalles.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924"/>
            <a:ext cx="7020000" cy="230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4427984" y="3933057"/>
            <a:ext cx="4608512" cy="19962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ascenseurs affichés dans cet exemple ne font pas partie des 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Ces ascenseurs ont été obtenus à l'aide de composants 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JScrollPane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dans lesquels les composants 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ont été ajoutés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7452320" y="2924944"/>
            <a:ext cx="100811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292080" y="2996952"/>
            <a:ext cx="295232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59832" y="3284984"/>
            <a:ext cx="45365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6512" y="274320"/>
            <a:ext cx="8037536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Jlist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gestion du mode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séléction</a:t>
            </a: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6131024" cy="4972008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un composant permettant de faire un choix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parmis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plusieurs propositions. </a:t>
            </a:r>
          </a:p>
          <a:p>
            <a:pPr algn="just">
              <a:buNone/>
            </a:pPr>
            <a:endParaRPr lang="fr-FR" sz="1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Java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JComboBox</a:t>
            </a:r>
            <a:endParaRPr lang="fr-FR" sz="1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1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Illustration</a:t>
            </a:r>
          </a:p>
          <a:p>
            <a:pPr lvl="1" algn="just"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String[] tab = {"Option 1", "Option 2", "Option 3", "Option 4"};</a:t>
            </a:r>
          </a:p>
          <a:p>
            <a:pPr lvl="1" algn="just">
              <a:buNone/>
            </a:pP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combo = new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(tab);</a:t>
            </a:r>
          </a:p>
          <a:p>
            <a:pPr lvl="1" algn="just"/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combo = new </a:t>
            </a: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//liste vide</a:t>
            </a:r>
          </a:p>
          <a:p>
            <a:pPr marL="628650" lvl="1" indent="-361950" algn="just">
              <a:buNone/>
              <a:tabLst>
                <a:tab pos="266700" algn="l"/>
              </a:tabLst>
            </a:pP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combo.setPreferredSize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Dimension(100, 20));</a:t>
            </a:r>
          </a:p>
          <a:p>
            <a:pPr marL="628650" lvl="1" indent="-361950" algn="just">
              <a:buNone/>
              <a:tabLst>
                <a:tab pos="266700" algn="l"/>
              </a:tabLst>
            </a:pP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combo.addItem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("Option 1"); </a:t>
            </a:r>
          </a:p>
          <a:p>
            <a:pPr marL="628650" lvl="1" indent="-361950" algn="just">
              <a:buNone/>
              <a:tabLst>
                <a:tab pos="266700" algn="l"/>
              </a:tabLst>
            </a:pP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combo.addItem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("Option 2");</a:t>
            </a:r>
          </a:p>
          <a:p>
            <a:pPr marL="628650" lvl="1" indent="-361950" algn="just">
              <a:buNone/>
              <a:tabLst>
                <a:tab pos="266700" algn="l"/>
              </a:tabLst>
            </a:pP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combo.addItem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("Option 3");</a:t>
            </a:r>
          </a:p>
          <a:p>
            <a:pPr marL="628650" lvl="1" indent="-361950" algn="just">
              <a:buNone/>
              <a:tabLst>
                <a:tab pos="266700" algn="l"/>
              </a:tabLst>
            </a:pP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combo.addItem</a:t>
            </a:r>
            <a:r>
              <a:rPr lang="fr-FR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("Option 4");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412776"/>
            <a:ext cx="1981214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Liste de choix: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JComboBox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286124"/>
            <a:ext cx="6143668" cy="3214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Quelques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méthodes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3568" y="2545224"/>
          <a:ext cx="784887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46805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Méthode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Rôle</a:t>
                      </a:r>
                      <a:endParaRPr lang="en-US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addItem</a:t>
                      </a:r>
                      <a:r>
                        <a:rPr lang="fr-FR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(Objet item)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ajouter un nouvel objet à la liste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removeItem</a:t>
                      </a:r>
                      <a:r>
                        <a:rPr lang="fr-FR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(Objet item), 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enlever l'objet de la liste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removeAllItems</a:t>
                      </a:r>
                      <a:r>
                        <a:rPr lang="fr-FR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vider la liste déroulante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getSelectedItem</a:t>
                      </a:r>
                      <a:r>
                        <a:rPr lang="fr-FR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retourne l'objet qui est actuellement sélectionné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Liste de choix: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JComboBox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778098"/>
          </a:xfrm>
        </p:spPr>
        <p:txBody>
          <a:bodyPr/>
          <a:lstStyle/>
          <a:p>
            <a:pPr algn="l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Les </a:t>
            </a:r>
            <a:r>
              <a:rPr lang="en-US" sz="41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bouttons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928802"/>
            <a:ext cx="41434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existe plusieurs boutons définis par Swing. </a:t>
            </a:r>
            <a:r>
              <a:rPr lang="fr-FR" dirty="0" smtClean="0"/>
              <a:t>	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1571612"/>
            <a:ext cx="4857752" cy="46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51520" y="3286124"/>
            <a:ext cx="43204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AbstractButton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est une classe abstraite dont hérite les boutons Swing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JToggleButton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boutons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5626968" cy="1443616"/>
          </a:xfrm>
        </p:spPr>
        <p:txBody>
          <a:bodyPr>
            <a:normAutofit/>
          </a:bodyPr>
          <a:lstStyle/>
          <a:p>
            <a:pPr algn="just"/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un composant qui représente un bouton : il peut contenir un texte et/ou une icône.</a:t>
            </a:r>
          </a:p>
          <a:p>
            <a:pPr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Java: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JButton</a:t>
            </a: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b="1" dirty="0" smtClean="0"/>
          </a:p>
          <a:p>
            <a:pPr algn="just">
              <a:buNone/>
            </a:pPr>
            <a:endParaRPr lang="fr-FR" dirty="0" smtClean="0"/>
          </a:p>
          <a:p>
            <a:pPr algn="just"/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2123" y="1161376"/>
            <a:ext cx="2476381" cy="56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0" y="3100611"/>
          <a:ext cx="6516216" cy="243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22"/>
                <a:gridCol w="4668894"/>
              </a:tblGrid>
              <a:tr h="5604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Constructeur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Rôle</a:t>
                      </a:r>
                      <a:endParaRPr lang="en-US" sz="2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7909">
                <a:tc>
                  <a:txBody>
                    <a:bodyPr/>
                    <a:lstStyle/>
                    <a:p>
                      <a:r>
                        <a:rPr lang="fr-FR" sz="17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fr-FR" sz="17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2985">
                <a:tc>
                  <a:txBody>
                    <a:bodyPr/>
                    <a:lstStyle/>
                    <a:p>
                      <a:r>
                        <a:rPr lang="fr-FR" sz="17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fr-FR" sz="17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(String)</a:t>
                      </a:r>
                      <a:endParaRPr lang="en-US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préciser le texte du bouton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en-US" sz="17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bt1 = new </a:t>
                      </a:r>
                      <a:r>
                        <a:rPr lang="en-US" sz="17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en-US" sz="17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("Text only"); </a:t>
                      </a:r>
                    </a:p>
                  </a:txBody>
                  <a:tcPr/>
                </a:tc>
              </a:tr>
              <a:tr h="560490">
                <a:tc>
                  <a:txBody>
                    <a:bodyPr/>
                    <a:lstStyle/>
                    <a:p>
                      <a:r>
                        <a:rPr lang="fr-FR" sz="17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fr-FR" sz="17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fr-FR" sz="17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Icon</a:t>
                      </a:r>
                      <a:r>
                        <a:rPr lang="fr-FR" sz="17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7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préciser une icône </a:t>
                      </a:r>
                    </a:p>
                    <a:p>
                      <a:r>
                        <a:rPr lang="en-US" sz="16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bt2 = new </a:t>
                      </a:r>
                      <a:r>
                        <a:rPr lang="en-US" sz="16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 new </a:t>
                      </a:r>
                      <a:r>
                        <a:rPr lang="en-US" sz="16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ImageIcon</a:t>
                      </a:r>
                      <a:r>
                        <a:rPr lang="en-US" sz="1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("icone.png"));</a:t>
                      </a:r>
                      <a:endParaRPr lang="en-US" sz="17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boutons classiques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556793"/>
            <a:ext cx="5987008" cy="330096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bouton radio est un bouton faisant partie d'un groupe de boutons. Un seul bouton peut être sélectionné par groupe. </a:t>
            </a:r>
          </a:p>
          <a:p>
            <a:pPr algn="just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Lorsque l'utilisateur sélectionne un bouton appartenant à un groupe, les autres boutons sont automatiquement désélectionnés. </a:t>
            </a:r>
          </a:p>
          <a:p>
            <a:pPr algn="just">
              <a:buNone/>
            </a:pPr>
            <a:endParaRPr lang="fr-FR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Java :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2" y="1628800"/>
            <a:ext cx="2154419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Boutons radio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85720" y="1484784"/>
            <a:ext cx="7501488" cy="537321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ButtonGroup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grp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ButtonGroup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 algn="just">
              <a:buNone/>
            </a:pP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gérer un ensemble de boutons en </a:t>
            </a:r>
          </a:p>
          <a:p>
            <a:pPr algn="just">
              <a:buNone/>
            </a:pP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garantissant qu'un seul bouton  du groupe </a:t>
            </a:r>
          </a:p>
          <a:p>
            <a:pPr algn="just">
              <a:buNone/>
            </a:pP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sera  sélectionné. </a:t>
            </a:r>
          </a:p>
          <a:p>
            <a:pPr algn="just"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bt1 = new 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Bird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 </a:t>
            </a:r>
          </a:p>
          <a:p>
            <a:pPr>
              <a:buNone/>
            </a:pP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bt2 = new 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("Cat"); </a:t>
            </a:r>
          </a:p>
          <a:p>
            <a:pPr>
              <a:buNone/>
            </a:pP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bt3 = new 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("Dog"); </a:t>
            </a:r>
          </a:p>
          <a:p>
            <a:pPr>
              <a:buNone/>
            </a:pP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bt4 = new 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Rabbit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 </a:t>
            </a:r>
          </a:p>
          <a:p>
            <a:pPr>
              <a:buNone/>
            </a:pP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bt5 = new 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JRadioButton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19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Pig</a:t>
            </a:r>
            <a:r>
              <a:rPr lang="fr-FR" sz="19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grp.add(bt1); </a:t>
            </a: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grp.add(bt2);); </a:t>
            </a: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grp.add(bt4); </a:t>
            </a: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grp.add(bt5); </a:t>
            </a: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grp.add(bt3</a:t>
            </a:r>
          </a:p>
          <a:p>
            <a:pPr algn="just"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bt5.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doClick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000" y="1772816"/>
            <a:ext cx="36360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Boutons radio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1428736"/>
            <a:ext cx="5286412" cy="52149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fr-FR" sz="29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: Représente un Bouton.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Label	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Représente du texte affiché.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Permet de représenter une ligne de texte éditable.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Permet de représenter une zone de texte éditable (plusieurs lignes).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	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Représente une liste de choix sur une colonne.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Représente une boite de choix (liste défilante).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Représente les boutons radio et les cases à cocher.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Scrollbar</a:t>
            </a:r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Représente des ascenseurs.</a:t>
            </a:r>
          </a:p>
          <a:p>
            <a:pPr algn="just">
              <a:buNone/>
            </a:pPr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9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	</a:t>
            </a:r>
            <a:r>
              <a:rPr lang="fr-FR" sz="2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objets graphiques qui peuvent contenir d'autres objets graphiques, incluant éventuellement des conteneurs. Ils héritent de la classe  Component.</a:t>
            </a:r>
          </a:p>
          <a:p>
            <a:pPr algn="just"/>
            <a:endParaRPr lang="fr-FR" sz="2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7466032" cy="706408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Description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des composants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Awt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1/2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857364"/>
            <a:ext cx="5698976" cy="3143272"/>
          </a:xfrm>
        </p:spPr>
        <p:txBody>
          <a:bodyPr>
            <a:noAutofit/>
          </a:bodyPr>
          <a:lstStyle/>
          <a:p>
            <a:pPr algn="just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case à cocher est un bouton pouvant prendre deux états : </a:t>
            </a:r>
            <a:b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activé (</a:t>
            </a:r>
            <a:r>
              <a:rPr lang="fr-FR" sz="2400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ou désactivé (</a:t>
            </a:r>
            <a:r>
              <a:rPr lang="fr-FR" sz="24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Lorsque l'utilisateur clique sur une case à cocher, la valeur booléenne associée à cette case change de valeur.</a:t>
            </a:r>
          </a:p>
          <a:p>
            <a:pPr>
              <a:buNone/>
            </a:pP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Java :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JCheckBox</a:t>
            </a:r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556792"/>
            <a:ext cx="2203538" cy="50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8251850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Boutons case à cocher: </a:t>
            </a:r>
            <a:r>
              <a:rPr lang="fr-FR" sz="4400" dirty="0" err="1" smtClean="0">
                <a:solidFill>
                  <a:schemeClr val="bg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JCheckBox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6347048" cy="4525963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Une zone (ou champs) de saisie permet à l'utilisateur d'entrer une information au clavier.</a:t>
            </a:r>
          </a:p>
          <a:p>
            <a:pPr algn="just"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 Java :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JTextField</a:t>
            </a: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Illustration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champ= new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”); </a:t>
            </a:r>
          </a:p>
          <a:p>
            <a:pPr lvl="1" algn="just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champ.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("My default value"); 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String value =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champ.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24" y="1484784"/>
            <a:ext cx="2143553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941168"/>
            <a:ext cx="4608000" cy="136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8466164" cy="7064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composants de saisie de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JTextField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786" y="3643314"/>
            <a:ext cx="5929354" cy="12858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>
              <a:buNone/>
            </a:pP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 = new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("ma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fenetre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f.setSize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(300, 100);</a:t>
            </a:r>
          </a:p>
          <a:p>
            <a:pPr>
              <a:buNone/>
            </a:pP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pannel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passwordField1 = new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(); </a:t>
            </a:r>
          </a:p>
          <a:p>
            <a:pPr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passwordField1.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setPreferredSize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Dimension(100,20 ));</a:t>
            </a:r>
          </a:p>
          <a:p>
            <a:pPr>
              <a:buNone/>
            </a:pP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pannel.add(passwordField1); </a:t>
            </a:r>
          </a:p>
          <a:p>
            <a:pPr>
              <a:buNone/>
            </a:pP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f.getContentPane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pannel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algn="just">
              <a:buNone/>
            </a:pP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La classe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JPasswordField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permet la saisie d'un texte dont tous les caractères saisis seront affichés sous la forme d'un caractère particulier ('*' par défaut)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846616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JPasswordField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2214554"/>
            <a:ext cx="6715172" cy="3214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59840"/>
          </a:xfrm>
        </p:spPr>
        <p:txBody>
          <a:bodyPr>
            <a:noAutofit/>
          </a:bodyPr>
          <a:lstStyle/>
          <a:p>
            <a:pPr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classe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est un composant qui permet la saisie de texte simple en mode multi-lignes.</a:t>
            </a:r>
          </a:p>
          <a:p>
            <a:pPr algn="just"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JTexteArea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propose plusieurs méthodes pour ajouter du texte dans son modèle : </a:t>
            </a:r>
          </a:p>
          <a:p>
            <a:pPr lvl="1"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soit fournir le texte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pramètre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 constructeur utilisé.</a:t>
            </a:r>
          </a:p>
          <a:p>
            <a:pPr lvl="1"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soit utiliser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méthode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 qui permet d'initialiser le texte du composant.</a:t>
            </a:r>
          </a:p>
          <a:p>
            <a:pPr lvl="1"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soit utiliser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méthode append() 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 permet d'ajouter du texte à la fin de celui contenu dans le texte du composant.</a:t>
            </a:r>
          </a:p>
          <a:p>
            <a:pPr lvl="1" algn="just">
              <a:buNone/>
            </a:pPr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textArea1 = new </a:t>
            </a:r>
            <a:r>
              <a:rPr lang="fr-FR" sz="20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("mon texte")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4852706"/>
            <a:ext cx="3143240" cy="180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846616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JTextArea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5929330"/>
            <a:ext cx="5715040" cy="571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 défaut,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taille du composant augmente au fur et à mesure de l'augmentation de la taille du texte qu'il contient</a:t>
            </a:r>
            <a:r>
              <a:rPr lang="fr-FR" sz="2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Pour éviter cet effet,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il faut encapsuler le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dans un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JScrollPane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sz="20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pannel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textArea1 = new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JTextArea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("mon texte");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JScrollPane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scrollPane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JScrollPane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(textArea1); 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scrollPane.setPreferredSize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Dimension(200,70));</a:t>
            </a:r>
          </a:p>
          <a:p>
            <a:pPr lvl="1">
              <a:buNone/>
            </a:pP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pannel.add(</a:t>
            </a:r>
            <a:r>
              <a:rPr lang="fr-FR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scrollPane</a:t>
            </a:r>
            <a:r>
              <a:rPr lang="fr-FR" sz="1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5056998"/>
            <a:ext cx="3996000" cy="180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846616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JTextArea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5786" y="3286124"/>
            <a:ext cx="5929354" cy="1785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3"/>
          </a:xfrm>
        </p:spPr>
        <p:txBody>
          <a:bodyPr>
            <a:normAutofit/>
          </a:bodyPr>
          <a:lstStyle/>
          <a:p>
            <a:pPr algn="just"/>
            <a:r>
              <a:rPr lang="fr-FR" sz="2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 méthodes existent pour ajouter, retirer, redimensionner et positionner les composants dans les conteneurs.</a:t>
            </a:r>
          </a:p>
          <a:p>
            <a:pPr>
              <a:buNone/>
            </a:pPr>
            <a:endParaRPr lang="fr-FR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Pour utiliser l'ensemble de ces classes dans ses propres classes, mettre en entête de source : import java.awt.*</a:t>
            </a:r>
            <a:endParaRPr lang="en-US" sz="25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274320"/>
            <a:ext cx="7180280" cy="706408"/>
          </a:xfrm>
          <a:prstGeom prst="rect">
            <a:avLst/>
          </a:prstGeom>
        </p:spPr>
        <p:txBody>
          <a:bodyPr>
            <a:normAutofit fontScale="8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Description des composants </a:t>
            </a:r>
            <a:r>
              <a:rPr lang="fr-FR" sz="4400" dirty="0" err="1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Awt</a:t>
            </a: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(2/2)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Swing fait partie de la bibliothèque 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fr-FR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Foundation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 (JFC)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C'est une API dont le but est similaire à celui de l'API AWT 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mais dont le mode de fonctionnement et  d'utilisation est complètement différent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fr-FR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fr-FR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Foundation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Classes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JFC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Ensemble d’APIs permettant d’effectuer des traitements graphiques, de construire des interfaces utilisateur et de gérer les tâches de programmation associées. </a:t>
            </a:r>
          </a:p>
          <a:p>
            <a:pPr algn="just"/>
            <a:endParaRPr lang="fr-FR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Présentation de swing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299696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fr-FR" sz="2400" dirty="0" smtClean="0"/>
          </a:p>
          <a:p>
            <a:pPr indent="22225" algn="just">
              <a:buNone/>
            </a:pPr>
            <a:r>
              <a:rPr lang="fr-FR" sz="2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Swing propose de nombreux composants dont certains possèdent des fonctions étendues, une utilisation des mécanismes de gestion d'événements performants et une apparence modifiable à la volée</a:t>
            </a:r>
            <a:endParaRPr lang="en-US" sz="2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Présentation de swing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2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 composants Swing forment une nouvelle 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hiérarchie 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parallèle à celle de AWT.</a:t>
            </a:r>
          </a:p>
          <a:p>
            <a:pPr algn="just">
              <a:buNone/>
            </a:pPr>
            <a:endParaRPr lang="fr-FR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L'ancêtre de cette hiérarchie est le composant </a:t>
            </a:r>
            <a:r>
              <a:rPr lang="fr-FR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fr-FR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6512" y="274320"/>
            <a:ext cx="6665944" cy="706408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Présentation de swing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70"/>
            <a:ext cx="9144000" cy="2143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15650</TotalTime>
  <Words>2580</Words>
  <Application>Microsoft Office PowerPoint</Application>
  <PresentationFormat>Affichage à l'écran (4:3)</PresentationFormat>
  <Paragraphs>521</Paragraphs>
  <Slides>54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5" baseType="lpstr">
      <vt:lpstr>Thème Office</vt:lpstr>
      <vt:lpstr>Interfaces graphiques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Layouts</vt:lpstr>
      <vt:lpstr>Diapositive 29</vt:lpstr>
      <vt:lpstr>Diapositive 30</vt:lpstr>
      <vt:lpstr>Diapositive 31</vt:lpstr>
      <vt:lpstr>Diapositive 32</vt:lpstr>
      <vt:lpstr>Diapositive 33</vt:lpstr>
      <vt:lpstr>GridLayout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Les bouttons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collections</dc:title>
  <dc:creator>Valued Acer Customer</dc:creator>
  <cp:lastModifiedBy>pc</cp:lastModifiedBy>
  <cp:revision>273</cp:revision>
  <dcterms:created xsi:type="dcterms:W3CDTF">2017-01-16T11:59:18Z</dcterms:created>
  <dcterms:modified xsi:type="dcterms:W3CDTF">2019-04-24T16:26:23Z</dcterms:modified>
</cp:coreProperties>
</file>