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1" r:id="rId25"/>
    <p:sldId id="283" r:id="rId26"/>
    <p:sldId id="284"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31" autoAdjust="0"/>
    <p:restoredTop sz="99499" autoAdjust="0"/>
  </p:normalViewPr>
  <p:slideViewPr>
    <p:cSldViewPr>
      <p:cViewPr varScale="1">
        <p:scale>
          <a:sx n="69" d="100"/>
          <a:sy n="69" d="100"/>
        </p:scale>
        <p:origin x="-47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28A02B-CF46-433D-89CB-E1A258978BAB}" type="datetimeFigureOut">
              <a:rPr lang="en-US" smtClean="0"/>
              <a:pPr/>
              <a:t>5/3/2019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99B9F-291C-402A-941F-641392CA5A5C}"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29B99B9F-291C-402A-941F-641392CA5A5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BB1741F8-24B8-460F-B109-908BD2E1E6E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BB1741F8-24B8-460F-B109-908BD2E1E6E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BB1741F8-24B8-460F-B109-908BD2E1E6E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BB1741F8-24B8-460F-B109-908BD2E1E6E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Il n'est pas nécessaire de définir un objet </a:t>
            </a:r>
            <a:r>
              <a:rPr lang="fr-FR" dirty="0" err="1" smtClean="0"/>
              <a:t>Statement</a:t>
            </a:r>
            <a:r>
              <a:rPr lang="fr-FR" dirty="0" smtClean="0"/>
              <a:t> pour chaque ordre SQL : il est possible d'un définir un et de le réutiliser </a:t>
            </a:r>
            <a:endParaRPr lang="en-US" dirty="0"/>
          </a:p>
        </p:txBody>
      </p:sp>
      <p:sp>
        <p:nvSpPr>
          <p:cNvPr id="4" name="Espace réservé du numéro de diapositive 3"/>
          <p:cNvSpPr>
            <a:spLocks noGrp="1"/>
          </p:cNvSpPr>
          <p:nvPr>
            <p:ph type="sldNum" sz="quarter" idx="10"/>
          </p:nvPr>
        </p:nvSpPr>
        <p:spPr/>
        <p:txBody>
          <a:bodyPr/>
          <a:lstStyle/>
          <a:p>
            <a:fld id="{BB1741F8-24B8-460F-B109-908BD2E1E6E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A2BE3783-62E3-4D01-9DC8-57046CFC0600}" type="datetimeFigureOut">
              <a:rPr lang="en-US" smtClean="0"/>
              <a:pPr/>
              <a:t>5/3/2019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2BE3783-62E3-4D01-9DC8-57046CFC0600}" type="datetimeFigureOut">
              <a:rPr lang="en-US" smtClean="0"/>
              <a:pPr/>
              <a:t>5/3/2019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2BE3783-62E3-4D01-9DC8-57046CFC0600}" type="datetimeFigureOut">
              <a:rPr lang="en-US" smtClean="0"/>
              <a:pPr/>
              <a:t>5/3/2019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2BE3783-62E3-4D01-9DC8-57046CFC0600}" type="datetimeFigureOut">
              <a:rPr lang="en-US" smtClean="0"/>
              <a:pPr/>
              <a:t>5/3/2019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2BE3783-62E3-4D01-9DC8-57046CFC0600}" type="datetimeFigureOut">
              <a:rPr lang="en-US" smtClean="0"/>
              <a:pPr/>
              <a:t>5/3/2019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A2BE3783-62E3-4D01-9DC8-57046CFC0600}" type="datetimeFigureOut">
              <a:rPr lang="en-US" smtClean="0"/>
              <a:pPr/>
              <a:t>5/3/2019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A2BE3783-62E3-4D01-9DC8-57046CFC0600}" type="datetimeFigureOut">
              <a:rPr lang="en-US" smtClean="0"/>
              <a:pPr/>
              <a:t>5/3/2019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A2BE3783-62E3-4D01-9DC8-57046CFC0600}" type="datetimeFigureOut">
              <a:rPr lang="en-US" smtClean="0"/>
              <a:pPr/>
              <a:t>5/3/2019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2BE3783-62E3-4D01-9DC8-57046CFC0600}" type="datetimeFigureOut">
              <a:rPr lang="en-US" smtClean="0"/>
              <a:pPr/>
              <a:t>5/3/2019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2BE3783-62E3-4D01-9DC8-57046CFC0600}" type="datetimeFigureOut">
              <a:rPr lang="en-US" smtClean="0"/>
              <a:pPr/>
              <a:t>5/3/2019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2BE3783-62E3-4D01-9DC8-57046CFC0600}" type="datetimeFigureOut">
              <a:rPr lang="en-US" smtClean="0"/>
              <a:pPr/>
              <a:t>5/3/2019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45AE721-218E-4374-8D5C-45B8ED71174C}"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E3783-62E3-4D01-9DC8-57046CFC0600}" type="datetimeFigureOut">
              <a:rPr lang="en-US" smtClean="0"/>
              <a:pPr/>
              <a:t>5/3/2019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AE721-218E-4374-8D5C-45B8ED71174C}"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700808"/>
            <a:ext cx="7772400" cy="1944215"/>
          </a:xfrm>
        </p:spPr>
        <p:txBody>
          <a:bodyPr>
            <a:normAutofit/>
          </a:bodyPr>
          <a:lstStyle/>
          <a:p>
            <a:r>
              <a:rPr lang="en-US" sz="5900" b="1" dirty="0">
                <a:solidFill>
                  <a:schemeClr val="tx2"/>
                </a:solidFill>
                <a:latin typeface="Palatino Linotype" pitchFamily="18" charset="0"/>
              </a:rPr>
              <a:t>Java Data Base Connectivity (JDBC)</a:t>
            </a:r>
          </a:p>
        </p:txBody>
      </p:sp>
      <p:sp>
        <p:nvSpPr>
          <p:cNvPr id="5" name="Sous-titre 2"/>
          <p:cNvSpPr>
            <a:spLocks noGrp="1"/>
          </p:cNvSpPr>
          <p:nvPr>
            <p:ph type="subTitle" idx="1"/>
          </p:nvPr>
        </p:nvSpPr>
        <p:spPr>
          <a:xfrm>
            <a:off x="4679504" y="5877272"/>
            <a:ext cx="4464496" cy="576064"/>
          </a:xfrm>
        </p:spPr>
        <p:txBody>
          <a:bodyPr>
            <a:normAutofit/>
          </a:bodyPr>
          <a:lstStyle/>
          <a:p>
            <a:r>
              <a:rPr lang="en-US" sz="2400" b="1" dirty="0" smtClean="0">
                <a:solidFill>
                  <a:schemeClr val="tx2"/>
                </a:solidFill>
              </a:rPr>
              <a:t>Prof: Mme Sara SAIB</a:t>
            </a:r>
            <a:endParaRPr lang="en-US" sz="2400" b="1" dirty="0">
              <a:solidFill>
                <a:schemeClr val="tx2"/>
              </a:solidFill>
            </a:endParaRPr>
          </a:p>
        </p:txBody>
      </p:sp>
      <p:pic>
        <p:nvPicPr>
          <p:cNvPr id="4" name="Picture 6" descr="http://www.x2i.fr/files/2009/09/java-logo.jpg"/>
          <p:cNvPicPr>
            <a:picLocks noChangeAspect="1" noChangeArrowheads="1"/>
          </p:cNvPicPr>
          <p:nvPr/>
        </p:nvPicPr>
        <p:blipFill>
          <a:blip r:embed="rId3" cstate="print"/>
          <a:srcRect/>
          <a:stretch>
            <a:fillRect/>
          </a:stretch>
        </p:blipFill>
        <p:spPr bwMode="auto">
          <a:xfrm>
            <a:off x="2915816" y="3609518"/>
            <a:ext cx="3456384" cy="2123738"/>
          </a:xfrm>
          <a:prstGeom prst="ellipse">
            <a:avLst/>
          </a:prstGeom>
          <a:ln>
            <a:solidFill>
              <a:schemeClr val="accent1"/>
            </a:solid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251520" y="1214422"/>
            <a:ext cx="8748464" cy="5643578"/>
          </a:xfrm>
        </p:spPr>
        <p:txBody>
          <a:bodyPr>
            <a:normAutofit fontScale="25000" lnSpcReduction="20000"/>
          </a:bodyPr>
          <a:lstStyle/>
          <a:p>
            <a:pPr algn="just">
              <a:buFont typeface="Arial" pitchFamily="34" charset="0"/>
              <a:buChar char="•"/>
            </a:pPr>
            <a:r>
              <a:rPr lang="fr-FR" sz="8800" dirty="0" smtClean="0">
                <a:solidFill>
                  <a:schemeClr val="tx2">
                    <a:lumMod val="50000"/>
                  </a:schemeClr>
                </a:solidFill>
                <a:latin typeface="Times New Roman" pitchFamily="18" charset="0"/>
                <a:cs typeface="Times New Roman" pitchFamily="18" charset="0"/>
              </a:rPr>
              <a:t>Etablir une connexion en utilisant la classe </a:t>
            </a:r>
            <a:r>
              <a:rPr lang="fr-FR" sz="8800" b="1" dirty="0" smtClean="0">
                <a:solidFill>
                  <a:schemeClr val="tx2">
                    <a:lumMod val="50000"/>
                  </a:schemeClr>
                </a:solidFill>
                <a:latin typeface="Times New Roman" pitchFamily="18" charset="0"/>
                <a:cs typeface="Times New Roman" pitchFamily="18" charset="0"/>
              </a:rPr>
              <a:t>java.sql.DriverManager</a:t>
            </a:r>
            <a:r>
              <a:rPr lang="fr-FR" sz="8800" dirty="0" smtClean="0">
                <a:solidFill>
                  <a:schemeClr val="tx2">
                    <a:lumMod val="50000"/>
                  </a:schemeClr>
                </a:solidFill>
                <a:latin typeface="Times New Roman" pitchFamily="18" charset="0"/>
                <a:cs typeface="Times New Roman" pitchFamily="18" charset="0"/>
              </a:rPr>
              <a:t>. Son rôle est de créer des connexions en utilisant le driver préalablement chargé.</a:t>
            </a:r>
          </a:p>
          <a:p>
            <a:pPr algn="just">
              <a:buFont typeface="Arial" pitchFamily="34" charset="0"/>
              <a:buChar char="•"/>
            </a:pPr>
            <a:endParaRPr lang="fr-FR" sz="8800" dirty="0" smtClean="0">
              <a:solidFill>
                <a:schemeClr val="tx2">
                  <a:lumMod val="50000"/>
                </a:schemeClr>
              </a:solidFill>
              <a:latin typeface="Times New Roman" pitchFamily="18" charset="0"/>
              <a:cs typeface="Times New Roman" pitchFamily="18" charset="0"/>
            </a:endParaRPr>
          </a:p>
          <a:p>
            <a:pPr algn="just">
              <a:buFont typeface="Arial" pitchFamily="34" charset="0"/>
              <a:buChar char="•"/>
            </a:pPr>
            <a:r>
              <a:rPr lang="fr-FR" sz="8800" dirty="0" smtClean="0">
                <a:solidFill>
                  <a:schemeClr val="tx2">
                    <a:lumMod val="50000"/>
                  </a:schemeClr>
                </a:solidFill>
                <a:latin typeface="Times New Roman" pitchFamily="18" charset="0"/>
                <a:cs typeface="Times New Roman" pitchFamily="18" charset="0"/>
              </a:rPr>
              <a:t>Cette classe (Driver manager) dispose d'une méthode statique </a:t>
            </a:r>
            <a:r>
              <a:rPr lang="fr-FR" sz="8800" b="1" dirty="0" err="1" smtClean="0">
                <a:solidFill>
                  <a:schemeClr val="tx2">
                    <a:lumMod val="50000"/>
                  </a:schemeClr>
                </a:solidFill>
                <a:latin typeface="Times New Roman" pitchFamily="18" charset="0"/>
                <a:cs typeface="Times New Roman" pitchFamily="18" charset="0"/>
              </a:rPr>
              <a:t>getConnection</a:t>
            </a:r>
            <a:r>
              <a:rPr lang="fr-FR" sz="8800" b="1" dirty="0" smtClean="0">
                <a:solidFill>
                  <a:schemeClr val="tx2">
                    <a:lumMod val="50000"/>
                  </a:schemeClr>
                </a:solidFill>
                <a:latin typeface="Times New Roman" pitchFamily="18" charset="0"/>
                <a:cs typeface="Times New Roman" pitchFamily="18" charset="0"/>
              </a:rPr>
              <a:t>() </a:t>
            </a:r>
            <a:r>
              <a:rPr lang="fr-FR" sz="8800" dirty="0" smtClean="0">
                <a:solidFill>
                  <a:schemeClr val="tx2">
                    <a:lumMod val="50000"/>
                  </a:schemeClr>
                </a:solidFill>
                <a:latin typeface="Times New Roman" pitchFamily="18" charset="0"/>
                <a:cs typeface="Times New Roman" pitchFamily="18" charset="0"/>
              </a:rPr>
              <a:t>prenant en paramètre l'URL de connexion, le nom d'utilisateur et le mot de passe. </a:t>
            </a:r>
          </a:p>
          <a:p>
            <a:pPr algn="just">
              <a:buFont typeface="Arial" pitchFamily="34" charset="0"/>
              <a:buChar char="•"/>
            </a:pPr>
            <a:endParaRPr lang="fr-FR" sz="8800" dirty="0" smtClean="0">
              <a:solidFill>
                <a:schemeClr val="tx2">
                  <a:lumMod val="50000"/>
                </a:schemeClr>
              </a:solidFill>
              <a:latin typeface="Times New Roman" pitchFamily="18" charset="0"/>
              <a:cs typeface="Times New Roman" pitchFamily="18" charset="0"/>
            </a:endParaRPr>
          </a:p>
          <a:p>
            <a:pPr algn="just">
              <a:buFont typeface="Arial" pitchFamily="34" charset="0"/>
              <a:buChar char="•"/>
            </a:pPr>
            <a:r>
              <a:rPr lang="fr-FR" sz="8800" dirty="0" smtClean="0">
                <a:solidFill>
                  <a:schemeClr val="tx2">
                    <a:lumMod val="50000"/>
                  </a:schemeClr>
                </a:solidFill>
                <a:latin typeface="Times New Roman" pitchFamily="18" charset="0"/>
                <a:cs typeface="Times New Roman" pitchFamily="18" charset="0"/>
              </a:rPr>
              <a:t>Pour se connecter à une base de données, il faut instancier un objet de la classe </a:t>
            </a:r>
            <a:r>
              <a:rPr lang="fr-FR" sz="8800" b="1" dirty="0" err="1" smtClean="0">
                <a:solidFill>
                  <a:schemeClr val="tx2">
                    <a:lumMod val="50000"/>
                  </a:schemeClr>
                </a:solidFill>
                <a:latin typeface="Times New Roman" pitchFamily="18" charset="0"/>
                <a:cs typeface="Times New Roman" pitchFamily="18" charset="0"/>
              </a:rPr>
              <a:t>Connection</a:t>
            </a:r>
            <a:r>
              <a:rPr lang="fr-FR" sz="8800" dirty="0" smtClean="0">
                <a:solidFill>
                  <a:schemeClr val="tx2">
                    <a:lumMod val="50000"/>
                  </a:schemeClr>
                </a:solidFill>
                <a:latin typeface="Times New Roman" pitchFamily="18" charset="0"/>
                <a:cs typeface="Times New Roman" pitchFamily="18" charset="0"/>
              </a:rPr>
              <a:t> en lui précisant sous forme d'URL la base à accéder. </a:t>
            </a:r>
          </a:p>
          <a:p>
            <a:pPr algn="just">
              <a:buFont typeface="Arial" pitchFamily="34" charset="0"/>
              <a:buChar char="•"/>
            </a:pPr>
            <a:endParaRPr lang="fr-FR" sz="9600" dirty="0" smtClean="0">
              <a:solidFill>
                <a:schemeClr val="tx2">
                  <a:lumMod val="50000"/>
                </a:schemeClr>
              </a:solidFill>
              <a:latin typeface="Times New Roman" pitchFamily="18" charset="0"/>
              <a:cs typeface="Times New Roman" pitchFamily="18" charset="0"/>
            </a:endParaRPr>
          </a:p>
          <a:p>
            <a:pPr>
              <a:buNone/>
            </a:pPr>
            <a:r>
              <a:rPr lang="fr-FR" sz="8000" b="1" i="1" dirty="0" smtClean="0">
                <a:solidFill>
                  <a:schemeClr val="tx2">
                    <a:lumMod val="50000"/>
                  </a:schemeClr>
                </a:solidFill>
                <a:latin typeface="Times New Roman" pitchFamily="18" charset="0"/>
                <a:cs typeface="Times New Roman" pitchFamily="18" charset="0"/>
              </a:rPr>
              <a:t>String url = "</a:t>
            </a:r>
            <a:r>
              <a:rPr lang="fr-FR" sz="8000" b="1" i="1" dirty="0" smtClean="0">
                <a:solidFill>
                  <a:srgbClr val="C00000"/>
                </a:solidFill>
                <a:latin typeface="Times New Roman" pitchFamily="18" charset="0"/>
                <a:cs typeface="Times New Roman" pitchFamily="18" charset="0"/>
              </a:rPr>
              <a:t>jdbc:mysql://localhost:8080/ventedatabas</a:t>
            </a:r>
            <a:r>
              <a:rPr lang="fr-FR" sz="8000" b="1" i="1" dirty="0" smtClean="0">
                <a:solidFill>
                  <a:schemeClr val="tx2">
                    <a:lumMod val="50000"/>
                  </a:schemeClr>
                </a:solidFill>
                <a:latin typeface="Times New Roman" pitchFamily="18" charset="0"/>
                <a:cs typeface="Times New Roman" pitchFamily="18" charset="0"/>
              </a:rPr>
              <a:t>e"; </a:t>
            </a:r>
          </a:p>
          <a:p>
            <a:pPr>
              <a:buNone/>
            </a:pPr>
            <a:r>
              <a:rPr lang="fr-FR" sz="8000" b="1" i="1" dirty="0" smtClean="0">
                <a:solidFill>
                  <a:schemeClr val="tx2">
                    <a:lumMod val="50000"/>
                  </a:schemeClr>
                </a:solidFill>
                <a:latin typeface="Times New Roman" pitchFamily="18" charset="0"/>
                <a:cs typeface="Times New Roman" pitchFamily="18" charset="0"/>
              </a:rPr>
              <a:t>	</a:t>
            </a:r>
            <a:r>
              <a:rPr lang="fr-FR" sz="8000" b="1" i="1" dirty="0" err="1" smtClean="0">
                <a:solidFill>
                  <a:schemeClr val="tx2">
                    <a:lumMod val="50000"/>
                  </a:schemeClr>
                </a:solidFill>
                <a:latin typeface="Times New Roman" pitchFamily="18" charset="0"/>
                <a:cs typeface="Times New Roman" pitchFamily="18" charset="0"/>
              </a:rPr>
              <a:t>try</a:t>
            </a:r>
            <a:r>
              <a:rPr lang="fr-FR" sz="8000" b="1" i="1" dirty="0" smtClean="0">
                <a:solidFill>
                  <a:schemeClr val="tx2">
                    <a:lumMod val="50000"/>
                  </a:schemeClr>
                </a:solidFill>
                <a:latin typeface="Times New Roman" pitchFamily="18" charset="0"/>
                <a:cs typeface="Times New Roman" pitchFamily="18" charset="0"/>
              </a:rPr>
              <a:t> { </a:t>
            </a:r>
          </a:p>
          <a:p>
            <a:pPr>
              <a:buNone/>
            </a:pPr>
            <a:r>
              <a:rPr lang="fr-FR" sz="8000" b="1" i="1" dirty="0" smtClean="0">
                <a:solidFill>
                  <a:schemeClr val="tx2">
                    <a:lumMod val="50000"/>
                  </a:schemeClr>
                </a:solidFill>
                <a:latin typeface="Times New Roman" pitchFamily="18" charset="0"/>
                <a:cs typeface="Times New Roman" pitchFamily="18" charset="0"/>
              </a:rPr>
              <a:t>		</a:t>
            </a:r>
            <a:r>
              <a:rPr lang="fr-FR" sz="8000" b="1" i="1" dirty="0" err="1" smtClean="0">
                <a:solidFill>
                  <a:schemeClr val="tx2">
                    <a:lumMod val="50000"/>
                  </a:schemeClr>
                </a:solidFill>
                <a:latin typeface="Times New Roman" pitchFamily="18" charset="0"/>
                <a:cs typeface="Times New Roman" pitchFamily="18" charset="0"/>
              </a:rPr>
              <a:t>Connection</a:t>
            </a:r>
            <a:r>
              <a:rPr lang="fr-FR" sz="8000" b="1" i="1" dirty="0" smtClean="0">
                <a:solidFill>
                  <a:schemeClr val="tx2">
                    <a:lumMod val="50000"/>
                  </a:schemeClr>
                </a:solidFill>
                <a:latin typeface="Times New Roman" pitchFamily="18" charset="0"/>
                <a:cs typeface="Times New Roman" pitchFamily="18" charset="0"/>
              </a:rPr>
              <a:t> </a:t>
            </a:r>
            <a:r>
              <a:rPr lang="fr-FR" sz="8000" b="1" i="1" dirty="0" err="1" smtClean="0">
                <a:solidFill>
                  <a:schemeClr val="tx2">
                    <a:lumMod val="50000"/>
                  </a:schemeClr>
                </a:solidFill>
                <a:latin typeface="Times New Roman" pitchFamily="18" charset="0"/>
                <a:cs typeface="Times New Roman" pitchFamily="18" charset="0"/>
              </a:rPr>
              <a:t>connection</a:t>
            </a:r>
            <a:r>
              <a:rPr lang="fr-FR" sz="8000" b="1" i="1" dirty="0" smtClean="0">
                <a:solidFill>
                  <a:schemeClr val="tx2">
                    <a:lumMod val="50000"/>
                  </a:schemeClr>
                </a:solidFill>
                <a:latin typeface="Times New Roman" pitchFamily="18" charset="0"/>
                <a:cs typeface="Times New Roman" pitchFamily="18" charset="0"/>
              </a:rPr>
              <a:t> = </a:t>
            </a:r>
            <a:r>
              <a:rPr lang="fr-FR" sz="8000" b="1" i="1" dirty="0" err="1" smtClean="0">
                <a:solidFill>
                  <a:schemeClr val="tx2">
                    <a:lumMod val="50000"/>
                  </a:schemeClr>
                </a:solidFill>
                <a:latin typeface="Times New Roman" pitchFamily="18" charset="0"/>
                <a:cs typeface="Times New Roman" pitchFamily="18" charset="0"/>
              </a:rPr>
              <a:t>DriverManager.getConnection</a:t>
            </a:r>
            <a:r>
              <a:rPr lang="fr-FR" sz="8000" b="1" i="1" dirty="0" smtClean="0">
                <a:solidFill>
                  <a:schemeClr val="tx2">
                    <a:lumMod val="50000"/>
                  </a:schemeClr>
                </a:solidFill>
                <a:latin typeface="Times New Roman" pitchFamily="18" charset="0"/>
                <a:cs typeface="Times New Roman" pitchFamily="18" charset="0"/>
              </a:rPr>
              <a:t>(url, "</a:t>
            </a:r>
            <a:r>
              <a:rPr lang="fr-FR" sz="8000" b="1" i="1" dirty="0" err="1" smtClean="0">
                <a:solidFill>
                  <a:schemeClr val="tx2">
                    <a:lumMod val="50000"/>
                  </a:schemeClr>
                </a:solidFill>
                <a:latin typeface="Times New Roman" pitchFamily="18" charset="0"/>
                <a:cs typeface="Times New Roman" pitchFamily="18" charset="0"/>
              </a:rPr>
              <a:t>root</a:t>
            </a:r>
            <a:r>
              <a:rPr lang="fr-FR" sz="8000" b="1" i="1" dirty="0" smtClean="0">
                <a:solidFill>
                  <a:schemeClr val="tx2">
                    <a:lumMod val="50000"/>
                  </a:schemeClr>
                </a:solidFill>
                <a:latin typeface="Times New Roman" pitchFamily="18" charset="0"/>
                <a:cs typeface="Times New Roman" pitchFamily="18" charset="0"/>
              </a:rPr>
              <a:t>", "</a:t>
            </a:r>
            <a:r>
              <a:rPr lang="fr-FR" sz="8000" b="1" i="1" dirty="0" err="1" smtClean="0">
                <a:solidFill>
                  <a:schemeClr val="tx2">
                    <a:lumMod val="50000"/>
                  </a:schemeClr>
                </a:solidFill>
                <a:latin typeface="Times New Roman" pitchFamily="18" charset="0"/>
                <a:cs typeface="Times New Roman" pitchFamily="18" charset="0"/>
              </a:rPr>
              <a:t>root</a:t>
            </a:r>
            <a:r>
              <a:rPr lang="fr-FR" sz="8000" b="1" i="1" dirty="0" smtClean="0">
                <a:solidFill>
                  <a:schemeClr val="tx2">
                    <a:lumMod val="50000"/>
                  </a:schemeClr>
                </a:solidFill>
                <a:latin typeface="Times New Roman" pitchFamily="18" charset="0"/>
                <a:cs typeface="Times New Roman" pitchFamily="18" charset="0"/>
              </a:rPr>
              <a:t>"); </a:t>
            </a:r>
          </a:p>
          <a:p>
            <a:pPr>
              <a:buNone/>
            </a:pPr>
            <a:r>
              <a:rPr lang="fr-FR" sz="8000" b="1" i="1" dirty="0" smtClean="0">
                <a:solidFill>
                  <a:schemeClr val="tx2">
                    <a:lumMod val="50000"/>
                  </a:schemeClr>
                </a:solidFill>
                <a:latin typeface="Times New Roman" pitchFamily="18" charset="0"/>
                <a:cs typeface="Times New Roman" pitchFamily="18" charset="0"/>
              </a:rPr>
              <a:t>	} catch (</a:t>
            </a:r>
            <a:r>
              <a:rPr lang="fr-FR" sz="8000" b="1" i="1" dirty="0" err="1" smtClean="0">
                <a:solidFill>
                  <a:schemeClr val="tx2">
                    <a:lumMod val="50000"/>
                  </a:schemeClr>
                </a:solidFill>
                <a:latin typeface="Times New Roman" pitchFamily="18" charset="0"/>
                <a:cs typeface="Times New Roman" pitchFamily="18" charset="0"/>
              </a:rPr>
              <a:t>SQLException</a:t>
            </a:r>
            <a:r>
              <a:rPr lang="fr-FR" sz="8000" b="1" i="1" dirty="0" smtClean="0">
                <a:solidFill>
                  <a:schemeClr val="tx2">
                    <a:lumMod val="50000"/>
                  </a:schemeClr>
                </a:solidFill>
                <a:latin typeface="Times New Roman" pitchFamily="18" charset="0"/>
                <a:cs typeface="Times New Roman" pitchFamily="18" charset="0"/>
              </a:rPr>
              <a:t> e) { </a:t>
            </a:r>
          </a:p>
          <a:p>
            <a:pPr>
              <a:buNone/>
            </a:pPr>
            <a:r>
              <a:rPr lang="fr-FR" sz="8000" b="1" i="1" dirty="0" smtClean="0">
                <a:solidFill>
                  <a:schemeClr val="tx2">
                    <a:lumMod val="50000"/>
                  </a:schemeClr>
                </a:solidFill>
                <a:latin typeface="Times New Roman" pitchFamily="18" charset="0"/>
                <a:cs typeface="Times New Roman" pitchFamily="18" charset="0"/>
              </a:rPr>
              <a:t>		System.err.println("</a:t>
            </a:r>
            <a:r>
              <a:rPr lang="fr-FR" sz="8000" b="1" i="1" dirty="0" err="1" smtClean="0">
                <a:solidFill>
                  <a:schemeClr val="tx2">
                    <a:lumMod val="50000"/>
                  </a:schemeClr>
                </a:solidFill>
                <a:latin typeface="Times New Roman" pitchFamily="18" charset="0"/>
                <a:cs typeface="Times New Roman" pitchFamily="18" charset="0"/>
              </a:rPr>
              <a:t>Error</a:t>
            </a:r>
            <a:r>
              <a:rPr lang="fr-FR" sz="8000" b="1" i="1" dirty="0" smtClean="0">
                <a:solidFill>
                  <a:schemeClr val="tx2">
                    <a:lumMod val="50000"/>
                  </a:schemeClr>
                </a:solidFill>
                <a:latin typeface="Times New Roman" pitchFamily="18" charset="0"/>
                <a:cs typeface="Times New Roman" pitchFamily="18" charset="0"/>
              </a:rPr>
              <a:t> </a:t>
            </a:r>
            <a:r>
              <a:rPr lang="fr-FR" sz="8000" b="1" i="1" dirty="0" err="1" smtClean="0">
                <a:solidFill>
                  <a:schemeClr val="tx2">
                    <a:lumMod val="50000"/>
                  </a:schemeClr>
                </a:solidFill>
                <a:latin typeface="Times New Roman" pitchFamily="18" charset="0"/>
                <a:cs typeface="Times New Roman" pitchFamily="18" charset="0"/>
              </a:rPr>
              <a:t>opening</a:t>
            </a:r>
            <a:r>
              <a:rPr lang="fr-FR" sz="8000" b="1" i="1" dirty="0" smtClean="0">
                <a:solidFill>
                  <a:schemeClr val="tx2">
                    <a:lumMod val="50000"/>
                  </a:schemeClr>
                </a:solidFill>
                <a:latin typeface="Times New Roman" pitchFamily="18" charset="0"/>
                <a:cs typeface="Times New Roman" pitchFamily="18" charset="0"/>
              </a:rPr>
              <a:t> SQL </a:t>
            </a:r>
            <a:r>
              <a:rPr lang="fr-FR" sz="8000" b="1" i="1" dirty="0" err="1" smtClean="0">
                <a:solidFill>
                  <a:schemeClr val="tx2">
                    <a:lumMod val="50000"/>
                  </a:schemeClr>
                </a:solidFill>
                <a:latin typeface="Times New Roman" pitchFamily="18" charset="0"/>
                <a:cs typeface="Times New Roman" pitchFamily="18" charset="0"/>
              </a:rPr>
              <a:t>connection</a:t>
            </a:r>
            <a:r>
              <a:rPr lang="fr-FR" sz="8000" b="1" i="1" dirty="0" smtClean="0">
                <a:solidFill>
                  <a:schemeClr val="tx2">
                    <a:lumMod val="50000"/>
                  </a:schemeClr>
                </a:solidFill>
                <a:latin typeface="Times New Roman" pitchFamily="18" charset="0"/>
                <a:cs typeface="Times New Roman" pitchFamily="18" charset="0"/>
              </a:rPr>
              <a:t>: " + </a:t>
            </a:r>
            <a:r>
              <a:rPr lang="fr-FR" sz="8000" b="1" i="1" dirty="0" err="1" smtClean="0">
                <a:solidFill>
                  <a:schemeClr val="tx2">
                    <a:lumMod val="50000"/>
                  </a:schemeClr>
                </a:solidFill>
                <a:latin typeface="Times New Roman" pitchFamily="18" charset="0"/>
                <a:cs typeface="Times New Roman" pitchFamily="18" charset="0"/>
              </a:rPr>
              <a:t>e.getMessage</a:t>
            </a:r>
            <a:r>
              <a:rPr lang="fr-FR" sz="8000" b="1" i="1" dirty="0" smtClean="0">
                <a:solidFill>
                  <a:schemeClr val="tx2">
                    <a:lumMod val="50000"/>
                  </a:schemeClr>
                </a:solidFill>
                <a:latin typeface="Times New Roman" pitchFamily="18" charset="0"/>
                <a:cs typeface="Times New Roman" pitchFamily="18" charset="0"/>
              </a:rPr>
              <a:t>()); </a:t>
            </a:r>
          </a:p>
          <a:p>
            <a:pPr>
              <a:buNone/>
            </a:pPr>
            <a:r>
              <a:rPr lang="fr-FR" sz="8000" b="1" i="1" dirty="0" smtClean="0">
                <a:solidFill>
                  <a:schemeClr val="tx2">
                    <a:lumMod val="50000"/>
                  </a:schemeClr>
                </a:solidFill>
                <a:latin typeface="Times New Roman" pitchFamily="18" charset="0"/>
                <a:cs typeface="Times New Roman" pitchFamily="18" charset="0"/>
              </a:rPr>
              <a:t>	} </a:t>
            </a:r>
          </a:p>
          <a:p>
            <a:pPr>
              <a:buNone/>
            </a:pPr>
            <a:r>
              <a:rPr lang="fr-FR" sz="8000" dirty="0" smtClean="0"/>
              <a:t>	</a:t>
            </a:r>
          </a:p>
          <a:p>
            <a:pPr algn="just">
              <a:buFont typeface="Arial" pitchFamily="34" charset="0"/>
              <a:buChar char="•"/>
            </a:pPr>
            <a:endParaRPr lang="fr-FR" dirty="0" smtClean="0"/>
          </a:p>
          <a:p>
            <a:endParaRPr lang="en-US" dirty="0"/>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Etablir une connexion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58" y="4429108"/>
            <a:ext cx="8572560" cy="22146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44" y="1785926"/>
            <a:ext cx="8568952" cy="2428892"/>
          </a:xfrm>
        </p:spPr>
        <p:txBody>
          <a:bodyPr>
            <a:normAutofit fontScale="70000" lnSpcReduction="20000"/>
          </a:bodyPr>
          <a:lstStyle/>
          <a:p>
            <a:pPr algn="just"/>
            <a:r>
              <a:rPr lang="fr-FR" dirty="0" smtClean="0">
                <a:solidFill>
                  <a:schemeClr val="tx2">
                    <a:lumMod val="50000"/>
                  </a:schemeClr>
                </a:solidFill>
                <a:latin typeface="Times New Roman" pitchFamily="18" charset="0"/>
                <a:cs typeface="Times New Roman" pitchFamily="18" charset="0"/>
              </a:rPr>
              <a:t>Les requêtes d'interrogation SQL sont exécutées avec les méthodes d'un objet </a:t>
            </a:r>
            <a:r>
              <a:rPr lang="fr-FR" dirty="0" err="1" smtClean="0">
                <a:solidFill>
                  <a:schemeClr val="tx2">
                    <a:lumMod val="50000"/>
                  </a:schemeClr>
                </a:solidFill>
                <a:latin typeface="Times New Roman" pitchFamily="18" charset="0"/>
                <a:cs typeface="Times New Roman" pitchFamily="18" charset="0"/>
              </a:rPr>
              <a:t>Statement</a:t>
            </a:r>
            <a:r>
              <a:rPr lang="fr-FR" dirty="0" smtClean="0">
                <a:solidFill>
                  <a:schemeClr val="tx2">
                    <a:lumMod val="50000"/>
                  </a:schemeClr>
                </a:solidFill>
                <a:latin typeface="Times New Roman" pitchFamily="18" charset="0"/>
                <a:cs typeface="Times New Roman" pitchFamily="18" charset="0"/>
              </a:rPr>
              <a:t> que l'on obtient à partir d'un objet </a:t>
            </a:r>
            <a:r>
              <a:rPr lang="fr-FR" dirty="0" err="1" smtClean="0">
                <a:solidFill>
                  <a:schemeClr val="tx2">
                    <a:lumMod val="50000"/>
                  </a:schemeClr>
                </a:solidFill>
                <a:latin typeface="Times New Roman" pitchFamily="18" charset="0"/>
                <a:cs typeface="Times New Roman" pitchFamily="18" charset="0"/>
              </a:rPr>
              <a:t>Connection</a:t>
            </a:r>
            <a:r>
              <a:rPr lang="fr-FR" dirty="0" smtClean="0">
                <a:solidFill>
                  <a:schemeClr val="tx2">
                    <a:lumMod val="50000"/>
                  </a:schemeClr>
                </a:solidFill>
                <a:latin typeface="Times New Roman" pitchFamily="18" charset="0"/>
                <a:cs typeface="Times New Roman" pitchFamily="18" charset="0"/>
              </a:rPr>
              <a:t> </a:t>
            </a:r>
          </a:p>
          <a:p>
            <a:pPr algn="just"/>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Un objet de la classe </a:t>
            </a:r>
            <a:r>
              <a:rPr lang="fr-FR" dirty="0" err="1" smtClean="0">
                <a:solidFill>
                  <a:schemeClr val="tx2">
                    <a:lumMod val="50000"/>
                  </a:schemeClr>
                </a:solidFill>
                <a:latin typeface="Times New Roman" pitchFamily="18" charset="0"/>
                <a:cs typeface="Times New Roman" pitchFamily="18" charset="0"/>
              </a:rPr>
              <a:t>Statement</a:t>
            </a:r>
            <a:r>
              <a:rPr lang="fr-FR" dirty="0" smtClean="0">
                <a:solidFill>
                  <a:schemeClr val="tx2">
                    <a:lumMod val="50000"/>
                  </a:schemeClr>
                </a:solidFill>
                <a:latin typeface="Times New Roman" pitchFamily="18" charset="0"/>
                <a:cs typeface="Times New Roman" pitchFamily="18" charset="0"/>
              </a:rPr>
              <a:t> permet d'envoyer des </a:t>
            </a:r>
            <a:r>
              <a:rPr lang="fr-FR" dirty="0" err="1" smtClean="0">
                <a:solidFill>
                  <a:schemeClr val="tx2">
                    <a:lumMod val="50000"/>
                  </a:schemeClr>
                </a:solidFill>
                <a:latin typeface="Times New Roman" pitchFamily="18" charset="0"/>
                <a:cs typeface="Times New Roman" pitchFamily="18" charset="0"/>
              </a:rPr>
              <a:t>requetes</a:t>
            </a:r>
            <a:r>
              <a:rPr lang="fr-FR" dirty="0" smtClean="0">
                <a:solidFill>
                  <a:schemeClr val="tx2">
                    <a:lumMod val="50000"/>
                  </a:schemeClr>
                </a:solidFill>
                <a:latin typeface="Times New Roman" pitchFamily="18" charset="0"/>
                <a:cs typeface="Times New Roman" pitchFamily="18" charset="0"/>
              </a:rPr>
              <a:t> SQL à la base. </a:t>
            </a:r>
            <a:r>
              <a:rPr lang="fr-FR" b="1" u="sng" dirty="0" smtClean="0">
                <a:solidFill>
                  <a:schemeClr val="tx2">
                    <a:lumMod val="50000"/>
                  </a:schemeClr>
                </a:solidFill>
                <a:latin typeface="Times New Roman" pitchFamily="18" charset="0"/>
                <a:cs typeface="Times New Roman" pitchFamily="18" charset="0"/>
              </a:rPr>
              <a:t>La création d'un objet </a:t>
            </a:r>
            <a:r>
              <a:rPr lang="fr-FR" b="1" u="sng" dirty="0" err="1" smtClean="0">
                <a:solidFill>
                  <a:schemeClr val="tx2">
                    <a:lumMod val="50000"/>
                  </a:schemeClr>
                </a:solidFill>
                <a:latin typeface="Times New Roman" pitchFamily="18" charset="0"/>
                <a:cs typeface="Times New Roman" pitchFamily="18" charset="0"/>
              </a:rPr>
              <a:t>Statement</a:t>
            </a:r>
            <a:r>
              <a:rPr lang="fr-FR" b="1" u="sng" dirty="0" smtClean="0">
                <a:solidFill>
                  <a:schemeClr val="tx2">
                    <a:lumMod val="50000"/>
                  </a:schemeClr>
                </a:solidFill>
                <a:latin typeface="Times New Roman" pitchFamily="18" charset="0"/>
                <a:cs typeface="Times New Roman" pitchFamily="18" charset="0"/>
              </a:rPr>
              <a:t> s'effectue à partir d'une instance de la classe </a:t>
            </a:r>
            <a:r>
              <a:rPr lang="fr-FR" b="1" u="sng" dirty="0" err="1" smtClean="0">
                <a:solidFill>
                  <a:schemeClr val="tx2">
                    <a:lumMod val="50000"/>
                  </a:schemeClr>
                </a:solidFill>
                <a:latin typeface="Times New Roman" pitchFamily="18" charset="0"/>
                <a:cs typeface="Times New Roman" pitchFamily="18" charset="0"/>
              </a:rPr>
              <a:t>Connection</a:t>
            </a:r>
            <a:r>
              <a:rPr lang="fr-FR" b="1" u="sng" dirty="0" smtClean="0">
                <a:solidFill>
                  <a:schemeClr val="tx2">
                    <a:lumMod val="50000"/>
                  </a:schemeClr>
                </a:solidFill>
                <a:latin typeface="Times New Roman" pitchFamily="18" charset="0"/>
                <a:cs typeface="Times New Roman" pitchFamily="18" charset="0"/>
              </a:rPr>
              <a:t> : </a:t>
            </a:r>
          </a:p>
          <a:p>
            <a:pPr algn="just">
              <a:buNone/>
            </a:pP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Statement</a:t>
            </a: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stmt</a:t>
            </a:r>
            <a:r>
              <a:rPr lang="fr-FR" dirty="0" smtClean="0">
                <a:solidFill>
                  <a:schemeClr val="tx2">
                    <a:lumMod val="50000"/>
                  </a:schemeClr>
                </a:solidFill>
                <a:latin typeface="Times New Roman" pitchFamily="18" charset="0"/>
                <a:cs typeface="Times New Roman" pitchFamily="18" charset="0"/>
              </a:rPr>
              <a:t> = </a:t>
            </a:r>
            <a:r>
              <a:rPr lang="fr-FR" dirty="0" err="1" smtClean="0">
                <a:solidFill>
                  <a:schemeClr val="tx2">
                    <a:lumMod val="50000"/>
                  </a:schemeClr>
                </a:solidFill>
                <a:latin typeface="Times New Roman" pitchFamily="18" charset="0"/>
                <a:cs typeface="Times New Roman" pitchFamily="18" charset="0"/>
              </a:rPr>
              <a:t>connection.createStatement</a:t>
            </a:r>
            <a:r>
              <a:rPr lang="fr-FR" dirty="0" smtClean="0">
                <a:solidFill>
                  <a:schemeClr val="tx2">
                    <a:lumMod val="50000"/>
                  </a:schemeClr>
                </a:solidFill>
                <a:latin typeface="Times New Roman" pitchFamily="18" charset="0"/>
                <a:cs typeface="Times New Roman" pitchFamily="18" charset="0"/>
              </a:rPr>
              <a:t>(); </a:t>
            </a:r>
            <a:endParaRPr lang="fr-FR" b="1" dirty="0" smtClean="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L’exécution des requêtes SQL</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357298"/>
            <a:ext cx="8229600" cy="4525674"/>
          </a:xfrm>
        </p:spPr>
        <p:txBody>
          <a:bodyPr>
            <a:normAutofit fontScale="85000" lnSpcReduction="20000"/>
          </a:bodyPr>
          <a:lstStyle/>
          <a:p>
            <a:pPr>
              <a:buNone/>
            </a:pPr>
            <a:r>
              <a:rPr lang="fr-FR" dirty="0" smtClean="0">
                <a:solidFill>
                  <a:schemeClr val="tx2">
                    <a:lumMod val="50000"/>
                  </a:schemeClr>
                </a:solidFill>
                <a:latin typeface="Times New Roman" pitchFamily="18" charset="0"/>
                <a:cs typeface="Times New Roman" pitchFamily="18" charset="0"/>
              </a:rPr>
              <a:t>Il existe deux types de requêtes : </a:t>
            </a:r>
          </a:p>
          <a:p>
            <a:pPr>
              <a:buNone/>
            </a:pPr>
            <a:endParaRPr lang="fr-FR" dirty="0" smtClean="0">
              <a:solidFill>
                <a:schemeClr val="tx2">
                  <a:lumMod val="50000"/>
                </a:schemeClr>
              </a:solidFill>
              <a:latin typeface="Times New Roman" pitchFamily="18" charset="0"/>
              <a:cs typeface="Times New Roman" pitchFamily="18" charset="0"/>
            </a:endParaRPr>
          </a:p>
          <a:p>
            <a:pPr lvl="1" algn="just"/>
            <a:r>
              <a:rPr lang="fr-FR" dirty="0" smtClean="0">
                <a:solidFill>
                  <a:schemeClr val="tx2">
                    <a:lumMod val="50000"/>
                  </a:schemeClr>
                </a:solidFill>
                <a:latin typeface="Times New Roman" pitchFamily="18" charset="0"/>
                <a:cs typeface="Times New Roman" pitchFamily="18" charset="0"/>
              </a:rPr>
              <a:t>Des </a:t>
            </a:r>
            <a:r>
              <a:rPr lang="fr-FR" sz="2400" dirty="0" smtClean="0">
                <a:solidFill>
                  <a:schemeClr val="tx2">
                    <a:lumMod val="50000"/>
                  </a:schemeClr>
                </a:solidFill>
                <a:latin typeface="Times New Roman" pitchFamily="18" charset="0"/>
                <a:cs typeface="Times New Roman" pitchFamily="18" charset="0"/>
              </a:rPr>
              <a:t>requêtes de sélection (SELECT), accessibles par la méthode </a:t>
            </a:r>
            <a:r>
              <a:rPr lang="fr-FR" sz="2400" dirty="0" err="1" smtClean="0">
                <a:solidFill>
                  <a:schemeClr val="tx2">
                    <a:lumMod val="50000"/>
                  </a:schemeClr>
                </a:solidFill>
                <a:latin typeface="Times New Roman" pitchFamily="18" charset="0"/>
                <a:cs typeface="Times New Roman" pitchFamily="18" charset="0"/>
              </a:rPr>
              <a:t>Statement.executeQuery</a:t>
            </a:r>
            <a:r>
              <a:rPr lang="fr-FR" sz="2400" dirty="0" smtClean="0">
                <a:solidFill>
                  <a:schemeClr val="tx2">
                    <a:lumMod val="50000"/>
                  </a:schemeClr>
                </a:solidFill>
                <a:latin typeface="Times New Roman" pitchFamily="18" charset="0"/>
                <a:cs typeface="Times New Roman" pitchFamily="18" charset="0"/>
              </a:rPr>
              <a:t>(). </a:t>
            </a:r>
            <a:r>
              <a:rPr lang="fr-FR" sz="2400" b="1" dirty="0" smtClean="0">
                <a:solidFill>
                  <a:schemeClr val="tx2">
                    <a:lumMod val="50000"/>
                  </a:schemeClr>
                </a:solidFill>
                <a:latin typeface="Times New Roman" pitchFamily="18" charset="0"/>
                <a:cs typeface="Times New Roman" pitchFamily="18" charset="0"/>
              </a:rPr>
              <a:t>Cette méthode retourne un résultat de type java.sql.ResultSet contenant les lignes sélectionnées. </a:t>
            </a:r>
          </a:p>
          <a:p>
            <a:endParaRPr lang="fr-FR" dirty="0" smtClean="0">
              <a:solidFill>
                <a:schemeClr val="tx2">
                  <a:lumMod val="50000"/>
                </a:schemeClr>
              </a:solidFill>
              <a:latin typeface="Times New Roman" pitchFamily="18" charset="0"/>
              <a:cs typeface="Times New Roman" pitchFamily="18" charset="0"/>
            </a:endParaRPr>
          </a:p>
          <a:p>
            <a:pPr lvl="1" algn="just"/>
            <a:r>
              <a:rPr lang="fr-FR" sz="2400" dirty="0" smtClean="0">
                <a:solidFill>
                  <a:schemeClr val="tx2">
                    <a:lumMod val="50000"/>
                  </a:schemeClr>
                </a:solidFill>
                <a:latin typeface="Times New Roman" pitchFamily="18" charset="0"/>
                <a:cs typeface="Times New Roman" pitchFamily="18" charset="0"/>
              </a:rPr>
              <a:t>Des requêtes de modification (UPDATE), d'insertion (INSERT) ou de suppression (DELETE), accessibles par la méthode </a:t>
            </a:r>
            <a:r>
              <a:rPr lang="fr-FR" sz="2400" dirty="0" err="1" smtClean="0">
                <a:solidFill>
                  <a:schemeClr val="tx2">
                    <a:lumMod val="50000"/>
                  </a:schemeClr>
                </a:solidFill>
                <a:latin typeface="Times New Roman" pitchFamily="18" charset="0"/>
                <a:cs typeface="Times New Roman" pitchFamily="18" charset="0"/>
              </a:rPr>
              <a:t>Statement.executeUpdate</a:t>
            </a:r>
            <a:r>
              <a:rPr lang="fr-FR" sz="2400" dirty="0" smtClean="0">
                <a:solidFill>
                  <a:schemeClr val="tx2">
                    <a:lumMod val="50000"/>
                  </a:schemeClr>
                </a:solidFill>
                <a:latin typeface="Times New Roman" pitchFamily="18" charset="0"/>
                <a:cs typeface="Times New Roman" pitchFamily="18" charset="0"/>
              </a:rPr>
              <a:t>(). </a:t>
            </a:r>
            <a:r>
              <a:rPr lang="fr-FR" sz="2400" b="1" dirty="0" smtClean="0">
                <a:solidFill>
                  <a:schemeClr val="tx2">
                    <a:lumMod val="50000"/>
                  </a:schemeClr>
                </a:solidFill>
                <a:latin typeface="Times New Roman" pitchFamily="18" charset="0"/>
                <a:cs typeface="Times New Roman" pitchFamily="18" charset="0"/>
              </a:rPr>
              <a:t>Cette méthode retourne un résultat de type </a:t>
            </a:r>
            <a:r>
              <a:rPr lang="fr-FR" sz="2400" b="1" dirty="0" err="1" smtClean="0">
                <a:solidFill>
                  <a:schemeClr val="tx2">
                    <a:lumMod val="50000"/>
                  </a:schemeClr>
                </a:solidFill>
                <a:latin typeface="Times New Roman" pitchFamily="18" charset="0"/>
                <a:cs typeface="Times New Roman" pitchFamily="18" charset="0"/>
              </a:rPr>
              <a:t>int</a:t>
            </a:r>
            <a:r>
              <a:rPr lang="fr-FR" sz="2400" b="1" dirty="0" smtClean="0">
                <a:solidFill>
                  <a:schemeClr val="tx2">
                    <a:lumMod val="50000"/>
                  </a:schemeClr>
                </a:solidFill>
                <a:latin typeface="Times New Roman" pitchFamily="18" charset="0"/>
                <a:cs typeface="Times New Roman" pitchFamily="18" charset="0"/>
              </a:rPr>
              <a:t> correspondant au nombre de lignes affectées par la requête.</a:t>
            </a:r>
          </a:p>
          <a:p>
            <a:pPr algn="just">
              <a:buNone/>
            </a:pPr>
            <a:endParaRPr lang="fr-FR" sz="2600" dirty="0" smtClean="0">
              <a:solidFill>
                <a:schemeClr val="tx2">
                  <a:lumMod val="50000"/>
                </a:schemeClr>
              </a:solidFill>
              <a:latin typeface="Times New Roman" pitchFamily="18" charset="0"/>
              <a:cs typeface="Times New Roman" pitchFamily="18" charset="0"/>
            </a:endParaRPr>
          </a:p>
          <a:p>
            <a:pPr algn="just"/>
            <a:r>
              <a:rPr lang="fr-FR" sz="2400" dirty="0" smtClean="0">
                <a:solidFill>
                  <a:schemeClr val="tx2">
                    <a:lumMod val="50000"/>
                  </a:schemeClr>
                </a:solidFill>
                <a:latin typeface="Times New Roman" pitchFamily="18" charset="0"/>
                <a:cs typeface="Times New Roman" pitchFamily="18" charset="0"/>
              </a:rPr>
              <a:t>Lors de l'appel à la méthode d'exécution, il est nécessaire de lui fournir en paramètre la requête SQL sous forme de chaine. </a:t>
            </a:r>
            <a:endParaRPr lang="fr-FR" sz="2600" dirty="0" smtClean="0">
              <a:solidFill>
                <a:schemeClr val="tx2">
                  <a:lumMod val="50000"/>
                </a:schemeClr>
              </a:solidFill>
              <a:latin typeface="Times New Roman" pitchFamily="18" charset="0"/>
              <a:cs typeface="Times New Roman" pitchFamily="18" charset="0"/>
            </a:endParaRPr>
          </a:p>
          <a:p>
            <a:endParaRPr lang="en-US"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L’exécution des requêtes SQL</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txBox="1">
            <a:spLocks noGrp="1"/>
          </p:cNvSpPr>
          <p:nvPr>
            <p:ph idx="1"/>
          </p:nvPr>
        </p:nvSpPr>
        <p:spPr>
          <a:xfrm>
            <a:off x="323528" y="1785926"/>
            <a:ext cx="8496300" cy="2462213"/>
          </a:xfrm>
          <a:prstGeom prst="rect">
            <a:avLst/>
          </a:prstGeom>
          <a:noFill/>
        </p:spPr>
        <p:txBody>
          <a:bodyPr wrap="square" rtlCol="0">
            <a:spAutoFit/>
          </a:bodyPr>
          <a:lstStyle/>
          <a:p>
            <a:pPr>
              <a:buNone/>
            </a:pPr>
            <a:r>
              <a:rPr lang="fr-FR" sz="2200" dirty="0" smtClean="0">
                <a:solidFill>
                  <a:srgbClr val="C00000"/>
                </a:solidFill>
                <a:latin typeface="Times New Roman" pitchFamily="18" charset="0"/>
                <a:cs typeface="Times New Roman" pitchFamily="18" charset="0"/>
              </a:rPr>
              <a:t>String </a:t>
            </a:r>
            <a:r>
              <a:rPr lang="fr-FR" sz="2200" dirty="0" err="1" smtClean="0">
                <a:solidFill>
                  <a:srgbClr val="C00000"/>
                </a:solidFill>
                <a:latin typeface="Times New Roman" pitchFamily="18" charset="0"/>
                <a:cs typeface="Times New Roman" pitchFamily="18" charset="0"/>
              </a:rPr>
              <a:t>query</a:t>
            </a:r>
            <a:r>
              <a:rPr lang="fr-FR" sz="2200" dirty="0" smtClean="0">
                <a:solidFill>
                  <a:srgbClr val="C00000"/>
                </a:solidFill>
                <a:latin typeface="Times New Roman" pitchFamily="18" charset="0"/>
                <a:cs typeface="Times New Roman" pitchFamily="18" charset="0"/>
              </a:rPr>
              <a:t> = "SELECT </a:t>
            </a:r>
            <a:r>
              <a:rPr lang="fr-FR" sz="2200" dirty="0" err="1" smtClean="0">
                <a:solidFill>
                  <a:srgbClr val="C00000"/>
                </a:solidFill>
                <a:latin typeface="Times New Roman" pitchFamily="18" charset="0"/>
                <a:cs typeface="Times New Roman" pitchFamily="18" charset="0"/>
              </a:rPr>
              <a:t>idcli,nom</a:t>
            </a:r>
            <a:r>
              <a:rPr lang="fr-FR" sz="2200" dirty="0" smtClean="0">
                <a:solidFill>
                  <a:srgbClr val="C00000"/>
                </a:solidFill>
                <a:latin typeface="Times New Roman" pitchFamily="18" charset="0"/>
                <a:cs typeface="Times New Roman" pitchFamily="18" charset="0"/>
              </a:rPr>
              <a:t> FROM client;"; </a:t>
            </a:r>
          </a:p>
          <a:p>
            <a:pPr>
              <a:buNone/>
            </a:pPr>
            <a:r>
              <a:rPr lang="fr-FR" sz="2200" dirty="0" err="1" smtClean="0">
                <a:solidFill>
                  <a:srgbClr val="002060"/>
                </a:solidFill>
                <a:latin typeface="Times New Roman" pitchFamily="18" charset="0"/>
                <a:cs typeface="Times New Roman" pitchFamily="18" charset="0"/>
              </a:rPr>
              <a:t>try</a:t>
            </a:r>
            <a:r>
              <a:rPr lang="fr-FR" sz="2200" dirty="0" smtClean="0">
                <a:solidFill>
                  <a:srgbClr val="002060"/>
                </a:solidFill>
                <a:latin typeface="Times New Roman" pitchFamily="18" charset="0"/>
                <a:cs typeface="Times New Roman" pitchFamily="18" charset="0"/>
              </a:rPr>
              <a:t> { </a:t>
            </a:r>
          </a:p>
          <a:p>
            <a:pPr>
              <a:buNone/>
            </a:pPr>
            <a:r>
              <a:rPr lang="fr-FR" sz="2200" dirty="0" smtClean="0">
                <a:solidFill>
                  <a:srgbClr val="002060"/>
                </a:solidFill>
                <a:latin typeface="Times New Roman" pitchFamily="18" charset="0"/>
                <a:cs typeface="Times New Roman" pitchFamily="18" charset="0"/>
              </a:rPr>
              <a:t>	</a:t>
            </a:r>
            <a:r>
              <a:rPr lang="fr-FR" sz="2200" dirty="0" err="1" smtClean="0">
                <a:solidFill>
                  <a:srgbClr val="002060"/>
                </a:solidFill>
                <a:latin typeface="Times New Roman" pitchFamily="18" charset="0"/>
                <a:cs typeface="Times New Roman" pitchFamily="18" charset="0"/>
              </a:rPr>
              <a:t>ResultSet</a:t>
            </a:r>
            <a:r>
              <a:rPr lang="fr-FR" sz="2200" dirty="0" smtClean="0">
                <a:solidFill>
                  <a:srgbClr val="002060"/>
                </a:solidFill>
                <a:latin typeface="Times New Roman" pitchFamily="18" charset="0"/>
                <a:cs typeface="Times New Roman" pitchFamily="18" charset="0"/>
              </a:rPr>
              <a:t> </a:t>
            </a:r>
            <a:r>
              <a:rPr lang="fr-FR" sz="2200" dirty="0" err="1" smtClean="0">
                <a:solidFill>
                  <a:srgbClr val="002060"/>
                </a:solidFill>
                <a:latin typeface="Times New Roman" pitchFamily="18" charset="0"/>
                <a:cs typeface="Times New Roman" pitchFamily="18" charset="0"/>
              </a:rPr>
              <a:t>resultSet</a:t>
            </a:r>
            <a:r>
              <a:rPr lang="fr-FR" sz="2200" dirty="0" smtClean="0">
                <a:solidFill>
                  <a:srgbClr val="002060"/>
                </a:solidFill>
                <a:latin typeface="Times New Roman" pitchFamily="18" charset="0"/>
                <a:cs typeface="Times New Roman" pitchFamily="18" charset="0"/>
              </a:rPr>
              <a:t> = </a:t>
            </a:r>
            <a:r>
              <a:rPr lang="fr-FR" sz="2200" dirty="0" err="1" smtClean="0">
                <a:solidFill>
                  <a:srgbClr val="002060"/>
                </a:solidFill>
                <a:latin typeface="Times New Roman" pitchFamily="18" charset="0"/>
                <a:cs typeface="Times New Roman" pitchFamily="18" charset="0"/>
              </a:rPr>
              <a:t>statement.executeQuery</a:t>
            </a:r>
            <a:r>
              <a:rPr lang="fr-FR" sz="2200" dirty="0" smtClean="0">
                <a:solidFill>
                  <a:srgbClr val="002060"/>
                </a:solidFill>
                <a:latin typeface="Times New Roman" pitchFamily="18" charset="0"/>
                <a:cs typeface="Times New Roman" pitchFamily="18" charset="0"/>
              </a:rPr>
              <a:t>(</a:t>
            </a:r>
            <a:r>
              <a:rPr lang="fr-FR" sz="2200" dirty="0" err="1" smtClean="0">
                <a:solidFill>
                  <a:srgbClr val="002060"/>
                </a:solidFill>
                <a:latin typeface="Times New Roman" pitchFamily="18" charset="0"/>
                <a:cs typeface="Times New Roman" pitchFamily="18" charset="0"/>
              </a:rPr>
              <a:t>query</a:t>
            </a:r>
            <a:r>
              <a:rPr lang="fr-FR" sz="2200" dirty="0" smtClean="0">
                <a:solidFill>
                  <a:srgbClr val="002060"/>
                </a:solidFill>
                <a:latin typeface="Times New Roman" pitchFamily="18" charset="0"/>
                <a:cs typeface="Times New Roman" pitchFamily="18" charset="0"/>
              </a:rPr>
              <a:t>); </a:t>
            </a:r>
          </a:p>
          <a:p>
            <a:pPr>
              <a:buNone/>
            </a:pPr>
            <a:r>
              <a:rPr lang="fr-FR" sz="2200" dirty="0" smtClean="0">
                <a:solidFill>
                  <a:srgbClr val="002060"/>
                </a:solidFill>
                <a:latin typeface="Times New Roman" pitchFamily="18" charset="0"/>
                <a:cs typeface="Times New Roman" pitchFamily="18" charset="0"/>
              </a:rPr>
              <a:t>} catch (</a:t>
            </a:r>
            <a:r>
              <a:rPr lang="fr-FR" sz="2200" dirty="0" err="1" smtClean="0">
                <a:solidFill>
                  <a:srgbClr val="002060"/>
                </a:solidFill>
                <a:latin typeface="Times New Roman" pitchFamily="18" charset="0"/>
                <a:cs typeface="Times New Roman" pitchFamily="18" charset="0"/>
              </a:rPr>
              <a:t>SQLException</a:t>
            </a:r>
            <a:r>
              <a:rPr lang="fr-FR" sz="2200" dirty="0" smtClean="0">
                <a:solidFill>
                  <a:srgbClr val="002060"/>
                </a:solidFill>
                <a:latin typeface="Times New Roman" pitchFamily="18" charset="0"/>
                <a:cs typeface="Times New Roman" pitchFamily="18" charset="0"/>
              </a:rPr>
              <a:t> e) { </a:t>
            </a:r>
          </a:p>
          <a:p>
            <a:pPr>
              <a:buNone/>
            </a:pPr>
            <a:r>
              <a:rPr lang="fr-FR" sz="2200" dirty="0" smtClean="0">
                <a:solidFill>
                  <a:srgbClr val="002060"/>
                </a:solidFill>
                <a:latin typeface="Times New Roman" pitchFamily="18" charset="0"/>
                <a:cs typeface="Times New Roman" pitchFamily="18" charset="0"/>
              </a:rPr>
              <a:t>	System.err.println("</a:t>
            </a:r>
            <a:r>
              <a:rPr lang="fr-FR" sz="2200" dirty="0" err="1" smtClean="0">
                <a:solidFill>
                  <a:srgbClr val="002060"/>
                </a:solidFill>
                <a:latin typeface="Times New Roman" pitchFamily="18" charset="0"/>
                <a:cs typeface="Times New Roman" pitchFamily="18" charset="0"/>
              </a:rPr>
              <a:t>Error</a:t>
            </a:r>
            <a:r>
              <a:rPr lang="fr-FR" sz="2200" dirty="0" smtClean="0">
                <a:solidFill>
                  <a:srgbClr val="002060"/>
                </a:solidFill>
                <a:latin typeface="Times New Roman" pitchFamily="18" charset="0"/>
                <a:cs typeface="Times New Roman" pitchFamily="18" charset="0"/>
              </a:rPr>
              <a:t> </a:t>
            </a:r>
            <a:r>
              <a:rPr lang="fr-FR" sz="2200" dirty="0" err="1" smtClean="0">
                <a:solidFill>
                  <a:srgbClr val="002060"/>
                </a:solidFill>
                <a:latin typeface="Times New Roman" pitchFamily="18" charset="0"/>
                <a:cs typeface="Times New Roman" pitchFamily="18" charset="0"/>
              </a:rPr>
              <a:t>executing</a:t>
            </a:r>
            <a:r>
              <a:rPr lang="fr-FR" sz="2200" dirty="0" smtClean="0">
                <a:solidFill>
                  <a:srgbClr val="002060"/>
                </a:solidFill>
                <a:latin typeface="Times New Roman" pitchFamily="18" charset="0"/>
                <a:cs typeface="Times New Roman" pitchFamily="18" charset="0"/>
              </a:rPr>
              <a:t> </a:t>
            </a:r>
            <a:r>
              <a:rPr lang="fr-FR" sz="2200" dirty="0" err="1" smtClean="0">
                <a:solidFill>
                  <a:srgbClr val="002060"/>
                </a:solidFill>
                <a:latin typeface="Times New Roman" pitchFamily="18" charset="0"/>
                <a:cs typeface="Times New Roman" pitchFamily="18" charset="0"/>
              </a:rPr>
              <a:t>query</a:t>
            </a:r>
            <a:r>
              <a:rPr lang="fr-FR" sz="2200" dirty="0" smtClean="0">
                <a:solidFill>
                  <a:srgbClr val="002060"/>
                </a:solidFill>
                <a:latin typeface="Times New Roman" pitchFamily="18" charset="0"/>
                <a:cs typeface="Times New Roman" pitchFamily="18" charset="0"/>
              </a:rPr>
              <a:t>: " + </a:t>
            </a:r>
            <a:r>
              <a:rPr lang="fr-FR" sz="2200" dirty="0" err="1" smtClean="0">
                <a:solidFill>
                  <a:srgbClr val="002060"/>
                </a:solidFill>
                <a:latin typeface="Times New Roman" pitchFamily="18" charset="0"/>
                <a:cs typeface="Times New Roman" pitchFamily="18" charset="0"/>
              </a:rPr>
              <a:t>e.getMessage</a:t>
            </a:r>
            <a:r>
              <a:rPr lang="fr-FR" sz="2200" dirty="0" smtClean="0">
                <a:solidFill>
                  <a:srgbClr val="002060"/>
                </a:solidFill>
                <a:latin typeface="Times New Roman" pitchFamily="18" charset="0"/>
                <a:cs typeface="Times New Roman" pitchFamily="18" charset="0"/>
              </a:rPr>
              <a:t>()); </a:t>
            </a:r>
          </a:p>
          <a:p>
            <a:pPr>
              <a:buNone/>
            </a:pPr>
            <a:r>
              <a:rPr lang="fr-FR" sz="2200" dirty="0" smtClean="0">
                <a:solidFill>
                  <a:srgbClr val="002060"/>
                </a:solidFill>
                <a:latin typeface="Times New Roman" pitchFamily="18" charset="0"/>
                <a:cs typeface="Times New Roman" pitchFamily="18" charset="0"/>
              </a:rPr>
              <a:t>}</a:t>
            </a:r>
            <a:endParaRPr lang="fr-FR" sz="2200" dirty="0">
              <a:solidFill>
                <a:srgbClr val="002060"/>
              </a:solidFill>
              <a:latin typeface="Times New Roman" pitchFamily="18" charset="0"/>
              <a:cs typeface="Times New Roman" pitchFamily="18" charset="0"/>
            </a:endParaRPr>
          </a:p>
        </p:txBody>
      </p:sp>
      <p:sp>
        <p:nvSpPr>
          <p:cNvPr id="5" name="Rectangle 4"/>
          <p:cNvSpPr/>
          <p:nvPr/>
        </p:nvSpPr>
        <p:spPr>
          <a:xfrm>
            <a:off x="216024" y="4500570"/>
            <a:ext cx="8820472" cy="2123658"/>
          </a:xfrm>
          <a:prstGeom prst="rect">
            <a:avLst/>
          </a:prstGeom>
        </p:spPr>
        <p:txBody>
          <a:bodyPr wrap="square">
            <a:spAutoFit/>
          </a:bodyPr>
          <a:lstStyle/>
          <a:p>
            <a:r>
              <a:rPr lang="fr-FR" sz="2200" dirty="0" smtClean="0">
                <a:solidFill>
                  <a:srgbClr val="C00000"/>
                </a:solidFill>
                <a:latin typeface="Times New Roman" pitchFamily="18" charset="0"/>
                <a:cs typeface="Times New Roman" pitchFamily="18" charset="0"/>
              </a:rPr>
              <a:t>String </a:t>
            </a:r>
            <a:r>
              <a:rPr lang="fr-FR" sz="2200" dirty="0" err="1" smtClean="0">
                <a:solidFill>
                  <a:srgbClr val="C00000"/>
                </a:solidFill>
                <a:latin typeface="Times New Roman" pitchFamily="18" charset="0"/>
                <a:cs typeface="Times New Roman" pitchFamily="18" charset="0"/>
              </a:rPr>
              <a:t>query</a:t>
            </a:r>
            <a:r>
              <a:rPr lang="fr-FR" sz="2200" dirty="0" smtClean="0">
                <a:solidFill>
                  <a:srgbClr val="C00000"/>
                </a:solidFill>
                <a:latin typeface="Times New Roman" pitchFamily="18" charset="0"/>
                <a:cs typeface="Times New Roman" pitchFamily="18" charset="0"/>
              </a:rPr>
              <a:t> = "UPDATE client SET ville=‘Rabat' WHERE ville=‘rabat';"; </a:t>
            </a:r>
          </a:p>
          <a:p>
            <a:r>
              <a:rPr lang="fr-FR" sz="2200" dirty="0" err="1" smtClean="0">
                <a:solidFill>
                  <a:schemeClr val="tx2">
                    <a:lumMod val="50000"/>
                  </a:schemeClr>
                </a:solidFill>
                <a:latin typeface="Times New Roman" pitchFamily="18" charset="0"/>
                <a:cs typeface="Times New Roman" pitchFamily="18" charset="0"/>
              </a:rPr>
              <a:t>try</a:t>
            </a:r>
            <a:r>
              <a:rPr lang="fr-FR" sz="2200" dirty="0" smtClean="0">
                <a:solidFill>
                  <a:schemeClr val="tx2">
                    <a:lumMod val="50000"/>
                  </a:schemeClr>
                </a:solidFill>
                <a:latin typeface="Times New Roman" pitchFamily="18" charset="0"/>
                <a:cs typeface="Times New Roman" pitchFamily="18" charset="0"/>
              </a:rPr>
              <a:t> { </a:t>
            </a:r>
          </a:p>
          <a:p>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int</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result</a:t>
            </a:r>
            <a:r>
              <a:rPr lang="fr-FR" sz="2200" dirty="0" smtClean="0">
                <a:solidFill>
                  <a:schemeClr val="tx2">
                    <a:lumMod val="50000"/>
                  </a:schemeClr>
                </a:solidFill>
                <a:latin typeface="Times New Roman" pitchFamily="18" charset="0"/>
                <a:cs typeface="Times New Roman" pitchFamily="18" charset="0"/>
              </a:rPr>
              <a:t> = </a:t>
            </a:r>
            <a:r>
              <a:rPr lang="fr-FR" sz="2200" dirty="0" err="1" smtClean="0">
                <a:solidFill>
                  <a:schemeClr val="tx2">
                    <a:lumMod val="50000"/>
                  </a:schemeClr>
                </a:solidFill>
                <a:latin typeface="Times New Roman" pitchFamily="18" charset="0"/>
                <a:cs typeface="Times New Roman" pitchFamily="18" charset="0"/>
              </a:rPr>
              <a:t>statement.executeUpdate</a:t>
            </a:r>
            <a:r>
              <a:rPr lang="fr-FR" sz="2200" dirty="0" smtClean="0">
                <a:solidFill>
                  <a:schemeClr val="tx2">
                    <a:lumMod val="50000"/>
                  </a:schemeClr>
                </a:solidFill>
                <a:latin typeface="Times New Roman" pitchFamily="18" charset="0"/>
                <a:cs typeface="Times New Roman" pitchFamily="18" charset="0"/>
              </a:rPr>
              <a:t>(</a:t>
            </a:r>
            <a:r>
              <a:rPr lang="fr-FR" sz="2200" dirty="0" err="1" smtClean="0">
                <a:solidFill>
                  <a:schemeClr val="tx2">
                    <a:lumMod val="50000"/>
                  </a:schemeClr>
                </a:solidFill>
                <a:latin typeface="Times New Roman" pitchFamily="18" charset="0"/>
                <a:cs typeface="Times New Roman" pitchFamily="18" charset="0"/>
              </a:rPr>
              <a:t>query</a:t>
            </a:r>
            <a:r>
              <a:rPr lang="fr-FR" sz="2200" dirty="0" smtClean="0">
                <a:solidFill>
                  <a:schemeClr val="tx2">
                    <a:lumMod val="50000"/>
                  </a:schemeClr>
                </a:solidFill>
                <a:latin typeface="Times New Roman" pitchFamily="18" charset="0"/>
                <a:cs typeface="Times New Roman" pitchFamily="18" charset="0"/>
              </a:rPr>
              <a:t>); </a:t>
            </a:r>
          </a:p>
          <a:p>
            <a:r>
              <a:rPr lang="fr-FR" sz="2200" dirty="0" smtClean="0">
                <a:solidFill>
                  <a:schemeClr val="tx2">
                    <a:lumMod val="50000"/>
                  </a:schemeClr>
                </a:solidFill>
                <a:latin typeface="Times New Roman" pitchFamily="18" charset="0"/>
                <a:cs typeface="Times New Roman" pitchFamily="18" charset="0"/>
              </a:rPr>
              <a:t>} catch (</a:t>
            </a:r>
            <a:r>
              <a:rPr lang="fr-FR" sz="2200" dirty="0" err="1" smtClean="0">
                <a:solidFill>
                  <a:schemeClr val="tx2">
                    <a:lumMod val="50000"/>
                  </a:schemeClr>
                </a:solidFill>
                <a:latin typeface="Times New Roman" pitchFamily="18" charset="0"/>
                <a:cs typeface="Times New Roman" pitchFamily="18" charset="0"/>
              </a:rPr>
              <a:t>SQLException</a:t>
            </a:r>
            <a:r>
              <a:rPr lang="fr-FR" sz="2200" dirty="0" smtClean="0">
                <a:solidFill>
                  <a:schemeClr val="tx2">
                    <a:lumMod val="50000"/>
                  </a:schemeClr>
                </a:solidFill>
                <a:latin typeface="Times New Roman" pitchFamily="18" charset="0"/>
                <a:cs typeface="Times New Roman" pitchFamily="18" charset="0"/>
              </a:rPr>
              <a:t> e) { </a:t>
            </a:r>
          </a:p>
          <a:p>
            <a:r>
              <a:rPr lang="fr-FR" sz="2200" dirty="0" smtClean="0">
                <a:solidFill>
                  <a:schemeClr val="tx2">
                    <a:lumMod val="50000"/>
                  </a:schemeClr>
                </a:solidFill>
                <a:latin typeface="Times New Roman" pitchFamily="18" charset="0"/>
                <a:cs typeface="Times New Roman" pitchFamily="18" charset="0"/>
              </a:rPr>
              <a:t>	System.err.println("</a:t>
            </a:r>
            <a:r>
              <a:rPr lang="fr-FR" sz="2200" dirty="0" err="1" smtClean="0">
                <a:solidFill>
                  <a:schemeClr val="tx2">
                    <a:lumMod val="50000"/>
                  </a:schemeClr>
                </a:solidFill>
                <a:latin typeface="Times New Roman" pitchFamily="18" charset="0"/>
                <a:cs typeface="Times New Roman" pitchFamily="18" charset="0"/>
              </a:rPr>
              <a:t>Error</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executing</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query</a:t>
            </a:r>
            <a:r>
              <a:rPr lang="fr-FR" sz="2200" dirty="0" smtClean="0">
                <a:solidFill>
                  <a:schemeClr val="tx2">
                    <a:lumMod val="50000"/>
                  </a:schemeClr>
                </a:solidFill>
                <a:latin typeface="Times New Roman" pitchFamily="18" charset="0"/>
                <a:cs typeface="Times New Roman" pitchFamily="18" charset="0"/>
              </a:rPr>
              <a:t>: " + </a:t>
            </a:r>
            <a:r>
              <a:rPr lang="fr-FR" sz="2200" dirty="0" err="1" smtClean="0">
                <a:solidFill>
                  <a:schemeClr val="tx2">
                    <a:lumMod val="50000"/>
                  </a:schemeClr>
                </a:solidFill>
                <a:latin typeface="Times New Roman" pitchFamily="18" charset="0"/>
                <a:cs typeface="Times New Roman" pitchFamily="18" charset="0"/>
              </a:rPr>
              <a:t>e.getMessage</a:t>
            </a:r>
            <a:r>
              <a:rPr lang="fr-FR" sz="2200" dirty="0" smtClean="0">
                <a:solidFill>
                  <a:schemeClr val="tx2">
                    <a:lumMod val="50000"/>
                  </a:schemeClr>
                </a:solidFill>
                <a:latin typeface="Times New Roman" pitchFamily="18" charset="0"/>
                <a:cs typeface="Times New Roman" pitchFamily="18" charset="0"/>
              </a:rPr>
              <a:t>()); </a:t>
            </a:r>
          </a:p>
          <a:p>
            <a:r>
              <a:rPr lang="fr-FR" sz="2200" dirty="0" smtClean="0">
                <a:solidFill>
                  <a:schemeClr val="tx2">
                    <a:lumMod val="50000"/>
                  </a:schemeClr>
                </a:solidFill>
                <a:latin typeface="Times New Roman" pitchFamily="18" charset="0"/>
                <a:cs typeface="Times New Roman" pitchFamily="18" charset="0"/>
              </a:rPr>
              <a:t>} </a:t>
            </a:r>
            <a:endParaRPr lang="fr-FR" sz="2200" dirty="0">
              <a:solidFill>
                <a:schemeClr val="tx2">
                  <a:lumMod val="50000"/>
                </a:schemeClr>
              </a:solidFill>
              <a:latin typeface="Times New Roman" pitchFamily="18" charset="0"/>
              <a:cs typeface="Times New Roman" pitchFamily="18" charset="0"/>
            </a:endParaRP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L’exécution des requêtes SQL</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214282" y="1714488"/>
            <a:ext cx="8786874" cy="25003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14282" y="4429108"/>
            <a:ext cx="8643998" cy="24288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700808"/>
            <a:ext cx="8229600" cy="1942506"/>
          </a:xfrm>
        </p:spPr>
        <p:txBody>
          <a:bodyPr>
            <a:normAutofit fontScale="70000" lnSpcReduction="20000"/>
          </a:bodyPr>
          <a:lstStyle/>
          <a:p>
            <a:pPr algn="just"/>
            <a:r>
              <a:rPr lang="fr-FR" dirty="0" err="1" smtClean="0">
                <a:solidFill>
                  <a:srgbClr val="C00000"/>
                </a:solidFill>
                <a:latin typeface="Times New Roman" pitchFamily="18" charset="0"/>
                <a:cs typeface="Times New Roman" pitchFamily="18" charset="0"/>
              </a:rPr>
              <a:t>ResultSet</a:t>
            </a:r>
            <a:r>
              <a:rPr lang="fr-FR" dirty="0" smtClean="0">
                <a:solidFill>
                  <a:srgbClr val="002060"/>
                </a:solidFill>
                <a:latin typeface="Times New Roman" pitchFamily="18" charset="0"/>
                <a:cs typeface="Times New Roman" pitchFamily="18" charset="0"/>
              </a:rPr>
              <a:t>  permet d‘avoir un accès aux données résultantes de notre requête en mode ligne par ligne.</a:t>
            </a:r>
          </a:p>
          <a:p>
            <a:pPr algn="just">
              <a:buNone/>
            </a:pPr>
            <a:endParaRPr lang="fr-FR" dirty="0" smtClean="0">
              <a:solidFill>
                <a:srgbClr val="002060"/>
              </a:solidFill>
              <a:latin typeface="Times New Roman" pitchFamily="18" charset="0"/>
              <a:cs typeface="Times New Roman" pitchFamily="18" charset="0"/>
            </a:endParaRPr>
          </a:p>
          <a:p>
            <a:pPr algn="just"/>
            <a:r>
              <a:rPr lang="fr-FR" dirty="0" err="1">
                <a:solidFill>
                  <a:srgbClr val="C00000"/>
                </a:solidFill>
                <a:latin typeface="Times New Roman" pitchFamily="18" charset="0"/>
                <a:cs typeface="Times New Roman" pitchFamily="18" charset="0"/>
              </a:rPr>
              <a:t>ResutSet</a:t>
            </a:r>
            <a:r>
              <a:rPr lang="fr-FR" dirty="0" smtClean="0">
                <a:solidFill>
                  <a:srgbClr val="002060"/>
                </a:solidFill>
                <a:latin typeface="Times New Roman" pitchFamily="18" charset="0"/>
                <a:cs typeface="Times New Roman" pitchFamily="18" charset="0"/>
              </a:rPr>
              <a:t> est une classe qui représente une abstraction d'une table qui se compose de plusieurs enregistrements constitués de colonnes qui contiennent les données.</a:t>
            </a:r>
          </a:p>
          <a:p>
            <a:pPr algn="just"/>
            <a:endParaRPr lang="fr-FR" dirty="0" smtClean="0"/>
          </a:p>
          <a:p>
            <a:pPr lvl="1" algn="just"/>
            <a:endParaRPr lang="en-US"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Traitement des résultats: </a:t>
            </a:r>
            <a:r>
              <a:rPr lang="fr-FR" sz="4400" dirty="0" err="1" smtClean="0">
                <a:solidFill>
                  <a:schemeClr val="bg1"/>
                </a:solidFill>
                <a:latin typeface="Times New Roman" pitchFamily="18" charset="0"/>
                <a:ea typeface="+mj-ea"/>
                <a:cs typeface="Times New Roman" pitchFamily="18" charset="0"/>
              </a:rPr>
              <a:t>ResultSet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12776"/>
            <a:ext cx="8229600" cy="2444852"/>
          </a:xfrm>
        </p:spPr>
        <p:txBody>
          <a:bodyPr>
            <a:normAutofit fontScale="70000" lnSpcReduction="20000"/>
          </a:bodyPr>
          <a:lstStyle/>
          <a:p>
            <a:pPr algn="just"/>
            <a:r>
              <a:rPr lang="fr-FR" dirty="0" smtClean="0">
                <a:solidFill>
                  <a:schemeClr val="tx2">
                    <a:lumMod val="50000"/>
                  </a:schemeClr>
                </a:solidFill>
                <a:latin typeface="Times New Roman" pitchFamily="18" charset="0"/>
                <a:cs typeface="Times New Roman" pitchFamily="18" charset="0"/>
              </a:rPr>
              <a:t>La méthode </a:t>
            </a:r>
            <a:r>
              <a:rPr lang="fr-FR" b="1" dirty="0" err="1" smtClean="0">
                <a:solidFill>
                  <a:srgbClr val="C00000"/>
                </a:solidFill>
                <a:latin typeface="Times New Roman" pitchFamily="18" charset="0"/>
                <a:cs typeface="Times New Roman" pitchFamily="18" charset="0"/>
              </a:rPr>
              <a:t>ResultSet.next</a:t>
            </a:r>
            <a:r>
              <a:rPr lang="fr-FR" b="1" dirty="0" smtClean="0">
                <a:solidFill>
                  <a:srgbClr val="C00000"/>
                </a:solidFill>
                <a:latin typeface="Times New Roman" pitchFamily="18" charset="0"/>
                <a:cs typeface="Times New Roman" pitchFamily="18" charset="0"/>
              </a:rPr>
              <a:t>() </a:t>
            </a:r>
            <a:r>
              <a:rPr lang="fr-FR" dirty="0" smtClean="0">
                <a:solidFill>
                  <a:schemeClr val="tx2">
                    <a:lumMod val="50000"/>
                  </a:schemeClr>
                </a:solidFill>
                <a:latin typeface="Times New Roman" pitchFamily="18" charset="0"/>
                <a:cs typeface="Times New Roman" pitchFamily="18" charset="0"/>
              </a:rPr>
              <a:t>permet de passer d'une ligne à la suivante </a:t>
            </a:r>
            <a:r>
              <a:rPr lang="fr-FR" dirty="0" smtClean="0">
                <a:solidFill>
                  <a:schemeClr val="tx2">
                    <a:lumMod val="50000"/>
                  </a:schemeClr>
                </a:solidFill>
                <a:latin typeface="Times New Roman" pitchFamily="18" charset="0"/>
                <a:cs typeface="Times New Roman" pitchFamily="18" charset="0"/>
                <a:sym typeface="Wingdings" pitchFamily="2" charset="2"/>
              </a:rPr>
              <a:t> </a:t>
            </a:r>
            <a:r>
              <a:rPr lang="fr-FR" dirty="0" smtClean="0">
                <a:solidFill>
                  <a:schemeClr val="tx2">
                    <a:lumMod val="50000"/>
                  </a:schemeClr>
                </a:solidFill>
                <a:latin typeface="Times New Roman" pitchFamily="18" charset="0"/>
                <a:cs typeface="Times New Roman" pitchFamily="18" charset="0"/>
              </a:rPr>
              <a:t>Le curseur pointe initialement juste avant le premier enregistrement : il est nécessaire de faire un premier appel à la méthode </a:t>
            </a:r>
            <a:r>
              <a:rPr lang="fr-FR" dirty="0" err="1" smtClean="0">
                <a:solidFill>
                  <a:schemeClr val="tx2">
                    <a:lumMod val="50000"/>
                  </a:schemeClr>
                </a:solidFill>
                <a:latin typeface="Times New Roman" pitchFamily="18" charset="0"/>
                <a:cs typeface="Times New Roman" pitchFamily="18" charset="0"/>
              </a:rPr>
              <a:t>next</a:t>
            </a:r>
            <a:r>
              <a:rPr lang="fr-FR" dirty="0" smtClean="0">
                <a:solidFill>
                  <a:schemeClr val="tx2">
                    <a:lumMod val="50000"/>
                  </a:schemeClr>
                </a:solidFill>
                <a:latin typeface="Times New Roman" pitchFamily="18" charset="0"/>
                <a:cs typeface="Times New Roman" pitchFamily="18" charset="0"/>
              </a:rPr>
              <a:t>() pour se placer sur le premier enregistrement. </a:t>
            </a:r>
          </a:p>
          <a:p>
            <a:pPr algn="just"/>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La méthode </a:t>
            </a:r>
            <a:r>
              <a:rPr lang="fr-FR" dirty="0" err="1" smtClean="0">
                <a:solidFill>
                  <a:schemeClr val="tx2">
                    <a:lumMod val="50000"/>
                  </a:schemeClr>
                </a:solidFill>
                <a:latin typeface="Times New Roman" pitchFamily="18" charset="0"/>
                <a:cs typeface="Times New Roman" pitchFamily="18" charset="0"/>
              </a:rPr>
              <a:t>next</a:t>
            </a:r>
            <a:r>
              <a:rPr lang="fr-FR" dirty="0" smtClean="0">
                <a:solidFill>
                  <a:schemeClr val="tx2">
                    <a:lumMod val="50000"/>
                  </a:schemeClr>
                </a:solidFill>
                <a:latin typeface="Times New Roman" pitchFamily="18" charset="0"/>
                <a:cs typeface="Times New Roman" pitchFamily="18" charset="0"/>
              </a:rPr>
              <a:t>() renvoie false dans le cas où il n'y a pas de ligne suivante. Il faut toujours protéger le parcours d'une table dans un bloc de capture d'exception.</a:t>
            </a:r>
            <a:endParaRPr lang="en-US"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Traitement des résultats: </a:t>
            </a:r>
            <a:r>
              <a:rPr lang="fr-FR" sz="4400" dirty="0" err="1" smtClean="0">
                <a:solidFill>
                  <a:schemeClr val="bg1"/>
                </a:solidFill>
                <a:latin typeface="Times New Roman" pitchFamily="18" charset="0"/>
                <a:ea typeface="+mj-ea"/>
                <a:cs typeface="Times New Roman" pitchFamily="18" charset="0"/>
              </a:rPr>
              <a:t>ResultSet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000240"/>
            <a:ext cx="8229600" cy="3143272"/>
          </a:xfrm>
        </p:spPr>
        <p:txBody>
          <a:bodyPr>
            <a:normAutofit fontScale="70000" lnSpcReduction="20000"/>
          </a:bodyPr>
          <a:lstStyle/>
          <a:p>
            <a:pPr algn="just"/>
            <a:r>
              <a:rPr lang="fr-FR" dirty="0" smtClean="0">
                <a:solidFill>
                  <a:schemeClr val="tx2">
                    <a:lumMod val="50000"/>
                  </a:schemeClr>
                </a:solidFill>
                <a:latin typeface="Times New Roman" pitchFamily="18" charset="0"/>
                <a:cs typeface="Times New Roman" pitchFamily="18" charset="0"/>
              </a:rPr>
              <a:t>La classe </a:t>
            </a:r>
            <a:r>
              <a:rPr lang="fr-FR" dirty="0" err="1" smtClean="0">
                <a:solidFill>
                  <a:schemeClr val="tx2">
                    <a:lumMod val="50000"/>
                  </a:schemeClr>
                </a:solidFill>
                <a:latin typeface="Times New Roman" pitchFamily="18" charset="0"/>
                <a:cs typeface="Times New Roman" pitchFamily="18" charset="0"/>
              </a:rPr>
              <a:t>ResultSet</a:t>
            </a:r>
            <a:r>
              <a:rPr lang="fr-FR" dirty="0" smtClean="0">
                <a:solidFill>
                  <a:schemeClr val="tx2">
                    <a:lumMod val="50000"/>
                  </a:schemeClr>
                </a:solidFill>
                <a:latin typeface="Times New Roman" pitchFamily="18" charset="0"/>
                <a:cs typeface="Times New Roman" pitchFamily="18" charset="0"/>
              </a:rPr>
              <a:t> dispose aussi d'un certain nombres d'accesseurs (</a:t>
            </a:r>
            <a:r>
              <a:rPr lang="fr-FR" dirty="0" err="1" smtClean="0">
                <a:solidFill>
                  <a:schemeClr val="tx2">
                    <a:lumMod val="50000"/>
                  </a:schemeClr>
                </a:solidFill>
                <a:latin typeface="Times New Roman" pitchFamily="18" charset="0"/>
                <a:cs typeface="Times New Roman" pitchFamily="18" charset="0"/>
              </a:rPr>
              <a:t>ResultSet.getXXX</a:t>
            </a:r>
            <a:r>
              <a:rPr lang="fr-FR" dirty="0" smtClean="0">
                <a:solidFill>
                  <a:schemeClr val="tx2">
                    <a:lumMod val="50000"/>
                  </a:schemeClr>
                </a:solidFill>
                <a:latin typeface="Times New Roman" pitchFamily="18" charset="0"/>
                <a:cs typeface="Times New Roman" pitchFamily="18" charset="0"/>
              </a:rPr>
              <a:t>()) qui permettent de récupérer le résultat contenu dans une colonne sélectionnée. </a:t>
            </a:r>
          </a:p>
          <a:p>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On peut utiliser soit le numéro de la colonne désirée, soit son nom. La numérotation des colonnes commence à 1. </a:t>
            </a:r>
          </a:p>
          <a:p>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XXX correspond au type de la colonne. Le tableau suivant précise les relations entre type SQL, type JDBC et méthode à appeler sur l'objet </a:t>
            </a:r>
            <a:r>
              <a:rPr lang="fr-FR" dirty="0" err="1" smtClean="0">
                <a:solidFill>
                  <a:schemeClr val="tx2">
                    <a:lumMod val="50000"/>
                  </a:schemeClr>
                </a:solidFill>
                <a:latin typeface="Times New Roman" pitchFamily="18" charset="0"/>
                <a:cs typeface="Times New Roman" pitchFamily="18" charset="0"/>
              </a:rPr>
              <a:t>ResultSet</a:t>
            </a:r>
            <a:r>
              <a:rPr lang="fr-FR" dirty="0" smtClean="0">
                <a:solidFill>
                  <a:schemeClr val="tx2">
                    <a:lumMod val="50000"/>
                  </a:schemeClr>
                </a:solidFill>
                <a:latin typeface="Times New Roman" pitchFamily="18" charset="0"/>
                <a:cs typeface="Times New Roman" pitchFamily="18" charset="0"/>
              </a:rPr>
              <a:t>.</a:t>
            </a:r>
            <a:endParaRPr lang="fr-FR" b="1" dirty="0" smtClean="0">
              <a:solidFill>
                <a:schemeClr val="tx2">
                  <a:lumMod val="50000"/>
                </a:schemeClr>
              </a:solidFill>
              <a:latin typeface="Times New Roman" pitchFamily="18" charset="0"/>
              <a:cs typeface="Times New Roman" pitchFamily="18" charset="0"/>
            </a:endParaRPr>
          </a:p>
          <a:p>
            <a:endParaRPr lang="en-US"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Traitement des résultats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4282" y="1643050"/>
            <a:ext cx="8420100" cy="3724275"/>
          </a:xfrm>
          <a:prstGeom prst="rect">
            <a:avLst/>
          </a:prstGeom>
          <a:noFill/>
          <a:ln w="9525">
            <a:noFill/>
            <a:miter lim="800000"/>
            <a:headEnd/>
            <a:tailEnd/>
          </a:ln>
        </p:spPr>
      </p:pic>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Traitement des résultats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28800"/>
            <a:ext cx="8229600" cy="4680520"/>
          </a:xfrm>
        </p:spPr>
        <p:txBody>
          <a:bodyPr>
            <a:normAutofit fontScale="85000" lnSpcReduction="20000"/>
          </a:bodyPr>
          <a:lstStyle/>
          <a:p>
            <a:pPr>
              <a:buNone/>
            </a:pPr>
            <a:r>
              <a:rPr lang="fr-FR" dirty="0" smtClean="0">
                <a:solidFill>
                  <a:schemeClr val="tx2">
                    <a:lumMod val="50000"/>
                  </a:schemeClr>
                </a:solidFill>
                <a:latin typeface="Times New Roman" pitchFamily="18" charset="0"/>
                <a:cs typeface="Times New Roman" pitchFamily="18" charset="0"/>
              </a:rPr>
              <a:t>….</a:t>
            </a:r>
          </a:p>
          <a:p>
            <a:pPr>
              <a:buNone/>
            </a:pPr>
            <a:r>
              <a:rPr lang="fr-FR" dirty="0" err="1" smtClean="0">
                <a:solidFill>
                  <a:schemeClr val="tx2">
                    <a:lumMod val="50000"/>
                  </a:schemeClr>
                </a:solidFill>
                <a:latin typeface="Times New Roman" pitchFamily="18" charset="0"/>
                <a:cs typeface="Times New Roman" pitchFamily="18" charset="0"/>
              </a:rPr>
              <a:t>try</a:t>
            </a:r>
            <a:r>
              <a:rPr lang="fr-FR" dirty="0" smtClean="0">
                <a:solidFill>
                  <a:schemeClr val="tx2">
                    <a:lumMod val="50000"/>
                  </a:schemeClr>
                </a:solidFill>
                <a:latin typeface="Times New Roman" pitchFamily="18" charset="0"/>
                <a:cs typeface="Times New Roman" pitchFamily="18" charset="0"/>
              </a:rPr>
              <a:t> { </a:t>
            </a:r>
          </a:p>
          <a:p>
            <a:pPr>
              <a:buNone/>
            </a:pP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while</a:t>
            </a: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rs.next</a:t>
            </a:r>
            <a:r>
              <a:rPr lang="fr-FR" dirty="0" smtClean="0">
                <a:solidFill>
                  <a:schemeClr val="tx2">
                    <a:lumMod val="50000"/>
                  </a:schemeClr>
                </a:solidFill>
                <a:latin typeface="Times New Roman" pitchFamily="18" charset="0"/>
                <a:cs typeface="Times New Roman" pitchFamily="18" charset="0"/>
              </a:rPr>
              <a:t>()) { </a:t>
            </a:r>
          </a:p>
          <a:p>
            <a:pPr>
              <a:buNone/>
            </a:pPr>
            <a:r>
              <a:rPr lang="fr-FR" dirty="0" smtClean="0">
                <a:solidFill>
                  <a:schemeClr val="tx2">
                    <a:lumMod val="50000"/>
                  </a:schemeClr>
                </a:solidFill>
                <a:latin typeface="Times New Roman" pitchFamily="18" charset="0"/>
                <a:cs typeface="Times New Roman" pitchFamily="18" charset="0"/>
              </a:rPr>
              <a:t>			System.out.println(</a:t>
            </a:r>
          </a:p>
          <a:p>
            <a:pPr>
              <a:buNone/>
            </a:pP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rs.getString</a:t>
            </a:r>
            <a:r>
              <a:rPr lang="fr-FR" dirty="0" smtClean="0">
                <a:solidFill>
                  <a:schemeClr val="tx2">
                    <a:lumMod val="50000"/>
                  </a:schemeClr>
                </a:solidFill>
                <a:latin typeface="Times New Roman" pitchFamily="18" charset="0"/>
                <a:cs typeface="Times New Roman" pitchFamily="18" charset="0"/>
              </a:rPr>
              <a:t>("</a:t>
            </a:r>
            <a:r>
              <a:rPr lang="fr-FR" dirty="0" err="1" smtClean="0">
                <a:solidFill>
                  <a:schemeClr val="tx2">
                    <a:lumMod val="50000"/>
                  </a:schemeClr>
                </a:solidFill>
                <a:latin typeface="Times New Roman" pitchFamily="18" charset="0"/>
                <a:cs typeface="Times New Roman" pitchFamily="18" charset="0"/>
              </a:rPr>
              <a:t>name</a:t>
            </a:r>
            <a:r>
              <a:rPr lang="fr-FR" dirty="0" smtClean="0">
                <a:solidFill>
                  <a:schemeClr val="tx2">
                    <a:lumMod val="50000"/>
                  </a:schemeClr>
                </a:solidFill>
                <a:latin typeface="Times New Roman" pitchFamily="18" charset="0"/>
                <a:cs typeface="Times New Roman" pitchFamily="18" charset="0"/>
              </a:rPr>
              <a:t>") + " – " + 					</a:t>
            </a:r>
            <a:r>
              <a:rPr lang="fr-FR" dirty="0" err="1" smtClean="0">
                <a:solidFill>
                  <a:schemeClr val="tx2">
                    <a:lumMod val="50000"/>
                  </a:schemeClr>
                </a:solidFill>
                <a:latin typeface="Times New Roman" pitchFamily="18" charset="0"/>
                <a:cs typeface="Times New Roman" pitchFamily="18" charset="0"/>
              </a:rPr>
              <a:t>rs.getString</a:t>
            </a:r>
            <a:r>
              <a:rPr lang="fr-FR" dirty="0" smtClean="0">
                <a:solidFill>
                  <a:schemeClr val="tx2">
                    <a:lumMod val="50000"/>
                  </a:schemeClr>
                </a:solidFill>
                <a:latin typeface="Times New Roman" pitchFamily="18" charset="0"/>
                <a:cs typeface="Times New Roman" pitchFamily="18" charset="0"/>
              </a:rPr>
              <a:t>("</a:t>
            </a:r>
            <a:r>
              <a:rPr lang="fr-FR" dirty="0" err="1" smtClean="0">
                <a:solidFill>
                  <a:schemeClr val="tx2">
                    <a:lumMod val="50000"/>
                  </a:schemeClr>
                </a:solidFill>
                <a:latin typeface="Times New Roman" pitchFamily="18" charset="0"/>
                <a:cs typeface="Times New Roman" pitchFamily="18" charset="0"/>
              </a:rPr>
              <a:t>idcli</a:t>
            </a:r>
            <a:r>
              <a:rPr lang="fr-FR" dirty="0" smtClean="0">
                <a:solidFill>
                  <a:schemeClr val="tx2">
                    <a:lumMod val="50000"/>
                  </a:schemeClr>
                </a:solidFill>
                <a:latin typeface="Times New Roman" pitchFamily="18" charset="0"/>
                <a:cs typeface="Times New Roman" pitchFamily="18" charset="0"/>
              </a:rPr>
              <a:t>")); </a:t>
            </a:r>
          </a:p>
          <a:p>
            <a:pPr>
              <a:buNone/>
            </a:pPr>
            <a:r>
              <a:rPr lang="fr-FR" dirty="0" smtClean="0">
                <a:solidFill>
                  <a:schemeClr val="tx2">
                    <a:lumMod val="50000"/>
                  </a:schemeClr>
                </a:solidFill>
                <a:latin typeface="Times New Roman" pitchFamily="18" charset="0"/>
                <a:cs typeface="Times New Roman" pitchFamily="18" charset="0"/>
              </a:rPr>
              <a:t>		} </a:t>
            </a:r>
          </a:p>
          <a:p>
            <a:pPr>
              <a:buNone/>
            </a:pPr>
            <a:r>
              <a:rPr lang="fr-FR" dirty="0" smtClean="0">
                <a:solidFill>
                  <a:schemeClr val="tx2">
                    <a:lumMod val="50000"/>
                  </a:schemeClr>
                </a:solidFill>
                <a:latin typeface="Times New Roman" pitchFamily="18" charset="0"/>
                <a:cs typeface="Times New Roman" pitchFamily="18" charset="0"/>
              </a:rPr>
              <a:t>	} catch (</a:t>
            </a:r>
            <a:r>
              <a:rPr lang="fr-FR" dirty="0" err="1" smtClean="0">
                <a:solidFill>
                  <a:schemeClr val="tx2">
                    <a:lumMod val="50000"/>
                  </a:schemeClr>
                </a:solidFill>
                <a:latin typeface="Times New Roman" pitchFamily="18" charset="0"/>
                <a:cs typeface="Times New Roman" pitchFamily="18" charset="0"/>
              </a:rPr>
              <a:t>SQLException</a:t>
            </a:r>
            <a:r>
              <a:rPr lang="fr-FR" dirty="0" smtClean="0">
                <a:solidFill>
                  <a:schemeClr val="tx2">
                    <a:lumMod val="50000"/>
                  </a:schemeClr>
                </a:solidFill>
                <a:latin typeface="Times New Roman" pitchFamily="18" charset="0"/>
                <a:cs typeface="Times New Roman" pitchFamily="18" charset="0"/>
              </a:rPr>
              <a:t> e) { </a:t>
            </a:r>
          </a:p>
          <a:p>
            <a:pPr>
              <a:buNone/>
            </a:pPr>
            <a:r>
              <a:rPr lang="fr-FR" dirty="0" smtClean="0">
                <a:solidFill>
                  <a:schemeClr val="tx2">
                    <a:lumMod val="50000"/>
                  </a:schemeClr>
                </a:solidFill>
                <a:latin typeface="Times New Roman" pitchFamily="18" charset="0"/>
                <a:cs typeface="Times New Roman" pitchFamily="18" charset="0"/>
              </a:rPr>
              <a:t>		System.err.println("</a:t>
            </a:r>
            <a:r>
              <a:rPr lang="fr-FR" dirty="0" err="1" smtClean="0">
                <a:solidFill>
                  <a:schemeClr val="tx2">
                    <a:lumMod val="50000"/>
                  </a:schemeClr>
                </a:solidFill>
                <a:latin typeface="Times New Roman" pitchFamily="18" charset="0"/>
                <a:cs typeface="Times New Roman" pitchFamily="18" charset="0"/>
              </a:rPr>
              <a:t>Error</a:t>
            </a: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browsing</a:t>
            </a: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query</a:t>
            </a: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results</a:t>
            </a:r>
            <a:r>
              <a:rPr lang="fr-FR" dirty="0" smtClean="0">
                <a:solidFill>
                  <a:schemeClr val="tx2">
                    <a:lumMod val="50000"/>
                  </a:schemeClr>
                </a:solidFill>
                <a:latin typeface="Times New Roman" pitchFamily="18" charset="0"/>
                <a:cs typeface="Times New Roman" pitchFamily="18" charset="0"/>
              </a:rPr>
              <a:t>: " + </a:t>
            </a:r>
            <a:r>
              <a:rPr lang="fr-FR" dirty="0" err="1" smtClean="0">
                <a:solidFill>
                  <a:schemeClr val="tx2">
                    <a:lumMod val="50000"/>
                  </a:schemeClr>
                </a:solidFill>
                <a:latin typeface="Times New Roman" pitchFamily="18" charset="0"/>
                <a:cs typeface="Times New Roman" pitchFamily="18" charset="0"/>
              </a:rPr>
              <a:t>e.getMessage</a:t>
            </a:r>
            <a:r>
              <a:rPr lang="fr-FR" dirty="0" smtClean="0">
                <a:solidFill>
                  <a:schemeClr val="tx2">
                    <a:lumMod val="50000"/>
                  </a:schemeClr>
                </a:solidFill>
                <a:latin typeface="Times New Roman" pitchFamily="18" charset="0"/>
                <a:cs typeface="Times New Roman" pitchFamily="18" charset="0"/>
              </a:rPr>
              <a:t>()); </a:t>
            </a:r>
          </a:p>
          <a:p>
            <a:pPr>
              <a:buNone/>
            </a:pPr>
            <a:r>
              <a:rPr lang="fr-FR" dirty="0" smtClean="0">
                <a:solidFill>
                  <a:schemeClr val="tx2">
                    <a:lumMod val="50000"/>
                  </a:schemeClr>
                </a:solidFill>
                <a:latin typeface="Times New Roman" pitchFamily="18" charset="0"/>
                <a:cs typeface="Times New Roman" pitchFamily="18" charset="0"/>
              </a:rPr>
              <a:t>	} </a:t>
            </a:r>
          </a:p>
          <a:p>
            <a:endParaRPr lang="en-US"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Exemple</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57158" y="1714488"/>
            <a:ext cx="8643998" cy="43577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88840"/>
            <a:ext cx="8229600" cy="3226110"/>
          </a:xfrm>
        </p:spPr>
        <p:txBody>
          <a:bodyPr>
            <a:normAutofit fontScale="70000" lnSpcReduction="20000"/>
          </a:bodyPr>
          <a:lstStyle/>
          <a:p>
            <a:pPr>
              <a:buNone/>
            </a:pPr>
            <a:r>
              <a:rPr lang="fr-FR" dirty="0" smtClean="0">
                <a:solidFill>
                  <a:schemeClr val="tx2">
                    <a:lumMod val="50000"/>
                  </a:schemeClr>
                </a:solidFill>
                <a:latin typeface="Times New Roman" pitchFamily="18" charset="0"/>
                <a:cs typeface="Times New Roman" pitchFamily="18" charset="0"/>
              </a:rPr>
              <a:t>Objectif : Libérer les ressources </a:t>
            </a:r>
          </a:p>
          <a:p>
            <a:pPr>
              <a:buNone/>
            </a:pPr>
            <a:endParaRPr lang="fr-FR" dirty="0" smtClean="0">
              <a:solidFill>
                <a:schemeClr val="tx2">
                  <a:lumMod val="50000"/>
                </a:schemeClr>
              </a:solidFill>
              <a:latin typeface="Times New Roman" pitchFamily="18" charset="0"/>
              <a:cs typeface="Times New Roman" pitchFamily="18" charset="0"/>
            </a:endParaRPr>
          </a:p>
          <a:p>
            <a:pPr>
              <a:buNone/>
            </a:pP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try</a:t>
            </a:r>
            <a:r>
              <a:rPr lang="fr-FR" dirty="0" smtClean="0">
                <a:solidFill>
                  <a:schemeClr val="tx2">
                    <a:lumMod val="50000"/>
                  </a:schemeClr>
                </a:solidFill>
                <a:latin typeface="Times New Roman" pitchFamily="18" charset="0"/>
                <a:cs typeface="Times New Roman" pitchFamily="18" charset="0"/>
              </a:rPr>
              <a:t> { </a:t>
            </a:r>
          </a:p>
          <a:p>
            <a:pPr>
              <a:buNone/>
            </a:pPr>
            <a:r>
              <a:rPr lang="fr-FR" dirty="0" smtClean="0">
                <a:solidFill>
                  <a:schemeClr val="tx2">
                    <a:lumMod val="50000"/>
                  </a:schemeClr>
                </a:solidFill>
                <a:latin typeface="Times New Roman" pitchFamily="18" charset="0"/>
                <a:cs typeface="Times New Roman" pitchFamily="18" charset="0"/>
              </a:rPr>
              <a:t>		</a:t>
            </a:r>
            <a:r>
              <a:rPr lang="fr-FR" b="1" dirty="0" err="1" smtClean="0">
                <a:solidFill>
                  <a:srgbClr val="C00000"/>
                </a:solidFill>
                <a:latin typeface="Times New Roman" pitchFamily="18" charset="0"/>
                <a:cs typeface="Times New Roman" pitchFamily="18" charset="0"/>
              </a:rPr>
              <a:t>stmt.close</a:t>
            </a:r>
            <a:r>
              <a:rPr lang="fr-FR" b="1" dirty="0" smtClean="0">
                <a:solidFill>
                  <a:srgbClr val="C00000"/>
                </a:solidFill>
                <a:latin typeface="Times New Roman" pitchFamily="18" charset="0"/>
                <a:cs typeface="Times New Roman" pitchFamily="18" charset="0"/>
              </a:rPr>
              <a:t>(); </a:t>
            </a:r>
          </a:p>
          <a:p>
            <a:pPr>
              <a:buNone/>
            </a:pPr>
            <a:r>
              <a:rPr lang="fr-FR" b="1" dirty="0" smtClean="0">
                <a:solidFill>
                  <a:srgbClr val="C00000"/>
                </a:solidFill>
                <a:latin typeface="Times New Roman" pitchFamily="18" charset="0"/>
                <a:cs typeface="Times New Roman" pitchFamily="18" charset="0"/>
              </a:rPr>
              <a:t>		</a:t>
            </a:r>
            <a:r>
              <a:rPr lang="fr-FR" b="1" dirty="0" err="1" smtClean="0">
                <a:solidFill>
                  <a:srgbClr val="C00000"/>
                </a:solidFill>
                <a:latin typeface="Times New Roman" pitchFamily="18" charset="0"/>
                <a:cs typeface="Times New Roman" pitchFamily="18" charset="0"/>
              </a:rPr>
              <a:t>connection.close</a:t>
            </a:r>
            <a:r>
              <a:rPr lang="fr-FR" b="1" dirty="0" smtClean="0">
                <a:solidFill>
                  <a:srgbClr val="C00000"/>
                </a:solidFill>
                <a:latin typeface="Times New Roman" pitchFamily="18" charset="0"/>
                <a:cs typeface="Times New Roman" pitchFamily="18" charset="0"/>
              </a:rPr>
              <a:t>(); </a:t>
            </a:r>
          </a:p>
          <a:p>
            <a:pPr>
              <a:buNone/>
            </a:pPr>
            <a:r>
              <a:rPr lang="fr-FR" dirty="0" smtClean="0">
                <a:solidFill>
                  <a:schemeClr val="tx2">
                    <a:lumMod val="50000"/>
                  </a:schemeClr>
                </a:solidFill>
                <a:latin typeface="Times New Roman" pitchFamily="18" charset="0"/>
                <a:cs typeface="Times New Roman" pitchFamily="18" charset="0"/>
              </a:rPr>
              <a:t>	} catch (</a:t>
            </a:r>
            <a:r>
              <a:rPr lang="fr-FR" dirty="0" err="1" smtClean="0">
                <a:solidFill>
                  <a:schemeClr val="tx2">
                    <a:lumMod val="50000"/>
                  </a:schemeClr>
                </a:solidFill>
                <a:latin typeface="Times New Roman" pitchFamily="18" charset="0"/>
                <a:cs typeface="Times New Roman" pitchFamily="18" charset="0"/>
              </a:rPr>
              <a:t>SQLException</a:t>
            </a:r>
            <a:r>
              <a:rPr lang="fr-FR" dirty="0" smtClean="0">
                <a:solidFill>
                  <a:schemeClr val="tx2">
                    <a:lumMod val="50000"/>
                  </a:schemeClr>
                </a:solidFill>
                <a:latin typeface="Times New Roman" pitchFamily="18" charset="0"/>
                <a:cs typeface="Times New Roman" pitchFamily="18" charset="0"/>
              </a:rPr>
              <a:t> e) { </a:t>
            </a:r>
          </a:p>
          <a:p>
            <a:pPr>
              <a:buNone/>
            </a:pPr>
            <a:r>
              <a:rPr lang="fr-FR" dirty="0" smtClean="0">
                <a:solidFill>
                  <a:schemeClr val="tx2">
                    <a:lumMod val="50000"/>
                  </a:schemeClr>
                </a:solidFill>
                <a:latin typeface="Times New Roman" pitchFamily="18" charset="0"/>
                <a:cs typeface="Times New Roman" pitchFamily="18" charset="0"/>
              </a:rPr>
              <a:t>		System.err.println("</a:t>
            </a:r>
            <a:r>
              <a:rPr lang="fr-FR" dirty="0" err="1" smtClean="0">
                <a:solidFill>
                  <a:schemeClr val="tx2">
                    <a:lumMod val="50000"/>
                  </a:schemeClr>
                </a:solidFill>
                <a:latin typeface="Times New Roman" pitchFamily="18" charset="0"/>
                <a:cs typeface="Times New Roman" pitchFamily="18" charset="0"/>
              </a:rPr>
              <a:t>Error</a:t>
            </a: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closing</a:t>
            </a:r>
            <a:r>
              <a:rPr lang="fr-FR" dirty="0" smtClean="0">
                <a:solidFill>
                  <a:schemeClr val="tx2">
                    <a:lumMod val="50000"/>
                  </a:schemeClr>
                </a:solidFill>
                <a:latin typeface="Times New Roman" pitchFamily="18" charset="0"/>
                <a:cs typeface="Times New Roman" pitchFamily="18" charset="0"/>
              </a:rPr>
              <a:t> </a:t>
            </a:r>
            <a:r>
              <a:rPr lang="fr-FR" dirty="0" err="1" smtClean="0">
                <a:solidFill>
                  <a:schemeClr val="tx2">
                    <a:lumMod val="50000"/>
                  </a:schemeClr>
                </a:solidFill>
                <a:latin typeface="Times New Roman" pitchFamily="18" charset="0"/>
                <a:cs typeface="Times New Roman" pitchFamily="18" charset="0"/>
              </a:rPr>
              <a:t>connection</a:t>
            </a:r>
            <a:r>
              <a:rPr lang="fr-FR" dirty="0" smtClean="0">
                <a:solidFill>
                  <a:schemeClr val="tx2">
                    <a:lumMod val="50000"/>
                  </a:schemeClr>
                </a:solidFill>
                <a:latin typeface="Times New Roman" pitchFamily="18" charset="0"/>
                <a:cs typeface="Times New Roman" pitchFamily="18" charset="0"/>
              </a:rPr>
              <a:t>: " + </a:t>
            </a:r>
            <a:r>
              <a:rPr lang="fr-FR" dirty="0" err="1" smtClean="0">
                <a:solidFill>
                  <a:schemeClr val="tx2">
                    <a:lumMod val="50000"/>
                  </a:schemeClr>
                </a:solidFill>
                <a:latin typeface="Times New Roman" pitchFamily="18" charset="0"/>
                <a:cs typeface="Times New Roman" pitchFamily="18" charset="0"/>
              </a:rPr>
              <a:t>e.getMessage</a:t>
            </a:r>
            <a:r>
              <a:rPr lang="fr-FR" dirty="0" smtClean="0">
                <a:solidFill>
                  <a:schemeClr val="tx2">
                    <a:lumMod val="50000"/>
                  </a:schemeClr>
                </a:solidFill>
                <a:latin typeface="Times New Roman" pitchFamily="18" charset="0"/>
                <a:cs typeface="Times New Roman" pitchFamily="18" charset="0"/>
              </a:rPr>
              <a:t>()); </a:t>
            </a:r>
          </a:p>
          <a:p>
            <a:pPr>
              <a:buNone/>
            </a:pPr>
            <a:r>
              <a:rPr lang="fr-FR" dirty="0" smtClean="0">
                <a:solidFill>
                  <a:schemeClr val="tx2">
                    <a:lumMod val="50000"/>
                  </a:schemeClr>
                </a:solidFill>
                <a:latin typeface="Times New Roman" pitchFamily="18" charset="0"/>
                <a:cs typeface="Times New Roman" pitchFamily="18" charset="0"/>
              </a:rPr>
              <a:t>	} </a:t>
            </a:r>
            <a:endParaRPr lang="fr-FR" b="1" dirty="0" smtClean="0">
              <a:solidFill>
                <a:schemeClr val="tx2">
                  <a:lumMod val="50000"/>
                </a:schemeClr>
              </a:solidFill>
              <a:latin typeface="Times New Roman" pitchFamily="18" charset="0"/>
              <a:cs typeface="Times New Roman" pitchFamily="18" charset="0"/>
            </a:endParaRPr>
          </a:p>
          <a:p>
            <a:endParaRPr lang="en-US"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Fermeture de la connexion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71472" y="2428868"/>
            <a:ext cx="8429684" cy="31432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714488"/>
            <a:ext cx="8229600" cy="3571900"/>
          </a:xfrm>
        </p:spPr>
        <p:txBody>
          <a:bodyPr>
            <a:normAutofit fontScale="77500" lnSpcReduction="20000"/>
          </a:bodyPr>
          <a:lstStyle/>
          <a:p>
            <a:pPr algn="just"/>
            <a:r>
              <a:rPr lang="fr-FR" sz="2800" dirty="0" smtClean="0">
                <a:solidFill>
                  <a:schemeClr val="tx2">
                    <a:lumMod val="50000"/>
                  </a:schemeClr>
                </a:solidFill>
                <a:latin typeface="Times New Roman" pitchFamily="18" charset="0"/>
                <a:cs typeface="Times New Roman" pitchFamily="18" charset="0"/>
              </a:rPr>
              <a:t>JDBC est l'acronyme de Java </a:t>
            </a:r>
            <a:r>
              <a:rPr lang="fr-FR" sz="2800" dirty="0" err="1" smtClean="0">
                <a:solidFill>
                  <a:schemeClr val="tx2">
                    <a:lumMod val="50000"/>
                  </a:schemeClr>
                </a:solidFill>
                <a:latin typeface="Times New Roman" pitchFamily="18" charset="0"/>
                <a:cs typeface="Times New Roman" pitchFamily="18" charset="0"/>
              </a:rPr>
              <a:t>DataBase</a:t>
            </a:r>
            <a:r>
              <a:rPr lang="fr-FR" sz="2800" dirty="0" smtClean="0">
                <a:solidFill>
                  <a:schemeClr val="tx2">
                    <a:lumMod val="50000"/>
                  </a:schemeClr>
                </a:solidFill>
                <a:latin typeface="Times New Roman" pitchFamily="18" charset="0"/>
                <a:cs typeface="Times New Roman" pitchFamily="18" charset="0"/>
              </a:rPr>
              <a:t> </a:t>
            </a:r>
            <a:r>
              <a:rPr lang="fr-FR" sz="2800" dirty="0" err="1" smtClean="0">
                <a:solidFill>
                  <a:schemeClr val="tx2">
                    <a:lumMod val="50000"/>
                  </a:schemeClr>
                </a:solidFill>
                <a:latin typeface="Times New Roman" pitchFamily="18" charset="0"/>
                <a:cs typeface="Times New Roman" pitchFamily="18" charset="0"/>
              </a:rPr>
              <a:t>Connectivity</a:t>
            </a:r>
            <a:r>
              <a:rPr lang="fr-FR" sz="2800" dirty="0" smtClean="0">
                <a:solidFill>
                  <a:schemeClr val="tx2">
                    <a:lumMod val="50000"/>
                  </a:schemeClr>
                </a:solidFill>
                <a:latin typeface="Times New Roman" pitchFamily="18" charset="0"/>
                <a:cs typeface="Times New Roman" pitchFamily="18" charset="0"/>
              </a:rPr>
              <a:t> et désigne une API définie par Sun pour permettre un accès aux bases de données avec Java.</a:t>
            </a:r>
          </a:p>
          <a:p>
            <a:pPr algn="just">
              <a:buNone/>
            </a:pPr>
            <a:endParaRPr lang="fr-FR" sz="2800" dirty="0" smtClean="0">
              <a:solidFill>
                <a:schemeClr val="tx2">
                  <a:lumMod val="50000"/>
                </a:schemeClr>
              </a:solidFill>
              <a:latin typeface="Times New Roman" pitchFamily="18" charset="0"/>
              <a:cs typeface="Times New Roman" pitchFamily="18" charset="0"/>
            </a:endParaRPr>
          </a:p>
          <a:p>
            <a:pPr algn="just"/>
            <a:r>
              <a:rPr lang="fr-FR" sz="2800" dirty="0" smtClean="0">
                <a:solidFill>
                  <a:schemeClr val="tx2">
                    <a:lumMod val="50000"/>
                  </a:schemeClr>
                </a:solidFill>
                <a:latin typeface="Times New Roman" pitchFamily="18" charset="0"/>
                <a:cs typeface="Times New Roman" pitchFamily="18" charset="0"/>
              </a:rPr>
              <a:t>Pour pouvoir utiliser JDBC, </a:t>
            </a:r>
            <a:r>
              <a:rPr lang="fr-FR" sz="2800" b="1" dirty="0" smtClean="0">
                <a:solidFill>
                  <a:schemeClr val="tx2">
                    <a:lumMod val="50000"/>
                  </a:schemeClr>
                </a:solidFill>
                <a:latin typeface="Times New Roman" pitchFamily="18" charset="0"/>
                <a:cs typeface="Times New Roman" pitchFamily="18" charset="0"/>
              </a:rPr>
              <a:t>il faut un pilote qui est spécifique à la base de données à laquelle on veut accéder</a:t>
            </a:r>
          </a:p>
          <a:p>
            <a:pPr algn="just"/>
            <a:endParaRPr lang="fr-FR" sz="2800" b="1" dirty="0" smtClean="0">
              <a:solidFill>
                <a:schemeClr val="tx2">
                  <a:lumMod val="50000"/>
                </a:schemeClr>
              </a:solidFill>
              <a:latin typeface="Times New Roman" pitchFamily="18" charset="0"/>
              <a:cs typeface="Times New Roman" pitchFamily="18" charset="0"/>
            </a:endParaRPr>
          </a:p>
          <a:p>
            <a:r>
              <a:rPr lang="fr-FR" sz="2800" dirty="0" smtClean="0">
                <a:solidFill>
                  <a:schemeClr val="tx2">
                    <a:lumMod val="50000"/>
                  </a:schemeClr>
                </a:solidFill>
                <a:latin typeface="Times New Roman" pitchFamily="18" charset="0"/>
                <a:cs typeface="Times New Roman" pitchFamily="18" charset="0"/>
              </a:rPr>
              <a:t>JDBC va permettre : </a:t>
            </a:r>
          </a:p>
          <a:p>
            <a:pPr>
              <a:buNone/>
            </a:pPr>
            <a:r>
              <a:rPr lang="fr-FR" sz="2800" dirty="0" smtClean="0">
                <a:solidFill>
                  <a:schemeClr val="tx2">
                    <a:lumMod val="50000"/>
                  </a:schemeClr>
                </a:solidFill>
                <a:latin typeface="Times New Roman" pitchFamily="18" charset="0"/>
                <a:cs typeface="Times New Roman" pitchFamily="18" charset="0"/>
              </a:rPr>
              <a:t>		– D'établir une connexion à la BD. </a:t>
            </a:r>
          </a:p>
          <a:p>
            <a:pPr>
              <a:buNone/>
            </a:pPr>
            <a:r>
              <a:rPr lang="fr-FR" sz="2800" dirty="0" smtClean="0">
                <a:solidFill>
                  <a:schemeClr val="tx2">
                    <a:lumMod val="50000"/>
                  </a:schemeClr>
                </a:solidFill>
                <a:latin typeface="Times New Roman" pitchFamily="18" charset="0"/>
                <a:cs typeface="Times New Roman" pitchFamily="18" charset="0"/>
              </a:rPr>
              <a:t>		– D'envoyer des requêtes SQL. </a:t>
            </a:r>
          </a:p>
          <a:p>
            <a:pPr>
              <a:buNone/>
            </a:pPr>
            <a:r>
              <a:rPr lang="fr-FR" sz="2800" dirty="0" smtClean="0">
                <a:solidFill>
                  <a:schemeClr val="tx2">
                    <a:lumMod val="50000"/>
                  </a:schemeClr>
                </a:solidFill>
                <a:latin typeface="Times New Roman" pitchFamily="18" charset="0"/>
                <a:cs typeface="Times New Roman" pitchFamily="18" charset="0"/>
              </a:rPr>
              <a:t>		– De récupérer les résultats des requêtes. </a:t>
            </a:r>
          </a:p>
          <a:p>
            <a:pPr algn="just"/>
            <a:endParaRPr lang="en-US" b="1"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28800"/>
            <a:ext cx="8229600" cy="4945736"/>
          </a:xfrm>
        </p:spPr>
        <p:txBody>
          <a:bodyPr>
            <a:normAutofit/>
          </a:bodyPr>
          <a:lstStyle/>
          <a:p>
            <a:pPr algn="just"/>
            <a:r>
              <a:rPr lang="fr-FR" sz="2000" b="1" dirty="0" smtClean="0">
                <a:solidFill>
                  <a:schemeClr val="tx2">
                    <a:lumMod val="50000"/>
                  </a:schemeClr>
                </a:solidFill>
                <a:latin typeface="Times New Roman" pitchFamily="18" charset="0"/>
                <a:cs typeface="Times New Roman" pitchFamily="18" charset="0"/>
              </a:rPr>
              <a:t>Objectifs :  Gestion des étudiants avec JDBC </a:t>
            </a:r>
            <a:r>
              <a:rPr lang="fr-FR" sz="2000" b="1" dirty="0" err="1" smtClean="0">
                <a:solidFill>
                  <a:schemeClr val="tx2">
                    <a:lumMod val="50000"/>
                  </a:schemeClr>
                </a:solidFill>
                <a:latin typeface="Times New Roman" pitchFamily="18" charset="0"/>
                <a:cs typeface="Times New Roman" pitchFamily="18" charset="0"/>
              </a:rPr>
              <a:t>Statement</a:t>
            </a:r>
            <a:endParaRPr lang="fr-FR" sz="2000" b="1" dirty="0" smtClean="0">
              <a:solidFill>
                <a:schemeClr val="tx2">
                  <a:lumMod val="50000"/>
                </a:schemeClr>
              </a:solidFill>
              <a:latin typeface="Times New Roman" pitchFamily="18" charset="0"/>
              <a:cs typeface="Times New Roman" pitchFamily="18" charset="0"/>
            </a:endParaRPr>
          </a:p>
          <a:p>
            <a:pPr lvl="1"/>
            <a:r>
              <a:rPr lang="fr-FR" sz="2000" b="1" dirty="0" smtClean="0">
                <a:solidFill>
                  <a:schemeClr val="tx2">
                    <a:lumMod val="50000"/>
                  </a:schemeClr>
                </a:solidFill>
                <a:latin typeface="Times New Roman" pitchFamily="18" charset="0"/>
                <a:cs typeface="Times New Roman" pitchFamily="18" charset="0"/>
              </a:rPr>
              <a:t>Se connecter à une base de données avec JAVA.</a:t>
            </a:r>
          </a:p>
          <a:p>
            <a:pPr lvl="1"/>
            <a:r>
              <a:rPr lang="fr-FR" sz="2000" b="1" dirty="0" smtClean="0">
                <a:solidFill>
                  <a:schemeClr val="tx2">
                    <a:lumMod val="50000"/>
                  </a:schemeClr>
                </a:solidFill>
                <a:latin typeface="Times New Roman" pitchFamily="18" charset="0"/>
                <a:cs typeface="Times New Roman" pitchFamily="18" charset="0"/>
              </a:rPr>
              <a:t>Développement des </a:t>
            </a:r>
            <a:r>
              <a:rPr lang="fr-FR" sz="2000" b="1" dirty="0" err="1" smtClean="0">
                <a:solidFill>
                  <a:schemeClr val="tx2">
                    <a:lumMod val="50000"/>
                  </a:schemeClr>
                </a:solidFill>
                <a:latin typeface="Times New Roman" pitchFamily="18" charset="0"/>
                <a:cs typeface="Times New Roman" pitchFamily="18" charset="0"/>
              </a:rPr>
              <a:t>cruds</a:t>
            </a:r>
            <a:endParaRPr lang="fr-FR" sz="2000" b="1" dirty="0" smtClean="0">
              <a:solidFill>
                <a:schemeClr val="tx2">
                  <a:lumMod val="50000"/>
                </a:schemeClr>
              </a:solidFill>
              <a:latin typeface="Times New Roman" pitchFamily="18" charset="0"/>
              <a:cs typeface="Times New Roman" pitchFamily="18" charset="0"/>
            </a:endParaRPr>
          </a:p>
          <a:p>
            <a:pPr lvl="1"/>
            <a:r>
              <a:rPr lang="fr-FR" sz="2000" b="1" dirty="0" smtClean="0">
                <a:solidFill>
                  <a:schemeClr val="tx2">
                    <a:lumMod val="50000"/>
                  </a:schemeClr>
                </a:solidFill>
                <a:latin typeface="Times New Roman" pitchFamily="18" charset="0"/>
                <a:cs typeface="Times New Roman" pitchFamily="18" charset="0"/>
              </a:rPr>
              <a:t>Découvrir l'API JDBC.</a:t>
            </a:r>
          </a:p>
          <a:p>
            <a:pPr lvl="1">
              <a:buNone/>
            </a:pPr>
            <a:endParaRPr lang="fr-FR" sz="2000" b="1" dirty="0" smtClean="0">
              <a:solidFill>
                <a:schemeClr val="tx2">
                  <a:lumMod val="50000"/>
                </a:schemeClr>
              </a:solidFill>
              <a:latin typeface="Times New Roman" pitchFamily="18" charset="0"/>
              <a:cs typeface="Times New Roman" pitchFamily="18" charset="0"/>
            </a:endParaRPr>
          </a:p>
          <a:p>
            <a:pPr algn="just"/>
            <a:r>
              <a:rPr lang="fr-FR" sz="2000" b="1" dirty="0" smtClean="0">
                <a:solidFill>
                  <a:schemeClr val="tx2">
                    <a:lumMod val="50000"/>
                  </a:schemeClr>
                </a:solidFill>
                <a:latin typeface="Times New Roman" pitchFamily="18" charset="0"/>
                <a:cs typeface="Times New Roman" pitchFamily="18" charset="0"/>
              </a:rPr>
              <a:t>Enoncé: </a:t>
            </a:r>
            <a:r>
              <a:rPr lang="fr-FR" sz="2000" dirty="0" smtClean="0">
                <a:solidFill>
                  <a:schemeClr val="tx2">
                    <a:lumMod val="50000"/>
                  </a:schemeClr>
                </a:solidFill>
                <a:latin typeface="Times New Roman" pitchFamily="18" charset="0"/>
                <a:cs typeface="Times New Roman" pitchFamily="18" charset="0"/>
              </a:rPr>
              <a:t>On souhaite créer une simple application pour la gestion des étudiants. Pour ce faire, on propose la table Etudiant caractérisée par : id, nom , prénom et e-mail.</a:t>
            </a:r>
          </a:p>
          <a:p>
            <a:pPr algn="just"/>
            <a:endParaRPr lang="fr-FR" sz="2000" dirty="0" smtClean="0">
              <a:solidFill>
                <a:schemeClr val="tx2">
                  <a:lumMod val="50000"/>
                </a:schemeClr>
              </a:solidFill>
              <a:latin typeface="Times New Roman" pitchFamily="18" charset="0"/>
              <a:cs typeface="Times New Roman" pitchFamily="18" charset="0"/>
            </a:endParaRPr>
          </a:p>
          <a:p>
            <a:pPr algn="just"/>
            <a:r>
              <a:rPr lang="fr-FR" sz="2000" dirty="0" smtClean="0">
                <a:solidFill>
                  <a:schemeClr val="tx2">
                    <a:lumMod val="50000"/>
                  </a:schemeClr>
                </a:solidFill>
                <a:latin typeface="Times New Roman" pitchFamily="18" charset="0"/>
                <a:cs typeface="Times New Roman" pitchFamily="18" charset="0"/>
              </a:rPr>
              <a:t>Ecrire un programme complet de mise à jour et de sélection dans une table  stockée dans le SGBD </a:t>
            </a:r>
            <a:r>
              <a:rPr lang="fr-FR" sz="2000" dirty="0" err="1" smtClean="0">
                <a:solidFill>
                  <a:schemeClr val="tx2">
                    <a:lumMod val="50000"/>
                  </a:schemeClr>
                </a:solidFill>
                <a:latin typeface="Times New Roman" pitchFamily="18" charset="0"/>
                <a:cs typeface="Times New Roman" pitchFamily="18" charset="0"/>
              </a:rPr>
              <a:t>Mysql</a:t>
            </a:r>
            <a:r>
              <a:rPr lang="fr-FR" sz="2000" dirty="0" smtClean="0"/>
              <a:t>.</a:t>
            </a:r>
            <a:br>
              <a:rPr lang="fr-FR" sz="2000" dirty="0" smtClean="0"/>
            </a:br>
            <a:endParaRPr lang="en-US" sz="2000" b="1"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Application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643050"/>
            <a:ext cx="8229600" cy="3214710"/>
          </a:xfrm>
        </p:spPr>
        <p:txBody>
          <a:bodyPr>
            <a:noAutofit/>
          </a:bodyPr>
          <a:lstStyle/>
          <a:p>
            <a:pPr algn="just"/>
            <a:r>
              <a:rPr lang="fr-FR" sz="2200" dirty="0" smtClean="0">
                <a:solidFill>
                  <a:schemeClr val="tx2">
                    <a:lumMod val="50000"/>
                  </a:schemeClr>
                </a:solidFill>
                <a:latin typeface="Times New Roman" pitchFamily="18" charset="0"/>
                <a:cs typeface="Times New Roman" pitchFamily="18" charset="0"/>
              </a:rPr>
              <a:t>L'interface </a:t>
            </a:r>
            <a:r>
              <a:rPr lang="fr-FR" sz="2200" b="1" dirty="0" err="1" smtClean="0">
                <a:solidFill>
                  <a:schemeClr val="tx2">
                    <a:lumMod val="50000"/>
                  </a:schemeClr>
                </a:solidFill>
                <a:latin typeface="Times New Roman" pitchFamily="18" charset="0"/>
                <a:cs typeface="Times New Roman" pitchFamily="18" charset="0"/>
              </a:rPr>
              <a:t>PreparedStatement</a:t>
            </a:r>
            <a:r>
              <a:rPr lang="fr-FR" sz="2200" dirty="0" smtClean="0">
                <a:solidFill>
                  <a:schemeClr val="tx2">
                    <a:lumMod val="50000"/>
                  </a:schemeClr>
                </a:solidFill>
                <a:latin typeface="Times New Roman" pitchFamily="18" charset="0"/>
                <a:cs typeface="Times New Roman" pitchFamily="18" charset="0"/>
              </a:rPr>
              <a:t> est particulièrement adaptée pour une </a:t>
            </a:r>
            <a:r>
              <a:rPr lang="fr-FR" sz="2200" b="1" dirty="0" smtClean="0">
                <a:solidFill>
                  <a:schemeClr val="tx2">
                    <a:lumMod val="50000"/>
                  </a:schemeClr>
                </a:solidFill>
                <a:latin typeface="Times New Roman" pitchFamily="18" charset="0"/>
                <a:cs typeface="Times New Roman" pitchFamily="18" charset="0"/>
              </a:rPr>
              <a:t>exécution répétée d'une même requête avec des paramètres différents.</a:t>
            </a:r>
          </a:p>
          <a:p>
            <a:pPr algn="just"/>
            <a:endParaRPr lang="fr-FR" sz="2200" dirty="0" smtClean="0">
              <a:solidFill>
                <a:schemeClr val="tx2">
                  <a:lumMod val="50000"/>
                </a:schemeClr>
              </a:solidFill>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Cette interface hérite de l'interface </a:t>
            </a:r>
            <a:r>
              <a:rPr lang="fr-FR" sz="2200" dirty="0" err="1" smtClean="0">
                <a:solidFill>
                  <a:schemeClr val="tx2">
                    <a:lumMod val="50000"/>
                  </a:schemeClr>
                </a:solidFill>
                <a:latin typeface="Times New Roman" pitchFamily="18" charset="0"/>
                <a:cs typeface="Times New Roman" pitchFamily="18" charset="0"/>
              </a:rPr>
              <a:t>Statement</a:t>
            </a:r>
            <a:r>
              <a:rPr lang="fr-FR" sz="2200" dirty="0" smtClean="0">
                <a:solidFill>
                  <a:schemeClr val="tx2">
                    <a:lumMod val="50000"/>
                  </a:schemeClr>
                </a:solidFill>
                <a:latin typeface="Times New Roman" pitchFamily="18" charset="0"/>
                <a:cs typeface="Times New Roman" pitchFamily="18" charset="0"/>
              </a:rPr>
              <a:t>.</a:t>
            </a:r>
          </a:p>
          <a:p>
            <a:pPr algn="just"/>
            <a:endParaRPr lang="fr-FR" sz="2200" dirty="0" smtClean="0">
              <a:solidFill>
                <a:schemeClr val="tx2">
                  <a:lumMod val="50000"/>
                </a:schemeClr>
              </a:solidFill>
              <a:latin typeface="Times New Roman" pitchFamily="18" charset="0"/>
              <a:cs typeface="Times New Roman" pitchFamily="18" charset="0"/>
            </a:endParaRPr>
          </a:p>
          <a:p>
            <a:pPr algn="just"/>
            <a:r>
              <a:rPr lang="fr-FR" sz="2200" dirty="0" smtClean="0">
                <a:solidFill>
                  <a:schemeClr val="tx2">
                    <a:lumMod val="50000"/>
                  </a:schemeClr>
                </a:solidFill>
                <a:latin typeface="Times New Roman" pitchFamily="18" charset="0"/>
                <a:cs typeface="Times New Roman" pitchFamily="18" charset="0"/>
              </a:rPr>
              <a:t>Lors de l'utilisation d'un objet de type </a:t>
            </a:r>
            <a:r>
              <a:rPr lang="fr-FR" sz="2200" dirty="0" err="1" smtClean="0">
                <a:solidFill>
                  <a:schemeClr val="tx2">
                    <a:lumMod val="50000"/>
                  </a:schemeClr>
                </a:solidFill>
                <a:latin typeface="Times New Roman" pitchFamily="18" charset="0"/>
                <a:cs typeface="Times New Roman" pitchFamily="18" charset="0"/>
              </a:rPr>
              <a:t>PreparedStatement</a:t>
            </a:r>
            <a:r>
              <a:rPr lang="fr-FR" sz="2200" dirty="0" smtClean="0">
                <a:solidFill>
                  <a:schemeClr val="tx2">
                    <a:lumMod val="50000"/>
                  </a:schemeClr>
                </a:solidFill>
                <a:latin typeface="Times New Roman" pitchFamily="18" charset="0"/>
                <a:cs typeface="Times New Roman" pitchFamily="18" charset="0"/>
              </a:rPr>
              <a:t>, la requête est envoyée au moteur de la base de données pour que celui ci prépare son exécution.</a:t>
            </a:r>
          </a:p>
          <a:p>
            <a:pPr algn="just"/>
            <a:endParaRPr lang="en-US" sz="2800"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Times New Roman" pitchFamily="18" charset="0"/>
                <a:ea typeface="+mj-ea"/>
                <a:cs typeface="Times New Roman" pitchFamily="18" charset="0"/>
              </a:rPr>
              <a:t>PreparedStatement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000240"/>
            <a:ext cx="8640960" cy="3733016"/>
          </a:xfrm>
        </p:spPr>
        <p:txBody>
          <a:bodyPr>
            <a:normAutofit/>
          </a:bodyPr>
          <a:lstStyle/>
          <a:p>
            <a:pPr marL="0" indent="0" algn="just"/>
            <a:r>
              <a:rPr lang="fr-FR" dirty="0" smtClean="0"/>
              <a:t> </a:t>
            </a:r>
            <a:r>
              <a:rPr lang="fr-FR" sz="2200" dirty="0" smtClean="0">
                <a:solidFill>
                  <a:schemeClr val="tx2">
                    <a:lumMod val="50000"/>
                  </a:schemeClr>
                </a:solidFill>
                <a:latin typeface="Times New Roman" pitchFamily="18" charset="0"/>
                <a:cs typeface="Times New Roman" pitchFamily="18" charset="0"/>
              </a:rPr>
              <a:t>Un objet qui implémente l'interface </a:t>
            </a:r>
            <a:r>
              <a:rPr lang="fr-FR" sz="2200" dirty="0" err="1" smtClean="0">
                <a:solidFill>
                  <a:schemeClr val="tx2">
                    <a:lumMod val="50000"/>
                  </a:schemeClr>
                </a:solidFill>
                <a:latin typeface="Times New Roman" pitchFamily="18" charset="0"/>
                <a:cs typeface="Times New Roman" pitchFamily="18" charset="0"/>
              </a:rPr>
              <a:t>PreparedStatement</a:t>
            </a:r>
            <a:r>
              <a:rPr lang="fr-FR" sz="2200" dirty="0" smtClean="0">
                <a:solidFill>
                  <a:schemeClr val="tx2">
                    <a:lumMod val="50000"/>
                  </a:schemeClr>
                </a:solidFill>
                <a:latin typeface="Times New Roman" pitchFamily="18" charset="0"/>
                <a:cs typeface="Times New Roman" pitchFamily="18" charset="0"/>
              </a:rPr>
              <a:t> </a:t>
            </a:r>
            <a:r>
              <a:rPr lang="fr-FR" sz="2200" b="1" u="sng" dirty="0" smtClean="0">
                <a:solidFill>
                  <a:schemeClr val="tx2">
                    <a:lumMod val="50000"/>
                  </a:schemeClr>
                </a:solidFill>
                <a:latin typeface="Times New Roman" pitchFamily="18" charset="0"/>
                <a:cs typeface="Times New Roman" pitchFamily="18" charset="0"/>
              </a:rPr>
              <a:t>est obtenu en utilisant la méthode </a:t>
            </a:r>
            <a:r>
              <a:rPr lang="fr-FR" sz="2200" b="1" u="sng" dirty="0" err="1" smtClean="0">
                <a:solidFill>
                  <a:schemeClr val="tx2">
                    <a:lumMod val="50000"/>
                  </a:schemeClr>
                </a:solidFill>
                <a:latin typeface="Times New Roman" pitchFamily="18" charset="0"/>
                <a:cs typeface="Times New Roman" pitchFamily="18" charset="0"/>
              </a:rPr>
              <a:t>prepareStatement</a:t>
            </a:r>
            <a:r>
              <a:rPr lang="fr-FR" sz="2200" b="1" u="sng" dirty="0" smtClean="0">
                <a:solidFill>
                  <a:schemeClr val="tx2">
                    <a:lumMod val="50000"/>
                  </a:schemeClr>
                </a:solidFill>
                <a:latin typeface="Times New Roman" pitchFamily="18" charset="0"/>
                <a:cs typeface="Times New Roman" pitchFamily="18" charset="0"/>
              </a:rPr>
              <a:t>() d'un objet de type </a:t>
            </a:r>
            <a:r>
              <a:rPr lang="fr-FR" sz="2200" b="1" u="sng" dirty="0" err="1" smtClean="0">
                <a:solidFill>
                  <a:schemeClr val="tx2">
                    <a:lumMod val="50000"/>
                  </a:schemeClr>
                </a:solidFill>
                <a:latin typeface="Times New Roman" pitchFamily="18" charset="0"/>
                <a:cs typeface="Times New Roman" pitchFamily="18" charset="0"/>
              </a:rPr>
              <a:t>Connection</a:t>
            </a:r>
            <a:r>
              <a:rPr lang="fr-FR" sz="2200" b="1" u="sng" dirty="0" smtClean="0">
                <a:solidFill>
                  <a:schemeClr val="tx2">
                    <a:lumMod val="50000"/>
                  </a:schemeClr>
                </a:solidFill>
                <a:latin typeface="Times New Roman" pitchFamily="18" charset="0"/>
                <a:cs typeface="Times New Roman" pitchFamily="18" charset="0"/>
              </a:rPr>
              <a:t>. </a:t>
            </a:r>
          </a:p>
          <a:p>
            <a:pPr marL="0" indent="0" algn="just"/>
            <a:endParaRPr lang="fr-FR" sz="2200" dirty="0" smtClean="0">
              <a:solidFill>
                <a:schemeClr val="tx2">
                  <a:lumMod val="50000"/>
                </a:schemeClr>
              </a:solidFill>
              <a:latin typeface="Times New Roman" pitchFamily="18" charset="0"/>
              <a:cs typeface="Times New Roman" pitchFamily="18" charset="0"/>
            </a:endParaRPr>
          </a:p>
          <a:p>
            <a:pPr marL="0" indent="0" algn="just"/>
            <a:r>
              <a:rPr lang="fr-FR" sz="2200" dirty="0" smtClean="0">
                <a:solidFill>
                  <a:schemeClr val="tx2">
                    <a:lumMod val="50000"/>
                  </a:schemeClr>
                </a:solidFill>
                <a:latin typeface="Times New Roman" pitchFamily="18" charset="0"/>
                <a:cs typeface="Times New Roman" pitchFamily="18" charset="0"/>
              </a:rPr>
              <a:t> La méthode </a:t>
            </a:r>
            <a:r>
              <a:rPr lang="fr-FR" sz="2200" b="1" dirty="0" err="1" smtClean="0">
                <a:solidFill>
                  <a:schemeClr val="tx2">
                    <a:lumMod val="50000"/>
                  </a:schemeClr>
                </a:solidFill>
                <a:latin typeface="Times New Roman" pitchFamily="18" charset="0"/>
                <a:cs typeface="Times New Roman" pitchFamily="18" charset="0"/>
              </a:rPr>
              <a:t>prepareStatement</a:t>
            </a:r>
            <a:r>
              <a:rPr lang="fr-FR" sz="2200" b="1" dirty="0" smtClean="0">
                <a:solidFill>
                  <a:schemeClr val="tx2">
                    <a:lumMod val="50000"/>
                  </a:schemeClr>
                </a:solidFill>
                <a:latin typeface="Times New Roman" pitchFamily="18" charset="0"/>
                <a:cs typeface="Times New Roman" pitchFamily="18" charset="0"/>
              </a:rPr>
              <a:t>() </a:t>
            </a:r>
            <a:r>
              <a:rPr lang="fr-FR" sz="2200" dirty="0" smtClean="0">
                <a:solidFill>
                  <a:schemeClr val="tx2">
                    <a:lumMod val="50000"/>
                  </a:schemeClr>
                </a:solidFill>
                <a:latin typeface="Times New Roman" pitchFamily="18" charset="0"/>
                <a:cs typeface="Times New Roman" pitchFamily="18" charset="0"/>
              </a:rPr>
              <a:t>attend en paramètre une chaîne de caractères contenant la requête SQL. </a:t>
            </a:r>
            <a:r>
              <a:rPr lang="fr-FR" sz="2200" b="1" u="sng" dirty="0" smtClean="0">
                <a:solidFill>
                  <a:schemeClr val="tx2">
                    <a:lumMod val="50000"/>
                  </a:schemeClr>
                </a:solidFill>
                <a:latin typeface="Times New Roman" pitchFamily="18" charset="0"/>
                <a:cs typeface="Times New Roman" pitchFamily="18" charset="0"/>
              </a:rPr>
              <a:t>Dans cette chaine, chaque paramètre est représenté par un caractère ?</a:t>
            </a:r>
            <a:r>
              <a:rPr lang="fr-FR" sz="2200" u="sng" dirty="0" smtClean="0">
                <a:solidFill>
                  <a:schemeClr val="tx2">
                    <a:lumMod val="50000"/>
                  </a:schemeClr>
                </a:solidFill>
                <a:latin typeface="Times New Roman" pitchFamily="18" charset="0"/>
                <a:cs typeface="Times New Roman" pitchFamily="18" charset="0"/>
              </a:rPr>
              <a:t>.</a:t>
            </a:r>
          </a:p>
          <a:p>
            <a:pPr algn="just"/>
            <a:endParaRPr lang="fr-FR" sz="2200" dirty="0" smtClean="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Times New Roman" pitchFamily="18" charset="0"/>
                <a:ea typeface="+mj-ea"/>
                <a:cs typeface="Times New Roman" pitchFamily="18" charset="0"/>
              </a:rPr>
              <a:t>PreparedStatement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643050"/>
            <a:ext cx="8640960" cy="4071966"/>
          </a:xfrm>
        </p:spPr>
        <p:txBody>
          <a:bodyPr>
            <a:normAutofit fontScale="70000" lnSpcReduction="20000"/>
          </a:bodyPr>
          <a:lstStyle/>
          <a:p>
            <a:pPr algn="just">
              <a:buNone/>
            </a:pPr>
            <a:r>
              <a:rPr lang="fr-FR" sz="2800" dirty="0" smtClean="0">
                <a:solidFill>
                  <a:schemeClr val="tx2">
                    <a:lumMod val="50000"/>
                  </a:schemeClr>
                </a:solidFill>
                <a:latin typeface="Times New Roman" pitchFamily="18" charset="0"/>
                <a:cs typeface="Times New Roman" pitchFamily="18" charset="0"/>
              </a:rPr>
              <a:t>Exemple</a:t>
            </a:r>
          </a:p>
          <a:p>
            <a:pPr algn="just">
              <a:buNone/>
            </a:pPr>
            <a:endParaRPr lang="fr-FR" sz="2800" dirty="0" smtClean="0">
              <a:solidFill>
                <a:schemeClr val="tx2">
                  <a:lumMod val="50000"/>
                </a:schemeClr>
              </a:solidFill>
              <a:latin typeface="Times New Roman" pitchFamily="18" charset="0"/>
              <a:cs typeface="Times New Roman" pitchFamily="18" charset="0"/>
            </a:endParaRPr>
          </a:p>
          <a:p>
            <a:pPr algn="just">
              <a:buNone/>
            </a:pPr>
            <a:r>
              <a:rPr lang="fr-FR" sz="2800" dirty="0" smtClean="0">
                <a:solidFill>
                  <a:schemeClr val="tx2">
                    <a:lumMod val="50000"/>
                  </a:schemeClr>
                </a:solidFill>
                <a:latin typeface="Times New Roman" pitchFamily="18" charset="0"/>
                <a:cs typeface="Times New Roman" pitchFamily="18" charset="0"/>
              </a:rPr>
              <a:t>//</a:t>
            </a:r>
            <a:r>
              <a:rPr lang="fr-FR" sz="2800" dirty="0" err="1" smtClean="0">
                <a:solidFill>
                  <a:schemeClr val="tx2">
                    <a:lumMod val="50000"/>
                  </a:schemeClr>
                </a:solidFill>
                <a:latin typeface="Times New Roman" pitchFamily="18" charset="0"/>
                <a:cs typeface="Times New Roman" pitchFamily="18" charset="0"/>
              </a:rPr>
              <a:t>connection</a:t>
            </a:r>
            <a:r>
              <a:rPr lang="fr-FR" sz="2800" dirty="0" smtClean="0">
                <a:solidFill>
                  <a:schemeClr val="tx2">
                    <a:lumMod val="50000"/>
                  </a:schemeClr>
                </a:solidFill>
                <a:latin typeface="Times New Roman" pitchFamily="18" charset="0"/>
                <a:cs typeface="Times New Roman" pitchFamily="18" charset="0"/>
              </a:rPr>
              <a:t> à la base de données"</a:t>
            </a:r>
          </a:p>
          <a:p>
            <a:pPr algn="just">
              <a:buNone/>
            </a:pPr>
            <a:r>
              <a:rPr lang="fr-FR" sz="2800" dirty="0" smtClean="0">
                <a:solidFill>
                  <a:schemeClr val="tx2">
                    <a:lumMod val="50000"/>
                  </a:schemeClr>
                </a:solidFill>
                <a:latin typeface="Times New Roman" pitchFamily="18" charset="0"/>
                <a:cs typeface="Times New Roman" pitchFamily="18" charset="0"/>
              </a:rPr>
              <a:t> </a:t>
            </a:r>
            <a:r>
              <a:rPr lang="fr-FR" sz="2800" dirty="0" err="1" smtClean="0">
                <a:solidFill>
                  <a:schemeClr val="tx2">
                    <a:lumMod val="50000"/>
                  </a:schemeClr>
                </a:solidFill>
                <a:latin typeface="Times New Roman" pitchFamily="18" charset="0"/>
                <a:cs typeface="Times New Roman" pitchFamily="18" charset="0"/>
              </a:rPr>
              <a:t>try</a:t>
            </a:r>
            <a:r>
              <a:rPr lang="fr-FR" sz="2800" dirty="0" smtClean="0">
                <a:solidFill>
                  <a:schemeClr val="tx2">
                    <a:lumMod val="50000"/>
                  </a:schemeClr>
                </a:solidFill>
                <a:latin typeface="Times New Roman" pitchFamily="18" charset="0"/>
                <a:cs typeface="Times New Roman" pitchFamily="18" charset="0"/>
              </a:rPr>
              <a:t> { ….</a:t>
            </a:r>
          </a:p>
          <a:p>
            <a:pPr algn="just">
              <a:buNone/>
            </a:pPr>
            <a:r>
              <a:rPr lang="fr-FR" sz="2800" dirty="0" err="1" smtClean="0">
                <a:solidFill>
                  <a:schemeClr val="tx2">
                    <a:lumMod val="50000"/>
                  </a:schemeClr>
                </a:solidFill>
                <a:latin typeface="Times New Roman" pitchFamily="18" charset="0"/>
                <a:cs typeface="Times New Roman" pitchFamily="18" charset="0"/>
              </a:rPr>
              <a:t>Connection</a:t>
            </a:r>
            <a:r>
              <a:rPr lang="fr-FR" sz="2800" dirty="0" smtClean="0">
                <a:solidFill>
                  <a:schemeClr val="tx2">
                    <a:lumMod val="50000"/>
                  </a:schemeClr>
                </a:solidFill>
                <a:latin typeface="Times New Roman" pitchFamily="18" charset="0"/>
                <a:cs typeface="Times New Roman" pitchFamily="18" charset="0"/>
              </a:rPr>
              <a:t> con = </a:t>
            </a:r>
            <a:r>
              <a:rPr lang="fr-FR" sz="2800" dirty="0" err="1" smtClean="0">
                <a:solidFill>
                  <a:schemeClr val="tx2">
                    <a:lumMod val="50000"/>
                  </a:schemeClr>
                </a:solidFill>
                <a:latin typeface="Times New Roman" pitchFamily="18" charset="0"/>
                <a:cs typeface="Times New Roman" pitchFamily="18" charset="0"/>
              </a:rPr>
              <a:t>DriverManager.getConnection</a:t>
            </a:r>
            <a:r>
              <a:rPr lang="fr-FR" sz="2800" dirty="0" smtClean="0">
                <a:solidFill>
                  <a:schemeClr val="tx2">
                    <a:lumMod val="50000"/>
                  </a:schemeClr>
                </a:solidFill>
                <a:latin typeface="Times New Roman" pitchFamily="18" charset="0"/>
                <a:cs typeface="Times New Roman" pitchFamily="18" charset="0"/>
              </a:rPr>
              <a:t>(</a:t>
            </a:r>
            <a:r>
              <a:rPr lang="fr-FR" sz="2800" dirty="0" err="1" smtClean="0">
                <a:solidFill>
                  <a:schemeClr val="tx2">
                    <a:lumMod val="50000"/>
                  </a:schemeClr>
                </a:solidFill>
                <a:latin typeface="Times New Roman" pitchFamily="18" charset="0"/>
                <a:cs typeface="Times New Roman" pitchFamily="18" charset="0"/>
              </a:rPr>
              <a:t>DBurl</a:t>
            </a:r>
            <a:r>
              <a:rPr lang="fr-FR" sz="2800" dirty="0" smtClean="0">
                <a:solidFill>
                  <a:schemeClr val="tx2">
                    <a:lumMod val="50000"/>
                  </a:schemeClr>
                </a:solidFill>
                <a:latin typeface="Times New Roman" pitchFamily="18" charset="0"/>
                <a:cs typeface="Times New Roman" pitchFamily="18" charset="0"/>
              </a:rPr>
              <a:t>); </a:t>
            </a:r>
          </a:p>
          <a:p>
            <a:pPr algn="just">
              <a:buNone/>
            </a:pPr>
            <a:endParaRPr lang="fr-FR" sz="2800" dirty="0" smtClean="0">
              <a:solidFill>
                <a:schemeClr val="tx2">
                  <a:lumMod val="50000"/>
                </a:schemeClr>
              </a:solidFill>
              <a:latin typeface="Times New Roman" pitchFamily="18" charset="0"/>
              <a:cs typeface="Times New Roman" pitchFamily="18" charset="0"/>
            </a:endParaRPr>
          </a:p>
          <a:p>
            <a:pPr algn="just">
              <a:buNone/>
            </a:pPr>
            <a:r>
              <a:rPr lang="fr-FR" sz="2800" dirty="0" smtClean="0">
                <a:solidFill>
                  <a:schemeClr val="tx2">
                    <a:lumMod val="50000"/>
                  </a:schemeClr>
                </a:solidFill>
                <a:latin typeface="Times New Roman" pitchFamily="18" charset="0"/>
                <a:cs typeface="Times New Roman" pitchFamily="18" charset="0"/>
              </a:rPr>
              <a:t>//</a:t>
            </a:r>
            <a:r>
              <a:rPr lang="fr-FR" sz="2800" dirty="0" err="1" smtClean="0">
                <a:solidFill>
                  <a:schemeClr val="tx2">
                    <a:lumMod val="50000"/>
                  </a:schemeClr>
                </a:solidFill>
                <a:latin typeface="Times New Roman" pitchFamily="18" charset="0"/>
                <a:cs typeface="Times New Roman" pitchFamily="18" charset="0"/>
              </a:rPr>
              <a:t>rechecher</a:t>
            </a:r>
            <a:r>
              <a:rPr lang="fr-FR" sz="2800" dirty="0" smtClean="0">
                <a:solidFill>
                  <a:schemeClr val="tx2">
                    <a:lumMod val="50000"/>
                  </a:schemeClr>
                </a:solidFill>
                <a:latin typeface="Times New Roman" pitchFamily="18" charset="0"/>
                <a:cs typeface="Times New Roman" pitchFamily="18" charset="0"/>
              </a:rPr>
              <a:t> un nom dans un annuaire</a:t>
            </a:r>
          </a:p>
          <a:p>
            <a:pPr>
              <a:buNone/>
            </a:pPr>
            <a:r>
              <a:rPr lang="fr-FR" sz="2800" b="1" dirty="0" err="1" smtClean="0">
                <a:solidFill>
                  <a:schemeClr val="tx2">
                    <a:lumMod val="50000"/>
                  </a:schemeClr>
                </a:solidFill>
                <a:latin typeface="Times New Roman" pitchFamily="18" charset="0"/>
                <a:cs typeface="Times New Roman" pitchFamily="18" charset="0"/>
              </a:rPr>
              <a:t>PreparedStatement</a:t>
            </a:r>
            <a:r>
              <a:rPr lang="fr-FR" sz="2800" b="1" dirty="0" smtClean="0">
                <a:solidFill>
                  <a:schemeClr val="tx2">
                    <a:lumMod val="50000"/>
                  </a:schemeClr>
                </a:solidFill>
                <a:latin typeface="Times New Roman" pitchFamily="18" charset="0"/>
                <a:cs typeface="Times New Roman" pitchFamily="18" charset="0"/>
              </a:rPr>
              <a:t> </a:t>
            </a:r>
            <a:r>
              <a:rPr lang="fr-FR" sz="2800" b="1" dirty="0" err="1" smtClean="0">
                <a:solidFill>
                  <a:schemeClr val="tx2">
                    <a:lumMod val="50000"/>
                  </a:schemeClr>
                </a:solidFill>
                <a:latin typeface="Times New Roman" pitchFamily="18" charset="0"/>
                <a:cs typeface="Times New Roman" pitchFamily="18" charset="0"/>
              </a:rPr>
              <a:t>recherchePersonne</a:t>
            </a:r>
            <a:r>
              <a:rPr lang="fr-FR" sz="2800" b="1" dirty="0" smtClean="0">
                <a:solidFill>
                  <a:schemeClr val="tx2">
                    <a:lumMod val="50000"/>
                  </a:schemeClr>
                </a:solidFill>
                <a:latin typeface="Times New Roman" pitchFamily="18" charset="0"/>
                <a:cs typeface="Times New Roman" pitchFamily="18" charset="0"/>
              </a:rPr>
              <a:t> = </a:t>
            </a:r>
            <a:r>
              <a:rPr lang="fr-FR" sz="2800" b="1" dirty="0" err="1" smtClean="0">
                <a:solidFill>
                  <a:schemeClr val="tx2">
                    <a:lumMod val="50000"/>
                  </a:schemeClr>
                </a:solidFill>
                <a:latin typeface="Times New Roman" pitchFamily="18" charset="0"/>
                <a:cs typeface="Times New Roman" pitchFamily="18" charset="0"/>
              </a:rPr>
              <a:t>con.prepareStatement</a:t>
            </a:r>
            <a:r>
              <a:rPr lang="fr-FR" sz="2800" b="1" dirty="0" smtClean="0">
                <a:solidFill>
                  <a:schemeClr val="tx2">
                    <a:lumMod val="50000"/>
                  </a:schemeClr>
                </a:solidFill>
                <a:latin typeface="Times New Roman" pitchFamily="18" charset="0"/>
                <a:cs typeface="Times New Roman" pitchFamily="18" charset="0"/>
              </a:rPr>
              <a:t>("</a:t>
            </a:r>
            <a:r>
              <a:rPr lang="en-US" sz="2800" dirty="0" smtClean="0">
                <a:solidFill>
                  <a:schemeClr val="tx2">
                    <a:lumMod val="50000"/>
                  </a:schemeClr>
                </a:solidFill>
                <a:latin typeface="Times New Roman" pitchFamily="18" charset="0"/>
                <a:cs typeface="Times New Roman" pitchFamily="18" charset="0"/>
              </a:rPr>
              <a:t>SELECT * FROM </a:t>
            </a:r>
            <a:r>
              <a:rPr lang="en-US" sz="2800" dirty="0" err="1" smtClean="0">
                <a:solidFill>
                  <a:schemeClr val="tx2">
                    <a:lumMod val="50000"/>
                  </a:schemeClr>
                </a:solidFill>
                <a:latin typeface="Times New Roman" pitchFamily="18" charset="0"/>
                <a:cs typeface="Times New Roman" pitchFamily="18" charset="0"/>
              </a:rPr>
              <a:t>Annuaire</a:t>
            </a:r>
            <a:r>
              <a:rPr lang="en-US" sz="2800" dirty="0" smtClean="0">
                <a:solidFill>
                  <a:schemeClr val="tx2">
                    <a:lumMod val="50000"/>
                  </a:schemeClr>
                </a:solidFill>
                <a:latin typeface="Times New Roman" pitchFamily="18" charset="0"/>
                <a:cs typeface="Times New Roman" pitchFamily="18" charset="0"/>
              </a:rPr>
              <a:t> WHERE nom = ?</a:t>
            </a:r>
            <a:r>
              <a:rPr lang="fr-FR" sz="2800" b="1" dirty="0" smtClean="0">
                <a:solidFill>
                  <a:schemeClr val="tx2">
                    <a:lumMod val="50000"/>
                  </a:schemeClr>
                </a:solidFill>
                <a:latin typeface="Times New Roman" pitchFamily="18" charset="0"/>
                <a:cs typeface="Times New Roman" pitchFamily="18" charset="0"/>
              </a:rPr>
              <a:t>"); </a:t>
            </a:r>
          </a:p>
          <a:p>
            <a:pPr>
              <a:buNone/>
            </a:pPr>
            <a:endParaRPr lang="fr-FR" sz="2000" b="1" dirty="0" smtClean="0">
              <a:solidFill>
                <a:schemeClr val="tx2">
                  <a:lumMod val="50000"/>
                </a:schemeClr>
              </a:solidFill>
              <a:latin typeface="Times New Roman" pitchFamily="18" charset="0"/>
              <a:cs typeface="Times New Roman" pitchFamily="18" charset="0"/>
            </a:endParaRPr>
          </a:p>
          <a:p>
            <a:pPr marL="0" indent="0" algn="just">
              <a:buNone/>
            </a:pPr>
            <a:r>
              <a:rPr lang="fr-FR" sz="2800" dirty="0" smtClean="0">
                <a:solidFill>
                  <a:schemeClr val="tx2">
                    <a:lumMod val="50000"/>
                  </a:schemeClr>
                </a:solidFill>
                <a:latin typeface="Times New Roman" pitchFamily="18" charset="0"/>
                <a:cs typeface="Times New Roman" pitchFamily="18" charset="0"/>
              </a:rPr>
              <a:t>Une fois l'instance de </a:t>
            </a:r>
            <a:r>
              <a:rPr lang="fr-FR" sz="2800" dirty="0" err="1" smtClean="0">
                <a:solidFill>
                  <a:schemeClr val="tx2">
                    <a:lumMod val="50000"/>
                  </a:schemeClr>
                </a:solidFill>
                <a:latin typeface="Times New Roman" pitchFamily="18" charset="0"/>
                <a:cs typeface="Times New Roman" pitchFamily="18" charset="0"/>
              </a:rPr>
              <a:t>PreparedStatement</a:t>
            </a:r>
            <a:r>
              <a:rPr lang="fr-FR" sz="2800" dirty="0" smtClean="0">
                <a:solidFill>
                  <a:schemeClr val="tx2">
                    <a:lumMod val="50000"/>
                  </a:schemeClr>
                </a:solidFill>
                <a:latin typeface="Times New Roman" pitchFamily="18" charset="0"/>
                <a:cs typeface="Times New Roman" pitchFamily="18" charset="0"/>
              </a:rPr>
              <a:t> récupérée, il ne reste plus qu'à </a:t>
            </a:r>
            <a:r>
              <a:rPr lang="fr-FR" sz="2800" b="1" dirty="0" smtClean="0">
                <a:solidFill>
                  <a:schemeClr val="tx2">
                    <a:lumMod val="50000"/>
                  </a:schemeClr>
                </a:solidFill>
                <a:latin typeface="Times New Roman" pitchFamily="18" charset="0"/>
                <a:cs typeface="Times New Roman" pitchFamily="18" charset="0"/>
              </a:rPr>
              <a:t>définir la valeur des paramètres </a:t>
            </a:r>
            <a:r>
              <a:rPr lang="fr-FR" sz="2800" dirty="0" smtClean="0">
                <a:solidFill>
                  <a:schemeClr val="tx2">
                    <a:lumMod val="50000"/>
                  </a:schemeClr>
                </a:solidFill>
                <a:latin typeface="Times New Roman" pitchFamily="18" charset="0"/>
                <a:cs typeface="Times New Roman" pitchFamily="18" charset="0"/>
              </a:rPr>
              <a:t>et à </a:t>
            </a:r>
            <a:r>
              <a:rPr lang="fr-FR" sz="2800" b="1" dirty="0" smtClean="0">
                <a:solidFill>
                  <a:schemeClr val="tx2">
                    <a:lumMod val="50000"/>
                  </a:schemeClr>
                </a:solidFill>
                <a:latin typeface="Times New Roman" pitchFamily="18" charset="0"/>
                <a:cs typeface="Times New Roman" pitchFamily="18" charset="0"/>
              </a:rPr>
              <a:t>l'exécuter.</a:t>
            </a: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Times New Roman" pitchFamily="18" charset="0"/>
                <a:ea typeface="+mj-ea"/>
                <a:cs typeface="Times New Roman" pitchFamily="18" charset="0"/>
              </a:rPr>
              <a:t>PreparedStatement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85720" y="1928802"/>
            <a:ext cx="8429684" cy="25003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571612"/>
            <a:ext cx="8640960" cy="3714776"/>
          </a:xfrm>
        </p:spPr>
        <p:txBody>
          <a:bodyPr>
            <a:normAutofit fontScale="92500" lnSpcReduction="20000"/>
          </a:bodyPr>
          <a:lstStyle/>
          <a:p>
            <a:pPr algn="just"/>
            <a:r>
              <a:rPr lang="fr-FR" sz="2800" dirty="0" smtClean="0">
                <a:solidFill>
                  <a:schemeClr val="tx2">
                    <a:lumMod val="50000"/>
                  </a:schemeClr>
                </a:solidFill>
                <a:latin typeface="Times New Roman" pitchFamily="18" charset="0"/>
                <a:cs typeface="Times New Roman" pitchFamily="18" charset="0"/>
              </a:rPr>
              <a:t>Les valeurs des paramètres sont données par les méthodes </a:t>
            </a:r>
            <a:r>
              <a:rPr lang="fr-FR" sz="2800" b="1" dirty="0" err="1" smtClean="0">
                <a:solidFill>
                  <a:schemeClr val="tx2">
                    <a:lumMod val="50000"/>
                  </a:schemeClr>
                </a:solidFill>
                <a:latin typeface="Times New Roman" pitchFamily="18" charset="0"/>
                <a:cs typeface="Times New Roman" pitchFamily="18" charset="0"/>
              </a:rPr>
              <a:t>setXXX</a:t>
            </a:r>
            <a:r>
              <a:rPr lang="fr-FR" sz="2800" b="1" dirty="0" smtClean="0">
                <a:solidFill>
                  <a:schemeClr val="tx2">
                    <a:lumMod val="50000"/>
                  </a:schemeClr>
                </a:solidFill>
                <a:latin typeface="Times New Roman" pitchFamily="18" charset="0"/>
                <a:cs typeface="Times New Roman" pitchFamily="18" charset="0"/>
              </a:rPr>
              <a:t>(</a:t>
            </a:r>
            <a:r>
              <a:rPr lang="fr-FR" sz="2800" b="1" dirty="0" err="1" smtClean="0">
                <a:solidFill>
                  <a:schemeClr val="tx2">
                    <a:lumMod val="50000"/>
                  </a:schemeClr>
                </a:solidFill>
                <a:latin typeface="Times New Roman" pitchFamily="18" charset="0"/>
                <a:cs typeface="Times New Roman" pitchFamily="18" charset="0"/>
              </a:rPr>
              <a:t>n,valeur</a:t>
            </a:r>
            <a:r>
              <a:rPr lang="fr-FR" sz="2800" b="1" dirty="0" smtClean="0">
                <a:solidFill>
                  <a:schemeClr val="tx2">
                    <a:lumMod val="50000"/>
                  </a:schemeClr>
                </a:solidFill>
                <a:latin typeface="Times New Roman" pitchFamily="18" charset="0"/>
                <a:cs typeface="Times New Roman" pitchFamily="18" charset="0"/>
              </a:rPr>
              <a:t>). </a:t>
            </a:r>
          </a:p>
          <a:p>
            <a:pPr lvl="1" algn="just"/>
            <a:r>
              <a:rPr lang="fr-FR" dirty="0" smtClean="0">
                <a:solidFill>
                  <a:schemeClr val="tx2">
                    <a:lumMod val="50000"/>
                  </a:schemeClr>
                </a:solidFill>
                <a:latin typeface="Times New Roman" pitchFamily="18" charset="0"/>
                <a:cs typeface="Times New Roman" pitchFamily="18" charset="0"/>
              </a:rPr>
              <a:t>Le premier paramètre de ces méthodes précise le numéro du paramètre dont la méthode va fournir la valeur</a:t>
            </a:r>
          </a:p>
          <a:p>
            <a:pPr lvl="1" algn="just"/>
            <a:r>
              <a:rPr lang="fr-FR" dirty="0" smtClean="0">
                <a:solidFill>
                  <a:schemeClr val="tx2">
                    <a:lumMod val="50000"/>
                  </a:schemeClr>
                </a:solidFill>
                <a:latin typeface="Times New Roman" pitchFamily="18" charset="0"/>
                <a:cs typeface="Times New Roman" pitchFamily="18" charset="0"/>
              </a:rPr>
              <a:t>Le second paramètre précise la valeur.</a:t>
            </a:r>
          </a:p>
          <a:p>
            <a:pPr lvl="1"/>
            <a:endParaRPr lang="fr-FR" dirty="0" smtClean="0">
              <a:solidFill>
                <a:schemeClr val="tx2">
                  <a:lumMod val="50000"/>
                </a:schemeClr>
              </a:solidFill>
              <a:latin typeface="Times New Roman" pitchFamily="18" charset="0"/>
              <a:cs typeface="Times New Roman" pitchFamily="18" charset="0"/>
            </a:endParaRPr>
          </a:p>
          <a:p>
            <a:r>
              <a:rPr lang="fr-FR" sz="2800" dirty="0" smtClean="0">
                <a:solidFill>
                  <a:schemeClr val="tx2">
                    <a:lumMod val="50000"/>
                  </a:schemeClr>
                </a:solidFill>
                <a:latin typeface="Times New Roman" pitchFamily="18" charset="0"/>
                <a:cs typeface="Times New Roman" pitchFamily="18" charset="0"/>
              </a:rPr>
              <a:t>On choisit la méthode </a:t>
            </a:r>
            <a:r>
              <a:rPr lang="fr-FR" sz="2800" dirty="0" err="1" smtClean="0">
                <a:solidFill>
                  <a:schemeClr val="tx2">
                    <a:lumMod val="50000"/>
                  </a:schemeClr>
                </a:solidFill>
                <a:latin typeface="Times New Roman" pitchFamily="18" charset="0"/>
                <a:cs typeface="Times New Roman" pitchFamily="18" charset="0"/>
              </a:rPr>
              <a:t>setXXX</a:t>
            </a:r>
            <a:r>
              <a:rPr lang="fr-FR" sz="2800" dirty="0" smtClean="0">
                <a:solidFill>
                  <a:schemeClr val="tx2">
                    <a:lumMod val="50000"/>
                  </a:schemeClr>
                </a:solidFill>
                <a:latin typeface="Times New Roman" pitchFamily="18" charset="0"/>
                <a:cs typeface="Times New Roman" pitchFamily="18" charset="0"/>
              </a:rPr>
              <a:t> suivant le type SQL de la valeur que l'on veut mettre dans la requête. </a:t>
            </a:r>
          </a:p>
          <a:p>
            <a:pPr>
              <a:buNone/>
            </a:pPr>
            <a:r>
              <a:rPr lang="fr-FR" sz="1600" b="1" dirty="0" smtClean="0"/>
              <a:t/>
            </a:r>
            <a:br>
              <a:rPr lang="fr-FR" sz="1600" b="1" dirty="0" smtClean="0"/>
            </a:br>
            <a:endParaRPr lang="fr-FR" sz="1600" b="1" dirty="0" smtClean="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Times New Roman" pitchFamily="18" charset="0"/>
                <a:ea typeface="+mj-ea"/>
                <a:cs typeface="Times New Roman" pitchFamily="18" charset="0"/>
              </a:rPr>
              <a:t>PreparedStatement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643050"/>
            <a:ext cx="8640960" cy="4954302"/>
          </a:xfrm>
        </p:spPr>
        <p:txBody>
          <a:bodyPr>
            <a:normAutofit/>
          </a:bodyPr>
          <a:lstStyle/>
          <a:p>
            <a:pPr>
              <a:buNone/>
            </a:pPr>
            <a:r>
              <a:rPr lang="fr-FR" sz="2400" dirty="0" smtClean="0">
                <a:solidFill>
                  <a:schemeClr val="tx2">
                    <a:lumMod val="50000"/>
                  </a:schemeClr>
                </a:solidFill>
                <a:latin typeface="Times New Roman" pitchFamily="18" charset="0"/>
                <a:cs typeface="Times New Roman" pitchFamily="18" charset="0"/>
              </a:rPr>
              <a:t>Exemple:</a:t>
            </a:r>
          </a:p>
          <a:p>
            <a:pPr>
              <a:buNone/>
            </a:pPr>
            <a:endParaRPr lang="fr-FR" sz="2400" dirty="0" smtClean="0">
              <a:solidFill>
                <a:schemeClr val="tx2">
                  <a:lumMod val="50000"/>
                </a:schemeClr>
              </a:solidFill>
              <a:latin typeface="Times New Roman" pitchFamily="18" charset="0"/>
              <a:cs typeface="Times New Roman" pitchFamily="18" charset="0"/>
            </a:endParaRPr>
          </a:p>
          <a:p>
            <a:pPr algn="just">
              <a:buNone/>
            </a:pPr>
            <a:r>
              <a:rPr lang="fr-FR" sz="2200" b="1" dirty="0" err="1" smtClean="0">
                <a:solidFill>
                  <a:schemeClr val="tx2">
                    <a:lumMod val="50000"/>
                  </a:schemeClr>
                </a:solidFill>
                <a:latin typeface="Times New Roman" pitchFamily="18" charset="0"/>
                <a:cs typeface="Times New Roman" pitchFamily="18" charset="0"/>
              </a:rPr>
              <a:t>PreparedStatement</a:t>
            </a:r>
            <a:r>
              <a:rPr lang="fr-FR" sz="2200" b="1" dirty="0" smtClean="0">
                <a:solidFill>
                  <a:schemeClr val="tx2">
                    <a:lumMod val="50000"/>
                  </a:schemeClr>
                </a:solidFill>
                <a:latin typeface="Times New Roman" pitchFamily="18" charset="0"/>
                <a:cs typeface="Times New Roman" pitchFamily="18" charset="0"/>
              </a:rPr>
              <a:t> </a:t>
            </a:r>
            <a:r>
              <a:rPr lang="fr-FR" sz="2200" b="1" dirty="0" err="1" smtClean="0">
                <a:solidFill>
                  <a:schemeClr val="tx2">
                    <a:lumMod val="50000"/>
                  </a:schemeClr>
                </a:solidFill>
                <a:latin typeface="Times New Roman" pitchFamily="18" charset="0"/>
                <a:cs typeface="Times New Roman" pitchFamily="18" charset="0"/>
              </a:rPr>
              <a:t>recherchePersonne</a:t>
            </a:r>
            <a:r>
              <a:rPr lang="fr-FR" sz="2200" b="1" dirty="0" smtClean="0">
                <a:solidFill>
                  <a:schemeClr val="tx2">
                    <a:lumMod val="50000"/>
                  </a:schemeClr>
                </a:solidFill>
                <a:latin typeface="Times New Roman" pitchFamily="18" charset="0"/>
                <a:cs typeface="Times New Roman" pitchFamily="18" charset="0"/>
              </a:rPr>
              <a:t> = </a:t>
            </a:r>
            <a:r>
              <a:rPr lang="fr-FR" sz="2200" b="1" dirty="0" err="1" smtClean="0">
                <a:solidFill>
                  <a:schemeClr val="tx2">
                    <a:lumMod val="50000"/>
                  </a:schemeClr>
                </a:solidFill>
                <a:latin typeface="Times New Roman" pitchFamily="18" charset="0"/>
                <a:cs typeface="Times New Roman" pitchFamily="18" charset="0"/>
              </a:rPr>
              <a:t>con.prepareStatement</a:t>
            </a:r>
            <a:r>
              <a:rPr lang="fr-FR" sz="2200" b="1" dirty="0" smtClean="0">
                <a:solidFill>
                  <a:schemeClr val="tx2">
                    <a:lumMod val="50000"/>
                  </a:schemeClr>
                </a:solidFill>
                <a:latin typeface="Times New Roman" pitchFamily="18" charset="0"/>
                <a:cs typeface="Times New Roman" pitchFamily="18" charset="0"/>
              </a:rPr>
              <a:t>("</a:t>
            </a:r>
            <a:r>
              <a:rPr lang="en-US" sz="2200" dirty="0" smtClean="0">
                <a:solidFill>
                  <a:schemeClr val="tx2">
                    <a:lumMod val="50000"/>
                  </a:schemeClr>
                </a:solidFill>
                <a:latin typeface="Times New Roman" pitchFamily="18" charset="0"/>
                <a:cs typeface="Times New Roman" pitchFamily="18" charset="0"/>
              </a:rPr>
              <a:t>SELECT * FROM </a:t>
            </a:r>
            <a:r>
              <a:rPr lang="en-US" sz="2200" dirty="0" err="1" smtClean="0">
                <a:solidFill>
                  <a:schemeClr val="tx2">
                    <a:lumMod val="50000"/>
                  </a:schemeClr>
                </a:solidFill>
                <a:latin typeface="Times New Roman" pitchFamily="18" charset="0"/>
                <a:cs typeface="Times New Roman" pitchFamily="18" charset="0"/>
              </a:rPr>
              <a:t>Annuaire</a:t>
            </a:r>
            <a:r>
              <a:rPr lang="en-US" sz="2200" dirty="0" smtClean="0">
                <a:solidFill>
                  <a:schemeClr val="tx2">
                    <a:lumMod val="50000"/>
                  </a:schemeClr>
                </a:solidFill>
                <a:latin typeface="Times New Roman" pitchFamily="18" charset="0"/>
                <a:cs typeface="Times New Roman" pitchFamily="18" charset="0"/>
              </a:rPr>
              <a:t> WHERE nom = ?</a:t>
            </a:r>
            <a:r>
              <a:rPr lang="fr-FR" sz="2200" b="1" dirty="0" smtClean="0">
                <a:solidFill>
                  <a:schemeClr val="tx2">
                    <a:lumMod val="50000"/>
                  </a:schemeClr>
                </a:solidFill>
                <a:latin typeface="Times New Roman" pitchFamily="18" charset="0"/>
                <a:cs typeface="Times New Roman" pitchFamily="18" charset="0"/>
              </a:rPr>
              <a:t>"); </a:t>
            </a:r>
            <a:endParaRPr lang="fr-FR" sz="2200" dirty="0" smtClean="0">
              <a:solidFill>
                <a:schemeClr val="tx2">
                  <a:lumMod val="50000"/>
                </a:schemeClr>
              </a:solidFill>
              <a:latin typeface="Times New Roman" pitchFamily="18" charset="0"/>
              <a:cs typeface="Times New Roman" pitchFamily="18" charset="0"/>
            </a:endParaRPr>
          </a:p>
          <a:p>
            <a:pPr algn="just">
              <a:buNone/>
            </a:pPr>
            <a:r>
              <a:rPr lang="fr-FR" sz="2200" dirty="0" smtClean="0">
                <a:solidFill>
                  <a:schemeClr val="tx2">
                    <a:lumMod val="50000"/>
                  </a:schemeClr>
                </a:solidFill>
                <a:latin typeface="Times New Roman" pitchFamily="18" charset="0"/>
                <a:cs typeface="Times New Roman" pitchFamily="18" charset="0"/>
              </a:rPr>
              <a:t>//</a:t>
            </a:r>
            <a:r>
              <a:rPr lang="fr-FR" sz="2200" b="1" dirty="0" smtClean="0">
                <a:solidFill>
                  <a:schemeClr val="tx2">
                    <a:lumMod val="50000"/>
                  </a:schemeClr>
                </a:solidFill>
                <a:latin typeface="Times New Roman" pitchFamily="18" charset="0"/>
                <a:cs typeface="Times New Roman" pitchFamily="18" charset="0"/>
              </a:rPr>
              <a:t> définir la valeur des paramètres </a:t>
            </a:r>
            <a:r>
              <a:rPr lang="fr-FR" sz="2200" dirty="0" smtClean="0">
                <a:solidFill>
                  <a:schemeClr val="tx2">
                    <a:lumMod val="50000"/>
                  </a:schemeClr>
                </a:solidFill>
                <a:latin typeface="Times New Roman" pitchFamily="18" charset="0"/>
                <a:cs typeface="Times New Roman" pitchFamily="18" charset="0"/>
              </a:rPr>
              <a:t>et </a:t>
            </a:r>
            <a:r>
              <a:rPr lang="fr-FR" sz="2200" b="1" dirty="0" smtClean="0">
                <a:solidFill>
                  <a:schemeClr val="tx2">
                    <a:lumMod val="50000"/>
                  </a:schemeClr>
                </a:solidFill>
                <a:latin typeface="Times New Roman" pitchFamily="18" charset="0"/>
                <a:cs typeface="Times New Roman" pitchFamily="18" charset="0"/>
              </a:rPr>
              <a:t>exécuter la requête</a:t>
            </a:r>
            <a:endParaRPr lang="fr-FR" sz="2200" dirty="0" smtClean="0">
              <a:solidFill>
                <a:schemeClr val="tx2">
                  <a:lumMod val="50000"/>
                </a:schemeClr>
              </a:solidFill>
              <a:latin typeface="Times New Roman" pitchFamily="18" charset="0"/>
              <a:cs typeface="Times New Roman" pitchFamily="18" charset="0"/>
            </a:endParaRPr>
          </a:p>
          <a:p>
            <a:pPr algn="just">
              <a:buNone/>
            </a:pPr>
            <a:r>
              <a:rPr lang="fr-FR" sz="2200" dirty="0" err="1" smtClean="0">
                <a:solidFill>
                  <a:schemeClr val="tx2">
                    <a:lumMod val="50000"/>
                  </a:schemeClr>
                </a:solidFill>
                <a:latin typeface="Times New Roman" pitchFamily="18" charset="0"/>
                <a:cs typeface="Times New Roman" pitchFamily="18" charset="0"/>
              </a:rPr>
              <a:t>recherchePersonne.setString</a:t>
            </a:r>
            <a:r>
              <a:rPr lang="fr-FR" sz="2200" dirty="0" smtClean="0">
                <a:solidFill>
                  <a:schemeClr val="tx2">
                    <a:lumMod val="50000"/>
                  </a:schemeClr>
                </a:solidFill>
                <a:latin typeface="Times New Roman" pitchFamily="18" charset="0"/>
                <a:cs typeface="Times New Roman" pitchFamily="18" charset="0"/>
              </a:rPr>
              <a:t>(1, "nom3"); </a:t>
            </a:r>
          </a:p>
          <a:p>
            <a:pPr algn="just">
              <a:buNone/>
            </a:pPr>
            <a:r>
              <a:rPr lang="fr-FR" sz="2200" dirty="0" err="1" smtClean="0">
                <a:solidFill>
                  <a:schemeClr val="tx2">
                    <a:lumMod val="50000"/>
                  </a:schemeClr>
                </a:solidFill>
                <a:latin typeface="Times New Roman" pitchFamily="18" charset="0"/>
                <a:cs typeface="Times New Roman" pitchFamily="18" charset="0"/>
              </a:rPr>
              <a:t>ResultSet</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resultats</a:t>
            </a:r>
            <a:r>
              <a:rPr lang="fr-FR" sz="2200" dirty="0" smtClean="0">
                <a:solidFill>
                  <a:schemeClr val="tx2">
                    <a:lumMod val="50000"/>
                  </a:schemeClr>
                </a:solidFill>
                <a:latin typeface="Times New Roman" pitchFamily="18" charset="0"/>
                <a:cs typeface="Times New Roman" pitchFamily="18" charset="0"/>
              </a:rPr>
              <a:t> = </a:t>
            </a:r>
            <a:r>
              <a:rPr lang="fr-FR" sz="2200" dirty="0" err="1" smtClean="0">
                <a:solidFill>
                  <a:schemeClr val="tx2">
                    <a:lumMod val="50000"/>
                  </a:schemeClr>
                </a:solidFill>
                <a:latin typeface="Times New Roman" pitchFamily="18" charset="0"/>
                <a:cs typeface="Times New Roman" pitchFamily="18" charset="0"/>
              </a:rPr>
              <a:t>recherchePersonne.executeQuery</a:t>
            </a:r>
            <a:r>
              <a:rPr lang="fr-FR" sz="2200" dirty="0" smtClean="0">
                <a:solidFill>
                  <a:schemeClr val="tx2">
                    <a:lumMod val="50000"/>
                  </a:schemeClr>
                </a:solidFill>
                <a:latin typeface="Times New Roman" pitchFamily="18" charset="0"/>
                <a:cs typeface="Times New Roman" pitchFamily="18" charset="0"/>
              </a:rPr>
              <a:t>(); </a:t>
            </a:r>
            <a:endParaRPr lang="en-US" sz="2200" dirty="0" smtClean="0">
              <a:solidFill>
                <a:schemeClr val="tx2">
                  <a:lumMod val="50000"/>
                </a:schemeClr>
              </a:solidFill>
              <a:latin typeface="Times New Roman" pitchFamily="18" charset="0"/>
              <a:cs typeface="Times New Roman" pitchFamily="18" charset="0"/>
            </a:endParaRPr>
          </a:p>
          <a:p>
            <a:endParaRPr lang="en-US" dirty="0" smtClean="0">
              <a:solidFill>
                <a:schemeClr val="tx2">
                  <a:lumMod val="50000"/>
                </a:schemeClr>
              </a:solidFill>
              <a:latin typeface="Times New Roman" pitchFamily="18" charset="0"/>
              <a:cs typeface="Times New Roman" pitchFamily="18" charset="0"/>
            </a:endParaRPr>
          </a:p>
          <a:p>
            <a:pPr algn="just"/>
            <a:r>
              <a:rPr lang="fr-FR" sz="2200" b="1" dirty="0" smtClean="0">
                <a:solidFill>
                  <a:srgbClr val="C00000"/>
                </a:solidFill>
                <a:latin typeface="Times New Roman" pitchFamily="18" charset="0"/>
                <a:cs typeface="Times New Roman" pitchFamily="18" charset="0"/>
              </a:rPr>
              <a:t>Avantages des requêtes paramétrées</a:t>
            </a:r>
            <a:r>
              <a:rPr lang="fr-FR" sz="2200" dirty="0" smtClean="0">
                <a:solidFill>
                  <a:schemeClr val="tx2">
                    <a:lumMod val="50000"/>
                  </a:schemeClr>
                </a:solidFill>
                <a:latin typeface="Times New Roman" pitchFamily="18" charset="0"/>
                <a:cs typeface="Times New Roman" pitchFamily="18" charset="0"/>
              </a:rPr>
              <a:t>: Traitement plus rapide si elles sont utilisées plusieurs fois avec plusieurs paramètres.</a:t>
            </a:r>
          </a:p>
          <a:p>
            <a:pPr algn="just"/>
            <a:endParaRPr lang="fr-FR" sz="2800" dirty="0" smtClean="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Times New Roman" pitchFamily="18" charset="0"/>
                <a:ea typeface="+mj-ea"/>
                <a:cs typeface="Times New Roman" pitchFamily="18" charset="0"/>
              </a:rPr>
              <a:t>PreparedStatement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14282" y="2285992"/>
            <a:ext cx="8786874" cy="25717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57364"/>
            <a:ext cx="8640960" cy="2786082"/>
          </a:xfrm>
        </p:spPr>
        <p:txBody>
          <a:bodyPr>
            <a:normAutofit fontScale="77500" lnSpcReduction="20000"/>
          </a:bodyPr>
          <a:lstStyle/>
          <a:p>
            <a:pPr algn="just"/>
            <a:r>
              <a:rPr lang="fr-FR" sz="2800" dirty="0" smtClean="0">
                <a:solidFill>
                  <a:srgbClr val="002060"/>
                </a:solidFill>
                <a:latin typeface="Times New Roman" pitchFamily="18" charset="0"/>
                <a:cs typeface="Times New Roman" pitchFamily="18" charset="0"/>
              </a:rPr>
              <a:t>Exemple2:</a:t>
            </a:r>
          </a:p>
          <a:p>
            <a:pPr algn="just">
              <a:buNone/>
            </a:pPr>
            <a:endParaRPr lang="fr-FR" sz="2800" u="sng" dirty="0" smtClean="0">
              <a:solidFill>
                <a:srgbClr val="002060"/>
              </a:solidFill>
              <a:latin typeface="Times New Roman" pitchFamily="18" charset="0"/>
              <a:cs typeface="Times New Roman" pitchFamily="18" charset="0"/>
            </a:endParaRPr>
          </a:p>
          <a:p>
            <a:pPr algn="just">
              <a:buNone/>
            </a:pPr>
            <a:r>
              <a:rPr lang="fr-FR" sz="2800" dirty="0" smtClean="0">
                <a:solidFill>
                  <a:srgbClr val="002060"/>
                </a:solidFill>
                <a:latin typeface="Times New Roman" pitchFamily="18" charset="0"/>
                <a:cs typeface="Times New Roman" pitchFamily="18" charset="0"/>
              </a:rPr>
              <a:t>	String </a:t>
            </a:r>
            <a:r>
              <a:rPr lang="fr-FR" sz="2800" dirty="0" err="1" smtClean="0">
                <a:solidFill>
                  <a:srgbClr val="002060"/>
                </a:solidFill>
                <a:latin typeface="Times New Roman" pitchFamily="18" charset="0"/>
                <a:cs typeface="Times New Roman" pitchFamily="18" charset="0"/>
              </a:rPr>
              <a:t>req</a:t>
            </a:r>
            <a:r>
              <a:rPr lang="fr-FR" sz="2800" dirty="0" smtClean="0">
                <a:solidFill>
                  <a:srgbClr val="002060"/>
                </a:solidFill>
                <a:latin typeface="Times New Roman" pitchFamily="18" charset="0"/>
                <a:cs typeface="Times New Roman" pitchFamily="18" charset="0"/>
              </a:rPr>
              <a:t> = "insert </a:t>
            </a:r>
            <a:r>
              <a:rPr lang="fr-FR" sz="2800" dirty="0" err="1" smtClean="0">
                <a:solidFill>
                  <a:srgbClr val="002060"/>
                </a:solidFill>
                <a:latin typeface="Times New Roman" pitchFamily="18" charset="0"/>
                <a:cs typeface="Times New Roman" pitchFamily="18" charset="0"/>
              </a:rPr>
              <a:t>into</a:t>
            </a:r>
            <a:r>
              <a:rPr lang="fr-FR" sz="2800" dirty="0" smtClean="0">
                <a:solidFill>
                  <a:srgbClr val="002060"/>
                </a:solidFill>
                <a:latin typeface="Times New Roman" pitchFamily="18" charset="0"/>
                <a:cs typeface="Times New Roman" pitchFamily="18" charset="0"/>
              </a:rPr>
              <a:t> </a:t>
            </a:r>
            <a:r>
              <a:rPr lang="fr-FR" sz="2800" dirty="0" err="1" smtClean="0">
                <a:solidFill>
                  <a:srgbClr val="002060"/>
                </a:solidFill>
                <a:latin typeface="Times New Roman" pitchFamily="18" charset="0"/>
                <a:cs typeface="Times New Roman" pitchFamily="18" charset="0"/>
              </a:rPr>
              <a:t>employe</a:t>
            </a:r>
            <a:r>
              <a:rPr lang="fr-FR" sz="2800" dirty="0" smtClean="0">
                <a:solidFill>
                  <a:srgbClr val="002060"/>
                </a:solidFill>
                <a:latin typeface="Times New Roman" pitchFamily="18" charset="0"/>
                <a:cs typeface="Times New Roman" pitchFamily="18" charset="0"/>
              </a:rPr>
              <a:t> (nom, </a:t>
            </a:r>
            <a:r>
              <a:rPr lang="fr-FR" sz="2800" dirty="0" err="1" smtClean="0">
                <a:solidFill>
                  <a:srgbClr val="002060"/>
                </a:solidFill>
                <a:latin typeface="Times New Roman" pitchFamily="18" charset="0"/>
                <a:cs typeface="Times New Roman" pitchFamily="18" charset="0"/>
              </a:rPr>
              <a:t>prenom</a:t>
            </a:r>
            <a:r>
              <a:rPr lang="fr-FR" sz="2800" dirty="0" smtClean="0">
                <a:solidFill>
                  <a:srgbClr val="002060"/>
                </a:solidFill>
                <a:latin typeface="Times New Roman" pitchFamily="18" charset="0"/>
                <a:cs typeface="Times New Roman" pitchFamily="18" charset="0"/>
              </a:rPr>
              <a:t>) values(?,?)"; </a:t>
            </a:r>
          </a:p>
          <a:p>
            <a:pPr algn="just">
              <a:buNone/>
            </a:pPr>
            <a:r>
              <a:rPr lang="fr-FR" sz="2800" dirty="0" smtClean="0">
                <a:solidFill>
                  <a:srgbClr val="002060"/>
                </a:solidFill>
                <a:latin typeface="Times New Roman" pitchFamily="18" charset="0"/>
                <a:cs typeface="Times New Roman" pitchFamily="18" charset="0"/>
              </a:rPr>
              <a:t>	</a:t>
            </a:r>
            <a:r>
              <a:rPr lang="fr-FR" sz="2800" dirty="0" err="1" smtClean="0">
                <a:solidFill>
                  <a:srgbClr val="002060"/>
                </a:solidFill>
                <a:latin typeface="Times New Roman" pitchFamily="18" charset="0"/>
                <a:cs typeface="Times New Roman" pitchFamily="18" charset="0"/>
              </a:rPr>
              <a:t>PreparedStatement</a:t>
            </a:r>
            <a:r>
              <a:rPr lang="fr-FR" sz="2800" dirty="0" smtClean="0">
                <a:solidFill>
                  <a:srgbClr val="002060"/>
                </a:solidFill>
                <a:latin typeface="Times New Roman" pitchFamily="18" charset="0"/>
                <a:cs typeface="Times New Roman" pitchFamily="18" charset="0"/>
              </a:rPr>
              <a:t> </a:t>
            </a:r>
            <a:r>
              <a:rPr lang="fr-FR" sz="2800" dirty="0" err="1" smtClean="0">
                <a:solidFill>
                  <a:srgbClr val="002060"/>
                </a:solidFill>
                <a:latin typeface="Times New Roman" pitchFamily="18" charset="0"/>
                <a:cs typeface="Times New Roman" pitchFamily="18" charset="0"/>
              </a:rPr>
              <a:t>ps</a:t>
            </a:r>
            <a:r>
              <a:rPr lang="fr-FR" sz="2800" dirty="0" smtClean="0">
                <a:solidFill>
                  <a:srgbClr val="002060"/>
                </a:solidFill>
                <a:latin typeface="Times New Roman" pitchFamily="18" charset="0"/>
                <a:cs typeface="Times New Roman" pitchFamily="18" charset="0"/>
              </a:rPr>
              <a:t> = </a:t>
            </a:r>
            <a:r>
              <a:rPr lang="fr-FR" sz="2800" dirty="0" err="1" smtClean="0">
                <a:solidFill>
                  <a:srgbClr val="002060"/>
                </a:solidFill>
                <a:latin typeface="Times New Roman" pitchFamily="18" charset="0"/>
                <a:cs typeface="Times New Roman" pitchFamily="18" charset="0"/>
              </a:rPr>
              <a:t>cnx.prepareStatement</a:t>
            </a:r>
            <a:r>
              <a:rPr lang="fr-FR" sz="2800" dirty="0" smtClean="0">
                <a:solidFill>
                  <a:srgbClr val="002060"/>
                </a:solidFill>
                <a:latin typeface="Times New Roman" pitchFamily="18" charset="0"/>
                <a:cs typeface="Times New Roman" pitchFamily="18" charset="0"/>
              </a:rPr>
              <a:t>(</a:t>
            </a:r>
            <a:r>
              <a:rPr lang="fr-FR" sz="2800" dirty="0" err="1" smtClean="0">
                <a:solidFill>
                  <a:srgbClr val="002060"/>
                </a:solidFill>
                <a:latin typeface="Times New Roman" pitchFamily="18" charset="0"/>
                <a:cs typeface="Times New Roman" pitchFamily="18" charset="0"/>
              </a:rPr>
              <a:t>req</a:t>
            </a:r>
            <a:r>
              <a:rPr lang="fr-FR" sz="2800" dirty="0" smtClean="0">
                <a:solidFill>
                  <a:srgbClr val="002060"/>
                </a:solidFill>
                <a:latin typeface="Times New Roman" pitchFamily="18" charset="0"/>
                <a:cs typeface="Times New Roman" pitchFamily="18" charset="0"/>
              </a:rPr>
              <a:t>); </a:t>
            </a:r>
            <a:endParaRPr lang="fr-FR" sz="2800" dirty="0" smtClean="0">
              <a:solidFill>
                <a:srgbClr val="002060"/>
              </a:solidFill>
              <a:latin typeface="Times New Roman" pitchFamily="18" charset="0"/>
              <a:cs typeface="Times New Roman" pitchFamily="18" charset="0"/>
            </a:endParaRPr>
          </a:p>
          <a:p>
            <a:pPr algn="just">
              <a:buNone/>
            </a:pPr>
            <a:r>
              <a:rPr lang="fr-FR" sz="2800" dirty="0" smtClean="0">
                <a:solidFill>
                  <a:srgbClr val="002060"/>
                </a:solidFill>
                <a:latin typeface="Times New Roman" pitchFamily="18" charset="0"/>
                <a:cs typeface="Times New Roman" pitchFamily="18" charset="0"/>
              </a:rPr>
              <a:t>	</a:t>
            </a:r>
            <a:r>
              <a:rPr lang="fr-FR" sz="2800" dirty="0" err="1" smtClean="0">
                <a:solidFill>
                  <a:srgbClr val="002060"/>
                </a:solidFill>
                <a:latin typeface="Times New Roman" pitchFamily="18" charset="0"/>
                <a:cs typeface="Times New Roman" pitchFamily="18" charset="0"/>
              </a:rPr>
              <a:t>ps.setString</a:t>
            </a:r>
            <a:r>
              <a:rPr lang="fr-FR" sz="2800" dirty="0" smtClean="0">
                <a:solidFill>
                  <a:srgbClr val="002060"/>
                </a:solidFill>
                <a:latin typeface="Times New Roman" pitchFamily="18" charset="0"/>
                <a:cs typeface="Times New Roman" pitchFamily="18" charset="0"/>
              </a:rPr>
              <a:t>(1</a:t>
            </a:r>
            <a:r>
              <a:rPr lang="fr-FR" sz="2800" dirty="0" smtClean="0">
                <a:solidFill>
                  <a:srgbClr val="002060"/>
                </a:solidFill>
                <a:latin typeface="Times New Roman" pitchFamily="18" charset="0"/>
                <a:cs typeface="Times New Roman" pitchFamily="18" charset="0"/>
              </a:rPr>
              <a:t>, </a:t>
            </a:r>
            <a:r>
              <a:rPr lang="fr-FR" sz="2800" dirty="0" smtClean="0">
                <a:solidFill>
                  <a:srgbClr val="002060"/>
                </a:solidFill>
                <a:latin typeface="Times New Roman" pitchFamily="18" charset="0"/>
                <a:cs typeface="Times New Roman" pitchFamily="18" charset="0"/>
              </a:rPr>
              <a:t>"Alami");</a:t>
            </a:r>
            <a:endParaRPr lang="fr-FR" sz="2800" dirty="0" smtClean="0">
              <a:solidFill>
                <a:srgbClr val="002060"/>
              </a:solidFill>
              <a:latin typeface="Times New Roman" pitchFamily="18" charset="0"/>
              <a:cs typeface="Times New Roman" pitchFamily="18" charset="0"/>
            </a:endParaRPr>
          </a:p>
          <a:p>
            <a:pPr algn="just">
              <a:buNone/>
            </a:pPr>
            <a:r>
              <a:rPr lang="fr-FR" sz="2800" dirty="0" smtClean="0">
                <a:solidFill>
                  <a:srgbClr val="002060"/>
                </a:solidFill>
                <a:latin typeface="Times New Roman" pitchFamily="18" charset="0"/>
                <a:cs typeface="Times New Roman" pitchFamily="18" charset="0"/>
              </a:rPr>
              <a:t>	 </a:t>
            </a:r>
            <a:r>
              <a:rPr lang="fr-FR" sz="2800" dirty="0" err="1" smtClean="0">
                <a:solidFill>
                  <a:srgbClr val="002060"/>
                </a:solidFill>
                <a:latin typeface="Times New Roman" pitchFamily="18" charset="0"/>
                <a:cs typeface="Times New Roman" pitchFamily="18" charset="0"/>
              </a:rPr>
              <a:t>ps.setString</a:t>
            </a:r>
            <a:r>
              <a:rPr lang="fr-FR" sz="2800" dirty="0" smtClean="0">
                <a:solidFill>
                  <a:srgbClr val="002060"/>
                </a:solidFill>
                <a:latin typeface="Times New Roman" pitchFamily="18" charset="0"/>
                <a:cs typeface="Times New Roman" pitchFamily="18" charset="0"/>
              </a:rPr>
              <a:t>(2, " </a:t>
            </a:r>
            <a:r>
              <a:rPr lang="fr-FR" sz="2800" dirty="0" err="1" smtClean="0">
                <a:solidFill>
                  <a:srgbClr val="002060"/>
                </a:solidFill>
                <a:latin typeface="Times New Roman" pitchFamily="18" charset="0"/>
                <a:cs typeface="Times New Roman" pitchFamily="18" charset="0"/>
              </a:rPr>
              <a:t>leila</a:t>
            </a:r>
            <a:r>
              <a:rPr lang="fr-FR" sz="2800" dirty="0" smtClean="0">
                <a:solidFill>
                  <a:srgbClr val="002060"/>
                </a:solidFill>
                <a:latin typeface="Times New Roman" pitchFamily="18" charset="0"/>
                <a:cs typeface="Times New Roman" pitchFamily="18" charset="0"/>
              </a:rPr>
              <a:t>");</a:t>
            </a:r>
            <a:endParaRPr lang="fr-FR" sz="2800" dirty="0" smtClean="0">
              <a:solidFill>
                <a:srgbClr val="002060"/>
              </a:solidFill>
              <a:latin typeface="Times New Roman" pitchFamily="18" charset="0"/>
              <a:cs typeface="Times New Roman" pitchFamily="18" charset="0"/>
            </a:endParaRPr>
          </a:p>
          <a:p>
            <a:pPr algn="just">
              <a:buNone/>
            </a:pPr>
            <a:endParaRPr lang="fr-FR" sz="2800" dirty="0" smtClean="0">
              <a:solidFill>
                <a:srgbClr val="002060"/>
              </a:solidFill>
              <a:latin typeface="Times New Roman" pitchFamily="18" charset="0"/>
              <a:cs typeface="Times New Roman" pitchFamily="18" charset="0"/>
            </a:endParaRPr>
          </a:p>
          <a:p>
            <a:pPr algn="just">
              <a:buNone/>
            </a:pPr>
            <a:r>
              <a:rPr lang="fr-FR" sz="2800" dirty="0" smtClean="0">
                <a:solidFill>
                  <a:srgbClr val="002060"/>
                </a:solidFill>
                <a:latin typeface="Times New Roman" pitchFamily="18" charset="0"/>
                <a:cs typeface="Times New Roman" pitchFamily="18" charset="0"/>
              </a:rPr>
              <a:t>	</a:t>
            </a:r>
            <a:r>
              <a:rPr lang="fr-FR" sz="2600" dirty="0" err="1" smtClean="0">
                <a:solidFill>
                  <a:srgbClr val="002060"/>
                </a:solidFill>
                <a:latin typeface="Times New Roman" pitchFamily="18" charset="0"/>
                <a:cs typeface="Times New Roman" pitchFamily="18" charset="0"/>
              </a:rPr>
              <a:t>ResultSet</a:t>
            </a:r>
            <a:r>
              <a:rPr lang="fr-FR" sz="2600" dirty="0" smtClean="0">
                <a:solidFill>
                  <a:srgbClr val="002060"/>
                </a:solidFill>
                <a:latin typeface="Times New Roman" pitchFamily="18" charset="0"/>
                <a:cs typeface="Times New Roman" pitchFamily="18" charset="0"/>
              </a:rPr>
              <a:t> </a:t>
            </a:r>
            <a:r>
              <a:rPr lang="fr-FR" sz="2600" dirty="0" err="1" smtClean="0">
                <a:solidFill>
                  <a:srgbClr val="002060"/>
                </a:solidFill>
                <a:latin typeface="Times New Roman" pitchFamily="18" charset="0"/>
                <a:cs typeface="Times New Roman" pitchFamily="18" charset="0"/>
              </a:rPr>
              <a:t>resultats</a:t>
            </a:r>
            <a:r>
              <a:rPr lang="fr-FR" sz="2600" dirty="0" smtClean="0">
                <a:solidFill>
                  <a:srgbClr val="002060"/>
                </a:solidFill>
                <a:latin typeface="Times New Roman" pitchFamily="18" charset="0"/>
                <a:cs typeface="Times New Roman" pitchFamily="18" charset="0"/>
              </a:rPr>
              <a:t> = </a:t>
            </a:r>
            <a:r>
              <a:rPr lang="fr-FR" sz="2600" dirty="0" err="1" smtClean="0">
                <a:solidFill>
                  <a:srgbClr val="002060"/>
                </a:solidFill>
                <a:latin typeface="Times New Roman" pitchFamily="18" charset="0"/>
                <a:cs typeface="Times New Roman" pitchFamily="18" charset="0"/>
              </a:rPr>
              <a:t>ps.executeUpdate</a:t>
            </a:r>
            <a:r>
              <a:rPr lang="fr-FR" sz="2600" dirty="0" smtClean="0">
                <a:solidFill>
                  <a:srgbClr val="002060"/>
                </a:solidFill>
                <a:latin typeface="Times New Roman" pitchFamily="18" charset="0"/>
                <a:cs typeface="Times New Roman" pitchFamily="18" charset="0"/>
              </a:rPr>
              <a:t>(); </a:t>
            </a:r>
            <a:endParaRPr lang="en-US" sz="2600" dirty="0" smtClean="0">
              <a:solidFill>
                <a:srgbClr val="002060"/>
              </a:solidFill>
              <a:latin typeface="Times New Roman" pitchFamily="18" charset="0"/>
              <a:cs typeface="Times New Roman" pitchFamily="18" charset="0"/>
            </a:endParaRPr>
          </a:p>
          <a:p>
            <a:pPr algn="just">
              <a:buNone/>
            </a:pPr>
            <a:endParaRPr lang="en-US" sz="2800"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Times New Roman" pitchFamily="18" charset="0"/>
                <a:ea typeface="+mj-ea"/>
                <a:cs typeface="Times New Roman" pitchFamily="18" charset="0"/>
              </a:rPr>
              <a:t>PreparedStatement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71472" y="2428868"/>
            <a:ext cx="8429684" cy="24288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484784"/>
            <a:ext cx="8229600" cy="4824536"/>
          </a:xfrm>
        </p:spPr>
        <p:txBody>
          <a:bodyPr/>
          <a:lstStyle/>
          <a:p>
            <a:pPr algn="just">
              <a:lnSpc>
                <a:spcPct val="80000"/>
              </a:lnSpc>
            </a:pPr>
            <a:r>
              <a:rPr lang="fr-FR" sz="2200" dirty="0" smtClean="0">
                <a:solidFill>
                  <a:schemeClr val="tx2">
                    <a:lumMod val="50000"/>
                  </a:schemeClr>
                </a:solidFill>
                <a:latin typeface="Times New Roman" pitchFamily="18" charset="0"/>
                <a:cs typeface="Times New Roman" pitchFamily="18" charset="0"/>
              </a:rPr>
              <a:t>Toutes les classes de JDBC sont dans le package java.sql. Il faut donc l'importer dans tous les programmes devant utiliser JDBC. </a:t>
            </a:r>
          </a:p>
          <a:p>
            <a:pPr algn="just">
              <a:lnSpc>
                <a:spcPct val="80000"/>
              </a:lnSpc>
              <a:buFont typeface="Arial" pitchFamily="34" charset="0"/>
              <a:buNone/>
            </a:pPr>
            <a:endParaRPr lang="fr-FR" sz="2200" dirty="0" smtClean="0">
              <a:solidFill>
                <a:schemeClr val="tx2">
                  <a:lumMod val="50000"/>
                </a:schemeClr>
              </a:solidFill>
              <a:latin typeface="Times New Roman" pitchFamily="18" charset="0"/>
              <a:cs typeface="Times New Roman" pitchFamily="18" charset="0"/>
            </a:endParaRPr>
          </a:p>
          <a:p>
            <a:pPr algn="just">
              <a:lnSpc>
                <a:spcPct val="80000"/>
              </a:lnSpc>
            </a:pPr>
            <a:r>
              <a:rPr lang="fr-FR" sz="2200" dirty="0" smtClean="0">
                <a:solidFill>
                  <a:schemeClr val="tx2">
                    <a:lumMod val="50000"/>
                  </a:schemeClr>
                </a:solidFill>
                <a:latin typeface="Times New Roman" pitchFamily="18" charset="0"/>
                <a:cs typeface="Times New Roman" pitchFamily="18" charset="0"/>
              </a:rPr>
              <a:t>Il y a 4 classes importantes : </a:t>
            </a:r>
            <a:r>
              <a:rPr lang="fr-FR" sz="2200" dirty="0" err="1" smtClean="0">
                <a:solidFill>
                  <a:schemeClr val="tx2">
                    <a:lumMod val="50000"/>
                  </a:schemeClr>
                </a:solidFill>
                <a:latin typeface="Times New Roman" pitchFamily="18" charset="0"/>
                <a:cs typeface="Times New Roman" pitchFamily="18" charset="0"/>
              </a:rPr>
              <a:t>DriverManager</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Connection</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Statement</a:t>
            </a:r>
            <a:r>
              <a:rPr lang="fr-FR" sz="2200" dirty="0" smtClean="0">
                <a:solidFill>
                  <a:schemeClr val="tx2">
                    <a:lumMod val="50000"/>
                  </a:schemeClr>
                </a:solidFill>
                <a:latin typeface="Times New Roman" pitchFamily="18" charset="0"/>
                <a:cs typeface="Times New Roman" pitchFamily="18" charset="0"/>
              </a:rPr>
              <a:t>, et </a:t>
            </a:r>
            <a:r>
              <a:rPr lang="fr-FR" sz="2200" dirty="0" err="1" smtClean="0">
                <a:solidFill>
                  <a:schemeClr val="tx2">
                    <a:lumMod val="50000"/>
                  </a:schemeClr>
                </a:solidFill>
                <a:latin typeface="Times New Roman" pitchFamily="18" charset="0"/>
                <a:cs typeface="Times New Roman" pitchFamily="18" charset="0"/>
              </a:rPr>
              <a:t>ResultSet</a:t>
            </a:r>
            <a:r>
              <a:rPr lang="fr-FR" sz="2200" dirty="0" smtClean="0">
                <a:solidFill>
                  <a:schemeClr val="tx2">
                    <a:lumMod val="50000"/>
                  </a:schemeClr>
                </a:solidFill>
                <a:latin typeface="Times New Roman" pitchFamily="18" charset="0"/>
                <a:cs typeface="Times New Roman" pitchFamily="18" charset="0"/>
              </a:rPr>
              <a:t>, chacune correspondant à une étape de l'accès aux données  </a:t>
            </a:r>
          </a:p>
          <a:p>
            <a:pPr algn="just"/>
            <a:endParaRPr lang="fr-FR" dirty="0" smtClean="0"/>
          </a:p>
          <a:p>
            <a:pPr algn="just">
              <a:buNone/>
            </a:pPr>
            <a:endParaRPr lang="en-US" dirty="0"/>
          </a:p>
        </p:txBody>
      </p:sp>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8323288"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Présentation des classes de l’API JDBC</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nvGraphicFramePr>
        <p:xfrm>
          <a:off x="395536" y="1340768"/>
          <a:ext cx="8280920" cy="4896542"/>
        </p:xfrm>
        <a:graphic>
          <a:graphicData uri="http://schemas.openxmlformats.org/drawingml/2006/table">
            <a:tbl>
              <a:tblPr firstRow="1" bandRow="1">
                <a:tableStyleId>{5C22544A-7EE6-4342-B048-85BDC9FD1C3A}</a:tableStyleId>
              </a:tblPr>
              <a:tblGrid>
                <a:gridCol w="3067008"/>
                <a:gridCol w="5213912"/>
              </a:tblGrid>
              <a:tr h="566479">
                <a:tc>
                  <a:txBody>
                    <a:bodyPr/>
                    <a:lstStyle/>
                    <a:p>
                      <a:pPr algn="ctr"/>
                      <a:r>
                        <a:rPr lang="en-US" sz="2000" dirty="0" err="1" smtClean="0"/>
                        <a:t>Classe</a:t>
                      </a:r>
                      <a:r>
                        <a:rPr lang="en-US" sz="2000" dirty="0" smtClean="0"/>
                        <a:t> </a:t>
                      </a:r>
                      <a:endParaRPr lang="en-US" sz="2000" dirty="0"/>
                    </a:p>
                  </a:txBody>
                  <a:tcPr/>
                </a:tc>
                <a:tc>
                  <a:txBody>
                    <a:bodyPr/>
                    <a:lstStyle/>
                    <a:p>
                      <a:pPr algn="ctr"/>
                      <a:r>
                        <a:rPr lang="en-US" sz="2000" dirty="0" err="1" smtClean="0"/>
                        <a:t>Rôle</a:t>
                      </a:r>
                      <a:endParaRPr lang="en-US" sz="2000" dirty="0"/>
                    </a:p>
                  </a:txBody>
                  <a:tcPr/>
                </a:tc>
              </a:tr>
              <a:tr h="977756">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err="1" smtClean="0">
                          <a:solidFill>
                            <a:schemeClr val="tx2">
                              <a:lumMod val="50000"/>
                            </a:schemeClr>
                          </a:solidFill>
                          <a:latin typeface="Times New Roman" pitchFamily="18" charset="0"/>
                          <a:ea typeface="+mn-ea"/>
                          <a:cs typeface="Times New Roman" pitchFamily="18" charset="0"/>
                        </a:rPr>
                        <a:t>DriverManager</a:t>
                      </a:r>
                      <a:endParaRPr lang="en-US" sz="2200" kern="1200" dirty="0">
                        <a:solidFill>
                          <a:schemeClr val="tx2">
                            <a:lumMod val="50000"/>
                          </a:schemeClr>
                        </a:solidFill>
                        <a:latin typeface="Times New Roman" pitchFamily="18" charset="0"/>
                        <a:ea typeface="+mn-ea"/>
                        <a:cs typeface="Times New Roman" pitchFamily="18" charset="0"/>
                      </a:endParaRPr>
                    </a:p>
                  </a:txBody>
                  <a:tcPr/>
                </a:tc>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smtClean="0">
                          <a:solidFill>
                            <a:schemeClr val="tx2">
                              <a:lumMod val="50000"/>
                            </a:schemeClr>
                          </a:solidFill>
                          <a:latin typeface="Times New Roman" pitchFamily="18" charset="0"/>
                          <a:ea typeface="+mn-ea"/>
                          <a:cs typeface="Times New Roman" pitchFamily="18" charset="0"/>
                        </a:rPr>
                        <a:t>charge et configure le driver de la base de données. </a:t>
                      </a:r>
                      <a:endParaRPr lang="en-US" sz="2200" kern="1200" dirty="0">
                        <a:solidFill>
                          <a:schemeClr val="tx2">
                            <a:lumMod val="50000"/>
                          </a:schemeClr>
                        </a:solidFill>
                        <a:latin typeface="Times New Roman" pitchFamily="18" charset="0"/>
                        <a:ea typeface="+mn-ea"/>
                        <a:cs typeface="Times New Roman" pitchFamily="18" charset="0"/>
                      </a:endParaRPr>
                    </a:p>
                  </a:txBody>
                  <a:tcPr/>
                </a:tc>
              </a:tr>
              <a:tr h="977756">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err="1" smtClean="0">
                          <a:solidFill>
                            <a:schemeClr val="tx2">
                              <a:lumMod val="50000"/>
                            </a:schemeClr>
                          </a:solidFill>
                          <a:latin typeface="Times New Roman" pitchFamily="18" charset="0"/>
                          <a:ea typeface="+mn-ea"/>
                          <a:cs typeface="Times New Roman" pitchFamily="18" charset="0"/>
                        </a:rPr>
                        <a:t>Connection</a:t>
                      </a:r>
                      <a:endParaRPr lang="en-US" sz="2200" kern="1200" dirty="0">
                        <a:solidFill>
                          <a:schemeClr val="tx2">
                            <a:lumMod val="50000"/>
                          </a:schemeClr>
                        </a:solidFill>
                        <a:latin typeface="Times New Roman" pitchFamily="18" charset="0"/>
                        <a:ea typeface="+mn-ea"/>
                        <a:cs typeface="Times New Roman" pitchFamily="18" charset="0"/>
                      </a:endParaRPr>
                    </a:p>
                  </a:txBody>
                  <a:tcPr/>
                </a:tc>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smtClean="0">
                          <a:solidFill>
                            <a:schemeClr val="tx2">
                              <a:lumMod val="50000"/>
                            </a:schemeClr>
                          </a:solidFill>
                          <a:latin typeface="Times New Roman" pitchFamily="18" charset="0"/>
                          <a:ea typeface="+mn-ea"/>
                          <a:cs typeface="Times New Roman" pitchFamily="18" charset="0"/>
                        </a:rPr>
                        <a:t>réalise la </a:t>
                      </a:r>
                      <a:r>
                        <a:rPr lang="fr-FR" sz="2200" kern="1200" dirty="0" err="1" smtClean="0">
                          <a:solidFill>
                            <a:schemeClr val="tx2">
                              <a:lumMod val="50000"/>
                            </a:schemeClr>
                          </a:solidFill>
                          <a:latin typeface="Times New Roman" pitchFamily="18" charset="0"/>
                          <a:ea typeface="+mn-ea"/>
                          <a:cs typeface="Times New Roman" pitchFamily="18" charset="0"/>
                        </a:rPr>
                        <a:t>connection</a:t>
                      </a:r>
                      <a:r>
                        <a:rPr lang="fr-FR" sz="2200" kern="1200" dirty="0" smtClean="0">
                          <a:solidFill>
                            <a:schemeClr val="tx2">
                              <a:lumMod val="50000"/>
                            </a:schemeClr>
                          </a:solidFill>
                          <a:latin typeface="Times New Roman" pitchFamily="18" charset="0"/>
                          <a:ea typeface="+mn-ea"/>
                          <a:cs typeface="Times New Roman" pitchFamily="18" charset="0"/>
                        </a:rPr>
                        <a:t> et l'authentification à la base de données. </a:t>
                      </a:r>
                      <a:endParaRPr lang="en-US" sz="2200" kern="1200" dirty="0">
                        <a:solidFill>
                          <a:schemeClr val="tx2">
                            <a:lumMod val="50000"/>
                          </a:schemeClr>
                        </a:solidFill>
                        <a:latin typeface="Times New Roman" pitchFamily="18" charset="0"/>
                        <a:ea typeface="+mn-ea"/>
                        <a:cs typeface="Times New Roman" pitchFamily="18" charset="0"/>
                      </a:endParaRPr>
                    </a:p>
                  </a:txBody>
                  <a:tcPr/>
                </a:tc>
              </a:tr>
              <a:tr h="977756">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err="1" smtClean="0">
                          <a:solidFill>
                            <a:schemeClr val="tx2">
                              <a:lumMod val="50000"/>
                            </a:schemeClr>
                          </a:solidFill>
                          <a:latin typeface="Times New Roman" pitchFamily="18" charset="0"/>
                          <a:ea typeface="+mn-ea"/>
                          <a:cs typeface="Times New Roman" pitchFamily="18" charset="0"/>
                        </a:rPr>
                        <a:t>Statement</a:t>
                      </a:r>
                      <a:r>
                        <a:rPr lang="fr-FR" sz="2200" kern="1200" dirty="0" smtClean="0">
                          <a:solidFill>
                            <a:schemeClr val="tx2">
                              <a:lumMod val="50000"/>
                            </a:schemeClr>
                          </a:solidFill>
                          <a:latin typeface="Times New Roman" pitchFamily="18" charset="0"/>
                          <a:ea typeface="+mn-ea"/>
                          <a:cs typeface="Times New Roman" pitchFamily="18" charset="0"/>
                        </a:rPr>
                        <a:t> (et </a:t>
                      </a:r>
                      <a:r>
                        <a:rPr lang="fr-FR" sz="2200" kern="1200" dirty="0" err="1" smtClean="0">
                          <a:solidFill>
                            <a:schemeClr val="tx2">
                              <a:lumMod val="50000"/>
                            </a:schemeClr>
                          </a:solidFill>
                          <a:latin typeface="Times New Roman" pitchFamily="18" charset="0"/>
                          <a:ea typeface="+mn-ea"/>
                          <a:cs typeface="Times New Roman" pitchFamily="18" charset="0"/>
                        </a:rPr>
                        <a:t>Prapared</a:t>
                      </a:r>
                      <a:r>
                        <a:rPr lang="fr-FR" sz="2200" kern="1200" dirty="0" smtClean="0">
                          <a:solidFill>
                            <a:schemeClr val="tx2">
                              <a:lumMod val="50000"/>
                            </a:schemeClr>
                          </a:solidFill>
                          <a:latin typeface="Times New Roman" pitchFamily="18" charset="0"/>
                          <a:ea typeface="+mn-ea"/>
                          <a:cs typeface="Times New Roman" pitchFamily="18" charset="0"/>
                        </a:rPr>
                        <a:t> </a:t>
                      </a:r>
                      <a:r>
                        <a:rPr lang="fr-FR" sz="2200" kern="1200" dirty="0" err="1" smtClean="0">
                          <a:solidFill>
                            <a:schemeClr val="tx2">
                              <a:lumMod val="50000"/>
                            </a:schemeClr>
                          </a:solidFill>
                          <a:latin typeface="Times New Roman" pitchFamily="18" charset="0"/>
                          <a:ea typeface="+mn-ea"/>
                          <a:cs typeface="Times New Roman" pitchFamily="18" charset="0"/>
                        </a:rPr>
                        <a:t>Statement</a:t>
                      </a:r>
                      <a:r>
                        <a:rPr lang="fr-FR" sz="2200" kern="1200" dirty="0" smtClean="0">
                          <a:solidFill>
                            <a:schemeClr val="tx2">
                              <a:lumMod val="50000"/>
                            </a:schemeClr>
                          </a:solidFill>
                          <a:latin typeface="Times New Roman" pitchFamily="18" charset="0"/>
                          <a:ea typeface="+mn-ea"/>
                          <a:cs typeface="Times New Roman" pitchFamily="18" charset="0"/>
                        </a:rPr>
                        <a:t>)</a:t>
                      </a:r>
                      <a:endParaRPr lang="en-US" sz="2200" kern="1200" dirty="0">
                        <a:solidFill>
                          <a:schemeClr val="tx2">
                            <a:lumMod val="50000"/>
                          </a:schemeClr>
                        </a:solidFill>
                        <a:latin typeface="Times New Roman" pitchFamily="18" charset="0"/>
                        <a:ea typeface="+mn-ea"/>
                        <a:cs typeface="Times New Roman" pitchFamily="18" charset="0"/>
                      </a:endParaRPr>
                    </a:p>
                  </a:txBody>
                  <a:tcPr/>
                </a:tc>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smtClean="0">
                          <a:solidFill>
                            <a:schemeClr val="tx2">
                              <a:lumMod val="50000"/>
                            </a:schemeClr>
                          </a:solidFill>
                          <a:latin typeface="Times New Roman" pitchFamily="18" charset="0"/>
                          <a:ea typeface="+mn-ea"/>
                          <a:cs typeface="Times New Roman" pitchFamily="18" charset="0"/>
                        </a:rPr>
                        <a:t>contient la requête SQL et la transmet à la base de données. </a:t>
                      </a:r>
                      <a:endParaRPr lang="en-US" sz="2200" kern="1200" dirty="0">
                        <a:solidFill>
                          <a:schemeClr val="tx2">
                            <a:lumMod val="50000"/>
                          </a:schemeClr>
                        </a:solidFill>
                        <a:latin typeface="Times New Roman" pitchFamily="18" charset="0"/>
                        <a:ea typeface="+mn-ea"/>
                        <a:cs typeface="Times New Roman" pitchFamily="18" charset="0"/>
                      </a:endParaRPr>
                    </a:p>
                  </a:txBody>
                  <a:tcPr/>
                </a:tc>
              </a:tr>
              <a:tr h="1396795">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err="1" smtClean="0">
                          <a:solidFill>
                            <a:schemeClr val="tx2">
                              <a:lumMod val="50000"/>
                            </a:schemeClr>
                          </a:solidFill>
                          <a:latin typeface="Times New Roman" pitchFamily="18" charset="0"/>
                          <a:ea typeface="+mn-ea"/>
                          <a:cs typeface="Times New Roman" pitchFamily="18" charset="0"/>
                        </a:rPr>
                        <a:t>ResultSet</a:t>
                      </a:r>
                      <a:endParaRPr lang="en-US" sz="2200" kern="1200" dirty="0">
                        <a:solidFill>
                          <a:schemeClr val="tx2">
                            <a:lumMod val="50000"/>
                          </a:schemeClr>
                        </a:solidFill>
                        <a:latin typeface="Times New Roman" pitchFamily="18" charset="0"/>
                        <a:ea typeface="+mn-ea"/>
                        <a:cs typeface="Times New Roman" pitchFamily="18" charset="0"/>
                      </a:endParaRPr>
                    </a:p>
                  </a:txBody>
                  <a:tcPr/>
                </a:tc>
                <a:tc>
                  <a:txBody>
                    <a:bodyPr/>
                    <a:lstStyle/>
                    <a:p>
                      <a:pPr marL="342900" indent="-342900" algn="just" defTabSz="914400" rtl="0" eaLnBrk="1" latinLnBrk="0" hangingPunct="1">
                        <a:lnSpc>
                          <a:spcPct val="80000"/>
                        </a:lnSpc>
                        <a:spcBef>
                          <a:spcPct val="20000"/>
                        </a:spcBef>
                        <a:buFont typeface="Arial" pitchFamily="34" charset="0"/>
                      </a:pPr>
                      <a:r>
                        <a:rPr lang="fr-FR" sz="2200" kern="1200" dirty="0" smtClean="0">
                          <a:solidFill>
                            <a:schemeClr val="tx2">
                              <a:lumMod val="50000"/>
                            </a:schemeClr>
                          </a:solidFill>
                          <a:latin typeface="Times New Roman" pitchFamily="18" charset="0"/>
                          <a:ea typeface="+mn-ea"/>
                          <a:cs typeface="Times New Roman" pitchFamily="18" charset="0"/>
                        </a:rPr>
                        <a:t>permet de parcourir les informations retournées par la base de données</a:t>
                      </a:r>
                      <a:endParaRPr lang="en-US" sz="2200" kern="1200" dirty="0">
                        <a:solidFill>
                          <a:schemeClr val="tx2">
                            <a:lumMod val="50000"/>
                          </a:schemeClr>
                        </a:solidFill>
                        <a:latin typeface="Times New Roman" pitchFamily="18" charset="0"/>
                        <a:ea typeface="+mn-ea"/>
                        <a:cs typeface="Times New Roman" pitchFamily="18" charset="0"/>
                      </a:endParaRPr>
                    </a:p>
                  </a:txBody>
                  <a:tcPr/>
                </a:tc>
              </a:tr>
            </a:tbl>
          </a:graphicData>
        </a:graphic>
      </p:graphicFrame>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8323288"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Présentation des classes de l’API JDBC</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2500306"/>
            <a:ext cx="8229600" cy="3708490"/>
          </a:xfrm>
        </p:spPr>
        <p:txBody>
          <a:bodyPr>
            <a:normAutofit/>
          </a:bodyPr>
          <a:lstStyle/>
          <a:p>
            <a:pPr algn="just">
              <a:lnSpc>
                <a:spcPct val="80000"/>
              </a:lnSpc>
            </a:pPr>
            <a:r>
              <a:rPr lang="fr-FR" sz="2200" dirty="0" smtClean="0">
                <a:solidFill>
                  <a:schemeClr val="tx2">
                    <a:lumMod val="50000"/>
                  </a:schemeClr>
                </a:solidFill>
                <a:latin typeface="Times New Roman" pitchFamily="18" charset="0"/>
                <a:cs typeface="Times New Roman" pitchFamily="18" charset="0"/>
              </a:rPr>
              <a:t>Importer le package (import java.sql.*;).</a:t>
            </a:r>
          </a:p>
          <a:p>
            <a:pPr algn="just">
              <a:lnSpc>
                <a:spcPct val="80000"/>
              </a:lnSpc>
            </a:pPr>
            <a:r>
              <a:rPr lang="fr-FR" sz="2200" dirty="0" smtClean="0">
                <a:solidFill>
                  <a:schemeClr val="tx2">
                    <a:lumMod val="50000"/>
                  </a:schemeClr>
                </a:solidFill>
                <a:latin typeface="Times New Roman" pitchFamily="18" charset="0"/>
                <a:cs typeface="Times New Roman" pitchFamily="18" charset="0"/>
              </a:rPr>
              <a:t>Faire connaître le pilote JDBC du SGBD </a:t>
            </a:r>
          </a:p>
          <a:p>
            <a:pPr algn="just">
              <a:lnSpc>
                <a:spcPct val="80000"/>
              </a:lnSpc>
            </a:pPr>
            <a:r>
              <a:rPr lang="fr-FR" sz="2200" dirty="0" smtClean="0">
                <a:solidFill>
                  <a:schemeClr val="tx2">
                    <a:lumMod val="50000"/>
                  </a:schemeClr>
                </a:solidFill>
                <a:latin typeface="Times New Roman" pitchFamily="18" charset="0"/>
                <a:cs typeface="Times New Roman" pitchFamily="18" charset="0"/>
              </a:rPr>
              <a:t>Ouvrir une connexion à la BD. </a:t>
            </a:r>
          </a:p>
          <a:p>
            <a:pPr algn="just">
              <a:lnSpc>
                <a:spcPct val="80000"/>
              </a:lnSpc>
            </a:pPr>
            <a:r>
              <a:rPr lang="fr-FR" sz="2200" dirty="0" smtClean="0">
                <a:solidFill>
                  <a:schemeClr val="tx2">
                    <a:lumMod val="50000"/>
                  </a:schemeClr>
                </a:solidFill>
                <a:latin typeface="Times New Roman" pitchFamily="18" charset="0"/>
                <a:cs typeface="Times New Roman" pitchFamily="18" charset="0"/>
              </a:rPr>
              <a:t>Créer un objet '</a:t>
            </a:r>
            <a:r>
              <a:rPr lang="fr-FR" sz="2200" dirty="0" err="1" smtClean="0">
                <a:solidFill>
                  <a:schemeClr val="tx2">
                    <a:lumMod val="50000"/>
                  </a:schemeClr>
                </a:solidFill>
                <a:latin typeface="Times New Roman" pitchFamily="18" charset="0"/>
                <a:cs typeface="Times New Roman" pitchFamily="18" charset="0"/>
              </a:rPr>
              <a:t>Statement</a:t>
            </a:r>
            <a:r>
              <a:rPr lang="fr-FR" sz="2200" dirty="0" smtClean="0">
                <a:solidFill>
                  <a:schemeClr val="tx2">
                    <a:lumMod val="50000"/>
                  </a:schemeClr>
                </a:solidFill>
                <a:latin typeface="Times New Roman" pitchFamily="18" charset="0"/>
                <a:cs typeface="Times New Roman" pitchFamily="18" charset="0"/>
              </a:rPr>
              <a:t>'. </a:t>
            </a:r>
          </a:p>
          <a:p>
            <a:pPr algn="just">
              <a:lnSpc>
                <a:spcPct val="80000"/>
              </a:lnSpc>
            </a:pPr>
            <a:r>
              <a:rPr lang="fr-FR" sz="2200" dirty="0" smtClean="0">
                <a:solidFill>
                  <a:schemeClr val="tx2">
                    <a:lumMod val="50000"/>
                  </a:schemeClr>
                </a:solidFill>
                <a:latin typeface="Times New Roman" pitchFamily="18" charset="0"/>
                <a:cs typeface="Times New Roman" pitchFamily="18" charset="0"/>
              </a:rPr>
              <a:t>Exécuter une requête et obtenir un objet </a:t>
            </a:r>
            <a:r>
              <a:rPr lang="fr-FR" sz="2200" dirty="0" err="1" smtClean="0">
                <a:solidFill>
                  <a:schemeClr val="tx2">
                    <a:lumMod val="50000"/>
                  </a:schemeClr>
                </a:solidFill>
                <a:latin typeface="Times New Roman" pitchFamily="18" charset="0"/>
                <a:cs typeface="Times New Roman" pitchFamily="18" charset="0"/>
              </a:rPr>
              <a:t>ResultSet</a:t>
            </a:r>
            <a:r>
              <a:rPr lang="fr-FR" sz="2200" dirty="0" smtClean="0">
                <a:solidFill>
                  <a:schemeClr val="tx2">
                    <a:lumMod val="50000"/>
                  </a:schemeClr>
                </a:solidFill>
                <a:latin typeface="Times New Roman" pitchFamily="18" charset="0"/>
                <a:cs typeface="Times New Roman" pitchFamily="18" charset="0"/>
              </a:rPr>
              <a:t>. </a:t>
            </a:r>
          </a:p>
          <a:p>
            <a:pPr algn="just">
              <a:lnSpc>
                <a:spcPct val="80000"/>
              </a:lnSpc>
            </a:pPr>
            <a:r>
              <a:rPr lang="fr-FR" sz="2200" dirty="0" smtClean="0">
                <a:solidFill>
                  <a:schemeClr val="tx2">
                    <a:lumMod val="50000"/>
                  </a:schemeClr>
                </a:solidFill>
                <a:latin typeface="Times New Roman" pitchFamily="18" charset="0"/>
                <a:cs typeface="Times New Roman" pitchFamily="18" charset="0"/>
              </a:rPr>
              <a:t>Fermer les objets </a:t>
            </a:r>
            <a:r>
              <a:rPr lang="fr-FR" sz="2200" dirty="0" err="1" smtClean="0">
                <a:solidFill>
                  <a:schemeClr val="tx2">
                    <a:lumMod val="50000"/>
                  </a:schemeClr>
                </a:solidFill>
                <a:latin typeface="Times New Roman" pitchFamily="18" charset="0"/>
                <a:cs typeface="Times New Roman" pitchFamily="18" charset="0"/>
              </a:rPr>
              <a:t>ResultSet</a:t>
            </a:r>
            <a:r>
              <a:rPr lang="fr-FR" sz="2200" dirty="0" smtClean="0">
                <a:solidFill>
                  <a:schemeClr val="tx2">
                    <a:lumMod val="50000"/>
                  </a:schemeClr>
                </a:solidFill>
                <a:latin typeface="Times New Roman" pitchFamily="18" charset="0"/>
                <a:cs typeface="Times New Roman" pitchFamily="18" charset="0"/>
              </a:rPr>
              <a:t> et </a:t>
            </a:r>
            <a:r>
              <a:rPr lang="fr-FR" sz="2200" dirty="0" err="1" smtClean="0">
                <a:solidFill>
                  <a:schemeClr val="tx2">
                    <a:lumMod val="50000"/>
                  </a:schemeClr>
                </a:solidFill>
                <a:latin typeface="Times New Roman" pitchFamily="18" charset="0"/>
                <a:cs typeface="Times New Roman" pitchFamily="18" charset="0"/>
              </a:rPr>
              <a:t>Statement</a:t>
            </a:r>
            <a:r>
              <a:rPr lang="fr-FR" sz="2200" dirty="0" smtClean="0">
                <a:solidFill>
                  <a:schemeClr val="tx2">
                    <a:lumMod val="50000"/>
                  </a:schemeClr>
                </a:solidFill>
                <a:latin typeface="Times New Roman" pitchFamily="18" charset="0"/>
                <a:cs typeface="Times New Roman" pitchFamily="18" charset="0"/>
              </a:rPr>
              <a:t>. </a:t>
            </a:r>
          </a:p>
          <a:p>
            <a:pPr algn="just">
              <a:lnSpc>
                <a:spcPct val="80000"/>
              </a:lnSpc>
            </a:pPr>
            <a:r>
              <a:rPr lang="fr-FR" sz="2200" dirty="0" smtClean="0">
                <a:solidFill>
                  <a:schemeClr val="tx2">
                    <a:lumMod val="50000"/>
                  </a:schemeClr>
                </a:solidFill>
                <a:latin typeface="Times New Roman" pitchFamily="18" charset="0"/>
                <a:cs typeface="Times New Roman" pitchFamily="18" charset="0"/>
              </a:rPr>
              <a:t>Fermer la connexion à la BD. </a:t>
            </a:r>
          </a:p>
          <a:p>
            <a:endParaRPr lang="en-US"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Connexion à la BDD: Etapes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785926"/>
            <a:ext cx="8229600" cy="3232380"/>
          </a:xfrm>
        </p:spPr>
        <p:txBody>
          <a:bodyPr>
            <a:normAutofit/>
          </a:bodyPr>
          <a:lstStyle/>
          <a:p>
            <a:pPr algn="just">
              <a:lnSpc>
                <a:spcPct val="80000"/>
              </a:lnSpc>
            </a:pPr>
            <a:r>
              <a:rPr lang="fr-FR" sz="2200" dirty="0" smtClean="0">
                <a:solidFill>
                  <a:schemeClr val="tx2">
                    <a:lumMod val="50000"/>
                  </a:schemeClr>
                </a:solidFill>
                <a:latin typeface="Times New Roman" pitchFamily="18" charset="0"/>
                <a:cs typeface="Times New Roman" pitchFamily="18" charset="0"/>
              </a:rPr>
              <a:t>Le pilote JDBC est un composant logiciel qui satisfait aux spécifications JDBC établies par Sun. Ce pilote est spécifique à un fabriquant de base de donnée. On trouvera par exemple un pilote pour les bases de données Oracle, un pilote pour les base MySQL. On traite dans ce cours le SGBDR MySQL. </a:t>
            </a:r>
          </a:p>
          <a:p>
            <a:pPr algn="just">
              <a:lnSpc>
                <a:spcPct val="80000"/>
              </a:lnSpc>
            </a:pPr>
            <a:endParaRPr lang="fr-FR" sz="2200" dirty="0" smtClean="0">
              <a:solidFill>
                <a:schemeClr val="tx2">
                  <a:lumMod val="50000"/>
                </a:schemeClr>
              </a:solidFill>
              <a:latin typeface="Times New Roman" pitchFamily="18" charset="0"/>
              <a:cs typeface="Times New Roman" pitchFamily="18" charset="0"/>
            </a:endParaRPr>
          </a:p>
          <a:p>
            <a:pPr algn="just">
              <a:lnSpc>
                <a:spcPct val="80000"/>
              </a:lnSpc>
            </a:pPr>
            <a:r>
              <a:rPr lang="fr-FR" sz="2200" dirty="0" smtClean="0">
                <a:solidFill>
                  <a:schemeClr val="tx2">
                    <a:lumMod val="50000"/>
                  </a:schemeClr>
                </a:solidFill>
                <a:latin typeface="Times New Roman" pitchFamily="18" charset="0"/>
                <a:cs typeface="Times New Roman" pitchFamily="18" charset="0"/>
              </a:rPr>
              <a:t>Ce pilote est une classe Java qui implémente l’interface java.sql.Driver. Pour le driver MySQL, cette classe est : </a:t>
            </a:r>
            <a:r>
              <a:rPr lang="fr-FR" sz="2200" dirty="0" err="1" smtClean="0">
                <a:solidFill>
                  <a:schemeClr val="tx2">
                    <a:lumMod val="50000"/>
                  </a:schemeClr>
                </a:solidFill>
                <a:latin typeface="Times New Roman" pitchFamily="18" charset="0"/>
                <a:cs typeface="Times New Roman" pitchFamily="18" charset="0"/>
              </a:rPr>
              <a:t>com.mysql.jdbc.Driver</a:t>
            </a:r>
            <a:r>
              <a:rPr lang="fr-FR" sz="2200" dirty="0" smtClean="0">
                <a:solidFill>
                  <a:schemeClr val="tx2">
                    <a:lumMod val="50000"/>
                  </a:schemeClr>
                </a:solidFill>
                <a:latin typeface="Times New Roman" pitchFamily="18" charset="0"/>
                <a:cs typeface="Times New Roman" pitchFamily="18" charset="0"/>
              </a:rPr>
              <a:t>. Nous devons donc charger cette classe. Pour cela, la méthode </a:t>
            </a:r>
            <a:r>
              <a:rPr lang="fr-FR" sz="2200" dirty="0" err="1" smtClean="0">
                <a:solidFill>
                  <a:schemeClr val="tx2">
                    <a:lumMod val="50000"/>
                  </a:schemeClr>
                </a:solidFill>
                <a:latin typeface="Times New Roman" pitchFamily="18" charset="0"/>
                <a:cs typeface="Times New Roman" pitchFamily="18" charset="0"/>
              </a:rPr>
              <a:t>Class.forName</a:t>
            </a:r>
            <a:r>
              <a:rPr lang="fr-FR" sz="2200" dirty="0" smtClean="0">
                <a:solidFill>
                  <a:schemeClr val="tx2">
                    <a:lumMod val="50000"/>
                  </a:schemeClr>
                </a:solidFill>
                <a:latin typeface="Times New Roman" pitchFamily="18" charset="0"/>
                <a:cs typeface="Times New Roman" pitchFamily="18" charset="0"/>
              </a:rPr>
              <a:t>() est généralement utilisée.</a:t>
            </a:r>
          </a:p>
          <a:p>
            <a:pPr algn="just"/>
            <a:endParaRPr lang="fr-FR" sz="2400" dirty="0" smtClean="0"/>
          </a:p>
          <a:p>
            <a:pPr algn="just"/>
            <a:endParaRPr lang="fr-FR" sz="2400" dirty="0" smtClean="0"/>
          </a:p>
          <a:p>
            <a:endParaRPr lang="en-US" dirty="0"/>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Pilote JDBC</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714488"/>
            <a:ext cx="8229600" cy="1785950"/>
          </a:xfrm>
        </p:spPr>
        <p:txBody>
          <a:bodyPr>
            <a:normAutofit fontScale="92500" lnSpcReduction="20000"/>
          </a:bodyPr>
          <a:lstStyle/>
          <a:p>
            <a:pPr algn="just">
              <a:lnSpc>
                <a:spcPct val="80000"/>
              </a:lnSpc>
            </a:pPr>
            <a:r>
              <a:rPr lang="fr-FR" sz="2400" dirty="0" smtClean="0">
                <a:solidFill>
                  <a:schemeClr val="tx2">
                    <a:lumMod val="50000"/>
                  </a:schemeClr>
                </a:solidFill>
                <a:latin typeface="Times New Roman" pitchFamily="18" charset="0"/>
                <a:cs typeface="Times New Roman" pitchFamily="18" charset="0"/>
              </a:rPr>
              <a:t>Pour se connecter à une base en utilisant un driver spécifique, la documentation du driver fournit le nom de la classe à utiliser pour le chargement du driver. </a:t>
            </a:r>
          </a:p>
          <a:p>
            <a:pPr algn="just">
              <a:lnSpc>
                <a:spcPct val="80000"/>
              </a:lnSpc>
            </a:pPr>
            <a:endParaRPr lang="fr-FR" sz="2400" dirty="0">
              <a:solidFill>
                <a:schemeClr val="tx2">
                  <a:lumMod val="50000"/>
                </a:schemeClr>
              </a:solidFill>
              <a:latin typeface="Times New Roman" pitchFamily="18" charset="0"/>
              <a:cs typeface="Times New Roman" pitchFamily="18" charset="0"/>
            </a:endParaRPr>
          </a:p>
          <a:p>
            <a:pPr algn="just">
              <a:lnSpc>
                <a:spcPct val="80000"/>
              </a:lnSpc>
            </a:pPr>
            <a:r>
              <a:rPr lang="fr-FR" sz="2400" dirty="0" smtClean="0">
                <a:solidFill>
                  <a:schemeClr val="tx2">
                    <a:lumMod val="50000"/>
                  </a:schemeClr>
                </a:solidFill>
                <a:latin typeface="Times New Roman" pitchFamily="18" charset="0"/>
                <a:cs typeface="Times New Roman" pitchFamily="18" charset="0"/>
              </a:rPr>
              <a:t>Par exemple, si le nom de la classe est </a:t>
            </a:r>
            <a:r>
              <a:rPr lang="fr-FR" sz="2400" dirty="0" err="1" smtClean="0">
                <a:solidFill>
                  <a:schemeClr val="tx2">
                    <a:lumMod val="50000"/>
                  </a:schemeClr>
                </a:solidFill>
                <a:latin typeface="Times New Roman" pitchFamily="18" charset="0"/>
                <a:cs typeface="Times New Roman" pitchFamily="18" charset="0"/>
              </a:rPr>
              <a:t>jdbc.DriverXXX</a:t>
            </a:r>
            <a:r>
              <a:rPr lang="fr-FR" sz="2400" dirty="0" smtClean="0">
                <a:solidFill>
                  <a:schemeClr val="tx2">
                    <a:lumMod val="50000"/>
                  </a:schemeClr>
                </a:solidFill>
                <a:latin typeface="Times New Roman" pitchFamily="18" charset="0"/>
                <a:cs typeface="Times New Roman" pitchFamily="18" charset="0"/>
              </a:rPr>
              <a:t>, le chargement du driver se fera avec le code suivant : </a:t>
            </a:r>
            <a:r>
              <a:rPr lang="fr-FR" sz="2400" dirty="0" err="1" smtClean="0">
                <a:solidFill>
                  <a:schemeClr val="tx2">
                    <a:lumMod val="50000"/>
                  </a:schemeClr>
                </a:solidFill>
                <a:latin typeface="Times New Roman" pitchFamily="18" charset="0"/>
                <a:cs typeface="Times New Roman" pitchFamily="18" charset="0"/>
              </a:rPr>
              <a:t>Class.forName</a:t>
            </a:r>
            <a:r>
              <a:rPr lang="fr-FR" sz="2400" dirty="0" smtClean="0">
                <a:solidFill>
                  <a:schemeClr val="tx2">
                    <a:lumMod val="50000"/>
                  </a:schemeClr>
                </a:solidFill>
                <a:latin typeface="Times New Roman" pitchFamily="18" charset="0"/>
                <a:cs typeface="Times New Roman" pitchFamily="18" charset="0"/>
              </a:rPr>
              <a:t>("</a:t>
            </a:r>
            <a:r>
              <a:rPr lang="fr-FR" sz="2400" dirty="0" err="1" smtClean="0">
                <a:solidFill>
                  <a:schemeClr val="tx2">
                    <a:lumMod val="50000"/>
                  </a:schemeClr>
                </a:solidFill>
                <a:latin typeface="Times New Roman" pitchFamily="18" charset="0"/>
                <a:cs typeface="Times New Roman" pitchFamily="18" charset="0"/>
              </a:rPr>
              <a:t>jdbc.DriverXXX</a:t>
            </a:r>
            <a:r>
              <a:rPr lang="fr-FR" sz="2400" dirty="0" smtClean="0">
                <a:solidFill>
                  <a:schemeClr val="tx2">
                    <a:lumMod val="50000"/>
                  </a:schemeClr>
                </a:solidFill>
                <a:latin typeface="Times New Roman" pitchFamily="18" charset="0"/>
                <a:cs typeface="Times New Roman" pitchFamily="18" charset="0"/>
              </a:rPr>
              <a:t>");</a:t>
            </a:r>
          </a:p>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1" y="4941168"/>
            <a:ext cx="8929718" cy="1152000"/>
          </a:xfrm>
          <a:prstGeom prst="rect">
            <a:avLst/>
          </a:prstGeom>
          <a:noFill/>
          <a:ln w="9525">
            <a:noFill/>
            <a:miter lim="800000"/>
            <a:headEnd/>
            <a:tailEnd/>
          </a:ln>
        </p:spPr>
      </p:pic>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Pilote JDBC</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07600"/>
            <a:ext cx="8229600" cy="4778920"/>
          </a:xfrm>
        </p:spPr>
        <p:txBody>
          <a:bodyPr>
            <a:norm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pPr algn="just">
              <a:lnSpc>
                <a:spcPct val="90000"/>
              </a:lnSpc>
            </a:pPr>
            <a:r>
              <a:rPr lang="fr-FR" sz="2200" dirty="0" smtClean="0">
                <a:solidFill>
                  <a:schemeClr val="tx2">
                    <a:lumMod val="50000"/>
                  </a:schemeClr>
                </a:solidFill>
                <a:latin typeface="Times New Roman" pitchFamily="18" charset="0"/>
                <a:cs typeface="Times New Roman" pitchFamily="18" charset="0"/>
              </a:rPr>
              <a:t>La méthode </a:t>
            </a:r>
            <a:r>
              <a:rPr lang="fr-FR" sz="2200" dirty="0" err="1" smtClean="0">
                <a:solidFill>
                  <a:schemeClr val="tx2">
                    <a:lumMod val="50000"/>
                  </a:schemeClr>
                </a:solidFill>
                <a:latin typeface="Times New Roman" pitchFamily="18" charset="0"/>
                <a:cs typeface="Times New Roman" pitchFamily="18" charset="0"/>
              </a:rPr>
              <a:t>static</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forName</a:t>
            </a:r>
            <a:r>
              <a:rPr lang="fr-FR" sz="2200" dirty="0" smtClean="0">
                <a:solidFill>
                  <a:schemeClr val="tx2">
                    <a:lumMod val="50000"/>
                  </a:schemeClr>
                </a:solidFill>
                <a:latin typeface="Times New Roman" pitchFamily="18" charset="0"/>
                <a:cs typeface="Times New Roman" pitchFamily="18" charset="0"/>
              </a:rPr>
              <a:t>() de la classe Class peut lever l'exception </a:t>
            </a:r>
            <a:r>
              <a:rPr lang="fr-FR" sz="2200" dirty="0" err="1" smtClean="0">
                <a:solidFill>
                  <a:schemeClr val="tx2">
                    <a:lumMod val="50000"/>
                  </a:schemeClr>
                </a:solidFill>
                <a:latin typeface="Times New Roman" pitchFamily="18" charset="0"/>
                <a:cs typeface="Times New Roman" pitchFamily="18" charset="0"/>
              </a:rPr>
              <a:t>java.lang.ClassNotFoundException</a:t>
            </a:r>
            <a:r>
              <a:rPr lang="fr-FR" sz="2200" dirty="0" smtClean="0">
                <a:solidFill>
                  <a:schemeClr val="tx2">
                    <a:lumMod val="50000"/>
                  </a:schemeClr>
                </a:solidFill>
                <a:latin typeface="Times New Roman" pitchFamily="18" charset="0"/>
                <a:cs typeface="Times New Roman" pitchFamily="18" charset="0"/>
              </a:rPr>
              <a:t>. </a:t>
            </a:r>
            <a:endParaRPr lang="en-US" sz="2200" dirty="0">
              <a:solidFill>
                <a:schemeClr val="tx2">
                  <a:lumMod val="50000"/>
                </a:schemeClr>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683568" y="1772247"/>
            <a:ext cx="7600950" cy="3514141"/>
          </a:xfrm>
          <a:prstGeom prst="rect">
            <a:avLst/>
          </a:prstGeom>
          <a:noFill/>
          <a:ln w="9525">
            <a:noFill/>
            <a:miter lim="800000"/>
            <a:headEnd/>
            <a:tailEnd/>
          </a:ln>
          <a:effectLst/>
        </p:spPr>
      </p:pic>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Chargement du pilote </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571472" y="1571612"/>
            <a:ext cx="8429684" cy="39290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285860"/>
            <a:ext cx="8858280" cy="5214974"/>
          </a:xfrm>
        </p:spPr>
        <p:txBody>
          <a:bodyPr>
            <a:normAutofit fontScale="92500"/>
          </a:bodyPr>
          <a:lstStyle/>
          <a:p>
            <a:pPr algn="just"/>
            <a:r>
              <a:rPr lang="fr-FR" sz="2400" dirty="0" smtClean="0">
                <a:solidFill>
                  <a:schemeClr val="tx2">
                    <a:lumMod val="50000"/>
                  </a:schemeClr>
                </a:solidFill>
                <a:latin typeface="Times New Roman" pitchFamily="18" charset="0"/>
                <a:cs typeface="Times New Roman" pitchFamily="18" charset="0"/>
              </a:rPr>
              <a:t>Afin de localiser la base de donnée sur le serveur de base de donnée, il est indispensable de spécifier une adresse de connexion sous la forme d'une URL. </a:t>
            </a:r>
            <a:r>
              <a:rPr lang="fr-FR" sz="2400" b="1" dirty="0" smtClean="0">
                <a:solidFill>
                  <a:schemeClr val="tx2">
                    <a:lumMod val="50000"/>
                  </a:schemeClr>
                </a:solidFill>
                <a:latin typeface="Times New Roman" pitchFamily="18" charset="0"/>
                <a:cs typeface="Times New Roman" pitchFamily="18" charset="0"/>
              </a:rPr>
              <a:t>Ces </a:t>
            </a:r>
            <a:r>
              <a:rPr lang="fr-FR" sz="2400" b="1" dirty="0" err="1" smtClean="0">
                <a:solidFill>
                  <a:schemeClr val="tx2">
                    <a:lumMod val="50000"/>
                  </a:schemeClr>
                </a:solidFill>
                <a:latin typeface="Times New Roman" pitchFamily="18" charset="0"/>
                <a:cs typeface="Times New Roman" pitchFamily="18" charset="0"/>
              </a:rPr>
              <a:t>URLs</a:t>
            </a:r>
            <a:r>
              <a:rPr lang="fr-FR" sz="2400" b="1" dirty="0" smtClean="0">
                <a:solidFill>
                  <a:schemeClr val="tx2">
                    <a:lumMod val="50000"/>
                  </a:schemeClr>
                </a:solidFill>
                <a:latin typeface="Times New Roman" pitchFamily="18" charset="0"/>
                <a:cs typeface="Times New Roman" pitchFamily="18" charset="0"/>
              </a:rPr>
              <a:t> commenceront toutes par "</a:t>
            </a:r>
            <a:r>
              <a:rPr lang="fr-FR" sz="2400" b="1" dirty="0" err="1" smtClean="0">
                <a:solidFill>
                  <a:schemeClr val="tx2">
                    <a:lumMod val="50000"/>
                  </a:schemeClr>
                </a:solidFill>
                <a:latin typeface="Times New Roman" pitchFamily="18" charset="0"/>
                <a:cs typeface="Times New Roman" pitchFamily="18" charset="0"/>
              </a:rPr>
              <a:t>jdbc</a:t>
            </a:r>
            <a:r>
              <a:rPr lang="fr-FR" sz="2400" b="1" dirty="0" smtClean="0">
                <a:solidFill>
                  <a:schemeClr val="tx2">
                    <a:lumMod val="50000"/>
                  </a:schemeClr>
                </a:solidFill>
                <a:latin typeface="Times New Roman" pitchFamily="18" charset="0"/>
                <a:cs typeface="Times New Roman" pitchFamily="18" charset="0"/>
              </a:rPr>
              <a:t>:".</a:t>
            </a:r>
          </a:p>
          <a:p>
            <a:pPr algn="just">
              <a:buNone/>
            </a:pPr>
            <a:endParaRPr lang="fr-FR" sz="2400" dirty="0" smtClean="0">
              <a:solidFill>
                <a:schemeClr val="tx2">
                  <a:lumMod val="50000"/>
                </a:schemeClr>
              </a:solidFill>
              <a:latin typeface="Times New Roman" pitchFamily="18" charset="0"/>
              <a:cs typeface="Times New Roman" pitchFamily="18" charset="0"/>
            </a:endParaRPr>
          </a:p>
          <a:p>
            <a:pPr algn="just"/>
            <a:r>
              <a:rPr lang="fr-FR" sz="2400" dirty="0" smtClean="0">
                <a:solidFill>
                  <a:schemeClr val="tx2">
                    <a:lumMod val="50000"/>
                  </a:schemeClr>
                </a:solidFill>
                <a:latin typeface="Times New Roman" pitchFamily="18" charset="0"/>
                <a:cs typeface="Times New Roman" pitchFamily="18" charset="0"/>
              </a:rPr>
              <a:t>Généralement, il faudra se référer à la documentation du fournisseur du driver afin de connaître le format de l'URL à utiliser.</a:t>
            </a:r>
          </a:p>
          <a:p>
            <a:pPr algn="just"/>
            <a:endParaRPr lang="fr-FR" sz="2400" dirty="0" smtClean="0">
              <a:solidFill>
                <a:schemeClr val="tx2">
                  <a:lumMod val="50000"/>
                </a:schemeClr>
              </a:solidFill>
              <a:latin typeface="Times New Roman" pitchFamily="18" charset="0"/>
              <a:cs typeface="Times New Roman" pitchFamily="18" charset="0"/>
            </a:endParaRPr>
          </a:p>
          <a:p>
            <a:r>
              <a:rPr lang="fr-FR" sz="2400" dirty="0" smtClean="0">
                <a:solidFill>
                  <a:schemeClr val="tx2">
                    <a:lumMod val="50000"/>
                  </a:schemeClr>
                </a:solidFill>
                <a:latin typeface="Times New Roman" pitchFamily="18" charset="0"/>
                <a:cs typeface="Times New Roman" pitchFamily="18" charset="0"/>
              </a:rPr>
              <a:t>Pour MySQL, l'URL est la suivante : </a:t>
            </a:r>
          </a:p>
          <a:p>
            <a:pPr>
              <a:buNone/>
            </a:pPr>
            <a:r>
              <a:rPr lang="fr-FR" sz="2400" dirty="0" smtClean="0">
                <a:solidFill>
                  <a:srgbClr val="C00000"/>
                </a:solidFill>
                <a:latin typeface="Times New Roman" pitchFamily="18" charset="0"/>
                <a:cs typeface="Times New Roman" pitchFamily="18" charset="0"/>
              </a:rPr>
              <a:t>	</a:t>
            </a:r>
            <a:r>
              <a:rPr lang="fr-FR" sz="2400" b="1" dirty="0" err="1" smtClean="0">
                <a:solidFill>
                  <a:srgbClr val="C00000"/>
                </a:solidFill>
                <a:latin typeface="Times New Roman" pitchFamily="18" charset="0"/>
                <a:cs typeface="Times New Roman" pitchFamily="18" charset="0"/>
              </a:rPr>
              <a:t>jdbc:mysql://host:port/database</a:t>
            </a:r>
            <a:r>
              <a:rPr lang="fr-FR" sz="2400" b="1" dirty="0" smtClean="0">
                <a:solidFill>
                  <a:srgbClr val="C00000"/>
                </a:solidFill>
                <a:latin typeface="Times New Roman" pitchFamily="18" charset="0"/>
                <a:cs typeface="Times New Roman" pitchFamily="18" charset="0"/>
              </a:rPr>
              <a:t>. </a:t>
            </a:r>
          </a:p>
          <a:p>
            <a:pPr>
              <a:buNone/>
            </a:pPr>
            <a:r>
              <a:rPr lang="fr-FR" sz="2400" dirty="0" smtClean="0">
                <a:solidFill>
                  <a:schemeClr val="tx2">
                    <a:lumMod val="50000"/>
                  </a:schemeClr>
                </a:solidFill>
                <a:latin typeface="Times New Roman" pitchFamily="18" charset="0"/>
                <a:cs typeface="Times New Roman" pitchFamily="18" charset="0"/>
              </a:rPr>
              <a:t>	● Host : correspond à l'adresse IP du serveur. </a:t>
            </a:r>
          </a:p>
          <a:p>
            <a:pPr>
              <a:buNone/>
            </a:pPr>
            <a:r>
              <a:rPr lang="fr-FR" sz="2400" dirty="0" smtClean="0">
                <a:solidFill>
                  <a:schemeClr val="tx2">
                    <a:lumMod val="50000"/>
                  </a:schemeClr>
                </a:solidFill>
                <a:latin typeface="Times New Roman" pitchFamily="18" charset="0"/>
                <a:cs typeface="Times New Roman" pitchFamily="18" charset="0"/>
              </a:rPr>
              <a:t>	● port : port MySQL ou port par défaut. </a:t>
            </a:r>
          </a:p>
          <a:p>
            <a:pPr>
              <a:buNone/>
            </a:pPr>
            <a:r>
              <a:rPr lang="fr-FR" sz="2400" dirty="0" smtClean="0">
                <a:solidFill>
                  <a:schemeClr val="tx2">
                    <a:lumMod val="50000"/>
                  </a:schemeClr>
                </a:solidFill>
                <a:latin typeface="Times New Roman" pitchFamily="18" charset="0"/>
                <a:cs typeface="Times New Roman" pitchFamily="18" charset="0"/>
              </a:rPr>
              <a:t>	● </a:t>
            </a:r>
            <a:r>
              <a:rPr lang="fr-FR" sz="2400" dirty="0" err="1" smtClean="0">
                <a:solidFill>
                  <a:schemeClr val="tx2">
                    <a:lumMod val="50000"/>
                  </a:schemeClr>
                </a:solidFill>
                <a:latin typeface="Times New Roman" pitchFamily="18" charset="0"/>
                <a:cs typeface="Times New Roman" pitchFamily="18" charset="0"/>
              </a:rPr>
              <a:t>Database</a:t>
            </a:r>
            <a:r>
              <a:rPr lang="fr-FR" sz="2400" dirty="0" smtClean="0">
                <a:solidFill>
                  <a:schemeClr val="tx2">
                    <a:lumMod val="50000"/>
                  </a:schemeClr>
                </a:solidFill>
                <a:latin typeface="Times New Roman" pitchFamily="18" charset="0"/>
                <a:cs typeface="Times New Roman" pitchFamily="18" charset="0"/>
              </a:rPr>
              <a:t> : le nom de la base de donnée à laquelle on doit se connecter.</a:t>
            </a:r>
          </a:p>
          <a:p>
            <a:pPr algn="just"/>
            <a:endParaRPr lang="fr-FR" dirty="0" smtClean="0"/>
          </a:p>
          <a:p>
            <a:pPr algn="just"/>
            <a:endParaRPr lang="fr-FR" dirty="0" smtClean="0"/>
          </a:p>
          <a:p>
            <a:pPr algn="just"/>
            <a:endParaRPr lang="fr-FR" dirty="0" smtClean="0"/>
          </a:p>
          <a:p>
            <a:endParaRPr lang="en-US"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323288"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URL de connexion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9819</TotalTime>
  <Words>1277</Words>
  <Application>Microsoft Office PowerPoint</Application>
  <PresentationFormat>Affichage à l'écran (4:3)</PresentationFormat>
  <Paragraphs>201</Paragraphs>
  <Slides>26</Slides>
  <Notes>7</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Thème Office</vt:lpstr>
      <vt:lpstr>Java Data Base Connectivity (JDBC)</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événements</dc:title>
  <dc:creator>Valued Acer Customer</dc:creator>
  <cp:lastModifiedBy>pc</cp:lastModifiedBy>
  <cp:revision>62</cp:revision>
  <dcterms:created xsi:type="dcterms:W3CDTF">2017-05-16T08:20:57Z</dcterms:created>
  <dcterms:modified xsi:type="dcterms:W3CDTF">2019-05-03T11:00:36Z</dcterms:modified>
</cp:coreProperties>
</file>