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4ED7956-4A50-4935-B61F-3D38337F2873}" type="datetimeFigureOut">
              <a:rPr lang="fr-FR" smtClean="0"/>
              <a:t>21/12/2020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268985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ED7956-4A50-4935-B61F-3D38337F2873}" type="datetimeFigureOut">
              <a:rPr lang="fr-FR" smtClean="0"/>
              <a:t>21/12/2020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73198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ED7956-4A50-4935-B61F-3D38337F2873}" type="datetimeFigureOut">
              <a:rPr lang="fr-FR" smtClean="0"/>
              <a:t>21/12/2020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205963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9"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41"/>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9949130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ED7956-4A50-4935-B61F-3D38337F2873}" type="datetimeFigureOut">
              <a:rPr lang="fr-FR" smtClean="0"/>
              <a:t>21/12/2020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803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4ED7956-4A50-4935-B61F-3D38337F2873}" type="datetimeFigureOut">
              <a:rPr lang="fr-FR" smtClean="0"/>
              <a:t>21/12/2020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303292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4ED7956-4A50-4935-B61F-3D38337F2873}" type="datetimeFigureOut">
              <a:rPr lang="fr-FR" smtClean="0"/>
              <a:t>21/12/2020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287687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4ED7956-4A50-4935-B61F-3D38337F2873}" type="datetimeFigureOut">
              <a:rPr lang="fr-FR" smtClean="0"/>
              <a:t>21/12/2020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172402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4ED7956-4A50-4935-B61F-3D38337F2873}" type="datetimeFigureOut">
              <a:rPr lang="fr-FR" smtClean="0"/>
              <a:t>21/12/2020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390035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4ED7956-4A50-4935-B61F-3D38337F2873}" type="datetimeFigureOut">
              <a:rPr lang="fr-FR" smtClean="0"/>
              <a:t>21/12/2020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70097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4ED7956-4A50-4935-B61F-3D38337F2873}" type="datetimeFigureOut">
              <a:rPr lang="fr-FR" smtClean="0"/>
              <a:t>21/12/2020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97663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4ED7956-4A50-4935-B61F-3D38337F2873}" type="datetimeFigureOut">
              <a:rPr lang="fr-FR" smtClean="0"/>
              <a:t>21/12/2020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B982F75-B4B3-4662-85F3-A4A0C99D870A}" type="slidenum">
              <a:rPr lang="fr-FR" smtClean="0"/>
              <a:t>‹N°›</a:t>
            </a:fld>
            <a:endParaRPr lang="fr-FR"/>
          </a:p>
        </p:txBody>
      </p:sp>
    </p:spTree>
    <p:extLst>
      <p:ext uri="{BB962C8B-B14F-4D97-AF65-F5344CB8AC3E}">
        <p14:creationId xmlns:p14="http://schemas.microsoft.com/office/powerpoint/2010/main" val="181616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D7956-4A50-4935-B61F-3D38337F2873}" type="datetimeFigureOut">
              <a:rPr lang="fr-FR" smtClean="0"/>
              <a:t>21/12/2020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82F75-B4B3-4662-85F3-A4A0C99D870A}" type="slidenum">
              <a:rPr lang="fr-FR" smtClean="0"/>
              <a:t>‹N°›</a:t>
            </a:fld>
            <a:endParaRPr lang="fr-FR"/>
          </a:p>
        </p:txBody>
      </p:sp>
    </p:spTree>
    <p:extLst>
      <p:ext uri="{BB962C8B-B14F-4D97-AF65-F5344CB8AC3E}">
        <p14:creationId xmlns:p14="http://schemas.microsoft.com/office/powerpoint/2010/main" val="3434980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1958757" y="2000241"/>
            <a:ext cx="8423524" cy="970394"/>
          </a:xfrm>
        </p:spPr>
        <p:txBody>
          <a:bodyPr>
            <a:normAutofit fontScale="92500" lnSpcReduction="20000"/>
          </a:bodyPr>
          <a:lstStyle/>
          <a:p>
            <a:pPr>
              <a:lnSpc>
                <a:spcPct val="150000"/>
              </a:lnSpc>
            </a:pPr>
            <a:r>
              <a:rPr lang="fr-FR" sz="4800" dirty="0"/>
              <a:t>Modèle logique des données</a:t>
            </a:r>
          </a:p>
        </p:txBody>
      </p:sp>
    </p:spTree>
    <p:extLst>
      <p:ext uri="{BB962C8B-B14F-4D97-AF65-F5344CB8AC3E}">
        <p14:creationId xmlns:p14="http://schemas.microsoft.com/office/powerpoint/2010/main" val="69303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71414"/>
            <a:ext cx="8640793" cy="609398"/>
          </a:xfrm>
        </p:spPr>
        <p:txBody>
          <a:bodyPr>
            <a:normAutofit fontScale="90000"/>
          </a:bodyPr>
          <a:lstStyle/>
          <a:p>
            <a:pPr>
              <a:defRPr/>
            </a:pPr>
            <a:r>
              <a:rPr lang="fr-FR" dirty="0">
                <a:solidFill>
                  <a:srgbClr val="00AEEF"/>
                </a:solidFill>
              </a:rPr>
              <a:t>Association </a:t>
            </a:r>
            <a:r>
              <a:rPr lang="fr-FR" dirty="0">
                <a:solidFill>
                  <a:srgbClr val="00AEEF"/>
                </a:solidFill>
              </a:rPr>
              <a:t>binaire (cas 2) </a:t>
            </a:r>
            <a:r>
              <a:rPr lang="pt-BR" b="1" dirty="0">
                <a:solidFill>
                  <a:srgbClr val="FF0000"/>
                </a:solidFill>
              </a:rPr>
              <a:t>(</a:t>
            </a:r>
            <a:r>
              <a:rPr lang="pt-BR" b="1" dirty="0">
                <a:solidFill>
                  <a:srgbClr val="FF0000"/>
                </a:solidFill>
              </a:rPr>
              <a:t>0,n), (0,n) </a:t>
            </a:r>
            <a:endParaRPr lang="fr-FR" b="1" dirty="0">
              <a:solidFill>
                <a:srgbClr val="FF0000"/>
              </a:solidFill>
            </a:endParaRPr>
          </a:p>
        </p:txBody>
      </p:sp>
      <p:sp>
        <p:nvSpPr>
          <p:cNvPr id="34820" name="Rectangle 6"/>
          <p:cNvSpPr>
            <a:spLocks noChangeArrowheads="1"/>
          </p:cNvSpPr>
          <p:nvPr/>
        </p:nvSpPr>
        <p:spPr bwMode="auto">
          <a:xfrm>
            <a:off x="1738282" y="1814162"/>
            <a:ext cx="8929718" cy="2400657"/>
          </a:xfrm>
          <a:prstGeom prst="rect">
            <a:avLst/>
          </a:prstGeom>
          <a:noFill/>
          <a:ln w="9525">
            <a:noFill/>
            <a:miter lim="800000"/>
            <a:headEnd/>
            <a:tailEnd/>
          </a:ln>
        </p:spPr>
        <p:txBody>
          <a:bodyPr wrap="square">
            <a:spAutoFit/>
          </a:bodyPr>
          <a:lstStyle/>
          <a:p>
            <a:pPr algn="just">
              <a:lnSpc>
                <a:spcPct val="150000"/>
              </a:lnSpc>
            </a:pPr>
            <a:r>
              <a:rPr lang="fr-FR" altLang="fr-FR" sz="2000" dirty="0">
                <a:latin typeface="Gill Sans MT" pitchFamily="34" charset="0"/>
              </a:rPr>
              <a:t>Dans  ce  cas,  la  règle est  simple et  consiste à  la  création d'une  table  issue  de  l'association,  cette  table  recevant comme clé étrangère les clés primaires des 2 autres tables. </a:t>
            </a:r>
          </a:p>
          <a:p>
            <a:pPr algn="just">
              <a:lnSpc>
                <a:spcPct val="150000"/>
              </a:lnSpc>
            </a:pPr>
            <a:r>
              <a:rPr lang="fr-FR" altLang="fr-FR" sz="2000" dirty="0">
                <a:latin typeface="Gill Sans MT" pitchFamily="34" charset="0"/>
              </a:rPr>
              <a:t> La  clé  primaire  de  cette  table  résultant  de  l'association étant la composition des deux clés étrangères. </a:t>
            </a:r>
            <a:endParaRPr lang="fr-FR" altLang="fr-FR" sz="1600" b="1" dirty="0">
              <a:solidFill>
                <a:srgbClr val="002060"/>
              </a:solidFill>
              <a:latin typeface="Comic Sans MS" pitchFamily="66" charset="0"/>
            </a:endParaRPr>
          </a:p>
        </p:txBody>
      </p:sp>
    </p:spTree>
    <p:extLst>
      <p:ext uri="{BB962C8B-B14F-4D97-AF65-F5344CB8AC3E}">
        <p14:creationId xmlns:p14="http://schemas.microsoft.com/office/powerpoint/2010/main" val="2872686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71414"/>
            <a:ext cx="8640793" cy="609398"/>
          </a:xfrm>
        </p:spPr>
        <p:txBody>
          <a:bodyPr>
            <a:normAutofit fontScale="90000"/>
          </a:bodyPr>
          <a:lstStyle/>
          <a:p>
            <a:pPr>
              <a:defRPr/>
            </a:pPr>
            <a:r>
              <a:rPr lang="fr-FR" dirty="0">
                <a:solidFill>
                  <a:srgbClr val="00AEEF"/>
                </a:solidFill>
              </a:rPr>
              <a:t>Association </a:t>
            </a:r>
            <a:r>
              <a:rPr lang="fr-FR" dirty="0">
                <a:solidFill>
                  <a:srgbClr val="00AEEF"/>
                </a:solidFill>
              </a:rPr>
              <a:t>binaire (cas 2) </a:t>
            </a:r>
            <a:r>
              <a:rPr lang="pt-BR" b="1" dirty="0">
                <a:solidFill>
                  <a:srgbClr val="FF0000"/>
                </a:solidFill>
              </a:rPr>
              <a:t>(</a:t>
            </a:r>
            <a:r>
              <a:rPr lang="pt-BR" b="1" dirty="0">
                <a:solidFill>
                  <a:srgbClr val="FF0000"/>
                </a:solidFill>
              </a:rPr>
              <a:t>0,n), (0,n)  </a:t>
            </a:r>
            <a:endParaRPr lang="fr-FR" b="1" dirty="0">
              <a:solidFill>
                <a:srgbClr val="FF0000"/>
              </a:solidFill>
            </a:endParaRPr>
          </a:p>
        </p:txBody>
      </p:sp>
      <p:sp>
        <p:nvSpPr>
          <p:cNvPr id="34820" name="Rectangle 6"/>
          <p:cNvSpPr>
            <a:spLocks noChangeArrowheads="1"/>
          </p:cNvSpPr>
          <p:nvPr/>
        </p:nvSpPr>
        <p:spPr bwMode="auto">
          <a:xfrm>
            <a:off x="1595406" y="5770924"/>
            <a:ext cx="8929718" cy="1015663"/>
          </a:xfrm>
          <a:prstGeom prst="rect">
            <a:avLst/>
          </a:prstGeom>
          <a:noFill/>
          <a:ln w="9525">
            <a:noFill/>
            <a:miter lim="800000"/>
            <a:headEnd/>
            <a:tailEnd/>
          </a:ln>
        </p:spPr>
        <p:txBody>
          <a:bodyPr wrap="square">
            <a:spAutoFit/>
          </a:bodyPr>
          <a:lstStyle/>
          <a:p>
            <a:pPr algn="just"/>
            <a:r>
              <a:rPr lang="fr-FR" altLang="fr-FR" sz="2000" dirty="0">
                <a:latin typeface="Gill Sans MT" pitchFamily="34" charset="0"/>
              </a:rPr>
              <a:t>Dans  l'exemple  ci-dessus,  un  micro  est  équipé  d'un  ou plusieurs  type de périphérique  (disque dur, cd  rom, souris …)  et  dans  l'autre  sens,  un  type  de  périphérique  équipe plusieurs micro.</a:t>
            </a:r>
            <a:endParaRPr lang="fr-FR" altLang="fr-FR" sz="1600" b="1" dirty="0">
              <a:solidFill>
                <a:srgbClr val="002060"/>
              </a:solidFill>
              <a:latin typeface="Comic Sans MS" pitchFamily="66" charset="0"/>
            </a:endParaRPr>
          </a:p>
        </p:txBody>
      </p:sp>
      <p:pic>
        <p:nvPicPr>
          <p:cNvPr id="123907" name="Picture 3"/>
          <p:cNvPicPr>
            <a:picLocks noChangeAspect="1" noChangeArrowheads="1"/>
          </p:cNvPicPr>
          <p:nvPr/>
        </p:nvPicPr>
        <p:blipFill>
          <a:blip r:embed="rId2"/>
          <a:srcRect/>
          <a:stretch>
            <a:fillRect/>
          </a:stretch>
        </p:blipFill>
        <p:spPr bwMode="auto">
          <a:xfrm>
            <a:off x="2881290" y="1714489"/>
            <a:ext cx="6534150" cy="1057275"/>
          </a:xfrm>
          <a:prstGeom prst="rect">
            <a:avLst/>
          </a:prstGeom>
          <a:noFill/>
          <a:ln w="9525">
            <a:noFill/>
            <a:miter lim="800000"/>
            <a:headEnd/>
            <a:tailEnd/>
          </a:ln>
          <a:effectLst/>
        </p:spPr>
      </p:pic>
      <p:pic>
        <p:nvPicPr>
          <p:cNvPr id="123908" name="Picture 4"/>
          <p:cNvPicPr>
            <a:picLocks noChangeAspect="1" noChangeArrowheads="1"/>
          </p:cNvPicPr>
          <p:nvPr/>
        </p:nvPicPr>
        <p:blipFill>
          <a:blip r:embed="rId3"/>
          <a:srcRect/>
          <a:stretch>
            <a:fillRect/>
          </a:stretch>
        </p:blipFill>
        <p:spPr bwMode="auto">
          <a:xfrm>
            <a:off x="2809853" y="3143249"/>
            <a:ext cx="6524625" cy="1057275"/>
          </a:xfrm>
          <a:prstGeom prst="rect">
            <a:avLst/>
          </a:prstGeom>
          <a:noFill/>
          <a:ln w="9525">
            <a:noFill/>
            <a:miter lim="800000"/>
            <a:headEnd/>
            <a:tailEnd/>
          </a:ln>
          <a:effectLst/>
        </p:spPr>
      </p:pic>
      <p:sp>
        <p:nvSpPr>
          <p:cNvPr id="7" name="Ellipse 6"/>
          <p:cNvSpPr/>
          <p:nvPr/>
        </p:nvSpPr>
        <p:spPr bwMode="auto">
          <a:xfrm>
            <a:off x="5095868" y="2714620"/>
            <a:ext cx="1643074" cy="1785950"/>
          </a:xfrm>
          <a:prstGeom prst="ellipse">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fr-FR"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ext Box 17"/>
          <p:cNvSpPr txBox="1">
            <a:spLocks noChangeArrowheads="1"/>
          </p:cNvSpPr>
          <p:nvPr/>
        </p:nvSpPr>
        <p:spPr bwMode="auto">
          <a:xfrm>
            <a:off x="3024166" y="4429132"/>
            <a:ext cx="7086600" cy="1174810"/>
          </a:xfrm>
          <a:prstGeom prst="rect">
            <a:avLst/>
          </a:prstGeom>
          <a:noFill/>
          <a:ln w="19050">
            <a:noFill/>
            <a:miter lim="800000"/>
            <a:headEnd/>
            <a:tailEnd/>
          </a:ln>
          <a:effectLst/>
        </p:spPr>
        <p:txBody>
          <a:bodyPr lIns="90000" tIns="46800" rIns="90000" bIns="46800">
            <a:spAutoFit/>
          </a:bodyPr>
          <a:lstStyle/>
          <a:p>
            <a:pPr eaLnBrk="0" hangingPunct="0">
              <a:lnSpc>
                <a:spcPct val="130000"/>
              </a:lnSpc>
            </a:pPr>
            <a:r>
              <a:rPr lang="fr-FR" b="1" dirty="0">
                <a:solidFill>
                  <a:schemeClr val="accent2">
                    <a:lumMod val="50000"/>
                  </a:schemeClr>
                </a:solidFill>
                <a:latin typeface="Arial" charset="0"/>
              </a:rPr>
              <a:t>table </a:t>
            </a:r>
            <a:r>
              <a:rPr lang="fr-FR" b="1" dirty="0">
                <a:solidFill>
                  <a:schemeClr val="accent2">
                    <a:lumMod val="50000"/>
                  </a:schemeClr>
                </a:solidFill>
                <a:latin typeface="Arial" charset="0"/>
              </a:rPr>
              <a:t>MICRO(</a:t>
            </a:r>
            <a:r>
              <a:rPr lang="fr-FR" b="1" u="sng" dirty="0" err="1">
                <a:solidFill>
                  <a:schemeClr val="accent2">
                    <a:lumMod val="50000"/>
                  </a:schemeClr>
                </a:solidFill>
                <a:latin typeface="Arial" charset="0"/>
              </a:rPr>
              <a:t>num_micro</a:t>
            </a:r>
            <a:r>
              <a:rPr lang="fr-FR" b="1" dirty="0">
                <a:solidFill>
                  <a:schemeClr val="accent2">
                    <a:lumMod val="50000"/>
                  </a:schemeClr>
                </a:solidFill>
                <a:latin typeface="Arial" charset="0"/>
              </a:rPr>
              <a:t>, </a:t>
            </a:r>
            <a:r>
              <a:rPr lang="fr-FR" b="1" dirty="0" err="1">
                <a:solidFill>
                  <a:schemeClr val="accent2">
                    <a:lumMod val="50000"/>
                  </a:schemeClr>
                </a:solidFill>
                <a:latin typeface="Arial" charset="0"/>
              </a:rPr>
              <a:t>marque_micro</a:t>
            </a:r>
            <a:r>
              <a:rPr lang="fr-FR" b="1" dirty="0">
                <a:solidFill>
                  <a:schemeClr val="accent2">
                    <a:lumMod val="50000"/>
                  </a:schemeClr>
                </a:solidFill>
                <a:latin typeface="Arial" charset="0"/>
              </a:rPr>
              <a:t>)</a:t>
            </a:r>
            <a:endParaRPr lang="fr-FR" b="1" dirty="0">
              <a:solidFill>
                <a:schemeClr val="accent2">
                  <a:lumMod val="50000"/>
                </a:schemeClr>
              </a:solidFill>
              <a:latin typeface="Arial" charset="0"/>
            </a:endParaRPr>
          </a:p>
          <a:p>
            <a:pPr eaLnBrk="0" hangingPunct="0">
              <a:lnSpc>
                <a:spcPct val="130000"/>
              </a:lnSpc>
            </a:pPr>
            <a:r>
              <a:rPr lang="fr-FR" b="1" dirty="0">
                <a:solidFill>
                  <a:schemeClr val="accent2">
                    <a:lumMod val="50000"/>
                  </a:schemeClr>
                </a:solidFill>
                <a:latin typeface="Arial" charset="0"/>
              </a:rPr>
              <a:t>table </a:t>
            </a:r>
            <a:r>
              <a:rPr lang="fr-FR" b="1" dirty="0">
                <a:solidFill>
                  <a:schemeClr val="accent2">
                    <a:lumMod val="50000"/>
                  </a:schemeClr>
                </a:solidFill>
                <a:latin typeface="Arial" charset="0"/>
              </a:rPr>
              <a:t>PERIPHERIQUE(</a:t>
            </a:r>
            <a:r>
              <a:rPr lang="fr-FR" b="1" u="sng" dirty="0" err="1">
                <a:solidFill>
                  <a:schemeClr val="accent2">
                    <a:lumMod val="50000"/>
                  </a:schemeClr>
                </a:solidFill>
                <a:latin typeface="Arial" charset="0"/>
              </a:rPr>
              <a:t>type_periph</a:t>
            </a:r>
            <a:r>
              <a:rPr lang="fr-FR" b="1" dirty="0">
                <a:solidFill>
                  <a:schemeClr val="accent2">
                    <a:lumMod val="50000"/>
                  </a:schemeClr>
                </a:solidFill>
                <a:latin typeface="Arial" charset="0"/>
              </a:rPr>
              <a:t>, </a:t>
            </a:r>
            <a:r>
              <a:rPr lang="fr-FR" b="1" dirty="0" err="1">
                <a:solidFill>
                  <a:schemeClr val="accent2">
                    <a:lumMod val="50000"/>
                  </a:schemeClr>
                </a:solidFill>
                <a:latin typeface="Arial" charset="0"/>
              </a:rPr>
              <a:t>marque_periph</a:t>
            </a:r>
            <a:r>
              <a:rPr lang="fr-FR" b="1" dirty="0">
                <a:solidFill>
                  <a:schemeClr val="accent2">
                    <a:lumMod val="50000"/>
                  </a:schemeClr>
                </a:solidFill>
                <a:latin typeface="Arial" charset="0"/>
              </a:rPr>
              <a:t>)</a:t>
            </a:r>
            <a:endParaRPr lang="fr-FR" b="1" dirty="0">
              <a:solidFill>
                <a:schemeClr val="accent2">
                  <a:lumMod val="50000"/>
                </a:schemeClr>
              </a:solidFill>
              <a:latin typeface="Arial" charset="0"/>
            </a:endParaRPr>
          </a:p>
          <a:p>
            <a:pPr eaLnBrk="0" hangingPunct="0">
              <a:lnSpc>
                <a:spcPct val="130000"/>
              </a:lnSpc>
            </a:pPr>
            <a:r>
              <a:rPr lang="fr-FR" b="1" dirty="0">
                <a:solidFill>
                  <a:schemeClr val="accent2">
                    <a:lumMod val="50000"/>
                  </a:schemeClr>
                </a:solidFill>
                <a:latin typeface="Arial" charset="0"/>
              </a:rPr>
              <a:t>table </a:t>
            </a:r>
            <a:r>
              <a:rPr lang="fr-FR" b="1" dirty="0">
                <a:solidFill>
                  <a:schemeClr val="accent2">
                    <a:lumMod val="50000"/>
                  </a:schemeClr>
                </a:solidFill>
                <a:latin typeface="Arial" charset="0"/>
              </a:rPr>
              <a:t>EQUIPER(</a:t>
            </a:r>
            <a:r>
              <a:rPr lang="fr-FR" b="1" u="sng" dirty="0" err="1">
                <a:solidFill>
                  <a:schemeClr val="accent2">
                    <a:lumMod val="50000"/>
                  </a:schemeClr>
                </a:solidFill>
                <a:latin typeface="Arial" charset="0"/>
              </a:rPr>
              <a:t>num_micro</a:t>
            </a:r>
            <a:r>
              <a:rPr lang="fr-FR" b="1" dirty="0">
                <a:solidFill>
                  <a:schemeClr val="accent2">
                    <a:lumMod val="50000"/>
                  </a:schemeClr>
                </a:solidFill>
                <a:latin typeface="Arial" charset="0"/>
              </a:rPr>
              <a:t> </a:t>
            </a:r>
            <a:r>
              <a:rPr lang="fr-FR" b="1" dirty="0">
                <a:solidFill>
                  <a:schemeClr val="accent2">
                    <a:lumMod val="50000"/>
                  </a:schemeClr>
                </a:solidFill>
                <a:latin typeface="Arial" charset="0"/>
              </a:rPr>
              <a:t>#, </a:t>
            </a:r>
            <a:r>
              <a:rPr lang="fr-FR" b="1" u="sng" dirty="0" err="1">
                <a:solidFill>
                  <a:schemeClr val="accent2">
                    <a:lumMod val="50000"/>
                  </a:schemeClr>
                </a:solidFill>
                <a:latin typeface="Arial" charset="0"/>
              </a:rPr>
              <a:t>type_marque</a:t>
            </a:r>
            <a:r>
              <a:rPr lang="fr-FR" b="1" dirty="0">
                <a:solidFill>
                  <a:schemeClr val="accent2">
                    <a:lumMod val="50000"/>
                  </a:schemeClr>
                </a:solidFill>
                <a:latin typeface="Arial" charset="0"/>
              </a:rPr>
              <a:t> </a:t>
            </a:r>
            <a:r>
              <a:rPr lang="fr-FR" b="1" dirty="0">
                <a:solidFill>
                  <a:schemeClr val="accent2">
                    <a:lumMod val="50000"/>
                  </a:schemeClr>
                </a:solidFill>
                <a:latin typeface="Arial" charset="0"/>
              </a:rPr>
              <a:t>#)</a:t>
            </a:r>
          </a:p>
        </p:txBody>
      </p:sp>
    </p:spTree>
    <p:extLst>
      <p:ext uri="{BB962C8B-B14F-4D97-AF65-F5344CB8AC3E}">
        <p14:creationId xmlns:p14="http://schemas.microsoft.com/office/powerpoint/2010/main" val="957387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71415"/>
            <a:ext cx="8640793" cy="1218795"/>
          </a:xfrm>
        </p:spPr>
        <p:txBody>
          <a:bodyPr>
            <a:normAutofit fontScale="90000"/>
          </a:bodyPr>
          <a:lstStyle/>
          <a:p>
            <a:pPr>
              <a:defRPr/>
            </a:pPr>
            <a:r>
              <a:rPr lang="fr-FR" dirty="0">
                <a:solidFill>
                  <a:srgbClr val="00AEEF"/>
                </a:solidFill>
              </a:rPr>
              <a:t>Association </a:t>
            </a:r>
            <a:r>
              <a:rPr lang="fr-FR" dirty="0">
                <a:solidFill>
                  <a:srgbClr val="00AEEF"/>
                </a:solidFill>
              </a:rPr>
              <a:t>binaire (cas 3) </a:t>
            </a:r>
            <a:r>
              <a:rPr lang="fr-FR" b="1" dirty="0">
                <a:solidFill>
                  <a:srgbClr val="FF0000"/>
                </a:solidFill>
              </a:rPr>
              <a:t/>
            </a:r>
            <a:br>
              <a:rPr lang="fr-FR" b="1" dirty="0">
                <a:solidFill>
                  <a:srgbClr val="FF0000"/>
                </a:solidFill>
              </a:rPr>
            </a:br>
            <a:r>
              <a:rPr lang="fr-FR" b="1" dirty="0">
                <a:solidFill>
                  <a:srgbClr val="FF0000"/>
                </a:solidFill>
              </a:rPr>
              <a:t>x,1 </a:t>
            </a:r>
            <a:r>
              <a:rPr lang="fr-FR" b="1" dirty="0">
                <a:solidFill>
                  <a:srgbClr val="FF0000"/>
                </a:solidFill>
              </a:rPr>
              <a:t>-</a:t>
            </a:r>
            <a:r>
              <a:rPr lang="fr-FR" b="1" dirty="0" err="1">
                <a:solidFill>
                  <a:srgbClr val="FF0000"/>
                </a:solidFill>
              </a:rPr>
              <a:t>x,n</a:t>
            </a:r>
            <a:r>
              <a:rPr lang="fr-FR" b="1" dirty="0">
                <a:solidFill>
                  <a:srgbClr val="FF0000"/>
                </a:solidFill>
              </a:rPr>
              <a:t> et porteuse </a:t>
            </a:r>
            <a:r>
              <a:rPr lang="fr-FR" b="1" dirty="0">
                <a:solidFill>
                  <a:srgbClr val="FF0000"/>
                </a:solidFill>
              </a:rPr>
              <a:t>de </a:t>
            </a:r>
            <a:r>
              <a:rPr lang="fr-FR" b="1" dirty="0">
                <a:solidFill>
                  <a:srgbClr val="FF0000"/>
                </a:solidFill>
              </a:rPr>
              <a:t>données </a:t>
            </a:r>
          </a:p>
        </p:txBody>
      </p:sp>
      <p:sp>
        <p:nvSpPr>
          <p:cNvPr id="34820" name="Rectangle 6"/>
          <p:cNvSpPr>
            <a:spLocks noChangeArrowheads="1"/>
          </p:cNvSpPr>
          <p:nvPr/>
        </p:nvSpPr>
        <p:spPr bwMode="auto">
          <a:xfrm>
            <a:off x="1595406" y="1571613"/>
            <a:ext cx="8929718" cy="1015663"/>
          </a:xfrm>
          <a:prstGeom prst="rect">
            <a:avLst/>
          </a:prstGeom>
          <a:noFill/>
          <a:ln w="9525">
            <a:noFill/>
            <a:miter lim="800000"/>
            <a:headEnd/>
            <a:tailEnd/>
          </a:ln>
        </p:spPr>
        <p:txBody>
          <a:bodyPr wrap="square">
            <a:spAutoFit/>
          </a:bodyPr>
          <a:lstStyle/>
          <a:p>
            <a:pPr algn="just">
              <a:lnSpc>
                <a:spcPct val="150000"/>
              </a:lnSpc>
            </a:pPr>
            <a:r>
              <a:rPr lang="fr-FR" altLang="fr-FR" sz="2000" dirty="0">
                <a:latin typeface="Gill Sans MT" pitchFamily="34" charset="0"/>
              </a:rPr>
              <a:t>Ce  cas  est  une  extension  du  cas  précédent,  la  propriété portée par l'association devient un attribut de la table issue de l'association </a:t>
            </a:r>
            <a:endParaRPr lang="fr-FR" altLang="fr-FR" sz="1600" b="1" dirty="0">
              <a:solidFill>
                <a:srgbClr val="002060"/>
              </a:solidFill>
              <a:latin typeface="Comic Sans MS" pitchFamily="66" charset="0"/>
            </a:endParaRPr>
          </a:p>
        </p:txBody>
      </p:sp>
    </p:spTree>
    <p:extLst>
      <p:ext uri="{BB962C8B-B14F-4D97-AF65-F5344CB8AC3E}">
        <p14:creationId xmlns:p14="http://schemas.microsoft.com/office/powerpoint/2010/main" val="2139389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71415"/>
            <a:ext cx="8640793" cy="1218795"/>
          </a:xfrm>
        </p:spPr>
        <p:txBody>
          <a:bodyPr>
            <a:normAutofit fontScale="90000"/>
          </a:bodyPr>
          <a:lstStyle/>
          <a:p>
            <a:pPr>
              <a:defRPr/>
            </a:pPr>
            <a:r>
              <a:rPr lang="fr-FR" dirty="0">
                <a:solidFill>
                  <a:srgbClr val="00AEEF"/>
                </a:solidFill>
              </a:rPr>
              <a:t>Association </a:t>
            </a:r>
            <a:r>
              <a:rPr lang="fr-FR" dirty="0">
                <a:solidFill>
                  <a:srgbClr val="00AEEF"/>
                </a:solidFill>
              </a:rPr>
              <a:t>binaire (cas 4) </a:t>
            </a:r>
            <a:r>
              <a:rPr lang="fr-FR" b="1" dirty="0">
                <a:solidFill>
                  <a:srgbClr val="FF0000"/>
                </a:solidFill>
              </a:rPr>
              <a:t/>
            </a:r>
            <a:br>
              <a:rPr lang="fr-FR" b="1" dirty="0">
                <a:solidFill>
                  <a:srgbClr val="FF0000"/>
                </a:solidFill>
              </a:rPr>
            </a:br>
            <a:r>
              <a:rPr lang="fr-FR" b="1" dirty="0">
                <a:solidFill>
                  <a:srgbClr val="FF0000"/>
                </a:solidFill>
              </a:rPr>
              <a:t>x,1 - x,1 </a:t>
            </a:r>
          </a:p>
        </p:txBody>
      </p:sp>
      <p:sp>
        <p:nvSpPr>
          <p:cNvPr id="34820" name="Rectangle 6"/>
          <p:cNvSpPr>
            <a:spLocks noChangeArrowheads="1"/>
          </p:cNvSpPr>
          <p:nvPr/>
        </p:nvSpPr>
        <p:spPr bwMode="auto">
          <a:xfrm>
            <a:off x="1595406" y="1571612"/>
            <a:ext cx="8929718" cy="4154984"/>
          </a:xfrm>
          <a:prstGeom prst="rect">
            <a:avLst/>
          </a:prstGeom>
          <a:noFill/>
          <a:ln w="9525">
            <a:noFill/>
            <a:miter lim="800000"/>
            <a:headEnd/>
            <a:tailEnd/>
          </a:ln>
        </p:spPr>
        <p:txBody>
          <a:bodyPr wrap="square">
            <a:spAutoFit/>
          </a:bodyPr>
          <a:lstStyle/>
          <a:p>
            <a:pPr algn="just">
              <a:lnSpc>
                <a:spcPct val="150000"/>
              </a:lnSpc>
            </a:pPr>
            <a:r>
              <a:rPr lang="fr-FR" altLang="fr-FR" sz="2000" dirty="0">
                <a:latin typeface="Gill Sans MT" pitchFamily="34" charset="0"/>
              </a:rPr>
              <a:t>Cette association correspond à une paire de cardinalité 1,1 et 0,1. Dans ce cas,  il y a plusieurs solution, une bonne et une moins bonne. </a:t>
            </a:r>
          </a:p>
          <a:p>
            <a:pPr algn="just">
              <a:lnSpc>
                <a:spcPct val="150000"/>
              </a:lnSpc>
            </a:pPr>
            <a:endParaRPr lang="fr-FR" altLang="fr-FR" sz="2000" b="1" dirty="0">
              <a:solidFill>
                <a:srgbClr val="002060"/>
              </a:solidFill>
              <a:latin typeface="Gill Sans MT" pitchFamily="34" charset="0"/>
            </a:endParaRPr>
          </a:p>
          <a:p>
            <a:pPr algn="just">
              <a:lnSpc>
                <a:spcPct val="150000"/>
              </a:lnSpc>
            </a:pPr>
            <a:endParaRPr lang="fr-FR" altLang="fr-FR" sz="2000" b="1" dirty="0">
              <a:solidFill>
                <a:srgbClr val="002060"/>
              </a:solidFill>
              <a:latin typeface="Gill Sans MT" pitchFamily="34" charset="0"/>
            </a:endParaRPr>
          </a:p>
          <a:p>
            <a:pPr algn="just">
              <a:lnSpc>
                <a:spcPct val="150000"/>
              </a:lnSpc>
            </a:pPr>
            <a:endParaRPr lang="fr-FR" altLang="fr-FR" sz="2000" b="1" dirty="0">
              <a:solidFill>
                <a:srgbClr val="002060"/>
              </a:solidFill>
              <a:latin typeface="Gill Sans MT" pitchFamily="34" charset="0"/>
            </a:endParaRPr>
          </a:p>
          <a:p>
            <a:pPr algn="just">
              <a:lnSpc>
                <a:spcPct val="150000"/>
              </a:lnSpc>
            </a:pPr>
            <a:endParaRPr lang="fr-FR" altLang="fr-FR" sz="2000" b="1" dirty="0">
              <a:solidFill>
                <a:srgbClr val="002060"/>
              </a:solidFill>
              <a:latin typeface="Gill Sans MT" pitchFamily="34" charset="0"/>
            </a:endParaRPr>
          </a:p>
          <a:p>
            <a:pPr algn="just">
              <a:lnSpc>
                <a:spcPct val="150000"/>
              </a:lnSpc>
            </a:pPr>
            <a:endParaRPr lang="fr-FR" altLang="fr-FR" sz="2000" b="1" dirty="0">
              <a:solidFill>
                <a:srgbClr val="002060"/>
              </a:solidFill>
              <a:latin typeface="Gill Sans MT" pitchFamily="34" charset="0"/>
            </a:endParaRPr>
          </a:p>
          <a:p>
            <a:pPr algn="just">
              <a:lnSpc>
                <a:spcPct val="150000"/>
              </a:lnSpc>
            </a:pPr>
            <a:endParaRPr lang="fr-FR" altLang="fr-FR" sz="2000" b="1" dirty="0">
              <a:solidFill>
                <a:srgbClr val="002060"/>
              </a:solidFill>
              <a:latin typeface="Gill Sans MT" pitchFamily="34" charset="0"/>
            </a:endParaRPr>
          </a:p>
          <a:p>
            <a:pPr algn="just">
              <a:lnSpc>
                <a:spcPct val="150000"/>
              </a:lnSpc>
            </a:pPr>
            <a:r>
              <a:rPr lang="fr-FR" altLang="fr-FR" sz="1600" b="1" dirty="0">
                <a:solidFill>
                  <a:srgbClr val="002060"/>
                </a:solidFill>
                <a:latin typeface="Comic Sans MS" pitchFamily="66" charset="0"/>
              </a:rPr>
              <a:t>Cet exemple illustre le fait qu'un Micro est équipé de 0 ou 1 CD-Rom.</a:t>
            </a:r>
            <a:endParaRPr lang="fr-FR" altLang="fr-FR" sz="1600" b="1" dirty="0">
              <a:solidFill>
                <a:srgbClr val="002060"/>
              </a:solidFill>
              <a:latin typeface="Comic Sans MS" pitchFamily="66" charset="0"/>
            </a:endParaRPr>
          </a:p>
        </p:txBody>
      </p:sp>
      <p:pic>
        <p:nvPicPr>
          <p:cNvPr id="125954" name="Picture 2"/>
          <p:cNvPicPr>
            <a:picLocks noChangeAspect="1" noChangeArrowheads="1"/>
          </p:cNvPicPr>
          <p:nvPr/>
        </p:nvPicPr>
        <p:blipFill>
          <a:blip r:embed="rId2"/>
          <a:srcRect/>
          <a:stretch>
            <a:fillRect/>
          </a:stretch>
        </p:blipFill>
        <p:spPr bwMode="auto">
          <a:xfrm>
            <a:off x="3095604" y="3286124"/>
            <a:ext cx="6286500" cy="1276350"/>
          </a:xfrm>
          <a:prstGeom prst="rect">
            <a:avLst/>
          </a:prstGeom>
          <a:noFill/>
          <a:ln w="9525">
            <a:noFill/>
            <a:miter lim="800000"/>
            <a:headEnd/>
            <a:tailEnd/>
          </a:ln>
          <a:effectLst/>
        </p:spPr>
      </p:pic>
    </p:spTree>
    <p:extLst>
      <p:ext uri="{BB962C8B-B14F-4D97-AF65-F5344CB8AC3E}">
        <p14:creationId xmlns:p14="http://schemas.microsoft.com/office/powerpoint/2010/main" val="883500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71415"/>
            <a:ext cx="8640793" cy="1218795"/>
          </a:xfrm>
        </p:spPr>
        <p:txBody>
          <a:bodyPr>
            <a:normAutofit fontScale="90000"/>
          </a:bodyPr>
          <a:lstStyle/>
          <a:p>
            <a:pPr>
              <a:defRPr/>
            </a:pPr>
            <a:r>
              <a:rPr lang="fr-FR" dirty="0">
                <a:solidFill>
                  <a:srgbClr val="00AEEF"/>
                </a:solidFill>
              </a:rPr>
              <a:t>Association </a:t>
            </a:r>
            <a:r>
              <a:rPr lang="fr-FR" dirty="0">
                <a:solidFill>
                  <a:srgbClr val="00AEEF"/>
                </a:solidFill>
              </a:rPr>
              <a:t>binaire (cas 4) </a:t>
            </a:r>
            <a:r>
              <a:rPr lang="fr-FR" b="1" dirty="0">
                <a:solidFill>
                  <a:srgbClr val="FF0000"/>
                </a:solidFill>
              </a:rPr>
              <a:t/>
            </a:r>
            <a:br>
              <a:rPr lang="fr-FR" b="1" dirty="0">
                <a:solidFill>
                  <a:srgbClr val="FF0000"/>
                </a:solidFill>
              </a:rPr>
            </a:br>
            <a:r>
              <a:rPr lang="fr-FR" b="1" dirty="0">
                <a:solidFill>
                  <a:srgbClr val="FF0000"/>
                </a:solidFill>
              </a:rPr>
              <a:t>x,1 - x,1 </a:t>
            </a:r>
          </a:p>
        </p:txBody>
      </p:sp>
      <p:sp>
        <p:nvSpPr>
          <p:cNvPr id="34820" name="Rectangle 6"/>
          <p:cNvSpPr>
            <a:spLocks noChangeArrowheads="1"/>
          </p:cNvSpPr>
          <p:nvPr/>
        </p:nvSpPr>
        <p:spPr bwMode="auto">
          <a:xfrm>
            <a:off x="1595406" y="1428737"/>
            <a:ext cx="8929718" cy="5447645"/>
          </a:xfrm>
          <a:prstGeom prst="rect">
            <a:avLst/>
          </a:prstGeom>
          <a:noFill/>
          <a:ln w="9525">
            <a:noFill/>
            <a:miter lim="800000"/>
            <a:headEnd/>
            <a:tailEnd/>
          </a:ln>
        </p:spPr>
        <p:txBody>
          <a:bodyPr wrap="square">
            <a:spAutoFit/>
          </a:bodyPr>
          <a:lstStyle/>
          <a:p>
            <a:pPr algn="just">
              <a:lnSpc>
                <a:spcPct val="150000"/>
              </a:lnSpc>
            </a:pPr>
            <a:r>
              <a:rPr lang="fr-FR" altLang="fr-FR" sz="2000" dirty="0">
                <a:latin typeface="Gill Sans MT" pitchFamily="34" charset="0"/>
              </a:rPr>
              <a:t>La meilleure solution est que la table CD_ROM reçoivent comme clé étrangère </a:t>
            </a:r>
            <a:r>
              <a:rPr lang="fr-FR" altLang="fr-FR" sz="2000" dirty="0" err="1">
                <a:latin typeface="Gill Sans MT" pitchFamily="34" charset="0"/>
              </a:rPr>
              <a:t>Num_Micro</a:t>
            </a:r>
            <a:r>
              <a:rPr lang="fr-FR" altLang="fr-FR" sz="2000" dirty="0">
                <a:latin typeface="Gill Sans MT" pitchFamily="34" charset="0"/>
              </a:rPr>
              <a:t>. Car  un </a:t>
            </a:r>
            <a:r>
              <a:rPr lang="fr-FR" altLang="fr-FR" sz="2000" dirty="0" err="1">
                <a:latin typeface="Gill Sans MT" pitchFamily="34" charset="0"/>
              </a:rPr>
              <a:t>CD_Rom</a:t>
            </a:r>
            <a:r>
              <a:rPr lang="fr-FR" altLang="fr-FR" sz="2000" dirty="0">
                <a:latin typeface="Gill Sans MT" pitchFamily="34" charset="0"/>
              </a:rPr>
              <a:t>  est  affecté  à  un  et  un  seul micro. </a:t>
            </a:r>
          </a:p>
          <a:p>
            <a:pPr algn="just">
              <a:lnSpc>
                <a:spcPct val="150000"/>
              </a:lnSpc>
            </a:pPr>
            <a:endParaRPr lang="fr-FR" altLang="fr-FR" sz="2000" dirty="0">
              <a:latin typeface="Gill Sans MT" pitchFamily="34" charset="0"/>
            </a:endParaRPr>
          </a:p>
          <a:p>
            <a:pPr algn="just">
              <a:lnSpc>
                <a:spcPct val="150000"/>
              </a:lnSpc>
            </a:pPr>
            <a:endParaRPr lang="fr-FR" altLang="fr-FR" sz="2000" dirty="0">
              <a:latin typeface="Gill Sans MT" pitchFamily="34" charset="0"/>
            </a:endParaRPr>
          </a:p>
          <a:p>
            <a:pPr algn="just">
              <a:lnSpc>
                <a:spcPct val="150000"/>
              </a:lnSpc>
            </a:pPr>
            <a:endParaRPr lang="fr-FR" altLang="fr-FR" sz="2000" dirty="0">
              <a:latin typeface="Gill Sans MT" pitchFamily="34" charset="0"/>
            </a:endParaRPr>
          </a:p>
          <a:p>
            <a:pPr algn="just">
              <a:lnSpc>
                <a:spcPct val="150000"/>
              </a:lnSpc>
            </a:pPr>
            <a:r>
              <a:rPr lang="fr-FR" altLang="fr-FR" sz="2000" dirty="0">
                <a:latin typeface="Gill Sans MT" pitchFamily="34" charset="0"/>
              </a:rPr>
              <a:t>Ce qui donne : Une autre solution à proscrire est  l'échange des clés primaires entre </a:t>
            </a:r>
          </a:p>
          <a:p>
            <a:pPr algn="just">
              <a:lnSpc>
                <a:spcPct val="150000"/>
              </a:lnSpc>
            </a:pPr>
            <a:r>
              <a:rPr lang="fr-FR" altLang="fr-FR" sz="2000" dirty="0">
                <a:latin typeface="Gill Sans MT" pitchFamily="34" charset="0"/>
              </a:rPr>
              <a:t>les 2 tables, ce qui donnerait : </a:t>
            </a:r>
          </a:p>
          <a:p>
            <a:pPr algn="just">
              <a:lnSpc>
                <a:spcPct val="150000"/>
              </a:lnSpc>
            </a:pPr>
            <a:endParaRPr lang="fr-FR" altLang="fr-FR" sz="2000" b="1" dirty="0">
              <a:solidFill>
                <a:srgbClr val="002060"/>
              </a:solidFill>
              <a:latin typeface="Gill Sans MT" pitchFamily="34" charset="0"/>
            </a:endParaRPr>
          </a:p>
          <a:p>
            <a:pPr algn="just">
              <a:lnSpc>
                <a:spcPct val="150000"/>
              </a:lnSpc>
            </a:pPr>
            <a:endParaRPr lang="fr-FR" altLang="fr-FR" sz="2000" b="1" dirty="0">
              <a:solidFill>
                <a:srgbClr val="002060"/>
              </a:solidFill>
              <a:latin typeface="Gill Sans MT" pitchFamily="34" charset="0"/>
            </a:endParaRPr>
          </a:p>
          <a:p>
            <a:pPr algn="just">
              <a:lnSpc>
                <a:spcPct val="150000"/>
              </a:lnSpc>
            </a:pPr>
            <a:endParaRPr lang="fr-FR" altLang="fr-FR" sz="2000" b="1" dirty="0">
              <a:solidFill>
                <a:srgbClr val="002060"/>
              </a:solidFill>
              <a:latin typeface="Gill Sans MT" pitchFamily="34" charset="0"/>
            </a:endParaRPr>
          </a:p>
          <a:p>
            <a:pPr algn="just">
              <a:lnSpc>
                <a:spcPct val="150000"/>
              </a:lnSpc>
            </a:pPr>
            <a:r>
              <a:rPr lang="fr-FR" altLang="fr-FR" sz="1600" b="1" dirty="0">
                <a:solidFill>
                  <a:srgbClr val="002060"/>
                </a:solidFill>
                <a:latin typeface="Comic Sans MS" pitchFamily="66" charset="0"/>
              </a:rPr>
              <a:t>Dans  ce  cas,  un  micro  pouvant  ne  pas  avoir  de  </a:t>
            </a:r>
            <a:r>
              <a:rPr lang="fr-FR" altLang="fr-FR" sz="1600" b="1" dirty="0" err="1">
                <a:solidFill>
                  <a:srgbClr val="002060"/>
                </a:solidFill>
                <a:latin typeface="Comic Sans MS" pitchFamily="66" charset="0"/>
              </a:rPr>
              <a:t>CD_Rom</a:t>
            </a:r>
            <a:r>
              <a:rPr lang="fr-FR" altLang="fr-FR" sz="1600" b="1" dirty="0">
                <a:solidFill>
                  <a:srgbClr val="002060"/>
                </a:solidFill>
                <a:latin typeface="Comic Sans MS" pitchFamily="66" charset="0"/>
              </a:rPr>
              <a:t>,  la  clé étrangère </a:t>
            </a:r>
            <a:r>
              <a:rPr lang="fr-FR" altLang="fr-FR" sz="1600" b="1" dirty="0" err="1">
                <a:solidFill>
                  <a:srgbClr val="002060"/>
                </a:solidFill>
                <a:latin typeface="Comic Sans MS" pitchFamily="66" charset="0"/>
              </a:rPr>
              <a:t>num_CD</a:t>
            </a:r>
            <a:r>
              <a:rPr lang="fr-FR" altLang="fr-FR" sz="1600" b="1" dirty="0">
                <a:solidFill>
                  <a:srgbClr val="002060"/>
                </a:solidFill>
                <a:latin typeface="Comic Sans MS" pitchFamily="66" charset="0"/>
              </a:rPr>
              <a:t> peut être nulle, ce qu'il faut éviter au maximum. </a:t>
            </a:r>
            <a:endParaRPr lang="fr-FR" altLang="fr-FR" sz="1600" b="1" dirty="0">
              <a:solidFill>
                <a:srgbClr val="002060"/>
              </a:solidFill>
              <a:latin typeface="Comic Sans MS" pitchFamily="66" charset="0"/>
            </a:endParaRPr>
          </a:p>
        </p:txBody>
      </p:sp>
      <p:pic>
        <p:nvPicPr>
          <p:cNvPr id="126978" name="Picture 2"/>
          <p:cNvPicPr>
            <a:picLocks noChangeAspect="1" noChangeArrowheads="1"/>
          </p:cNvPicPr>
          <p:nvPr/>
        </p:nvPicPr>
        <p:blipFill>
          <a:blip r:embed="rId2"/>
          <a:srcRect/>
          <a:stretch>
            <a:fillRect/>
          </a:stretch>
        </p:blipFill>
        <p:spPr bwMode="auto">
          <a:xfrm>
            <a:off x="3667108" y="2571744"/>
            <a:ext cx="5438139" cy="1214446"/>
          </a:xfrm>
          <a:prstGeom prst="rect">
            <a:avLst/>
          </a:prstGeom>
          <a:noFill/>
          <a:ln w="9525">
            <a:noFill/>
            <a:miter lim="800000"/>
            <a:headEnd/>
            <a:tailEnd/>
          </a:ln>
          <a:effectLst/>
        </p:spPr>
      </p:pic>
      <p:sp>
        <p:nvSpPr>
          <p:cNvPr id="6" name="Rectangle 5"/>
          <p:cNvSpPr/>
          <p:nvPr/>
        </p:nvSpPr>
        <p:spPr bwMode="auto">
          <a:xfrm>
            <a:off x="7667636" y="3429000"/>
            <a:ext cx="1500198" cy="285752"/>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fr-FR"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26979" name="Picture 3"/>
          <p:cNvPicPr>
            <a:picLocks noChangeAspect="1" noChangeArrowheads="1"/>
          </p:cNvPicPr>
          <p:nvPr/>
        </p:nvPicPr>
        <p:blipFill>
          <a:blip r:embed="rId3"/>
          <a:srcRect/>
          <a:stretch>
            <a:fillRect/>
          </a:stretch>
        </p:blipFill>
        <p:spPr bwMode="auto">
          <a:xfrm>
            <a:off x="3595670" y="4714884"/>
            <a:ext cx="5416644" cy="1214446"/>
          </a:xfrm>
          <a:prstGeom prst="rect">
            <a:avLst/>
          </a:prstGeom>
          <a:noFill/>
          <a:ln w="9525">
            <a:noFill/>
            <a:miter lim="800000"/>
            <a:headEnd/>
            <a:tailEnd/>
          </a:ln>
          <a:effectLst/>
        </p:spPr>
      </p:pic>
      <p:sp>
        <p:nvSpPr>
          <p:cNvPr id="8" name="Rectangle 7"/>
          <p:cNvSpPr/>
          <p:nvPr/>
        </p:nvSpPr>
        <p:spPr bwMode="auto">
          <a:xfrm>
            <a:off x="7667636" y="5572140"/>
            <a:ext cx="1428760" cy="285752"/>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fr-FR"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3700174" y="5546014"/>
            <a:ext cx="1214446" cy="285752"/>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fr-FR"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1042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247834"/>
            <a:ext cx="8640793" cy="609398"/>
          </a:xfrm>
        </p:spPr>
        <p:txBody>
          <a:bodyPr>
            <a:normAutofit fontScale="90000"/>
          </a:bodyPr>
          <a:lstStyle/>
          <a:p>
            <a:pPr>
              <a:defRPr/>
            </a:pPr>
            <a:r>
              <a:rPr lang="fr-FR" dirty="0">
                <a:solidFill>
                  <a:srgbClr val="00AEEF"/>
                </a:solidFill>
              </a:rPr>
              <a:t>Associations ternaires</a:t>
            </a:r>
            <a:endParaRPr lang="fr-FR" b="1" dirty="0">
              <a:solidFill>
                <a:srgbClr val="FF0000"/>
              </a:solidFill>
            </a:endParaRPr>
          </a:p>
        </p:txBody>
      </p:sp>
      <p:sp>
        <p:nvSpPr>
          <p:cNvPr id="34820" name="Rectangle 6"/>
          <p:cNvSpPr>
            <a:spLocks noChangeArrowheads="1"/>
          </p:cNvSpPr>
          <p:nvPr/>
        </p:nvSpPr>
        <p:spPr bwMode="auto">
          <a:xfrm>
            <a:off x="1595406" y="1462336"/>
            <a:ext cx="8929718" cy="3323987"/>
          </a:xfrm>
          <a:prstGeom prst="rect">
            <a:avLst/>
          </a:prstGeom>
          <a:noFill/>
          <a:ln w="9525">
            <a:noFill/>
            <a:miter lim="800000"/>
            <a:headEnd/>
            <a:tailEnd/>
          </a:ln>
        </p:spPr>
        <p:txBody>
          <a:bodyPr wrap="square">
            <a:spAutoFit/>
          </a:bodyPr>
          <a:lstStyle/>
          <a:p>
            <a:pPr algn="just">
              <a:lnSpc>
                <a:spcPct val="150000"/>
              </a:lnSpc>
            </a:pPr>
            <a:r>
              <a:rPr lang="fr-FR" altLang="fr-FR" sz="2000" dirty="0">
                <a:latin typeface="Gill Sans MT" pitchFamily="34" charset="0"/>
              </a:rPr>
              <a:t>Le  traitement  de  ce  type  d'association  est  en  fait  une généralisation du cas précédent. L'association génère une table,  cette  table  reçoit  en  clé  étrangère  les  attributs  clés primaires des autres tables, la composition de chaque clés étrangères  devenant  la  clé  primaire  composée  des  trois attributs.</a:t>
            </a:r>
          </a:p>
          <a:p>
            <a:pPr algn="just">
              <a:lnSpc>
                <a:spcPct val="150000"/>
              </a:lnSpc>
            </a:pPr>
            <a:r>
              <a:rPr lang="fr-FR" altLang="fr-FR" sz="2000" dirty="0">
                <a:latin typeface="Gill Sans MT" pitchFamily="34" charset="0"/>
              </a:rPr>
              <a:t>  </a:t>
            </a:r>
          </a:p>
          <a:p>
            <a:pPr algn="just">
              <a:lnSpc>
                <a:spcPct val="150000"/>
              </a:lnSpc>
            </a:pPr>
            <a:r>
              <a:rPr lang="fr-FR" altLang="fr-FR" sz="2000" dirty="0">
                <a:latin typeface="Gill Sans MT" pitchFamily="34" charset="0"/>
              </a:rPr>
              <a:t>Si  l'association  est  porteuse  de  données,  les  données portées deviennent des attributs de la table composée. </a:t>
            </a:r>
            <a:endParaRPr lang="fr-FR" altLang="fr-FR" sz="1600" b="1" dirty="0">
              <a:solidFill>
                <a:srgbClr val="002060"/>
              </a:solidFill>
              <a:latin typeface="Comic Sans MS" pitchFamily="66" charset="0"/>
            </a:endParaRPr>
          </a:p>
        </p:txBody>
      </p:sp>
    </p:spTree>
    <p:extLst>
      <p:ext uri="{BB962C8B-B14F-4D97-AF65-F5344CB8AC3E}">
        <p14:creationId xmlns:p14="http://schemas.microsoft.com/office/powerpoint/2010/main" val="4117866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247834"/>
            <a:ext cx="8640793" cy="609398"/>
          </a:xfrm>
        </p:spPr>
        <p:txBody>
          <a:bodyPr>
            <a:normAutofit fontScale="90000"/>
          </a:bodyPr>
          <a:lstStyle/>
          <a:p>
            <a:pPr>
              <a:defRPr/>
            </a:pPr>
            <a:r>
              <a:rPr lang="fr-FR" dirty="0">
                <a:solidFill>
                  <a:srgbClr val="00AEEF"/>
                </a:solidFill>
              </a:rPr>
              <a:t>Associations ternaires</a:t>
            </a:r>
            <a:endParaRPr lang="fr-FR" b="1" dirty="0">
              <a:solidFill>
                <a:srgbClr val="FF0000"/>
              </a:solidFill>
            </a:endParaRPr>
          </a:p>
        </p:txBody>
      </p:sp>
      <p:grpSp>
        <p:nvGrpSpPr>
          <p:cNvPr id="4" name="Group 4"/>
          <p:cNvGrpSpPr>
            <a:grpSpLocks/>
          </p:cNvGrpSpPr>
          <p:nvPr/>
        </p:nvGrpSpPr>
        <p:grpSpPr bwMode="auto">
          <a:xfrm>
            <a:off x="5219676" y="2770178"/>
            <a:ext cx="1295400" cy="708025"/>
            <a:chOff x="2448" y="1792"/>
            <a:chExt cx="816" cy="446"/>
          </a:xfrm>
        </p:grpSpPr>
        <p:sp>
          <p:nvSpPr>
            <p:cNvPr id="6" name="AutoShape 5"/>
            <p:cNvSpPr>
              <a:spLocks noChangeArrowheads="1"/>
            </p:cNvSpPr>
            <p:nvPr/>
          </p:nvSpPr>
          <p:spPr bwMode="auto">
            <a:xfrm>
              <a:off x="2448" y="1792"/>
              <a:ext cx="816" cy="446"/>
            </a:xfrm>
            <a:prstGeom prst="roundRect">
              <a:avLst>
                <a:gd name="adj" fmla="val 16667"/>
              </a:avLst>
            </a:prstGeom>
            <a:noFill/>
            <a:ln w="19050">
              <a:solidFill>
                <a:schemeClr val="tx1"/>
              </a:solidFill>
              <a:round/>
              <a:headEnd/>
              <a:tailEnd/>
            </a:ln>
            <a:effectLst/>
          </p:spPr>
          <p:txBody>
            <a:bodyPr wrap="none" lIns="90000" tIns="46800" rIns="90000" bIns="46800"/>
            <a:lstStyle/>
            <a:p>
              <a:pPr algn="ctr" eaLnBrk="0" hangingPunct="0">
                <a:lnSpc>
                  <a:spcPct val="80000"/>
                </a:lnSpc>
              </a:pPr>
              <a:r>
                <a:rPr lang="fr-FR">
                  <a:latin typeface="Arial" charset="0"/>
                </a:rPr>
                <a:t>Enseigner </a:t>
              </a:r>
            </a:p>
            <a:p>
              <a:pPr algn="ctr" eaLnBrk="0" hangingPunct="0">
                <a:lnSpc>
                  <a:spcPct val="130000"/>
                </a:lnSpc>
              </a:pPr>
              <a:r>
                <a:rPr lang="fr-FR">
                  <a:latin typeface="Arial" charset="0"/>
                </a:rPr>
                <a:t>volumeH</a:t>
              </a:r>
            </a:p>
            <a:p>
              <a:pPr algn="ctr" eaLnBrk="0" hangingPunct="0">
                <a:lnSpc>
                  <a:spcPct val="110000"/>
                </a:lnSpc>
              </a:pPr>
              <a:endParaRPr lang="fr-FR">
                <a:latin typeface="Arial" charset="0"/>
              </a:endParaRPr>
            </a:p>
          </p:txBody>
        </p:sp>
        <p:sp>
          <p:nvSpPr>
            <p:cNvPr id="7" name="Line 6"/>
            <p:cNvSpPr>
              <a:spLocks noChangeShapeType="1"/>
            </p:cNvSpPr>
            <p:nvPr/>
          </p:nvSpPr>
          <p:spPr bwMode="auto">
            <a:xfrm>
              <a:off x="2448" y="2016"/>
              <a:ext cx="816" cy="1"/>
            </a:xfrm>
            <a:prstGeom prst="line">
              <a:avLst/>
            </a:prstGeom>
            <a:noFill/>
            <a:ln w="19050">
              <a:solidFill>
                <a:schemeClr val="tx1"/>
              </a:solidFill>
              <a:round/>
              <a:headEnd/>
              <a:tailEnd/>
            </a:ln>
            <a:effectLst/>
          </p:spPr>
          <p:txBody>
            <a:bodyPr wrap="none" lIns="90000" tIns="46800" rIns="90000" bIns="46800" anchor="ctr">
              <a:spAutoFit/>
            </a:bodyPr>
            <a:lstStyle/>
            <a:p>
              <a:endParaRPr lang="fr-FR"/>
            </a:p>
          </p:txBody>
        </p:sp>
      </p:grpSp>
      <p:grpSp>
        <p:nvGrpSpPr>
          <p:cNvPr id="8" name="Group 7"/>
          <p:cNvGrpSpPr>
            <a:grpSpLocks/>
          </p:cNvGrpSpPr>
          <p:nvPr/>
        </p:nvGrpSpPr>
        <p:grpSpPr bwMode="auto">
          <a:xfrm>
            <a:off x="2666976" y="1928802"/>
            <a:ext cx="1676400" cy="1092200"/>
            <a:chOff x="768" y="2192"/>
            <a:chExt cx="958" cy="688"/>
          </a:xfrm>
        </p:grpSpPr>
        <p:sp>
          <p:nvSpPr>
            <p:cNvPr id="9" name="Rectangle 8"/>
            <p:cNvSpPr>
              <a:spLocks noChangeArrowheads="1"/>
            </p:cNvSpPr>
            <p:nvPr/>
          </p:nvSpPr>
          <p:spPr bwMode="auto">
            <a:xfrm>
              <a:off x="768" y="2192"/>
              <a:ext cx="958" cy="252"/>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PROFESSEUR</a:t>
              </a:r>
            </a:p>
          </p:txBody>
        </p:sp>
        <p:sp>
          <p:nvSpPr>
            <p:cNvPr id="10" name="Rectangle 9"/>
            <p:cNvSpPr>
              <a:spLocks noChangeArrowheads="1"/>
            </p:cNvSpPr>
            <p:nvPr/>
          </p:nvSpPr>
          <p:spPr bwMode="auto">
            <a:xfrm>
              <a:off x="768" y="2444"/>
              <a:ext cx="958" cy="436"/>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codeProf</a:t>
              </a:r>
            </a:p>
            <a:p>
              <a:pPr eaLnBrk="0" hangingPunct="0"/>
              <a:r>
                <a:rPr lang="fr-FR">
                  <a:latin typeface="Arial" charset="0"/>
                </a:rPr>
                <a:t>nom</a:t>
              </a:r>
            </a:p>
            <a:p>
              <a:pPr eaLnBrk="0" hangingPunct="0"/>
              <a:endParaRPr lang="fr-FR">
                <a:latin typeface="Arial" charset="0"/>
              </a:endParaRPr>
            </a:p>
            <a:p>
              <a:pPr eaLnBrk="0" hangingPunct="0"/>
              <a:endParaRPr lang="fr-FR">
                <a:latin typeface="Arial" charset="0"/>
              </a:endParaRPr>
            </a:p>
          </p:txBody>
        </p:sp>
      </p:grpSp>
      <p:sp>
        <p:nvSpPr>
          <p:cNvPr id="11" name="Text Box 10"/>
          <p:cNvSpPr txBox="1">
            <a:spLocks noChangeArrowheads="1"/>
          </p:cNvSpPr>
          <p:nvPr/>
        </p:nvSpPr>
        <p:spPr bwMode="auto">
          <a:xfrm>
            <a:off x="4454502" y="2259002"/>
            <a:ext cx="422275" cy="304800"/>
          </a:xfrm>
          <a:prstGeom prst="rect">
            <a:avLst/>
          </a:prstGeom>
          <a:noFill/>
          <a:ln w="38100">
            <a:noFill/>
            <a:miter lim="800000"/>
            <a:headEnd/>
            <a:tailEnd/>
          </a:ln>
          <a:effectLst/>
        </p:spPr>
        <p:txBody>
          <a:bodyPr wrap="none" lIns="0" tIns="0" rIns="0" bIns="0">
            <a:spAutoFit/>
          </a:bodyPr>
          <a:lstStyle/>
          <a:p>
            <a:pPr eaLnBrk="0" hangingPunct="0"/>
            <a:r>
              <a:rPr lang="fr-FR" sz="2000">
                <a:latin typeface="Arial" charset="0"/>
              </a:rPr>
              <a:t>0, n</a:t>
            </a:r>
          </a:p>
        </p:txBody>
      </p:sp>
      <p:sp>
        <p:nvSpPr>
          <p:cNvPr id="12" name="Text Box 11"/>
          <p:cNvSpPr txBox="1">
            <a:spLocks noChangeArrowheads="1"/>
          </p:cNvSpPr>
          <p:nvPr/>
        </p:nvSpPr>
        <p:spPr bwMode="auto">
          <a:xfrm>
            <a:off x="6892902" y="2259002"/>
            <a:ext cx="422275" cy="304800"/>
          </a:xfrm>
          <a:prstGeom prst="rect">
            <a:avLst/>
          </a:prstGeom>
          <a:noFill/>
          <a:ln w="38100">
            <a:noFill/>
            <a:miter lim="800000"/>
            <a:headEnd/>
            <a:tailEnd/>
          </a:ln>
          <a:effectLst/>
        </p:spPr>
        <p:txBody>
          <a:bodyPr wrap="none" lIns="0" tIns="0" rIns="0" bIns="0">
            <a:spAutoFit/>
          </a:bodyPr>
          <a:lstStyle/>
          <a:p>
            <a:pPr eaLnBrk="0" hangingPunct="0"/>
            <a:r>
              <a:rPr lang="fr-FR" sz="2000">
                <a:latin typeface="Arial" charset="0"/>
              </a:rPr>
              <a:t>0, n</a:t>
            </a:r>
          </a:p>
        </p:txBody>
      </p:sp>
      <p:grpSp>
        <p:nvGrpSpPr>
          <p:cNvPr id="13" name="Group 12"/>
          <p:cNvGrpSpPr>
            <a:grpSpLocks/>
          </p:cNvGrpSpPr>
          <p:nvPr/>
        </p:nvGrpSpPr>
        <p:grpSpPr bwMode="auto">
          <a:xfrm>
            <a:off x="7391376" y="1928802"/>
            <a:ext cx="1219200" cy="1219200"/>
            <a:chOff x="4224" y="1680"/>
            <a:chExt cx="768" cy="768"/>
          </a:xfrm>
        </p:grpSpPr>
        <p:sp>
          <p:nvSpPr>
            <p:cNvPr id="14" name="Rectangle 13"/>
            <p:cNvSpPr>
              <a:spLocks noChangeArrowheads="1"/>
            </p:cNvSpPr>
            <p:nvPr/>
          </p:nvSpPr>
          <p:spPr bwMode="auto">
            <a:xfrm>
              <a:off x="4224" y="1680"/>
              <a:ext cx="768" cy="252"/>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MATIERE</a:t>
              </a:r>
            </a:p>
          </p:txBody>
        </p:sp>
        <p:sp>
          <p:nvSpPr>
            <p:cNvPr id="15" name="Rectangle 14"/>
            <p:cNvSpPr>
              <a:spLocks noChangeArrowheads="1"/>
            </p:cNvSpPr>
            <p:nvPr/>
          </p:nvSpPr>
          <p:spPr bwMode="auto">
            <a:xfrm>
              <a:off x="4224" y="1932"/>
              <a:ext cx="768" cy="516"/>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codeMat</a:t>
              </a:r>
            </a:p>
            <a:p>
              <a:pPr eaLnBrk="0" hangingPunct="0"/>
              <a:r>
                <a:rPr lang="fr-FR">
                  <a:latin typeface="Arial" charset="0"/>
                </a:rPr>
                <a:t>libellé</a:t>
              </a:r>
            </a:p>
            <a:p>
              <a:pPr eaLnBrk="0" hangingPunct="0"/>
              <a:endParaRPr lang="fr-FR">
                <a:latin typeface="Arial" charset="0"/>
              </a:endParaRPr>
            </a:p>
            <a:p>
              <a:pPr eaLnBrk="0" hangingPunct="0"/>
              <a:endParaRPr lang="fr-FR">
                <a:latin typeface="Arial" charset="0"/>
              </a:endParaRPr>
            </a:p>
            <a:p>
              <a:pPr eaLnBrk="0" hangingPunct="0"/>
              <a:endParaRPr lang="fr-FR">
                <a:latin typeface="Arial" charset="0"/>
              </a:endParaRPr>
            </a:p>
          </p:txBody>
        </p:sp>
      </p:grpSp>
      <p:cxnSp>
        <p:nvCxnSpPr>
          <p:cNvPr id="16" name="AutoShape 15"/>
          <p:cNvCxnSpPr>
            <a:cxnSpLocks noChangeShapeType="1"/>
          </p:cNvCxnSpPr>
          <p:nvPr/>
        </p:nvCxnSpPr>
        <p:spPr bwMode="auto">
          <a:xfrm>
            <a:off x="4352901" y="2674928"/>
            <a:ext cx="857250" cy="449263"/>
          </a:xfrm>
          <a:prstGeom prst="straightConnector1">
            <a:avLst/>
          </a:prstGeom>
          <a:noFill/>
          <a:ln w="19050">
            <a:solidFill>
              <a:schemeClr val="tx1"/>
            </a:solidFill>
            <a:round/>
            <a:headEnd/>
            <a:tailEnd/>
          </a:ln>
          <a:effectLst/>
        </p:spPr>
      </p:cxnSp>
      <p:cxnSp>
        <p:nvCxnSpPr>
          <p:cNvPr id="17" name="AutoShape 16"/>
          <p:cNvCxnSpPr>
            <a:cxnSpLocks noChangeShapeType="1"/>
          </p:cNvCxnSpPr>
          <p:nvPr/>
        </p:nvCxnSpPr>
        <p:spPr bwMode="auto">
          <a:xfrm flipH="1">
            <a:off x="6524601" y="2738428"/>
            <a:ext cx="857250" cy="385763"/>
          </a:xfrm>
          <a:prstGeom prst="straightConnector1">
            <a:avLst/>
          </a:prstGeom>
          <a:noFill/>
          <a:ln w="19050">
            <a:solidFill>
              <a:schemeClr val="tx1"/>
            </a:solidFill>
            <a:round/>
            <a:headEnd/>
            <a:tailEnd/>
          </a:ln>
          <a:effectLst/>
        </p:spPr>
      </p:cxnSp>
      <p:sp>
        <p:nvSpPr>
          <p:cNvPr id="18" name="AutoShape 17"/>
          <p:cNvSpPr>
            <a:spLocks noChangeArrowheads="1"/>
          </p:cNvSpPr>
          <p:nvPr/>
        </p:nvSpPr>
        <p:spPr bwMode="auto">
          <a:xfrm>
            <a:off x="7923189" y="4552940"/>
            <a:ext cx="1219200" cy="361950"/>
          </a:xfrm>
          <a:prstGeom prst="rightArrow">
            <a:avLst>
              <a:gd name="adj1" fmla="val 50000"/>
              <a:gd name="adj2" fmla="val 84211"/>
            </a:avLst>
          </a:prstGeom>
          <a:solidFill>
            <a:schemeClr val="accent2"/>
          </a:solidFill>
          <a:ln w="19050">
            <a:solidFill>
              <a:schemeClr val="accent2"/>
            </a:solidFill>
            <a:miter lim="800000"/>
            <a:headEnd/>
            <a:tailEnd/>
          </a:ln>
          <a:effectLst/>
        </p:spPr>
        <p:txBody>
          <a:bodyPr wrap="none" lIns="90000" tIns="46800" rIns="90000" bIns="46800" anchor="ctr"/>
          <a:lstStyle/>
          <a:p>
            <a:pPr algn="ctr" eaLnBrk="0" hangingPunct="0"/>
            <a:endParaRPr lang="fr-FR" b="1">
              <a:latin typeface="Arial" charset="0"/>
            </a:endParaRPr>
          </a:p>
        </p:txBody>
      </p:sp>
      <p:grpSp>
        <p:nvGrpSpPr>
          <p:cNvPr id="19" name="Group 18"/>
          <p:cNvGrpSpPr>
            <a:grpSpLocks/>
          </p:cNvGrpSpPr>
          <p:nvPr/>
        </p:nvGrpSpPr>
        <p:grpSpPr bwMode="auto">
          <a:xfrm>
            <a:off x="5286352" y="4164002"/>
            <a:ext cx="1160463" cy="990600"/>
            <a:chOff x="2928" y="2352"/>
            <a:chExt cx="768" cy="624"/>
          </a:xfrm>
        </p:grpSpPr>
        <p:sp>
          <p:nvSpPr>
            <p:cNvPr id="20" name="Rectangle 19"/>
            <p:cNvSpPr>
              <a:spLocks noChangeArrowheads="1"/>
            </p:cNvSpPr>
            <p:nvPr/>
          </p:nvSpPr>
          <p:spPr bwMode="auto">
            <a:xfrm>
              <a:off x="2928" y="2352"/>
              <a:ext cx="768" cy="252"/>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GROUPE</a:t>
              </a:r>
            </a:p>
          </p:txBody>
        </p:sp>
        <p:sp>
          <p:nvSpPr>
            <p:cNvPr id="21" name="Rectangle 20"/>
            <p:cNvSpPr>
              <a:spLocks noChangeArrowheads="1"/>
            </p:cNvSpPr>
            <p:nvPr/>
          </p:nvSpPr>
          <p:spPr bwMode="auto">
            <a:xfrm>
              <a:off x="2928" y="2604"/>
              <a:ext cx="768" cy="372"/>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n°Groupe</a:t>
              </a:r>
            </a:p>
            <a:p>
              <a:pPr eaLnBrk="0" hangingPunct="0"/>
              <a:r>
                <a:rPr lang="fr-FR">
                  <a:latin typeface="Arial" charset="0"/>
                </a:rPr>
                <a:t>effectif</a:t>
              </a:r>
            </a:p>
          </p:txBody>
        </p:sp>
      </p:grpSp>
      <p:cxnSp>
        <p:nvCxnSpPr>
          <p:cNvPr id="22" name="AutoShape 21"/>
          <p:cNvCxnSpPr>
            <a:cxnSpLocks noChangeShapeType="1"/>
          </p:cNvCxnSpPr>
          <p:nvPr/>
        </p:nvCxnSpPr>
        <p:spPr bwMode="auto">
          <a:xfrm>
            <a:off x="5867376" y="3487727"/>
            <a:ext cx="0" cy="666750"/>
          </a:xfrm>
          <a:prstGeom prst="straightConnector1">
            <a:avLst/>
          </a:prstGeom>
          <a:noFill/>
          <a:ln w="19050">
            <a:solidFill>
              <a:schemeClr val="tx1"/>
            </a:solidFill>
            <a:round/>
            <a:headEnd/>
            <a:tailEnd/>
          </a:ln>
          <a:effectLst/>
        </p:spPr>
      </p:cxnSp>
      <p:sp>
        <p:nvSpPr>
          <p:cNvPr id="23" name="Text Box 22"/>
          <p:cNvSpPr txBox="1">
            <a:spLocks noChangeArrowheads="1"/>
          </p:cNvSpPr>
          <p:nvPr/>
        </p:nvSpPr>
        <p:spPr bwMode="auto">
          <a:xfrm>
            <a:off x="6095977" y="3783002"/>
            <a:ext cx="422275" cy="304800"/>
          </a:xfrm>
          <a:prstGeom prst="rect">
            <a:avLst/>
          </a:prstGeom>
          <a:noFill/>
          <a:ln w="38100">
            <a:noFill/>
            <a:miter lim="800000"/>
            <a:headEnd/>
            <a:tailEnd/>
          </a:ln>
          <a:effectLst/>
        </p:spPr>
        <p:txBody>
          <a:bodyPr wrap="none" lIns="0" tIns="0" rIns="0" bIns="0">
            <a:spAutoFit/>
          </a:bodyPr>
          <a:lstStyle/>
          <a:p>
            <a:pPr eaLnBrk="0" hangingPunct="0"/>
            <a:r>
              <a:rPr lang="fr-FR" sz="2000">
                <a:latin typeface="Arial" charset="0"/>
              </a:rPr>
              <a:t>0, n</a:t>
            </a:r>
          </a:p>
        </p:txBody>
      </p:sp>
    </p:spTree>
    <p:extLst>
      <p:ext uri="{BB962C8B-B14F-4D97-AF65-F5344CB8AC3E}">
        <p14:creationId xmlns:p14="http://schemas.microsoft.com/office/powerpoint/2010/main" val="4212191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247834"/>
            <a:ext cx="8640793" cy="609398"/>
          </a:xfrm>
        </p:spPr>
        <p:txBody>
          <a:bodyPr>
            <a:normAutofit fontScale="90000"/>
          </a:bodyPr>
          <a:lstStyle/>
          <a:p>
            <a:pPr>
              <a:defRPr/>
            </a:pPr>
            <a:r>
              <a:rPr lang="fr-FR" dirty="0">
                <a:solidFill>
                  <a:srgbClr val="00AEEF"/>
                </a:solidFill>
              </a:rPr>
              <a:t>Associations ternaires</a:t>
            </a:r>
            <a:endParaRPr lang="fr-FR" b="1" dirty="0">
              <a:solidFill>
                <a:srgbClr val="FF0000"/>
              </a:solidFill>
            </a:endParaRPr>
          </a:p>
        </p:txBody>
      </p:sp>
      <p:grpSp>
        <p:nvGrpSpPr>
          <p:cNvPr id="24" name="Group 4"/>
          <p:cNvGrpSpPr>
            <a:grpSpLocks/>
          </p:cNvGrpSpPr>
          <p:nvPr/>
        </p:nvGrpSpPr>
        <p:grpSpPr bwMode="auto">
          <a:xfrm>
            <a:off x="8020072" y="1571612"/>
            <a:ext cx="1219200" cy="1219200"/>
            <a:chOff x="4224" y="1904"/>
            <a:chExt cx="768" cy="768"/>
          </a:xfrm>
        </p:grpSpPr>
        <p:sp>
          <p:nvSpPr>
            <p:cNvPr id="25" name="Rectangle 5" descr="5%"/>
            <p:cNvSpPr>
              <a:spLocks noChangeArrowheads="1"/>
            </p:cNvSpPr>
            <p:nvPr/>
          </p:nvSpPr>
          <p:spPr bwMode="auto">
            <a:xfrm>
              <a:off x="4224" y="1904"/>
              <a:ext cx="768" cy="252"/>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MATIERE</a:t>
              </a:r>
            </a:p>
          </p:txBody>
        </p:sp>
        <p:sp>
          <p:nvSpPr>
            <p:cNvPr id="26" name="Rectangle 6"/>
            <p:cNvSpPr>
              <a:spLocks noChangeArrowheads="1"/>
            </p:cNvSpPr>
            <p:nvPr/>
          </p:nvSpPr>
          <p:spPr bwMode="auto">
            <a:xfrm>
              <a:off x="4224" y="2156"/>
              <a:ext cx="768" cy="516"/>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codeMat</a:t>
              </a:r>
            </a:p>
            <a:p>
              <a:pPr eaLnBrk="0" hangingPunct="0"/>
              <a:r>
                <a:rPr lang="fr-FR">
                  <a:latin typeface="Arial" charset="0"/>
                </a:rPr>
                <a:t>libellé</a:t>
              </a:r>
            </a:p>
            <a:p>
              <a:pPr eaLnBrk="0" hangingPunct="0"/>
              <a:endParaRPr lang="fr-FR">
                <a:latin typeface="Arial" charset="0"/>
              </a:endParaRPr>
            </a:p>
            <a:p>
              <a:pPr eaLnBrk="0" hangingPunct="0"/>
              <a:endParaRPr lang="fr-FR">
                <a:latin typeface="Arial" charset="0"/>
              </a:endParaRPr>
            </a:p>
            <a:p>
              <a:pPr eaLnBrk="0" hangingPunct="0"/>
              <a:endParaRPr lang="fr-FR">
                <a:latin typeface="Arial" charset="0"/>
              </a:endParaRPr>
            </a:p>
          </p:txBody>
        </p:sp>
      </p:grpSp>
      <p:grpSp>
        <p:nvGrpSpPr>
          <p:cNvPr id="27" name="Group 7"/>
          <p:cNvGrpSpPr>
            <a:grpSpLocks/>
          </p:cNvGrpSpPr>
          <p:nvPr/>
        </p:nvGrpSpPr>
        <p:grpSpPr bwMode="auto">
          <a:xfrm>
            <a:off x="5495948" y="4238612"/>
            <a:ext cx="1160463" cy="990600"/>
            <a:chOff x="2898" y="3312"/>
            <a:chExt cx="731" cy="624"/>
          </a:xfrm>
        </p:grpSpPr>
        <p:sp>
          <p:nvSpPr>
            <p:cNvPr id="28" name="Rectangle 8" descr="5%"/>
            <p:cNvSpPr>
              <a:spLocks noChangeArrowheads="1"/>
            </p:cNvSpPr>
            <p:nvPr/>
          </p:nvSpPr>
          <p:spPr bwMode="auto">
            <a:xfrm>
              <a:off x="2898" y="3312"/>
              <a:ext cx="731" cy="252"/>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GROUPE</a:t>
              </a:r>
            </a:p>
          </p:txBody>
        </p:sp>
        <p:sp>
          <p:nvSpPr>
            <p:cNvPr id="29" name="Rectangle 9"/>
            <p:cNvSpPr>
              <a:spLocks noChangeArrowheads="1"/>
            </p:cNvSpPr>
            <p:nvPr/>
          </p:nvSpPr>
          <p:spPr bwMode="auto">
            <a:xfrm>
              <a:off x="2898" y="3564"/>
              <a:ext cx="731" cy="372"/>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n°Groupe</a:t>
              </a:r>
            </a:p>
            <a:p>
              <a:pPr eaLnBrk="0" hangingPunct="0"/>
              <a:r>
                <a:rPr lang="fr-FR">
                  <a:latin typeface="Arial" charset="0"/>
                </a:rPr>
                <a:t>effectif</a:t>
              </a:r>
            </a:p>
          </p:txBody>
        </p:sp>
      </p:grpSp>
      <p:grpSp>
        <p:nvGrpSpPr>
          <p:cNvPr id="30" name="Group 10"/>
          <p:cNvGrpSpPr>
            <a:grpSpLocks/>
          </p:cNvGrpSpPr>
          <p:nvPr/>
        </p:nvGrpSpPr>
        <p:grpSpPr bwMode="auto">
          <a:xfrm>
            <a:off x="2457472" y="1622412"/>
            <a:ext cx="1676400" cy="1092200"/>
            <a:chOff x="1248" y="1904"/>
            <a:chExt cx="1056" cy="688"/>
          </a:xfrm>
        </p:grpSpPr>
        <p:sp>
          <p:nvSpPr>
            <p:cNvPr id="31" name="Rectangle 11" descr="5%"/>
            <p:cNvSpPr>
              <a:spLocks noChangeArrowheads="1"/>
            </p:cNvSpPr>
            <p:nvPr/>
          </p:nvSpPr>
          <p:spPr bwMode="auto">
            <a:xfrm>
              <a:off x="1248" y="1904"/>
              <a:ext cx="1056" cy="252"/>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PROFESSEUR</a:t>
              </a:r>
            </a:p>
          </p:txBody>
        </p:sp>
        <p:sp>
          <p:nvSpPr>
            <p:cNvPr id="32" name="Rectangle 12"/>
            <p:cNvSpPr>
              <a:spLocks noChangeArrowheads="1"/>
            </p:cNvSpPr>
            <p:nvPr/>
          </p:nvSpPr>
          <p:spPr bwMode="auto">
            <a:xfrm>
              <a:off x="1248" y="2156"/>
              <a:ext cx="1056" cy="436"/>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codeProf</a:t>
              </a:r>
            </a:p>
            <a:p>
              <a:pPr eaLnBrk="0" hangingPunct="0"/>
              <a:r>
                <a:rPr lang="fr-FR">
                  <a:latin typeface="Arial" charset="0"/>
                </a:rPr>
                <a:t>nom</a:t>
              </a:r>
            </a:p>
            <a:p>
              <a:pPr eaLnBrk="0" hangingPunct="0"/>
              <a:endParaRPr lang="fr-FR">
                <a:latin typeface="Arial" charset="0"/>
              </a:endParaRPr>
            </a:p>
            <a:p>
              <a:pPr eaLnBrk="0" hangingPunct="0"/>
              <a:endParaRPr lang="fr-FR">
                <a:latin typeface="Arial" charset="0"/>
              </a:endParaRPr>
            </a:p>
          </p:txBody>
        </p:sp>
      </p:grpSp>
      <p:grpSp>
        <p:nvGrpSpPr>
          <p:cNvPr id="33" name="Group 13"/>
          <p:cNvGrpSpPr>
            <a:grpSpLocks/>
          </p:cNvGrpSpPr>
          <p:nvPr/>
        </p:nvGrpSpPr>
        <p:grpSpPr bwMode="auto">
          <a:xfrm>
            <a:off x="5238772" y="2079612"/>
            <a:ext cx="1676400" cy="1625600"/>
            <a:chOff x="2640" y="2192"/>
            <a:chExt cx="1056" cy="1024"/>
          </a:xfrm>
        </p:grpSpPr>
        <p:sp>
          <p:nvSpPr>
            <p:cNvPr id="34" name="Rectangle 14" descr="5%"/>
            <p:cNvSpPr>
              <a:spLocks noChangeArrowheads="1"/>
            </p:cNvSpPr>
            <p:nvPr/>
          </p:nvSpPr>
          <p:spPr bwMode="auto">
            <a:xfrm>
              <a:off x="2640" y="2192"/>
              <a:ext cx="1056" cy="252"/>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ENSEIGNER</a:t>
              </a:r>
            </a:p>
          </p:txBody>
        </p:sp>
        <p:sp>
          <p:nvSpPr>
            <p:cNvPr id="35" name="Rectangle 15"/>
            <p:cNvSpPr>
              <a:spLocks noChangeArrowheads="1"/>
            </p:cNvSpPr>
            <p:nvPr/>
          </p:nvSpPr>
          <p:spPr bwMode="auto">
            <a:xfrm>
              <a:off x="2640" y="2444"/>
              <a:ext cx="1056" cy="772"/>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solidFill>
                    <a:srgbClr val="FF0066"/>
                  </a:solidFill>
                  <a:latin typeface="Arial" charset="0"/>
                </a:rPr>
                <a:t>n°Groupe</a:t>
              </a:r>
              <a:r>
                <a:rPr lang="fr-FR">
                  <a:solidFill>
                    <a:srgbClr val="FF0066"/>
                  </a:solidFill>
                  <a:latin typeface="Arial" charset="0"/>
                </a:rPr>
                <a:t> #</a:t>
              </a:r>
              <a:endParaRPr lang="fr-FR" u="sng">
                <a:solidFill>
                  <a:srgbClr val="FF0066"/>
                </a:solidFill>
                <a:latin typeface="Arial" charset="0"/>
              </a:endParaRPr>
            </a:p>
            <a:p>
              <a:pPr eaLnBrk="0" hangingPunct="0"/>
              <a:r>
                <a:rPr lang="fr-FR" u="sng">
                  <a:solidFill>
                    <a:srgbClr val="FF0066"/>
                  </a:solidFill>
                  <a:latin typeface="Arial" charset="0"/>
                </a:rPr>
                <a:t>codeMat</a:t>
              </a:r>
              <a:r>
                <a:rPr lang="fr-FR">
                  <a:solidFill>
                    <a:srgbClr val="FF0066"/>
                  </a:solidFill>
                  <a:latin typeface="Arial" charset="0"/>
                </a:rPr>
                <a:t> #</a:t>
              </a:r>
            </a:p>
            <a:p>
              <a:pPr eaLnBrk="0" hangingPunct="0"/>
              <a:r>
                <a:rPr lang="fr-FR" u="sng">
                  <a:solidFill>
                    <a:srgbClr val="FF0066"/>
                  </a:solidFill>
                  <a:latin typeface="Arial" charset="0"/>
                </a:rPr>
                <a:t>codeProf</a:t>
              </a:r>
              <a:r>
                <a:rPr lang="fr-FR">
                  <a:solidFill>
                    <a:srgbClr val="FF0066"/>
                  </a:solidFill>
                  <a:latin typeface="Arial" charset="0"/>
                </a:rPr>
                <a:t> #</a:t>
              </a:r>
              <a:endParaRPr lang="fr-FR">
                <a:latin typeface="Arial" charset="0"/>
              </a:endParaRPr>
            </a:p>
            <a:p>
              <a:pPr eaLnBrk="0" hangingPunct="0"/>
              <a:r>
                <a:rPr lang="fr-FR">
                  <a:latin typeface="Arial" charset="0"/>
                </a:rPr>
                <a:t>volumeH</a:t>
              </a:r>
            </a:p>
            <a:p>
              <a:pPr eaLnBrk="0" hangingPunct="0"/>
              <a:endParaRPr lang="fr-FR">
                <a:latin typeface="Arial" charset="0"/>
              </a:endParaRPr>
            </a:p>
          </p:txBody>
        </p:sp>
      </p:grpSp>
      <p:cxnSp>
        <p:nvCxnSpPr>
          <p:cNvPr id="36" name="AutoShape 16"/>
          <p:cNvCxnSpPr>
            <a:cxnSpLocks noChangeShapeType="1"/>
          </p:cNvCxnSpPr>
          <p:nvPr/>
        </p:nvCxnSpPr>
        <p:spPr bwMode="auto">
          <a:xfrm flipV="1">
            <a:off x="6924697" y="2381237"/>
            <a:ext cx="1085850" cy="711200"/>
          </a:xfrm>
          <a:prstGeom prst="straightConnector1">
            <a:avLst/>
          </a:prstGeom>
          <a:noFill/>
          <a:ln w="19050">
            <a:solidFill>
              <a:srgbClr val="FF0066"/>
            </a:solidFill>
            <a:round/>
            <a:headEnd/>
            <a:tailEnd type="triangle" w="med" len="med"/>
          </a:ln>
          <a:effectLst/>
        </p:spPr>
      </p:cxnSp>
      <p:cxnSp>
        <p:nvCxnSpPr>
          <p:cNvPr id="37" name="AutoShape 17"/>
          <p:cNvCxnSpPr>
            <a:cxnSpLocks noChangeShapeType="1"/>
          </p:cNvCxnSpPr>
          <p:nvPr/>
        </p:nvCxnSpPr>
        <p:spPr bwMode="auto">
          <a:xfrm>
            <a:off x="6076972" y="3714737"/>
            <a:ext cx="0" cy="514350"/>
          </a:xfrm>
          <a:prstGeom prst="straightConnector1">
            <a:avLst/>
          </a:prstGeom>
          <a:noFill/>
          <a:ln w="19050">
            <a:solidFill>
              <a:srgbClr val="FF0066"/>
            </a:solidFill>
            <a:round/>
            <a:headEnd/>
            <a:tailEnd type="triangle" w="med" len="med"/>
          </a:ln>
          <a:effectLst/>
        </p:spPr>
      </p:cxnSp>
      <p:cxnSp>
        <p:nvCxnSpPr>
          <p:cNvPr id="38" name="AutoShape 18"/>
          <p:cNvCxnSpPr>
            <a:cxnSpLocks noChangeShapeType="1"/>
          </p:cNvCxnSpPr>
          <p:nvPr/>
        </p:nvCxnSpPr>
        <p:spPr bwMode="auto">
          <a:xfrm flipH="1" flipV="1">
            <a:off x="4143397" y="2368537"/>
            <a:ext cx="1085850" cy="723900"/>
          </a:xfrm>
          <a:prstGeom prst="straightConnector1">
            <a:avLst/>
          </a:prstGeom>
          <a:noFill/>
          <a:ln w="19050">
            <a:solidFill>
              <a:srgbClr val="FF0066"/>
            </a:solidFill>
            <a:round/>
            <a:headEnd/>
            <a:tailEnd type="triangle" w="med" len="med"/>
          </a:ln>
          <a:effectLst/>
        </p:spPr>
      </p:cxnSp>
      <p:sp>
        <p:nvSpPr>
          <p:cNvPr id="39" name="Text Box 19"/>
          <p:cNvSpPr txBox="1">
            <a:spLocks noChangeArrowheads="1"/>
          </p:cNvSpPr>
          <p:nvPr/>
        </p:nvSpPr>
        <p:spPr bwMode="auto">
          <a:xfrm>
            <a:off x="1666844" y="3286124"/>
            <a:ext cx="2971800" cy="1517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46800" rIns="90000" bIns="46800">
            <a:flatTx/>
          </a:bodyPr>
          <a:lstStyle/>
          <a:p>
            <a:pPr algn="ctr" eaLnBrk="0" hangingPunct="0">
              <a:spcBef>
                <a:spcPts val="1200"/>
              </a:spcBef>
            </a:pPr>
            <a:r>
              <a:rPr lang="fr-FR" sz="2800" dirty="0">
                <a:latin typeface="Arial" charset="0"/>
              </a:rPr>
              <a:t>clé primaire</a:t>
            </a:r>
            <a:r>
              <a:rPr lang="fr-FR" sz="2800" dirty="0">
                <a:solidFill>
                  <a:srgbClr val="FF0066"/>
                </a:solidFill>
                <a:latin typeface="Arial" charset="0"/>
              </a:rPr>
              <a:t> composée </a:t>
            </a:r>
            <a:r>
              <a:rPr lang="fr-FR" sz="2800" dirty="0">
                <a:latin typeface="Arial" charset="0"/>
              </a:rPr>
              <a:t>de</a:t>
            </a:r>
            <a:r>
              <a:rPr lang="fr-FR" sz="2800" dirty="0">
                <a:solidFill>
                  <a:srgbClr val="FF0066"/>
                </a:solidFill>
                <a:latin typeface="Arial" charset="0"/>
              </a:rPr>
              <a:t> </a:t>
            </a:r>
            <a:r>
              <a:rPr lang="fr-FR" sz="2800" dirty="0">
                <a:latin typeface="Arial" charset="0"/>
              </a:rPr>
              <a:t>3</a:t>
            </a:r>
            <a:r>
              <a:rPr lang="fr-FR" sz="2800" dirty="0">
                <a:solidFill>
                  <a:srgbClr val="FF0066"/>
                </a:solidFill>
                <a:latin typeface="Arial" charset="0"/>
              </a:rPr>
              <a:t> clés étrangères</a:t>
            </a:r>
            <a:endParaRPr lang="fr-FR" sz="2800" dirty="0">
              <a:latin typeface="Arial" charset="0"/>
            </a:endParaRPr>
          </a:p>
        </p:txBody>
      </p:sp>
      <p:sp>
        <p:nvSpPr>
          <p:cNvPr id="40" name="Text Box 2"/>
          <p:cNvSpPr txBox="1">
            <a:spLocks noChangeArrowheads="1"/>
          </p:cNvSpPr>
          <p:nvPr/>
        </p:nvSpPr>
        <p:spPr bwMode="auto">
          <a:xfrm>
            <a:off x="3238480" y="5500702"/>
            <a:ext cx="8001000" cy="1202510"/>
          </a:xfrm>
          <a:prstGeom prst="rect">
            <a:avLst/>
          </a:prstGeom>
          <a:noFill/>
          <a:ln w="19050">
            <a:noFill/>
            <a:miter lim="800000"/>
            <a:headEnd/>
            <a:tailEnd/>
          </a:ln>
          <a:effectLst/>
        </p:spPr>
        <p:txBody>
          <a:bodyPr lIns="90000" tIns="46800" rIns="90000" bIns="46800">
            <a:spAutoFit/>
          </a:bodyPr>
          <a:lstStyle/>
          <a:p>
            <a:pPr eaLnBrk="0" hangingPunct="0"/>
            <a:r>
              <a:rPr lang="fr-FR" b="1" dirty="0">
                <a:latin typeface="Arial" charset="0"/>
              </a:rPr>
              <a:t>table PROFESSEUR(</a:t>
            </a:r>
            <a:r>
              <a:rPr lang="fr-FR" b="1" u="sng" dirty="0" err="1">
                <a:latin typeface="Arial" charset="0"/>
              </a:rPr>
              <a:t>codeProf</a:t>
            </a:r>
            <a:r>
              <a:rPr lang="fr-FR" b="1" dirty="0">
                <a:latin typeface="Arial" charset="0"/>
              </a:rPr>
              <a:t>, nom)</a:t>
            </a:r>
          </a:p>
          <a:p>
            <a:pPr eaLnBrk="0" hangingPunct="0"/>
            <a:r>
              <a:rPr lang="fr-FR" b="1" dirty="0">
                <a:latin typeface="Arial" charset="0"/>
              </a:rPr>
              <a:t>table MATIERE(</a:t>
            </a:r>
            <a:r>
              <a:rPr lang="fr-FR" b="1" u="sng" dirty="0" err="1">
                <a:latin typeface="Arial" charset="0"/>
              </a:rPr>
              <a:t>codeMat</a:t>
            </a:r>
            <a:r>
              <a:rPr lang="fr-FR" b="1" dirty="0">
                <a:latin typeface="Arial" charset="0"/>
              </a:rPr>
              <a:t>, libellé)</a:t>
            </a:r>
          </a:p>
          <a:p>
            <a:pPr eaLnBrk="0" hangingPunct="0"/>
            <a:r>
              <a:rPr lang="fr-FR" b="1" dirty="0">
                <a:latin typeface="Arial" charset="0"/>
              </a:rPr>
              <a:t>table GROUPE(</a:t>
            </a:r>
            <a:r>
              <a:rPr lang="fr-FR" b="1" u="sng" dirty="0">
                <a:latin typeface="Arial" charset="0"/>
              </a:rPr>
              <a:t>n°Groupe</a:t>
            </a:r>
            <a:r>
              <a:rPr lang="fr-FR" b="1" dirty="0">
                <a:latin typeface="Arial" charset="0"/>
              </a:rPr>
              <a:t>, effectif)</a:t>
            </a:r>
          </a:p>
          <a:p>
            <a:pPr eaLnBrk="0" hangingPunct="0"/>
            <a:r>
              <a:rPr lang="fr-FR" b="1" dirty="0">
                <a:latin typeface="Arial" charset="0"/>
              </a:rPr>
              <a:t>table ENSEIGNER(</a:t>
            </a:r>
            <a:r>
              <a:rPr lang="fr-FR" b="1" u="sng" dirty="0">
                <a:solidFill>
                  <a:srgbClr val="FF0066"/>
                </a:solidFill>
                <a:latin typeface="Arial" charset="0"/>
              </a:rPr>
              <a:t>n°Groupe</a:t>
            </a:r>
            <a:r>
              <a:rPr lang="fr-FR" b="1" dirty="0">
                <a:latin typeface="Arial" charset="0"/>
              </a:rPr>
              <a:t> </a:t>
            </a:r>
            <a:r>
              <a:rPr lang="fr-FR" b="1" dirty="0">
                <a:solidFill>
                  <a:srgbClr val="FF0066"/>
                </a:solidFill>
                <a:latin typeface="Arial" charset="0"/>
              </a:rPr>
              <a:t>#</a:t>
            </a:r>
            <a:r>
              <a:rPr lang="fr-FR" b="1" dirty="0">
                <a:latin typeface="Arial" charset="0"/>
              </a:rPr>
              <a:t>, </a:t>
            </a:r>
            <a:r>
              <a:rPr lang="fr-FR" b="1" u="sng" dirty="0" err="1">
                <a:solidFill>
                  <a:srgbClr val="FF0066"/>
                </a:solidFill>
                <a:latin typeface="Arial" charset="0"/>
              </a:rPr>
              <a:t>codeMat</a:t>
            </a:r>
            <a:r>
              <a:rPr lang="fr-FR" b="1" dirty="0">
                <a:solidFill>
                  <a:srgbClr val="FF0066"/>
                </a:solidFill>
                <a:latin typeface="Arial" charset="0"/>
              </a:rPr>
              <a:t> #</a:t>
            </a:r>
            <a:r>
              <a:rPr lang="fr-FR" b="1" dirty="0">
                <a:latin typeface="Arial" charset="0"/>
              </a:rPr>
              <a:t>, </a:t>
            </a:r>
            <a:r>
              <a:rPr lang="fr-FR" b="1" u="sng" dirty="0" err="1">
                <a:solidFill>
                  <a:srgbClr val="FF0066"/>
                </a:solidFill>
                <a:latin typeface="Arial" charset="0"/>
              </a:rPr>
              <a:t>codeProf</a:t>
            </a:r>
            <a:r>
              <a:rPr lang="fr-FR" b="1" dirty="0">
                <a:solidFill>
                  <a:srgbClr val="FF0066"/>
                </a:solidFill>
                <a:latin typeface="Arial" charset="0"/>
              </a:rPr>
              <a:t> #</a:t>
            </a:r>
            <a:r>
              <a:rPr lang="fr-FR" b="1" dirty="0">
                <a:latin typeface="Arial" charset="0"/>
              </a:rPr>
              <a:t>, </a:t>
            </a:r>
            <a:r>
              <a:rPr lang="fr-FR" b="1" dirty="0" err="1">
                <a:latin typeface="Arial" charset="0"/>
              </a:rPr>
              <a:t>volumeH</a:t>
            </a:r>
            <a:r>
              <a:rPr lang="fr-FR" b="1" dirty="0">
                <a:latin typeface="Arial" charset="0"/>
              </a:rPr>
              <a:t>)</a:t>
            </a:r>
          </a:p>
        </p:txBody>
      </p:sp>
    </p:spTree>
    <p:extLst>
      <p:ext uri="{BB962C8B-B14F-4D97-AF65-F5344CB8AC3E}">
        <p14:creationId xmlns:p14="http://schemas.microsoft.com/office/powerpoint/2010/main" val="1664382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247834"/>
            <a:ext cx="8640793" cy="609398"/>
          </a:xfrm>
        </p:spPr>
        <p:txBody>
          <a:bodyPr>
            <a:normAutofit fontScale="90000"/>
          </a:bodyPr>
          <a:lstStyle/>
          <a:p>
            <a:pPr>
              <a:defRPr/>
            </a:pPr>
            <a:r>
              <a:rPr lang="fr-FR" dirty="0">
                <a:solidFill>
                  <a:srgbClr val="00AEEF"/>
                </a:solidFill>
              </a:rPr>
              <a:t>Associations réflexives</a:t>
            </a:r>
            <a:endParaRPr lang="fr-FR" b="1" dirty="0">
              <a:solidFill>
                <a:srgbClr val="FF0000"/>
              </a:solidFill>
            </a:endParaRPr>
          </a:p>
        </p:txBody>
      </p:sp>
      <p:sp>
        <p:nvSpPr>
          <p:cNvPr id="34820" name="Rectangle 6"/>
          <p:cNvSpPr>
            <a:spLocks noChangeArrowheads="1"/>
          </p:cNvSpPr>
          <p:nvPr/>
        </p:nvSpPr>
        <p:spPr bwMode="auto">
          <a:xfrm>
            <a:off x="1595406" y="1142985"/>
            <a:ext cx="8929718" cy="4478149"/>
          </a:xfrm>
          <a:prstGeom prst="rect">
            <a:avLst/>
          </a:prstGeom>
          <a:noFill/>
          <a:ln w="9525">
            <a:noFill/>
            <a:miter lim="800000"/>
            <a:headEnd/>
            <a:tailEnd/>
          </a:ln>
        </p:spPr>
        <p:txBody>
          <a:bodyPr wrap="square">
            <a:spAutoFit/>
          </a:bodyPr>
          <a:lstStyle/>
          <a:p>
            <a:pPr algn="just">
              <a:lnSpc>
                <a:spcPct val="150000"/>
              </a:lnSpc>
            </a:pPr>
            <a:r>
              <a:rPr lang="fr-FR" altLang="fr-FR" sz="2000" dirty="0">
                <a:latin typeface="Gill Sans MT" pitchFamily="34" charset="0"/>
              </a:rPr>
              <a:t>Ces associations sont en en  fait des associations binaires, leur traitement dépend donc des cardinalités. </a:t>
            </a:r>
          </a:p>
          <a:p>
            <a:pPr algn="just">
              <a:lnSpc>
                <a:spcPct val="150000"/>
              </a:lnSpc>
            </a:pPr>
            <a:r>
              <a:rPr lang="fr-FR" altLang="fr-FR" b="1" dirty="0">
                <a:solidFill>
                  <a:srgbClr val="FF0000"/>
                </a:solidFill>
                <a:latin typeface="Comic Sans MS" pitchFamily="66" charset="0"/>
              </a:rPr>
              <a:t> Exemple 1 :</a:t>
            </a:r>
          </a:p>
          <a:p>
            <a:pPr algn="just">
              <a:lnSpc>
                <a:spcPct val="150000"/>
              </a:lnSpc>
            </a:pPr>
            <a:endParaRPr lang="fr-FR" altLang="fr-FR" sz="2000" b="1" dirty="0">
              <a:solidFill>
                <a:srgbClr val="FF0000"/>
              </a:solidFill>
              <a:latin typeface="Gill Sans MT" pitchFamily="34" charset="0"/>
            </a:endParaRPr>
          </a:p>
          <a:p>
            <a:pPr algn="just">
              <a:lnSpc>
                <a:spcPct val="150000"/>
              </a:lnSpc>
            </a:pPr>
            <a:endParaRPr lang="fr-FR" altLang="fr-FR" sz="2000" b="1" dirty="0">
              <a:solidFill>
                <a:srgbClr val="FF0000"/>
              </a:solidFill>
              <a:latin typeface="Gill Sans MT" pitchFamily="34" charset="0"/>
            </a:endParaRPr>
          </a:p>
          <a:p>
            <a:pPr algn="just">
              <a:lnSpc>
                <a:spcPct val="150000"/>
              </a:lnSpc>
            </a:pPr>
            <a:endParaRPr lang="fr-FR" altLang="fr-FR" sz="2000" b="1" dirty="0">
              <a:solidFill>
                <a:srgbClr val="FF0000"/>
              </a:solidFill>
              <a:latin typeface="Gill Sans MT" pitchFamily="34" charset="0"/>
            </a:endParaRPr>
          </a:p>
          <a:p>
            <a:pPr algn="just">
              <a:lnSpc>
                <a:spcPct val="150000"/>
              </a:lnSpc>
            </a:pPr>
            <a:endParaRPr lang="fr-FR" altLang="fr-FR" sz="2000" b="1" dirty="0">
              <a:solidFill>
                <a:srgbClr val="FF0000"/>
              </a:solidFill>
              <a:latin typeface="Gill Sans MT" pitchFamily="34" charset="0"/>
            </a:endParaRPr>
          </a:p>
          <a:p>
            <a:pPr algn="just">
              <a:lnSpc>
                <a:spcPct val="150000"/>
              </a:lnSpc>
            </a:pPr>
            <a:endParaRPr lang="fr-FR" altLang="fr-FR" b="1" dirty="0">
              <a:solidFill>
                <a:srgbClr val="FF0000"/>
              </a:solidFill>
              <a:latin typeface="Comic Sans MS" pitchFamily="66" charset="0"/>
            </a:endParaRPr>
          </a:p>
          <a:p>
            <a:pPr algn="just">
              <a:lnSpc>
                <a:spcPct val="150000"/>
              </a:lnSpc>
            </a:pPr>
            <a:r>
              <a:rPr lang="fr-FR" altLang="fr-FR" b="1" dirty="0">
                <a:solidFill>
                  <a:srgbClr val="FF0000"/>
                </a:solidFill>
                <a:latin typeface="Comic Sans MS" pitchFamily="66" charset="0"/>
              </a:rPr>
              <a:t> Exemple 2 :</a:t>
            </a:r>
          </a:p>
          <a:p>
            <a:pPr algn="just">
              <a:lnSpc>
                <a:spcPct val="150000"/>
              </a:lnSpc>
            </a:pPr>
            <a:endParaRPr lang="fr-FR" altLang="fr-FR" sz="1600" b="1" dirty="0">
              <a:solidFill>
                <a:srgbClr val="FF0000"/>
              </a:solidFill>
              <a:latin typeface="Comic Sans MS" pitchFamily="66" charset="0"/>
            </a:endParaRPr>
          </a:p>
        </p:txBody>
      </p:sp>
      <p:pic>
        <p:nvPicPr>
          <p:cNvPr id="128002" name="Picture 2"/>
          <p:cNvPicPr>
            <a:picLocks noChangeAspect="1" noChangeArrowheads="1"/>
          </p:cNvPicPr>
          <p:nvPr/>
        </p:nvPicPr>
        <p:blipFill>
          <a:blip r:embed="rId2"/>
          <a:srcRect/>
          <a:stretch>
            <a:fillRect/>
          </a:stretch>
        </p:blipFill>
        <p:spPr bwMode="auto">
          <a:xfrm>
            <a:off x="1523968" y="2747964"/>
            <a:ext cx="9028192" cy="1895482"/>
          </a:xfrm>
          <a:prstGeom prst="rect">
            <a:avLst/>
          </a:prstGeom>
          <a:noFill/>
          <a:ln w="9525">
            <a:noFill/>
            <a:miter lim="800000"/>
            <a:headEnd/>
            <a:tailEnd/>
          </a:ln>
          <a:effectLst/>
        </p:spPr>
      </p:pic>
      <p:pic>
        <p:nvPicPr>
          <p:cNvPr id="128003" name="Picture 3"/>
          <p:cNvPicPr>
            <a:picLocks noChangeAspect="1" noChangeArrowheads="1"/>
          </p:cNvPicPr>
          <p:nvPr/>
        </p:nvPicPr>
        <p:blipFill>
          <a:blip r:embed="rId3"/>
          <a:srcRect/>
          <a:stretch>
            <a:fillRect/>
          </a:stretch>
        </p:blipFill>
        <p:spPr bwMode="auto">
          <a:xfrm>
            <a:off x="2095472" y="5176860"/>
            <a:ext cx="8104616" cy="1466851"/>
          </a:xfrm>
          <a:prstGeom prst="rect">
            <a:avLst/>
          </a:prstGeom>
          <a:noFill/>
          <a:ln w="9525">
            <a:noFill/>
            <a:miter lim="800000"/>
            <a:headEnd/>
            <a:tailEnd/>
          </a:ln>
          <a:effectLst/>
        </p:spPr>
      </p:pic>
    </p:spTree>
    <p:extLst>
      <p:ext uri="{BB962C8B-B14F-4D97-AF65-F5344CB8AC3E}">
        <p14:creationId xmlns:p14="http://schemas.microsoft.com/office/powerpoint/2010/main" val="3822343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1738283" y="785795"/>
            <a:ext cx="8929717" cy="3117585"/>
          </a:xfrm>
        </p:spPr>
        <p:txBody>
          <a:bodyPr>
            <a:normAutofit fontScale="92500" lnSpcReduction="10000"/>
          </a:bodyPr>
          <a:lstStyle/>
          <a:p>
            <a:pPr>
              <a:lnSpc>
                <a:spcPct val="150000"/>
              </a:lnSpc>
            </a:pPr>
            <a:r>
              <a:rPr lang="fr-FR" dirty="0" smtClean="0"/>
              <a:t>Résumé : Passage du MCD au MLD</a:t>
            </a:r>
          </a:p>
        </p:txBody>
      </p:sp>
    </p:spTree>
    <p:extLst>
      <p:ext uri="{BB962C8B-B14F-4D97-AF65-F5344CB8AC3E}">
        <p14:creationId xmlns:p14="http://schemas.microsoft.com/office/powerpoint/2010/main" val="114995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214313"/>
            <a:ext cx="8640793" cy="609398"/>
          </a:xfrm>
        </p:spPr>
        <p:txBody>
          <a:bodyPr>
            <a:normAutofit fontScale="90000"/>
          </a:bodyPr>
          <a:lstStyle/>
          <a:p>
            <a:pPr>
              <a:defRPr/>
            </a:pPr>
            <a:r>
              <a:rPr lang="fr-FR" dirty="0">
                <a:solidFill>
                  <a:srgbClr val="00AEEF"/>
                </a:solidFill>
              </a:rPr>
              <a:t>Introduction</a:t>
            </a:r>
            <a:endParaRPr lang="fr-FR" dirty="0">
              <a:solidFill>
                <a:srgbClr val="00AEEF"/>
              </a:solidFill>
            </a:endParaRPr>
          </a:p>
        </p:txBody>
      </p:sp>
      <p:sp>
        <p:nvSpPr>
          <p:cNvPr id="34820" name="Rectangle 6"/>
          <p:cNvSpPr>
            <a:spLocks noChangeArrowheads="1"/>
          </p:cNvSpPr>
          <p:nvPr/>
        </p:nvSpPr>
        <p:spPr bwMode="auto">
          <a:xfrm>
            <a:off x="1666844" y="1285862"/>
            <a:ext cx="8786874" cy="3323987"/>
          </a:xfrm>
          <a:prstGeom prst="rect">
            <a:avLst/>
          </a:prstGeom>
          <a:noFill/>
          <a:ln w="9525">
            <a:noFill/>
            <a:miter lim="800000"/>
            <a:headEnd/>
            <a:tailEnd/>
          </a:ln>
        </p:spPr>
        <p:txBody>
          <a:bodyPr wrap="square">
            <a:spAutoFit/>
          </a:bodyPr>
          <a:lstStyle/>
          <a:p>
            <a:pPr algn="just">
              <a:lnSpc>
                <a:spcPct val="150000"/>
              </a:lnSpc>
            </a:pPr>
            <a:r>
              <a:rPr lang="fr-FR" altLang="fr-FR" sz="2000" dirty="0">
                <a:latin typeface="Gill Sans MT" pitchFamily="34" charset="0"/>
              </a:rPr>
              <a:t>La description conceptuelle a permis de représenter le plus fidèlement possible les réalités de l’univers à informatiser. Mais cette représentation ne peut pas être directement manipulée et acceptée par un système informatique. Il est donc nécessaire de passer du niveau conceptuel à second un niveau plus proche des capacités des systèmes informatiques. </a:t>
            </a:r>
          </a:p>
          <a:p>
            <a:pPr algn="just">
              <a:lnSpc>
                <a:spcPct val="150000"/>
              </a:lnSpc>
            </a:pPr>
            <a:endParaRPr lang="fr-FR" altLang="fr-FR" sz="2000" dirty="0">
              <a:latin typeface="Gill Sans MT" pitchFamily="34" charset="0"/>
            </a:endParaRPr>
          </a:p>
          <a:p>
            <a:pPr algn="just">
              <a:lnSpc>
                <a:spcPct val="150000"/>
              </a:lnSpc>
            </a:pPr>
            <a:endParaRPr lang="fr-FR" altLang="fr-FR" sz="2000" dirty="0">
              <a:latin typeface="Gill Sans MT" pitchFamily="34" charset="0"/>
            </a:endParaRPr>
          </a:p>
        </p:txBody>
      </p:sp>
    </p:spTree>
    <p:extLst>
      <p:ext uri="{BB962C8B-B14F-4D97-AF65-F5344CB8AC3E}">
        <p14:creationId xmlns:p14="http://schemas.microsoft.com/office/powerpoint/2010/main" val="146373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214313"/>
            <a:ext cx="8640793" cy="609398"/>
          </a:xfrm>
        </p:spPr>
        <p:txBody>
          <a:bodyPr>
            <a:normAutofit fontScale="90000"/>
          </a:bodyPr>
          <a:lstStyle/>
          <a:p>
            <a:pPr>
              <a:defRPr/>
            </a:pPr>
            <a:r>
              <a:rPr lang="fr-FR" dirty="0">
                <a:solidFill>
                  <a:srgbClr val="00AEEF"/>
                </a:solidFill>
              </a:rPr>
              <a:t>Du MCD au MLD</a:t>
            </a:r>
            <a:endParaRPr lang="fr-FR" dirty="0">
              <a:solidFill>
                <a:srgbClr val="00AEEF"/>
              </a:solidFill>
            </a:endParaRPr>
          </a:p>
        </p:txBody>
      </p:sp>
      <p:sp>
        <p:nvSpPr>
          <p:cNvPr id="34820" name="Rectangle 6"/>
          <p:cNvSpPr>
            <a:spLocks noChangeArrowheads="1"/>
          </p:cNvSpPr>
          <p:nvPr/>
        </p:nvSpPr>
        <p:spPr bwMode="auto">
          <a:xfrm>
            <a:off x="1738282" y="1214423"/>
            <a:ext cx="8786874" cy="2400657"/>
          </a:xfrm>
          <a:prstGeom prst="rect">
            <a:avLst/>
          </a:prstGeom>
          <a:noFill/>
          <a:ln w="9525">
            <a:noFill/>
            <a:miter lim="800000"/>
            <a:headEnd/>
            <a:tailEnd/>
          </a:ln>
        </p:spPr>
        <p:txBody>
          <a:bodyPr wrap="square">
            <a:spAutoFit/>
          </a:bodyPr>
          <a:lstStyle/>
          <a:p>
            <a:pPr algn="just">
              <a:lnSpc>
                <a:spcPct val="150000"/>
              </a:lnSpc>
            </a:pPr>
            <a:r>
              <a:rPr lang="fr-FR" altLang="fr-FR" sz="2000" dirty="0">
                <a:latin typeface="Gill Sans MT" pitchFamily="34" charset="0"/>
              </a:rPr>
              <a:t>Établir des règles de passage du MCD au MLD </a:t>
            </a:r>
          </a:p>
          <a:p>
            <a:pPr algn="just">
              <a:lnSpc>
                <a:spcPct val="150000"/>
              </a:lnSpc>
            </a:pPr>
            <a:r>
              <a:rPr lang="fr-FR" altLang="fr-FR" sz="2000" b="1" dirty="0">
                <a:latin typeface="Gill Sans MT" pitchFamily="34" charset="0"/>
              </a:rPr>
              <a:t>1.  Une entité se transforme en une Table </a:t>
            </a:r>
          </a:p>
          <a:p>
            <a:pPr algn="just">
              <a:lnSpc>
                <a:spcPct val="150000"/>
              </a:lnSpc>
            </a:pPr>
            <a:r>
              <a:rPr lang="fr-FR" altLang="fr-FR" sz="2000" b="1" dirty="0">
                <a:latin typeface="Gill Sans MT" pitchFamily="34" charset="0"/>
              </a:rPr>
              <a:t>2.  Relation binaire aux cardinalités </a:t>
            </a:r>
            <a:r>
              <a:rPr lang="fr-FR" altLang="fr-FR" sz="2000" b="1" dirty="0">
                <a:solidFill>
                  <a:srgbClr val="FF0000"/>
                </a:solidFill>
                <a:latin typeface="Gill Sans MT" pitchFamily="34" charset="0"/>
              </a:rPr>
              <a:t>(X,1) - (</a:t>
            </a:r>
            <a:r>
              <a:rPr lang="fr-FR" altLang="fr-FR" sz="2000" b="1" dirty="0" err="1">
                <a:solidFill>
                  <a:srgbClr val="FF0000"/>
                </a:solidFill>
                <a:latin typeface="Gill Sans MT" pitchFamily="34" charset="0"/>
              </a:rPr>
              <a:t>X,n</a:t>
            </a:r>
            <a:r>
              <a:rPr lang="fr-FR" altLang="fr-FR" sz="2000" b="1" dirty="0">
                <a:solidFill>
                  <a:srgbClr val="FF0000"/>
                </a:solidFill>
                <a:latin typeface="Gill Sans MT" pitchFamily="34" charset="0"/>
              </a:rPr>
              <a:t>), [ X=0 ou X=1 ] </a:t>
            </a:r>
          </a:p>
          <a:p>
            <a:pPr lvl="1" algn="just">
              <a:lnSpc>
                <a:spcPct val="150000"/>
              </a:lnSpc>
            </a:pPr>
            <a:r>
              <a:rPr lang="fr-FR" altLang="fr-FR" sz="2000" dirty="0">
                <a:latin typeface="Gill Sans MT" pitchFamily="34" charset="0"/>
                <a:sym typeface="Wingdings" pitchFamily="2" charset="2"/>
              </a:rPr>
              <a:t> </a:t>
            </a:r>
            <a:r>
              <a:rPr lang="fr-FR" altLang="fr-FR" sz="2000" dirty="0">
                <a:latin typeface="Gill Sans MT" pitchFamily="34" charset="0"/>
              </a:rPr>
              <a:t>La Clé Primaire de la table à la cardinalité (</a:t>
            </a:r>
            <a:r>
              <a:rPr lang="fr-FR" altLang="fr-FR" sz="2000" dirty="0" err="1">
                <a:latin typeface="Gill Sans MT" pitchFamily="34" charset="0"/>
              </a:rPr>
              <a:t>X,n</a:t>
            </a:r>
            <a:r>
              <a:rPr lang="fr-FR" altLang="fr-FR" sz="2000" dirty="0">
                <a:latin typeface="Gill Sans MT" pitchFamily="34" charset="0"/>
              </a:rPr>
              <a:t>) devient une Clé Etrangère dans la table à la cardinalité (X,1) :</a:t>
            </a:r>
            <a:endParaRPr lang="fr-FR" altLang="fr-FR" sz="2000" b="1" dirty="0">
              <a:solidFill>
                <a:srgbClr val="002060"/>
              </a:solidFill>
              <a:latin typeface="Comic Sans MS" pitchFamily="66" charset="0"/>
            </a:endParaRPr>
          </a:p>
        </p:txBody>
      </p:sp>
      <p:pic>
        <p:nvPicPr>
          <p:cNvPr id="129028" name="Picture 4"/>
          <p:cNvPicPr>
            <a:picLocks noChangeAspect="1" noChangeArrowheads="1"/>
          </p:cNvPicPr>
          <p:nvPr/>
        </p:nvPicPr>
        <p:blipFill>
          <a:blip r:embed="rId2"/>
          <a:srcRect/>
          <a:stretch>
            <a:fillRect/>
          </a:stretch>
        </p:blipFill>
        <p:spPr bwMode="auto">
          <a:xfrm>
            <a:off x="1524001" y="4000504"/>
            <a:ext cx="9011325" cy="1428760"/>
          </a:xfrm>
          <a:prstGeom prst="rect">
            <a:avLst/>
          </a:prstGeom>
          <a:noFill/>
          <a:ln w="9525">
            <a:noFill/>
            <a:miter lim="800000"/>
            <a:headEnd/>
            <a:tailEnd/>
          </a:ln>
          <a:effectLst/>
        </p:spPr>
      </p:pic>
    </p:spTree>
    <p:extLst>
      <p:ext uri="{BB962C8B-B14F-4D97-AF65-F5344CB8AC3E}">
        <p14:creationId xmlns:p14="http://schemas.microsoft.com/office/powerpoint/2010/main" val="2118119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214313"/>
            <a:ext cx="8640793" cy="609398"/>
          </a:xfrm>
        </p:spPr>
        <p:txBody>
          <a:bodyPr>
            <a:normAutofit fontScale="90000"/>
          </a:bodyPr>
          <a:lstStyle/>
          <a:p>
            <a:pPr>
              <a:defRPr/>
            </a:pPr>
            <a:r>
              <a:rPr lang="fr-FR" dirty="0">
                <a:solidFill>
                  <a:srgbClr val="00AEEF"/>
                </a:solidFill>
              </a:rPr>
              <a:t>Du MCD au MLD</a:t>
            </a:r>
            <a:endParaRPr lang="fr-FR" dirty="0">
              <a:solidFill>
                <a:srgbClr val="00AEEF"/>
              </a:solidFill>
            </a:endParaRPr>
          </a:p>
        </p:txBody>
      </p:sp>
      <p:sp>
        <p:nvSpPr>
          <p:cNvPr id="34820" name="Rectangle 6"/>
          <p:cNvSpPr>
            <a:spLocks noChangeArrowheads="1"/>
          </p:cNvSpPr>
          <p:nvPr/>
        </p:nvSpPr>
        <p:spPr bwMode="auto">
          <a:xfrm>
            <a:off x="1738282" y="1214422"/>
            <a:ext cx="8786874" cy="2862322"/>
          </a:xfrm>
          <a:prstGeom prst="rect">
            <a:avLst/>
          </a:prstGeom>
          <a:noFill/>
          <a:ln w="9525">
            <a:noFill/>
            <a:miter lim="800000"/>
            <a:headEnd/>
            <a:tailEnd/>
          </a:ln>
        </p:spPr>
        <p:txBody>
          <a:bodyPr wrap="square">
            <a:spAutoFit/>
          </a:bodyPr>
          <a:lstStyle/>
          <a:p>
            <a:pPr algn="just">
              <a:lnSpc>
                <a:spcPct val="150000"/>
              </a:lnSpc>
            </a:pPr>
            <a:r>
              <a:rPr lang="fr-FR" altLang="fr-FR" sz="2000" b="1" dirty="0">
                <a:latin typeface="Gill Sans MT" pitchFamily="34" charset="0"/>
              </a:rPr>
              <a:t>3.  Relation binaire aux cardinalités </a:t>
            </a:r>
            <a:r>
              <a:rPr lang="fr-FR" altLang="fr-FR" sz="2000" b="1" dirty="0">
                <a:solidFill>
                  <a:srgbClr val="FF0000"/>
                </a:solidFill>
                <a:latin typeface="Gill Sans MT" pitchFamily="34" charset="0"/>
              </a:rPr>
              <a:t>(</a:t>
            </a:r>
            <a:r>
              <a:rPr lang="fr-FR" altLang="fr-FR" sz="2000" b="1" dirty="0" err="1">
                <a:solidFill>
                  <a:srgbClr val="FF0000"/>
                </a:solidFill>
                <a:latin typeface="Gill Sans MT" pitchFamily="34" charset="0"/>
              </a:rPr>
              <a:t>X,n</a:t>
            </a:r>
            <a:r>
              <a:rPr lang="fr-FR" altLang="fr-FR" sz="2000" b="1" dirty="0">
                <a:solidFill>
                  <a:srgbClr val="FF0000"/>
                </a:solidFill>
                <a:latin typeface="Gill Sans MT" pitchFamily="34" charset="0"/>
              </a:rPr>
              <a:t>) - (</a:t>
            </a:r>
            <a:r>
              <a:rPr lang="fr-FR" altLang="fr-FR" sz="2000" b="1" dirty="0" err="1">
                <a:solidFill>
                  <a:srgbClr val="FF0000"/>
                </a:solidFill>
                <a:latin typeface="Gill Sans MT" pitchFamily="34" charset="0"/>
              </a:rPr>
              <a:t>X,n</a:t>
            </a:r>
            <a:r>
              <a:rPr lang="fr-FR" altLang="fr-FR" sz="2000" b="1" dirty="0">
                <a:solidFill>
                  <a:srgbClr val="FF0000"/>
                </a:solidFill>
                <a:latin typeface="Gill Sans MT" pitchFamily="34" charset="0"/>
              </a:rPr>
              <a:t>), X=0 ou X=1  </a:t>
            </a:r>
          </a:p>
          <a:p>
            <a:pPr lvl="1" algn="just">
              <a:lnSpc>
                <a:spcPct val="150000"/>
              </a:lnSpc>
            </a:pPr>
            <a:r>
              <a:rPr lang="fr-FR" altLang="fr-FR" sz="2000" dirty="0">
                <a:latin typeface="Gill Sans MT" pitchFamily="34" charset="0"/>
              </a:rPr>
              <a:t>•  Il y a création d'une table supplémentaire ayant comme Clé Primaire une clé composée des identifiants des 2 entités. On dit que la Clé Primaire de la nouvelle table est la concaténation des Clés Primaires des deux autres tables.  </a:t>
            </a:r>
          </a:p>
          <a:p>
            <a:pPr lvl="1" algn="just">
              <a:lnSpc>
                <a:spcPct val="150000"/>
              </a:lnSpc>
            </a:pPr>
            <a:r>
              <a:rPr lang="fr-FR" altLang="fr-FR" sz="2000" dirty="0">
                <a:latin typeface="Gill Sans MT" pitchFamily="34" charset="0"/>
              </a:rPr>
              <a:t>•  Si la relation est porteuse de donnée, celles ci deviennent des attributs pour la nouvelle table.</a:t>
            </a:r>
            <a:endParaRPr lang="fr-FR" altLang="fr-FR" sz="2000" b="1" dirty="0">
              <a:solidFill>
                <a:srgbClr val="002060"/>
              </a:solidFill>
              <a:latin typeface="Comic Sans MS" pitchFamily="66" charset="0"/>
            </a:endParaRPr>
          </a:p>
        </p:txBody>
      </p:sp>
      <p:pic>
        <p:nvPicPr>
          <p:cNvPr id="130050" name="Picture 2"/>
          <p:cNvPicPr>
            <a:picLocks noChangeAspect="1" noChangeArrowheads="1"/>
          </p:cNvPicPr>
          <p:nvPr/>
        </p:nvPicPr>
        <p:blipFill>
          <a:blip r:embed="rId2"/>
          <a:srcRect/>
          <a:stretch>
            <a:fillRect/>
          </a:stretch>
        </p:blipFill>
        <p:spPr bwMode="auto">
          <a:xfrm>
            <a:off x="1524000" y="4404740"/>
            <a:ext cx="9144000" cy="1453153"/>
          </a:xfrm>
          <a:prstGeom prst="rect">
            <a:avLst/>
          </a:prstGeom>
          <a:noFill/>
          <a:ln w="9525">
            <a:noFill/>
            <a:miter lim="800000"/>
            <a:headEnd/>
            <a:tailEnd/>
          </a:ln>
          <a:effectLst/>
        </p:spPr>
      </p:pic>
    </p:spTree>
    <p:extLst>
      <p:ext uri="{BB962C8B-B14F-4D97-AF65-F5344CB8AC3E}">
        <p14:creationId xmlns:p14="http://schemas.microsoft.com/office/powerpoint/2010/main" val="19746664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1738283" y="1928802"/>
            <a:ext cx="8929717" cy="2214578"/>
          </a:xfrm>
        </p:spPr>
        <p:txBody>
          <a:bodyPr/>
          <a:lstStyle/>
          <a:p>
            <a:pPr>
              <a:lnSpc>
                <a:spcPct val="150000"/>
              </a:lnSpc>
            </a:pPr>
            <a:r>
              <a:rPr lang="fr-FR" dirty="0" smtClean="0"/>
              <a:t>Un exemple complet</a:t>
            </a:r>
          </a:p>
        </p:txBody>
      </p:sp>
    </p:spTree>
    <p:extLst>
      <p:ext uri="{BB962C8B-B14F-4D97-AF65-F5344CB8AC3E}">
        <p14:creationId xmlns:p14="http://schemas.microsoft.com/office/powerpoint/2010/main" val="105716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body" idx="1"/>
          </p:nvPr>
        </p:nvSpPr>
        <p:spPr>
          <a:xfrm>
            <a:off x="1809720" y="1214422"/>
            <a:ext cx="8610600" cy="838200"/>
          </a:xfrm>
        </p:spPr>
        <p:txBody>
          <a:bodyPr/>
          <a:lstStyle/>
          <a:p>
            <a:pPr algn="just" defTabSz="873125">
              <a:lnSpc>
                <a:spcPct val="110000"/>
              </a:lnSpc>
              <a:spcBef>
                <a:spcPts val="1200"/>
              </a:spcBef>
              <a:tabLst>
                <a:tab pos="4295775" algn="l"/>
                <a:tab pos="8388350" algn="r"/>
              </a:tabLst>
            </a:pPr>
            <a:r>
              <a:rPr lang="fr-FR" dirty="0"/>
              <a:t>Un exemple complet</a:t>
            </a:r>
            <a:endParaRPr lang="fr-FR" u="sng" dirty="0"/>
          </a:p>
        </p:txBody>
      </p:sp>
      <p:sp>
        <p:nvSpPr>
          <p:cNvPr id="995331" name="Rectangle 3"/>
          <p:cNvSpPr>
            <a:spLocks noGrp="1" noChangeArrowheads="1"/>
          </p:cNvSpPr>
          <p:nvPr>
            <p:ph type="title"/>
          </p:nvPr>
        </p:nvSpPr>
        <p:spPr>
          <a:xfrm>
            <a:off x="1828800" y="304800"/>
            <a:ext cx="8534400" cy="609398"/>
          </a:xfrm>
        </p:spPr>
        <p:txBody>
          <a:bodyPr>
            <a:normAutofit fontScale="90000"/>
          </a:bodyPr>
          <a:lstStyle/>
          <a:p>
            <a:pPr defTabSz="873125">
              <a:tabLst>
                <a:tab pos="8288338" algn="r"/>
              </a:tabLst>
            </a:pPr>
            <a:r>
              <a:rPr lang="fr-FR" dirty="0">
                <a:solidFill>
                  <a:srgbClr val="00AEEF"/>
                </a:solidFill>
              </a:rPr>
              <a:t>Génération d’un MLD relationnel 	</a:t>
            </a:r>
          </a:p>
        </p:txBody>
      </p:sp>
      <p:sp>
        <p:nvSpPr>
          <p:cNvPr id="995332" name="Rectangle 4"/>
          <p:cNvSpPr>
            <a:spLocks noChangeArrowheads="1"/>
          </p:cNvSpPr>
          <p:nvPr/>
        </p:nvSpPr>
        <p:spPr bwMode="auto">
          <a:xfrm>
            <a:off x="8637588" y="2333625"/>
            <a:ext cx="1420812" cy="331788"/>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ADHERENT</a:t>
            </a:r>
          </a:p>
        </p:txBody>
      </p:sp>
      <p:sp>
        <p:nvSpPr>
          <p:cNvPr id="995333" name="Rectangle 5"/>
          <p:cNvSpPr>
            <a:spLocks noChangeArrowheads="1"/>
          </p:cNvSpPr>
          <p:nvPr/>
        </p:nvSpPr>
        <p:spPr bwMode="auto">
          <a:xfrm>
            <a:off x="8637588" y="2665414"/>
            <a:ext cx="1420812" cy="795337"/>
          </a:xfrm>
          <a:prstGeom prst="rect">
            <a:avLst/>
          </a:prstGeom>
          <a:noFill/>
          <a:ln w="19050">
            <a:solidFill>
              <a:schemeClr val="tx1"/>
            </a:solidFill>
            <a:miter lim="800000"/>
            <a:headEnd/>
            <a:tailEnd/>
          </a:ln>
          <a:effectLst/>
        </p:spPr>
        <p:txBody>
          <a:bodyPr wrap="none" lIns="90000" tIns="46800" rIns="90000" bIns="46800"/>
          <a:lstStyle/>
          <a:p>
            <a:pPr eaLnBrk="0" hangingPunct="0">
              <a:lnSpc>
                <a:spcPct val="90000"/>
              </a:lnSpc>
            </a:pPr>
            <a:r>
              <a:rPr lang="fr-FR" u="sng">
                <a:latin typeface="Arial" charset="0"/>
              </a:rPr>
              <a:t>nomAdh</a:t>
            </a:r>
          </a:p>
          <a:p>
            <a:pPr eaLnBrk="0" hangingPunct="0"/>
            <a:r>
              <a:rPr lang="fr-FR">
                <a:latin typeface="Arial" charset="0"/>
              </a:rPr>
              <a:t>nom</a:t>
            </a:r>
          </a:p>
          <a:p>
            <a:pPr eaLnBrk="0" hangingPunct="0">
              <a:lnSpc>
                <a:spcPct val="80000"/>
              </a:lnSpc>
            </a:pPr>
            <a:r>
              <a:rPr lang="fr-FR">
                <a:latin typeface="Arial" charset="0"/>
              </a:rPr>
              <a:t>adresse</a:t>
            </a:r>
          </a:p>
        </p:txBody>
      </p:sp>
      <p:sp>
        <p:nvSpPr>
          <p:cNvPr id="995334" name="Rectangle 6"/>
          <p:cNvSpPr>
            <a:spLocks noChangeArrowheads="1"/>
          </p:cNvSpPr>
          <p:nvPr/>
        </p:nvSpPr>
        <p:spPr bwMode="auto">
          <a:xfrm>
            <a:off x="2133601" y="3989389"/>
            <a:ext cx="1344613" cy="339725"/>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AUTEUR</a:t>
            </a:r>
          </a:p>
        </p:txBody>
      </p:sp>
      <p:sp>
        <p:nvSpPr>
          <p:cNvPr id="995335" name="Rectangle 7"/>
          <p:cNvSpPr>
            <a:spLocks noChangeArrowheads="1"/>
          </p:cNvSpPr>
          <p:nvPr/>
        </p:nvSpPr>
        <p:spPr bwMode="auto">
          <a:xfrm>
            <a:off x="2133601" y="4329113"/>
            <a:ext cx="1344613" cy="811212"/>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n°Auteur</a:t>
            </a:r>
          </a:p>
          <a:p>
            <a:pPr eaLnBrk="0" hangingPunct="0"/>
            <a:r>
              <a:rPr lang="fr-FR">
                <a:latin typeface="Arial" charset="0"/>
              </a:rPr>
              <a:t>nomAuteur</a:t>
            </a:r>
          </a:p>
          <a:p>
            <a:pPr eaLnBrk="0" hangingPunct="0"/>
            <a:endParaRPr lang="fr-FR">
              <a:latin typeface="Arial" charset="0"/>
            </a:endParaRPr>
          </a:p>
        </p:txBody>
      </p:sp>
      <p:sp>
        <p:nvSpPr>
          <p:cNvPr id="995336" name="Rectangle 8"/>
          <p:cNvSpPr>
            <a:spLocks noChangeArrowheads="1"/>
          </p:cNvSpPr>
          <p:nvPr/>
        </p:nvSpPr>
        <p:spPr bwMode="auto">
          <a:xfrm>
            <a:off x="4141788" y="2401889"/>
            <a:ext cx="1447800" cy="339725"/>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LIVRE</a:t>
            </a:r>
          </a:p>
        </p:txBody>
      </p:sp>
      <p:sp>
        <p:nvSpPr>
          <p:cNvPr id="995337" name="Rectangle 9"/>
          <p:cNvSpPr>
            <a:spLocks noChangeArrowheads="1"/>
          </p:cNvSpPr>
          <p:nvPr/>
        </p:nvSpPr>
        <p:spPr bwMode="auto">
          <a:xfrm>
            <a:off x="4141788" y="2741614"/>
            <a:ext cx="1447800" cy="839787"/>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codeLivre</a:t>
            </a:r>
          </a:p>
          <a:p>
            <a:pPr eaLnBrk="0" hangingPunct="0"/>
            <a:r>
              <a:rPr lang="fr-FR">
                <a:latin typeface="Arial" charset="0"/>
              </a:rPr>
              <a:t>titre</a:t>
            </a:r>
          </a:p>
        </p:txBody>
      </p:sp>
      <p:sp>
        <p:nvSpPr>
          <p:cNvPr id="995338" name="Rectangle 10"/>
          <p:cNvSpPr>
            <a:spLocks noChangeArrowheads="1"/>
          </p:cNvSpPr>
          <p:nvPr/>
        </p:nvSpPr>
        <p:spPr bwMode="auto">
          <a:xfrm>
            <a:off x="6172200" y="5181601"/>
            <a:ext cx="1714500" cy="366713"/>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COLLECTION</a:t>
            </a:r>
          </a:p>
        </p:txBody>
      </p:sp>
      <p:sp>
        <p:nvSpPr>
          <p:cNvPr id="995339" name="Rectangle 11"/>
          <p:cNvSpPr>
            <a:spLocks noChangeArrowheads="1"/>
          </p:cNvSpPr>
          <p:nvPr/>
        </p:nvSpPr>
        <p:spPr bwMode="auto">
          <a:xfrm>
            <a:off x="6172200" y="5548314"/>
            <a:ext cx="1714500" cy="852487"/>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codeCollection</a:t>
            </a:r>
          </a:p>
          <a:p>
            <a:pPr eaLnBrk="0" hangingPunct="0"/>
            <a:r>
              <a:rPr lang="fr-FR">
                <a:latin typeface="Arial" charset="0"/>
              </a:rPr>
              <a:t>nomCollection</a:t>
            </a:r>
          </a:p>
        </p:txBody>
      </p:sp>
      <p:sp>
        <p:nvSpPr>
          <p:cNvPr id="995340" name="Text Box 12"/>
          <p:cNvSpPr txBox="1">
            <a:spLocks noChangeArrowheads="1"/>
          </p:cNvSpPr>
          <p:nvPr/>
        </p:nvSpPr>
        <p:spPr bwMode="auto">
          <a:xfrm>
            <a:off x="3581400" y="2773364"/>
            <a:ext cx="457200" cy="274637"/>
          </a:xfrm>
          <a:prstGeom prst="rect">
            <a:avLst/>
          </a:prstGeom>
          <a:noFill/>
          <a:ln w="38100">
            <a:noFill/>
            <a:miter lim="800000"/>
            <a:headEnd/>
            <a:tailEnd/>
          </a:ln>
          <a:effectLst/>
        </p:spPr>
        <p:txBody>
          <a:bodyPr lIns="0" tIns="0" rIns="0" bIns="0">
            <a:spAutoFit/>
          </a:bodyPr>
          <a:lstStyle/>
          <a:p>
            <a:pPr algn="ctr" eaLnBrk="0" hangingPunct="0"/>
            <a:r>
              <a:rPr lang="fr-FR">
                <a:latin typeface="Arial" charset="0"/>
              </a:rPr>
              <a:t>0, 1</a:t>
            </a:r>
          </a:p>
        </p:txBody>
      </p:sp>
      <p:cxnSp>
        <p:nvCxnSpPr>
          <p:cNvPr id="995341" name="AutoShape 13"/>
          <p:cNvCxnSpPr>
            <a:cxnSpLocks noChangeShapeType="1"/>
            <a:stCxn id="995337" idx="1"/>
            <a:endCxn id="995366" idx="6"/>
          </p:cNvCxnSpPr>
          <p:nvPr/>
        </p:nvCxnSpPr>
        <p:spPr bwMode="auto">
          <a:xfrm flipH="1">
            <a:off x="3066592" y="3161508"/>
            <a:ext cx="1075197" cy="14287"/>
          </a:xfrm>
          <a:prstGeom prst="straightConnector1">
            <a:avLst/>
          </a:prstGeom>
          <a:noFill/>
          <a:ln w="19050">
            <a:solidFill>
              <a:schemeClr val="tx1"/>
            </a:solidFill>
            <a:round/>
            <a:headEnd/>
            <a:tailEnd/>
          </a:ln>
          <a:effectLst/>
        </p:spPr>
      </p:cxnSp>
      <p:grpSp>
        <p:nvGrpSpPr>
          <p:cNvPr id="2" name="Group 14"/>
          <p:cNvGrpSpPr>
            <a:grpSpLocks/>
          </p:cNvGrpSpPr>
          <p:nvPr/>
        </p:nvGrpSpPr>
        <p:grpSpPr bwMode="auto">
          <a:xfrm>
            <a:off x="6305550" y="1906588"/>
            <a:ext cx="1447800" cy="989012"/>
            <a:chOff x="3012" y="1201"/>
            <a:chExt cx="912" cy="623"/>
          </a:xfrm>
        </p:grpSpPr>
        <p:sp>
          <p:nvSpPr>
            <p:cNvPr id="995343" name="Rectangle 15"/>
            <p:cNvSpPr>
              <a:spLocks noChangeArrowheads="1"/>
            </p:cNvSpPr>
            <p:nvPr/>
          </p:nvSpPr>
          <p:spPr bwMode="auto">
            <a:xfrm>
              <a:off x="3012" y="1201"/>
              <a:ext cx="912" cy="214"/>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DATE</a:t>
              </a:r>
            </a:p>
          </p:txBody>
        </p:sp>
        <p:sp>
          <p:nvSpPr>
            <p:cNvPr id="995344" name="Rectangle 16"/>
            <p:cNvSpPr>
              <a:spLocks noChangeArrowheads="1"/>
            </p:cNvSpPr>
            <p:nvPr/>
          </p:nvSpPr>
          <p:spPr bwMode="auto">
            <a:xfrm>
              <a:off x="3012" y="1415"/>
              <a:ext cx="912" cy="409"/>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date</a:t>
              </a:r>
              <a:endParaRPr lang="fr-FR">
                <a:latin typeface="Arial" charset="0"/>
              </a:endParaRPr>
            </a:p>
            <a:p>
              <a:pPr eaLnBrk="0" hangingPunct="0"/>
              <a:endParaRPr lang="fr-FR">
                <a:latin typeface="Arial" charset="0"/>
              </a:endParaRPr>
            </a:p>
          </p:txBody>
        </p:sp>
      </p:grpSp>
      <p:sp>
        <p:nvSpPr>
          <p:cNvPr id="995345" name="Rectangle 17"/>
          <p:cNvSpPr>
            <a:spLocks noChangeArrowheads="1"/>
          </p:cNvSpPr>
          <p:nvPr/>
        </p:nvSpPr>
        <p:spPr bwMode="auto">
          <a:xfrm>
            <a:off x="8686801" y="3810001"/>
            <a:ext cx="1344613" cy="339725"/>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EDITEUR</a:t>
            </a:r>
          </a:p>
        </p:txBody>
      </p:sp>
      <p:sp>
        <p:nvSpPr>
          <p:cNvPr id="995346" name="Rectangle 18"/>
          <p:cNvSpPr>
            <a:spLocks noChangeArrowheads="1"/>
          </p:cNvSpPr>
          <p:nvPr/>
        </p:nvSpPr>
        <p:spPr bwMode="auto">
          <a:xfrm>
            <a:off x="8686801" y="4149726"/>
            <a:ext cx="1344613" cy="811213"/>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n°Editeur</a:t>
            </a:r>
          </a:p>
          <a:p>
            <a:pPr eaLnBrk="0" hangingPunct="0"/>
            <a:r>
              <a:rPr lang="fr-FR">
                <a:latin typeface="Arial" charset="0"/>
              </a:rPr>
              <a:t>nomEditeur</a:t>
            </a:r>
          </a:p>
          <a:p>
            <a:pPr eaLnBrk="0" hangingPunct="0"/>
            <a:endParaRPr lang="fr-FR">
              <a:latin typeface="Arial" charset="0"/>
            </a:endParaRPr>
          </a:p>
        </p:txBody>
      </p:sp>
      <p:cxnSp>
        <p:nvCxnSpPr>
          <p:cNvPr id="995347" name="AutoShape 19"/>
          <p:cNvCxnSpPr>
            <a:cxnSpLocks noChangeShapeType="1"/>
            <a:stCxn id="995339" idx="3"/>
            <a:endCxn id="995367" idx="2"/>
          </p:cNvCxnSpPr>
          <p:nvPr/>
        </p:nvCxnSpPr>
        <p:spPr bwMode="auto">
          <a:xfrm flipV="1">
            <a:off x="7886700" y="5968207"/>
            <a:ext cx="1201738" cy="6350"/>
          </a:xfrm>
          <a:prstGeom prst="straightConnector1">
            <a:avLst/>
          </a:prstGeom>
          <a:noFill/>
          <a:ln w="19050">
            <a:solidFill>
              <a:schemeClr val="tx1"/>
            </a:solidFill>
            <a:round/>
            <a:headEnd/>
            <a:tailEnd/>
          </a:ln>
          <a:effectLst/>
        </p:spPr>
      </p:cxnSp>
      <p:sp>
        <p:nvSpPr>
          <p:cNvPr id="995348" name="Text Box 20"/>
          <p:cNvSpPr txBox="1">
            <a:spLocks noChangeArrowheads="1"/>
          </p:cNvSpPr>
          <p:nvPr/>
        </p:nvSpPr>
        <p:spPr bwMode="auto">
          <a:xfrm>
            <a:off x="7924800" y="5592764"/>
            <a:ext cx="838200" cy="274637"/>
          </a:xfrm>
          <a:prstGeom prst="rect">
            <a:avLst/>
          </a:prstGeom>
          <a:noFill/>
          <a:ln w="38100">
            <a:noFill/>
            <a:miter lim="800000"/>
            <a:headEnd/>
            <a:tailEnd/>
          </a:ln>
          <a:effectLst/>
        </p:spPr>
        <p:txBody>
          <a:bodyPr lIns="0" tIns="0" rIns="0" bIns="0">
            <a:spAutoFit/>
          </a:bodyPr>
          <a:lstStyle/>
          <a:p>
            <a:pPr eaLnBrk="0" hangingPunct="0"/>
            <a:r>
              <a:rPr lang="fr-FR">
                <a:latin typeface="Arial" charset="0"/>
              </a:rPr>
              <a:t>1, 1</a:t>
            </a:r>
          </a:p>
        </p:txBody>
      </p:sp>
      <p:cxnSp>
        <p:nvCxnSpPr>
          <p:cNvPr id="995349" name="AutoShape 21"/>
          <p:cNvCxnSpPr>
            <a:cxnSpLocks noChangeShapeType="1"/>
            <a:endCxn id="995351" idx="1"/>
          </p:cNvCxnSpPr>
          <p:nvPr/>
        </p:nvCxnSpPr>
        <p:spPr bwMode="auto">
          <a:xfrm>
            <a:off x="5599114" y="3086100"/>
            <a:ext cx="746125" cy="711200"/>
          </a:xfrm>
          <a:prstGeom prst="straightConnector1">
            <a:avLst/>
          </a:prstGeom>
          <a:noFill/>
          <a:ln w="19050">
            <a:solidFill>
              <a:schemeClr val="tx1"/>
            </a:solidFill>
            <a:round/>
            <a:headEnd/>
            <a:tailEnd/>
          </a:ln>
          <a:effectLst/>
        </p:spPr>
      </p:cxnSp>
      <p:cxnSp>
        <p:nvCxnSpPr>
          <p:cNvPr id="995350" name="AutoShape 22"/>
          <p:cNvCxnSpPr>
            <a:cxnSpLocks noChangeShapeType="1"/>
            <a:endCxn id="995351" idx="3"/>
          </p:cNvCxnSpPr>
          <p:nvPr/>
        </p:nvCxnSpPr>
        <p:spPr bwMode="auto">
          <a:xfrm flipH="1">
            <a:off x="7715251" y="3063876"/>
            <a:ext cx="912813" cy="733425"/>
          </a:xfrm>
          <a:prstGeom prst="straightConnector1">
            <a:avLst/>
          </a:prstGeom>
          <a:noFill/>
          <a:ln w="19050">
            <a:solidFill>
              <a:schemeClr val="tx1"/>
            </a:solidFill>
            <a:round/>
            <a:headEnd/>
            <a:tailEnd/>
          </a:ln>
          <a:effectLst/>
        </p:spPr>
      </p:cxnSp>
      <p:sp>
        <p:nvSpPr>
          <p:cNvPr id="995351" name="AutoShape 23"/>
          <p:cNvSpPr>
            <a:spLocks noChangeArrowheads="1"/>
          </p:cNvSpPr>
          <p:nvPr/>
        </p:nvSpPr>
        <p:spPr bwMode="auto">
          <a:xfrm>
            <a:off x="6354763" y="3403601"/>
            <a:ext cx="1350962" cy="785813"/>
          </a:xfrm>
          <a:prstGeom prst="roundRect">
            <a:avLst>
              <a:gd name="adj" fmla="val 16667"/>
            </a:avLst>
          </a:prstGeom>
          <a:noFill/>
          <a:ln w="19050">
            <a:solidFill>
              <a:schemeClr val="tx1"/>
            </a:solidFill>
            <a:round/>
            <a:headEnd/>
            <a:tailEnd/>
          </a:ln>
          <a:effectLst/>
        </p:spPr>
        <p:txBody>
          <a:bodyPr wrap="none" lIns="90000" tIns="46800" rIns="90000" bIns="46800"/>
          <a:lstStyle/>
          <a:p>
            <a:pPr algn="ctr" eaLnBrk="0" hangingPunct="0"/>
            <a:r>
              <a:rPr lang="fr-FR">
                <a:latin typeface="Arial" charset="0"/>
              </a:rPr>
              <a:t>Emprunter</a:t>
            </a:r>
          </a:p>
          <a:p>
            <a:pPr algn="ctr" eaLnBrk="0" hangingPunct="0">
              <a:lnSpc>
                <a:spcPct val="130000"/>
              </a:lnSpc>
            </a:pPr>
            <a:r>
              <a:rPr lang="fr-FR">
                <a:latin typeface="Arial" charset="0"/>
              </a:rPr>
              <a:t>rendu</a:t>
            </a:r>
          </a:p>
        </p:txBody>
      </p:sp>
      <p:sp>
        <p:nvSpPr>
          <p:cNvPr id="995352" name="Line 24"/>
          <p:cNvSpPr>
            <a:spLocks noChangeShapeType="1"/>
          </p:cNvSpPr>
          <p:nvPr/>
        </p:nvSpPr>
        <p:spPr bwMode="auto">
          <a:xfrm>
            <a:off x="6354763" y="3751263"/>
            <a:ext cx="1350962" cy="0"/>
          </a:xfrm>
          <a:prstGeom prst="line">
            <a:avLst/>
          </a:prstGeom>
          <a:noFill/>
          <a:ln w="19050">
            <a:solidFill>
              <a:schemeClr val="tx1"/>
            </a:solidFill>
            <a:round/>
            <a:headEnd/>
            <a:tailEnd/>
          </a:ln>
          <a:effectLst/>
        </p:spPr>
        <p:txBody>
          <a:bodyPr wrap="none" lIns="90000" tIns="46800" rIns="90000" bIns="46800" anchor="ctr">
            <a:spAutoFit/>
          </a:bodyPr>
          <a:lstStyle/>
          <a:p>
            <a:endParaRPr lang="fr-FR"/>
          </a:p>
        </p:txBody>
      </p:sp>
      <p:cxnSp>
        <p:nvCxnSpPr>
          <p:cNvPr id="995353" name="AutoShape 25"/>
          <p:cNvCxnSpPr>
            <a:cxnSpLocks noChangeShapeType="1"/>
            <a:endCxn id="995351" idx="0"/>
          </p:cNvCxnSpPr>
          <p:nvPr/>
        </p:nvCxnSpPr>
        <p:spPr bwMode="auto">
          <a:xfrm>
            <a:off x="7029450" y="2905125"/>
            <a:ext cx="1588" cy="488950"/>
          </a:xfrm>
          <a:prstGeom prst="straightConnector1">
            <a:avLst/>
          </a:prstGeom>
          <a:noFill/>
          <a:ln w="19050">
            <a:solidFill>
              <a:schemeClr val="tx1"/>
            </a:solidFill>
            <a:round/>
            <a:headEnd/>
            <a:tailEnd/>
          </a:ln>
          <a:effectLst/>
        </p:spPr>
      </p:cxnSp>
      <p:cxnSp>
        <p:nvCxnSpPr>
          <p:cNvPr id="995354" name="AutoShape 26"/>
          <p:cNvCxnSpPr>
            <a:cxnSpLocks noChangeShapeType="1"/>
            <a:stCxn id="995337" idx="2"/>
            <a:endCxn id="995356" idx="0"/>
          </p:cNvCxnSpPr>
          <p:nvPr/>
        </p:nvCxnSpPr>
        <p:spPr bwMode="auto">
          <a:xfrm>
            <a:off x="4865689" y="3590925"/>
            <a:ext cx="1587" cy="666750"/>
          </a:xfrm>
          <a:prstGeom prst="straightConnector1">
            <a:avLst/>
          </a:prstGeom>
          <a:noFill/>
          <a:ln w="19050">
            <a:solidFill>
              <a:schemeClr val="tx1"/>
            </a:solidFill>
            <a:round/>
            <a:headEnd/>
            <a:tailEnd/>
          </a:ln>
          <a:effectLst/>
        </p:spPr>
      </p:cxnSp>
      <p:cxnSp>
        <p:nvCxnSpPr>
          <p:cNvPr id="995355" name="AutoShape 27"/>
          <p:cNvCxnSpPr>
            <a:cxnSpLocks noChangeShapeType="1"/>
            <a:endCxn id="995356" idx="2"/>
          </p:cNvCxnSpPr>
          <p:nvPr/>
        </p:nvCxnSpPr>
        <p:spPr bwMode="auto">
          <a:xfrm flipH="1" flipV="1">
            <a:off x="4867275" y="5062538"/>
            <a:ext cx="1295400" cy="874712"/>
          </a:xfrm>
          <a:prstGeom prst="straightConnector1">
            <a:avLst/>
          </a:prstGeom>
          <a:noFill/>
          <a:ln w="19050">
            <a:solidFill>
              <a:schemeClr val="tx1"/>
            </a:solidFill>
            <a:round/>
            <a:headEnd/>
            <a:tailEnd/>
          </a:ln>
          <a:effectLst/>
        </p:spPr>
      </p:cxnSp>
      <p:sp>
        <p:nvSpPr>
          <p:cNvPr id="995356" name="AutoShape 28"/>
          <p:cNvSpPr>
            <a:spLocks noChangeArrowheads="1"/>
          </p:cNvSpPr>
          <p:nvPr/>
        </p:nvSpPr>
        <p:spPr bwMode="auto">
          <a:xfrm>
            <a:off x="4038601" y="4267201"/>
            <a:ext cx="1655763" cy="785813"/>
          </a:xfrm>
          <a:prstGeom prst="roundRect">
            <a:avLst>
              <a:gd name="adj" fmla="val 16667"/>
            </a:avLst>
          </a:prstGeom>
          <a:noFill/>
          <a:ln w="19050">
            <a:solidFill>
              <a:schemeClr val="tx1"/>
            </a:solidFill>
            <a:round/>
            <a:headEnd/>
            <a:tailEnd/>
          </a:ln>
          <a:effectLst/>
        </p:spPr>
        <p:txBody>
          <a:bodyPr wrap="none" lIns="90000" tIns="46800" rIns="90000" bIns="46800"/>
          <a:lstStyle/>
          <a:p>
            <a:pPr algn="ctr" eaLnBrk="0" hangingPunct="0">
              <a:lnSpc>
                <a:spcPct val="90000"/>
              </a:lnSpc>
            </a:pPr>
            <a:r>
              <a:rPr lang="fr-FR">
                <a:latin typeface="Arial" charset="0"/>
              </a:rPr>
              <a:t>Compter</a:t>
            </a:r>
          </a:p>
          <a:p>
            <a:pPr algn="ctr" eaLnBrk="0" hangingPunct="0">
              <a:lnSpc>
                <a:spcPct val="130000"/>
              </a:lnSpc>
            </a:pPr>
            <a:r>
              <a:rPr lang="fr-FR">
                <a:latin typeface="Arial" charset="0"/>
              </a:rPr>
              <a:t>nbExemp</a:t>
            </a:r>
          </a:p>
        </p:txBody>
      </p:sp>
      <p:sp>
        <p:nvSpPr>
          <p:cNvPr id="995357" name="Line 29"/>
          <p:cNvSpPr>
            <a:spLocks noChangeShapeType="1"/>
          </p:cNvSpPr>
          <p:nvPr/>
        </p:nvSpPr>
        <p:spPr bwMode="auto">
          <a:xfrm>
            <a:off x="4038601" y="4614863"/>
            <a:ext cx="1655763" cy="0"/>
          </a:xfrm>
          <a:prstGeom prst="line">
            <a:avLst/>
          </a:prstGeom>
          <a:noFill/>
          <a:ln w="19050">
            <a:solidFill>
              <a:schemeClr val="tx1"/>
            </a:solidFill>
            <a:round/>
            <a:headEnd/>
            <a:tailEnd/>
          </a:ln>
          <a:effectLst/>
        </p:spPr>
        <p:txBody>
          <a:bodyPr wrap="none" lIns="90000" tIns="46800" rIns="90000" bIns="46800" anchor="ctr">
            <a:spAutoFit/>
          </a:bodyPr>
          <a:lstStyle/>
          <a:p>
            <a:endParaRPr lang="fr-FR"/>
          </a:p>
        </p:txBody>
      </p:sp>
      <p:sp>
        <p:nvSpPr>
          <p:cNvPr id="995358" name="Text Box 30"/>
          <p:cNvSpPr txBox="1">
            <a:spLocks noChangeArrowheads="1"/>
          </p:cNvSpPr>
          <p:nvPr/>
        </p:nvSpPr>
        <p:spPr bwMode="auto">
          <a:xfrm>
            <a:off x="2209800" y="3687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5359" name="Text Box 31"/>
          <p:cNvSpPr txBox="1">
            <a:spLocks noChangeArrowheads="1"/>
          </p:cNvSpPr>
          <p:nvPr/>
        </p:nvSpPr>
        <p:spPr bwMode="auto">
          <a:xfrm>
            <a:off x="4419600" y="3581400"/>
            <a:ext cx="381000" cy="274638"/>
          </a:xfrm>
          <a:prstGeom prst="rect">
            <a:avLst/>
          </a:prstGeom>
          <a:noFill/>
          <a:ln w="38100">
            <a:noFill/>
            <a:miter lim="800000"/>
            <a:headEnd/>
            <a:tailEnd/>
          </a:ln>
          <a:effectLst/>
        </p:spPr>
        <p:txBody>
          <a:bodyPr wrap="none" lIns="0" tIns="0" rIns="0" bIns="0">
            <a:spAutoFit/>
          </a:bodyPr>
          <a:lstStyle/>
          <a:p>
            <a:pPr eaLnBrk="0" hangingPunct="0"/>
            <a:r>
              <a:rPr lang="fr-FR" dirty="0">
                <a:latin typeface="Arial" charset="0"/>
              </a:rPr>
              <a:t>1, </a:t>
            </a:r>
            <a:r>
              <a:rPr lang="fr-FR" dirty="0">
                <a:latin typeface="Arial" charset="0"/>
              </a:rPr>
              <a:t>n</a:t>
            </a:r>
          </a:p>
        </p:txBody>
      </p:sp>
      <p:sp>
        <p:nvSpPr>
          <p:cNvPr id="995360" name="Text Box 32"/>
          <p:cNvSpPr txBox="1">
            <a:spLocks noChangeArrowheads="1"/>
          </p:cNvSpPr>
          <p:nvPr/>
        </p:nvSpPr>
        <p:spPr bwMode="auto">
          <a:xfrm>
            <a:off x="5651500" y="5897564"/>
            <a:ext cx="381000" cy="274637"/>
          </a:xfrm>
          <a:prstGeom prst="rect">
            <a:avLst/>
          </a:prstGeom>
          <a:noFill/>
          <a:ln w="38100">
            <a:noFill/>
            <a:miter lim="800000"/>
            <a:headEnd/>
            <a:tailEnd/>
          </a:ln>
          <a:effectLst/>
        </p:spPr>
        <p:txBody>
          <a:bodyPr wrap="none" lIns="0" tIns="0" rIns="0" bIns="0">
            <a:spAutoFit/>
          </a:bodyPr>
          <a:lstStyle/>
          <a:p>
            <a:pPr eaLnBrk="0" hangingPunct="0"/>
            <a:r>
              <a:rPr lang="fr-FR" dirty="0">
                <a:latin typeface="Arial" charset="0"/>
              </a:rPr>
              <a:t>0, </a:t>
            </a:r>
            <a:r>
              <a:rPr lang="fr-FR" dirty="0">
                <a:latin typeface="Arial" charset="0"/>
              </a:rPr>
              <a:t>n</a:t>
            </a:r>
          </a:p>
        </p:txBody>
      </p:sp>
      <p:sp>
        <p:nvSpPr>
          <p:cNvPr id="995361" name="Text Box 33"/>
          <p:cNvSpPr txBox="1">
            <a:spLocks noChangeArrowheads="1"/>
          </p:cNvSpPr>
          <p:nvPr/>
        </p:nvSpPr>
        <p:spPr bwMode="auto">
          <a:xfrm>
            <a:off x="8915400" y="50292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5362" name="Text Box 34"/>
          <p:cNvSpPr txBox="1">
            <a:spLocks noChangeArrowheads="1"/>
          </p:cNvSpPr>
          <p:nvPr/>
        </p:nvSpPr>
        <p:spPr bwMode="auto">
          <a:xfrm>
            <a:off x="7099300" y="2925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5364" name="Text Box 36"/>
          <p:cNvSpPr txBox="1">
            <a:spLocks noChangeArrowheads="1"/>
          </p:cNvSpPr>
          <p:nvPr/>
        </p:nvSpPr>
        <p:spPr bwMode="auto">
          <a:xfrm>
            <a:off x="57912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995365" name="Text Box 37"/>
          <p:cNvSpPr txBox="1">
            <a:spLocks noChangeArrowheads="1"/>
          </p:cNvSpPr>
          <p:nvPr/>
        </p:nvSpPr>
        <p:spPr bwMode="auto">
          <a:xfrm>
            <a:off x="81661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995366" name="Oval 38"/>
          <p:cNvSpPr>
            <a:spLocks noChangeArrowheads="1"/>
          </p:cNvSpPr>
          <p:nvPr/>
        </p:nvSpPr>
        <p:spPr bwMode="auto">
          <a:xfrm>
            <a:off x="2543635" y="2981038"/>
            <a:ext cx="522957" cy="389513"/>
          </a:xfrm>
          <a:prstGeom prst="ellipse">
            <a:avLst/>
          </a:prstGeom>
          <a:noFill/>
          <a:ln w="19050">
            <a:solidFill>
              <a:schemeClr val="tx1"/>
            </a:solidFill>
            <a:round/>
            <a:headEnd/>
            <a:tailEnd/>
          </a:ln>
          <a:effectLst/>
        </p:spPr>
        <p:txBody>
          <a:bodyPr wrap="none" lIns="0" tIns="0" rIns="0" bIns="0" anchor="ctr">
            <a:spAutoFit/>
          </a:bodyPr>
          <a:lstStyle/>
          <a:p>
            <a:pPr algn="ctr" eaLnBrk="0" hangingPunct="0"/>
            <a:r>
              <a:rPr lang="fr-FR" b="1">
                <a:latin typeface="Arial" charset="0"/>
              </a:rPr>
              <a:t>CIF</a:t>
            </a:r>
          </a:p>
        </p:txBody>
      </p:sp>
      <p:sp>
        <p:nvSpPr>
          <p:cNvPr id="995367" name="Oval 39"/>
          <p:cNvSpPr>
            <a:spLocks noChangeArrowheads="1"/>
          </p:cNvSpPr>
          <p:nvPr/>
        </p:nvSpPr>
        <p:spPr bwMode="auto">
          <a:xfrm>
            <a:off x="9088439" y="5773451"/>
            <a:ext cx="542925" cy="389513"/>
          </a:xfrm>
          <a:prstGeom prst="ellipse">
            <a:avLst/>
          </a:prstGeom>
          <a:noFill/>
          <a:ln w="19050">
            <a:solidFill>
              <a:schemeClr val="tx1"/>
            </a:solidFill>
            <a:round/>
            <a:headEnd/>
            <a:tailEnd/>
          </a:ln>
          <a:effectLst/>
        </p:spPr>
        <p:txBody>
          <a:bodyPr lIns="0" tIns="0" rIns="0" bIns="0" anchor="ctr">
            <a:spAutoFit/>
          </a:bodyPr>
          <a:lstStyle/>
          <a:p>
            <a:pPr algn="ctr" eaLnBrk="0" hangingPunct="0"/>
            <a:r>
              <a:rPr lang="fr-FR" b="1">
                <a:latin typeface="Arial" charset="0"/>
              </a:rPr>
              <a:t>CIF</a:t>
            </a:r>
          </a:p>
        </p:txBody>
      </p:sp>
      <p:cxnSp>
        <p:nvCxnSpPr>
          <p:cNvPr id="995368" name="AutoShape 40"/>
          <p:cNvCxnSpPr>
            <a:cxnSpLocks noChangeShapeType="1"/>
            <a:stCxn id="995366" idx="4"/>
            <a:endCxn id="995334" idx="0"/>
          </p:cNvCxnSpPr>
          <p:nvPr/>
        </p:nvCxnSpPr>
        <p:spPr bwMode="auto">
          <a:xfrm>
            <a:off x="2805113" y="3370550"/>
            <a:ext cx="794" cy="618838"/>
          </a:xfrm>
          <a:prstGeom prst="straightConnector1">
            <a:avLst/>
          </a:prstGeom>
          <a:noFill/>
          <a:ln w="19050">
            <a:solidFill>
              <a:schemeClr val="tx1"/>
            </a:solidFill>
            <a:round/>
            <a:headEnd/>
            <a:tailEnd type="triangle" w="med" len="med"/>
          </a:ln>
          <a:effectLst/>
        </p:spPr>
      </p:cxnSp>
      <p:cxnSp>
        <p:nvCxnSpPr>
          <p:cNvPr id="995369" name="AutoShape 41"/>
          <p:cNvCxnSpPr>
            <a:cxnSpLocks noChangeShapeType="1"/>
            <a:stCxn id="995367" idx="0"/>
            <a:endCxn id="995346" idx="2"/>
          </p:cNvCxnSpPr>
          <p:nvPr/>
        </p:nvCxnSpPr>
        <p:spPr bwMode="auto">
          <a:xfrm flipH="1" flipV="1">
            <a:off x="9359107" y="4960938"/>
            <a:ext cx="794" cy="812512"/>
          </a:xfrm>
          <a:prstGeom prst="straightConnector1">
            <a:avLst/>
          </a:prstGeom>
          <a:noFill/>
          <a:ln w="19050">
            <a:solidFill>
              <a:schemeClr val="tx1"/>
            </a:solidFill>
            <a:round/>
            <a:headEnd/>
            <a:tailEnd type="triangle" w="med" len="med"/>
          </a:ln>
          <a:effectLst/>
        </p:spPr>
      </p:cxnSp>
    </p:spTree>
    <p:extLst>
      <p:ext uri="{BB962C8B-B14F-4D97-AF65-F5344CB8AC3E}">
        <p14:creationId xmlns:p14="http://schemas.microsoft.com/office/powerpoint/2010/main" val="66017239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5" name="Rectangle 3"/>
          <p:cNvSpPr>
            <a:spLocks noGrp="1" noChangeArrowheads="1"/>
          </p:cNvSpPr>
          <p:nvPr>
            <p:ph type="title"/>
          </p:nvPr>
        </p:nvSpPr>
        <p:spPr>
          <a:xfrm>
            <a:off x="1828800" y="304800"/>
            <a:ext cx="8534400" cy="609398"/>
          </a:xfrm>
        </p:spPr>
        <p:txBody>
          <a:bodyPr>
            <a:normAutofit fontScale="90000"/>
          </a:bodyPr>
          <a:lstStyle/>
          <a:p>
            <a:pPr defTabSz="873125">
              <a:tabLst>
                <a:tab pos="8288338" algn="r"/>
              </a:tabLst>
            </a:pPr>
            <a:r>
              <a:rPr lang="fr-FR" dirty="0">
                <a:solidFill>
                  <a:srgbClr val="00AEEF"/>
                </a:solidFill>
              </a:rPr>
              <a:t>Génération d’un MLD relationnel 	</a:t>
            </a:r>
          </a:p>
        </p:txBody>
      </p:sp>
      <p:sp>
        <p:nvSpPr>
          <p:cNvPr id="996356" name="Rectangle 4"/>
          <p:cNvSpPr>
            <a:spLocks noChangeArrowheads="1"/>
          </p:cNvSpPr>
          <p:nvPr/>
        </p:nvSpPr>
        <p:spPr bwMode="auto">
          <a:xfrm>
            <a:off x="8637588" y="2333625"/>
            <a:ext cx="1420812" cy="331788"/>
          </a:xfrm>
          <a:prstGeom prst="rect">
            <a:avLst/>
          </a:prstGeom>
          <a:noFill/>
          <a:ln w="19050">
            <a:solidFill>
              <a:srgbClr val="FF0066"/>
            </a:solidFill>
            <a:miter lim="800000"/>
            <a:headEnd/>
            <a:tailEnd/>
          </a:ln>
          <a:effectLst/>
        </p:spPr>
        <p:txBody>
          <a:bodyPr wrap="none" lIns="90000" tIns="46800" rIns="90000" bIns="46800" anchor="ctr"/>
          <a:lstStyle/>
          <a:p>
            <a:pPr algn="ctr" eaLnBrk="0" hangingPunct="0"/>
            <a:r>
              <a:rPr lang="fr-FR">
                <a:latin typeface="Arial" charset="0"/>
              </a:rPr>
              <a:t>ADHERENT</a:t>
            </a:r>
          </a:p>
        </p:txBody>
      </p:sp>
      <p:sp>
        <p:nvSpPr>
          <p:cNvPr id="996357" name="Rectangle 5"/>
          <p:cNvSpPr>
            <a:spLocks noChangeArrowheads="1"/>
          </p:cNvSpPr>
          <p:nvPr/>
        </p:nvSpPr>
        <p:spPr bwMode="auto">
          <a:xfrm>
            <a:off x="8637588" y="2665414"/>
            <a:ext cx="1420812" cy="795337"/>
          </a:xfrm>
          <a:prstGeom prst="rect">
            <a:avLst/>
          </a:prstGeom>
          <a:noFill/>
          <a:ln w="19050">
            <a:solidFill>
              <a:srgbClr val="FF0066"/>
            </a:solidFill>
            <a:miter lim="800000"/>
            <a:headEnd/>
            <a:tailEnd/>
          </a:ln>
          <a:effectLst/>
        </p:spPr>
        <p:txBody>
          <a:bodyPr wrap="none" lIns="90000" tIns="46800" rIns="90000" bIns="46800"/>
          <a:lstStyle/>
          <a:p>
            <a:pPr eaLnBrk="0" hangingPunct="0">
              <a:lnSpc>
                <a:spcPct val="90000"/>
              </a:lnSpc>
            </a:pPr>
            <a:r>
              <a:rPr lang="fr-FR" u="sng">
                <a:latin typeface="Arial" charset="0"/>
              </a:rPr>
              <a:t>nomAdh</a:t>
            </a:r>
          </a:p>
          <a:p>
            <a:pPr eaLnBrk="0" hangingPunct="0"/>
            <a:r>
              <a:rPr lang="fr-FR">
                <a:latin typeface="Arial" charset="0"/>
              </a:rPr>
              <a:t>nom</a:t>
            </a:r>
          </a:p>
          <a:p>
            <a:pPr eaLnBrk="0" hangingPunct="0">
              <a:lnSpc>
                <a:spcPct val="80000"/>
              </a:lnSpc>
            </a:pPr>
            <a:r>
              <a:rPr lang="fr-FR">
                <a:latin typeface="Arial" charset="0"/>
              </a:rPr>
              <a:t>adresse</a:t>
            </a:r>
          </a:p>
        </p:txBody>
      </p:sp>
      <p:sp>
        <p:nvSpPr>
          <p:cNvPr id="996358" name="Rectangle 6"/>
          <p:cNvSpPr>
            <a:spLocks noChangeArrowheads="1"/>
          </p:cNvSpPr>
          <p:nvPr/>
        </p:nvSpPr>
        <p:spPr bwMode="auto">
          <a:xfrm>
            <a:off x="2133601" y="3989389"/>
            <a:ext cx="1344613" cy="339725"/>
          </a:xfrm>
          <a:prstGeom prst="rect">
            <a:avLst/>
          </a:prstGeom>
          <a:noFill/>
          <a:ln w="19050">
            <a:solidFill>
              <a:srgbClr val="FF0066"/>
            </a:solidFill>
            <a:miter lim="800000"/>
            <a:headEnd/>
            <a:tailEnd/>
          </a:ln>
          <a:effectLst/>
        </p:spPr>
        <p:txBody>
          <a:bodyPr wrap="none" lIns="90000" tIns="46800" rIns="90000" bIns="46800" anchor="ctr"/>
          <a:lstStyle/>
          <a:p>
            <a:pPr algn="ctr" eaLnBrk="0" hangingPunct="0"/>
            <a:r>
              <a:rPr lang="fr-FR">
                <a:latin typeface="Arial" charset="0"/>
              </a:rPr>
              <a:t>AUTEUR</a:t>
            </a:r>
          </a:p>
        </p:txBody>
      </p:sp>
      <p:sp>
        <p:nvSpPr>
          <p:cNvPr id="996359" name="Rectangle 7"/>
          <p:cNvSpPr>
            <a:spLocks noChangeArrowheads="1"/>
          </p:cNvSpPr>
          <p:nvPr/>
        </p:nvSpPr>
        <p:spPr bwMode="auto">
          <a:xfrm>
            <a:off x="2133601" y="4329113"/>
            <a:ext cx="1344613" cy="811212"/>
          </a:xfrm>
          <a:prstGeom prst="rect">
            <a:avLst/>
          </a:prstGeom>
          <a:noFill/>
          <a:ln w="19050">
            <a:solidFill>
              <a:srgbClr val="FF0066"/>
            </a:solidFill>
            <a:miter lim="800000"/>
            <a:headEnd/>
            <a:tailEnd/>
          </a:ln>
          <a:effectLst/>
        </p:spPr>
        <p:txBody>
          <a:bodyPr wrap="none" lIns="90000" tIns="46800" rIns="90000" bIns="46800"/>
          <a:lstStyle/>
          <a:p>
            <a:pPr eaLnBrk="0" hangingPunct="0"/>
            <a:r>
              <a:rPr lang="fr-FR" u="sng">
                <a:latin typeface="Arial" charset="0"/>
              </a:rPr>
              <a:t>n°Auteur</a:t>
            </a:r>
          </a:p>
          <a:p>
            <a:pPr eaLnBrk="0" hangingPunct="0"/>
            <a:r>
              <a:rPr lang="fr-FR">
                <a:latin typeface="Arial" charset="0"/>
              </a:rPr>
              <a:t>nomAuteur</a:t>
            </a:r>
          </a:p>
          <a:p>
            <a:pPr eaLnBrk="0" hangingPunct="0"/>
            <a:endParaRPr lang="fr-FR">
              <a:latin typeface="Arial" charset="0"/>
            </a:endParaRPr>
          </a:p>
        </p:txBody>
      </p:sp>
      <p:sp>
        <p:nvSpPr>
          <p:cNvPr id="996360" name="Rectangle 8"/>
          <p:cNvSpPr>
            <a:spLocks noChangeArrowheads="1"/>
          </p:cNvSpPr>
          <p:nvPr/>
        </p:nvSpPr>
        <p:spPr bwMode="auto">
          <a:xfrm>
            <a:off x="4141788" y="2401889"/>
            <a:ext cx="1447800" cy="339725"/>
          </a:xfrm>
          <a:prstGeom prst="rect">
            <a:avLst/>
          </a:prstGeom>
          <a:noFill/>
          <a:ln w="19050">
            <a:solidFill>
              <a:srgbClr val="FF0066"/>
            </a:solidFill>
            <a:miter lim="800000"/>
            <a:headEnd/>
            <a:tailEnd/>
          </a:ln>
          <a:effectLst/>
        </p:spPr>
        <p:txBody>
          <a:bodyPr wrap="none" lIns="90000" tIns="46800" rIns="90000" bIns="46800" anchor="ctr"/>
          <a:lstStyle/>
          <a:p>
            <a:pPr algn="ctr" eaLnBrk="0" hangingPunct="0"/>
            <a:r>
              <a:rPr lang="fr-FR">
                <a:latin typeface="Arial" charset="0"/>
              </a:rPr>
              <a:t>LIVRE</a:t>
            </a:r>
          </a:p>
        </p:txBody>
      </p:sp>
      <p:sp>
        <p:nvSpPr>
          <p:cNvPr id="996361" name="Rectangle 9"/>
          <p:cNvSpPr>
            <a:spLocks noChangeArrowheads="1"/>
          </p:cNvSpPr>
          <p:nvPr/>
        </p:nvSpPr>
        <p:spPr bwMode="auto">
          <a:xfrm>
            <a:off x="4141788" y="2741614"/>
            <a:ext cx="1447800" cy="839787"/>
          </a:xfrm>
          <a:prstGeom prst="rect">
            <a:avLst/>
          </a:prstGeom>
          <a:noFill/>
          <a:ln w="19050">
            <a:solidFill>
              <a:srgbClr val="FF0066"/>
            </a:solidFill>
            <a:miter lim="800000"/>
            <a:headEnd/>
            <a:tailEnd/>
          </a:ln>
          <a:effectLst/>
        </p:spPr>
        <p:txBody>
          <a:bodyPr wrap="none" lIns="90000" tIns="46800" rIns="90000" bIns="46800"/>
          <a:lstStyle/>
          <a:p>
            <a:pPr eaLnBrk="0" hangingPunct="0"/>
            <a:r>
              <a:rPr lang="fr-FR" u="sng">
                <a:latin typeface="Arial" charset="0"/>
              </a:rPr>
              <a:t>codeLivre</a:t>
            </a:r>
          </a:p>
          <a:p>
            <a:pPr eaLnBrk="0" hangingPunct="0"/>
            <a:r>
              <a:rPr lang="fr-FR">
                <a:latin typeface="Arial" charset="0"/>
              </a:rPr>
              <a:t>titre</a:t>
            </a:r>
          </a:p>
        </p:txBody>
      </p:sp>
      <p:sp>
        <p:nvSpPr>
          <p:cNvPr id="996362" name="Rectangle 10"/>
          <p:cNvSpPr>
            <a:spLocks noChangeArrowheads="1"/>
          </p:cNvSpPr>
          <p:nvPr/>
        </p:nvSpPr>
        <p:spPr bwMode="auto">
          <a:xfrm>
            <a:off x="6172200" y="5181601"/>
            <a:ext cx="1714500" cy="366713"/>
          </a:xfrm>
          <a:prstGeom prst="rect">
            <a:avLst/>
          </a:prstGeom>
          <a:noFill/>
          <a:ln w="19050">
            <a:solidFill>
              <a:srgbClr val="FF0066"/>
            </a:solidFill>
            <a:miter lim="800000"/>
            <a:headEnd/>
            <a:tailEnd/>
          </a:ln>
          <a:effectLst/>
        </p:spPr>
        <p:txBody>
          <a:bodyPr wrap="none" lIns="90000" tIns="46800" rIns="90000" bIns="46800" anchor="ctr"/>
          <a:lstStyle/>
          <a:p>
            <a:pPr algn="ctr" eaLnBrk="0" hangingPunct="0"/>
            <a:r>
              <a:rPr lang="fr-FR">
                <a:latin typeface="Arial" charset="0"/>
              </a:rPr>
              <a:t>COLLECTION</a:t>
            </a:r>
          </a:p>
        </p:txBody>
      </p:sp>
      <p:sp>
        <p:nvSpPr>
          <p:cNvPr id="996363" name="Rectangle 11"/>
          <p:cNvSpPr>
            <a:spLocks noChangeArrowheads="1"/>
          </p:cNvSpPr>
          <p:nvPr/>
        </p:nvSpPr>
        <p:spPr bwMode="auto">
          <a:xfrm>
            <a:off x="6172200" y="5548314"/>
            <a:ext cx="1714500" cy="852487"/>
          </a:xfrm>
          <a:prstGeom prst="rect">
            <a:avLst/>
          </a:prstGeom>
          <a:noFill/>
          <a:ln w="19050">
            <a:solidFill>
              <a:srgbClr val="FF0066"/>
            </a:solidFill>
            <a:miter lim="800000"/>
            <a:headEnd/>
            <a:tailEnd/>
          </a:ln>
          <a:effectLst/>
        </p:spPr>
        <p:txBody>
          <a:bodyPr wrap="none" lIns="90000" tIns="46800" rIns="90000" bIns="46800"/>
          <a:lstStyle/>
          <a:p>
            <a:pPr eaLnBrk="0" hangingPunct="0"/>
            <a:r>
              <a:rPr lang="fr-FR" u="sng">
                <a:latin typeface="Arial" charset="0"/>
              </a:rPr>
              <a:t>codeCollection</a:t>
            </a:r>
          </a:p>
          <a:p>
            <a:pPr eaLnBrk="0" hangingPunct="0"/>
            <a:r>
              <a:rPr lang="fr-FR">
                <a:latin typeface="Arial" charset="0"/>
              </a:rPr>
              <a:t>nomCollection</a:t>
            </a:r>
          </a:p>
        </p:txBody>
      </p:sp>
      <p:sp>
        <p:nvSpPr>
          <p:cNvPr id="996364" name="Text Box 12"/>
          <p:cNvSpPr txBox="1">
            <a:spLocks noChangeArrowheads="1"/>
          </p:cNvSpPr>
          <p:nvPr/>
        </p:nvSpPr>
        <p:spPr bwMode="auto">
          <a:xfrm>
            <a:off x="3581400" y="2773364"/>
            <a:ext cx="457200" cy="274637"/>
          </a:xfrm>
          <a:prstGeom prst="rect">
            <a:avLst/>
          </a:prstGeom>
          <a:noFill/>
          <a:ln w="38100">
            <a:noFill/>
            <a:miter lim="800000"/>
            <a:headEnd/>
            <a:tailEnd/>
          </a:ln>
          <a:effectLst/>
        </p:spPr>
        <p:txBody>
          <a:bodyPr lIns="0" tIns="0" rIns="0" bIns="0">
            <a:spAutoFit/>
          </a:bodyPr>
          <a:lstStyle/>
          <a:p>
            <a:pPr algn="ctr" eaLnBrk="0" hangingPunct="0"/>
            <a:r>
              <a:rPr lang="fr-FR">
                <a:latin typeface="Arial" charset="0"/>
              </a:rPr>
              <a:t>0, 1</a:t>
            </a:r>
          </a:p>
        </p:txBody>
      </p:sp>
      <p:cxnSp>
        <p:nvCxnSpPr>
          <p:cNvPr id="996365" name="AutoShape 13"/>
          <p:cNvCxnSpPr>
            <a:cxnSpLocks noChangeShapeType="1"/>
            <a:stCxn id="996361" idx="1"/>
            <a:endCxn id="996390" idx="6"/>
          </p:cNvCxnSpPr>
          <p:nvPr/>
        </p:nvCxnSpPr>
        <p:spPr bwMode="auto">
          <a:xfrm flipH="1">
            <a:off x="3066592" y="3161508"/>
            <a:ext cx="1075197" cy="14287"/>
          </a:xfrm>
          <a:prstGeom prst="straightConnector1">
            <a:avLst/>
          </a:prstGeom>
          <a:noFill/>
          <a:ln w="19050">
            <a:solidFill>
              <a:schemeClr val="tx1"/>
            </a:solidFill>
            <a:round/>
            <a:headEnd/>
            <a:tailEnd/>
          </a:ln>
          <a:effectLst/>
        </p:spPr>
      </p:cxnSp>
      <p:grpSp>
        <p:nvGrpSpPr>
          <p:cNvPr id="2" name="Group 14"/>
          <p:cNvGrpSpPr>
            <a:grpSpLocks/>
          </p:cNvGrpSpPr>
          <p:nvPr/>
        </p:nvGrpSpPr>
        <p:grpSpPr bwMode="auto">
          <a:xfrm>
            <a:off x="6305550" y="1906588"/>
            <a:ext cx="1447800" cy="989012"/>
            <a:chOff x="3012" y="1201"/>
            <a:chExt cx="912" cy="623"/>
          </a:xfrm>
        </p:grpSpPr>
        <p:sp>
          <p:nvSpPr>
            <p:cNvPr id="996367" name="Rectangle 15"/>
            <p:cNvSpPr>
              <a:spLocks noChangeArrowheads="1"/>
            </p:cNvSpPr>
            <p:nvPr/>
          </p:nvSpPr>
          <p:spPr bwMode="auto">
            <a:xfrm>
              <a:off x="3012" y="1201"/>
              <a:ext cx="912" cy="214"/>
            </a:xfrm>
            <a:prstGeom prst="rect">
              <a:avLst/>
            </a:prstGeom>
            <a:noFill/>
            <a:ln w="19050">
              <a:solidFill>
                <a:srgbClr val="FF0066"/>
              </a:solidFill>
              <a:miter lim="800000"/>
              <a:headEnd/>
              <a:tailEnd/>
            </a:ln>
            <a:effectLst/>
          </p:spPr>
          <p:txBody>
            <a:bodyPr wrap="none" lIns="90000" tIns="46800" rIns="90000" bIns="46800" anchor="ctr"/>
            <a:lstStyle/>
            <a:p>
              <a:pPr algn="ctr" eaLnBrk="0" hangingPunct="0"/>
              <a:r>
                <a:rPr lang="fr-FR">
                  <a:latin typeface="Arial" charset="0"/>
                </a:rPr>
                <a:t>DATE</a:t>
              </a:r>
            </a:p>
          </p:txBody>
        </p:sp>
        <p:sp>
          <p:nvSpPr>
            <p:cNvPr id="996368" name="Rectangle 16"/>
            <p:cNvSpPr>
              <a:spLocks noChangeArrowheads="1"/>
            </p:cNvSpPr>
            <p:nvPr/>
          </p:nvSpPr>
          <p:spPr bwMode="auto">
            <a:xfrm>
              <a:off x="3012" y="1415"/>
              <a:ext cx="912" cy="409"/>
            </a:xfrm>
            <a:prstGeom prst="rect">
              <a:avLst/>
            </a:prstGeom>
            <a:noFill/>
            <a:ln w="19050">
              <a:solidFill>
                <a:srgbClr val="FF0066"/>
              </a:solidFill>
              <a:miter lim="800000"/>
              <a:headEnd/>
              <a:tailEnd/>
            </a:ln>
            <a:effectLst/>
          </p:spPr>
          <p:txBody>
            <a:bodyPr wrap="none" lIns="90000" tIns="46800" rIns="90000" bIns="46800"/>
            <a:lstStyle/>
            <a:p>
              <a:pPr eaLnBrk="0" hangingPunct="0"/>
              <a:r>
                <a:rPr lang="fr-FR" u="sng">
                  <a:latin typeface="Arial" charset="0"/>
                </a:rPr>
                <a:t>date</a:t>
              </a:r>
              <a:endParaRPr lang="fr-FR">
                <a:latin typeface="Arial" charset="0"/>
              </a:endParaRPr>
            </a:p>
            <a:p>
              <a:pPr eaLnBrk="0" hangingPunct="0"/>
              <a:endParaRPr lang="fr-FR">
                <a:latin typeface="Arial" charset="0"/>
              </a:endParaRPr>
            </a:p>
          </p:txBody>
        </p:sp>
      </p:grpSp>
      <p:sp>
        <p:nvSpPr>
          <p:cNvPr id="996369" name="Rectangle 17"/>
          <p:cNvSpPr>
            <a:spLocks noChangeArrowheads="1"/>
          </p:cNvSpPr>
          <p:nvPr/>
        </p:nvSpPr>
        <p:spPr bwMode="auto">
          <a:xfrm>
            <a:off x="8686801" y="3810001"/>
            <a:ext cx="1344613" cy="339725"/>
          </a:xfrm>
          <a:prstGeom prst="rect">
            <a:avLst/>
          </a:prstGeom>
          <a:noFill/>
          <a:ln w="19050">
            <a:solidFill>
              <a:srgbClr val="FF0066"/>
            </a:solidFill>
            <a:miter lim="800000"/>
            <a:headEnd/>
            <a:tailEnd/>
          </a:ln>
          <a:effectLst/>
        </p:spPr>
        <p:txBody>
          <a:bodyPr wrap="none" lIns="90000" tIns="46800" rIns="90000" bIns="46800" anchor="ctr"/>
          <a:lstStyle/>
          <a:p>
            <a:pPr algn="ctr" eaLnBrk="0" hangingPunct="0"/>
            <a:r>
              <a:rPr lang="fr-FR">
                <a:latin typeface="Arial" charset="0"/>
              </a:rPr>
              <a:t>EDITEUR</a:t>
            </a:r>
          </a:p>
        </p:txBody>
      </p:sp>
      <p:sp>
        <p:nvSpPr>
          <p:cNvPr id="996370" name="Rectangle 18"/>
          <p:cNvSpPr>
            <a:spLocks noChangeArrowheads="1"/>
          </p:cNvSpPr>
          <p:nvPr/>
        </p:nvSpPr>
        <p:spPr bwMode="auto">
          <a:xfrm>
            <a:off x="8686801" y="4149726"/>
            <a:ext cx="1344613" cy="811213"/>
          </a:xfrm>
          <a:prstGeom prst="rect">
            <a:avLst/>
          </a:prstGeom>
          <a:noFill/>
          <a:ln w="19050">
            <a:solidFill>
              <a:srgbClr val="FF0066"/>
            </a:solidFill>
            <a:miter lim="800000"/>
            <a:headEnd/>
            <a:tailEnd/>
          </a:ln>
          <a:effectLst/>
        </p:spPr>
        <p:txBody>
          <a:bodyPr wrap="none" lIns="90000" tIns="46800" rIns="90000" bIns="46800"/>
          <a:lstStyle/>
          <a:p>
            <a:pPr eaLnBrk="0" hangingPunct="0"/>
            <a:r>
              <a:rPr lang="fr-FR" u="sng">
                <a:latin typeface="Arial" charset="0"/>
              </a:rPr>
              <a:t>n°Editeur</a:t>
            </a:r>
          </a:p>
          <a:p>
            <a:pPr eaLnBrk="0" hangingPunct="0"/>
            <a:r>
              <a:rPr lang="fr-FR">
                <a:latin typeface="Arial" charset="0"/>
              </a:rPr>
              <a:t>nomEditeur</a:t>
            </a:r>
          </a:p>
          <a:p>
            <a:pPr eaLnBrk="0" hangingPunct="0"/>
            <a:endParaRPr lang="fr-FR">
              <a:latin typeface="Arial" charset="0"/>
            </a:endParaRPr>
          </a:p>
        </p:txBody>
      </p:sp>
      <p:cxnSp>
        <p:nvCxnSpPr>
          <p:cNvPr id="996371" name="AutoShape 19"/>
          <p:cNvCxnSpPr>
            <a:cxnSpLocks noChangeShapeType="1"/>
            <a:stCxn id="996363" idx="3"/>
            <a:endCxn id="996391" idx="2"/>
          </p:cNvCxnSpPr>
          <p:nvPr/>
        </p:nvCxnSpPr>
        <p:spPr bwMode="auto">
          <a:xfrm flipV="1">
            <a:off x="7886700" y="5968207"/>
            <a:ext cx="1201738" cy="6350"/>
          </a:xfrm>
          <a:prstGeom prst="straightConnector1">
            <a:avLst/>
          </a:prstGeom>
          <a:noFill/>
          <a:ln w="19050">
            <a:solidFill>
              <a:schemeClr val="tx1"/>
            </a:solidFill>
            <a:round/>
            <a:headEnd/>
            <a:tailEnd/>
          </a:ln>
          <a:effectLst/>
        </p:spPr>
      </p:cxnSp>
      <p:sp>
        <p:nvSpPr>
          <p:cNvPr id="996372" name="Text Box 20"/>
          <p:cNvSpPr txBox="1">
            <a:spLocks noChangeArrowheads="1"/>
          </p:cNvSpPr>
          <p:nvPr/>
        </p:nvSpPr>
        <p:spPr bwMode="auto">
          <a:xfrm>
            <a:off x="7924800" y="5592764"/>
            <a:ext cx="838200" cy="274637"/>
          </a:xfrm>
          <a:prstGeom prst="rect">
            <a:avLst/>
          </a:prstGeom>
          <a:noFill/>
          <a:ln w="38100">
            <a:noFill/>
            <a:miter lim="800000"/>
            <a:headEnd/>
            <a:tailEnd/>
          </a:ln>
          <a:effectLst/>
        </p:spPr>
        <p:txBody>
          <a:bodyPr lIns="0" tIns="0" rIns="0" bIns="0">
            <a:spAutoFit/>
          </a:bodyPr>
          <a:lstStyle/>
          <a:p>
            <a:pPr eaLnBrk="0" hangingPunct="0"/>
            <a:r>
              <a:rPr lang="fr-FR">
                <a:latin typeface="Arial" charset="0"/>
              </a:rPr>
              <a:t>1, 1</a:t>
            </a:r>
          </a:p>
        </p:txBody>
      </p:sp>
      <p:cxnSp>
        <p:nvCxnSpPr>
          <p:cNvPr id="996373" name="AutoShape 21"/>
          <p:cNvCxnSpPr>
            <a:cxnSpLocks noChangeShapeType="1"/>
            <a:endCxn id="996375" idx="1"/>
          </p:cNvCxnSpPr>
          <p:nvPr/>
        </p:nvCxnSpPr>
        <p:spPr bwMode="auto">
          <a:xfrm>
            <a:off x="5599114" y="3086100"/>
            <a:ext cx="746125" cy="711200"/>
          </a:xfrm>
          <a:prstGeom prst="straightConnector1">
            <a:avLst/>
          </a:prstGeom>
          <a:noFill/>
          <a:ln w="19050">
            <a:solidFill>
              <a:schemeClr val="tx1"/>
            </a:solidFill>
            <a:round/>
            <a:headEnd/>
            <a:tailEnd/>
          </a:ln>
          <a:effectLst/>
        </p:spPr>
      </p:cxnSp>
      <p:cxnSp>
        <p:nvCxnSpPr>
          <p:cNvPr id="996374" name="AutoShape 22"/>
          <p:cNvCxnSpPr>
            <a:cxnSpLocks noChangeShapeType="1"/>
            <a:endCxn id="996375" idx="3"/>
          </p:cNvCxnSpPr>
          <p:nvPr/>
        </p:nvCxnSpPr>
        <p:spPr bwMode="auto">
          <a:xfrm flipH="1">
            <a:off x="7715251" y="3063876"/>
            <a:ext cx="912813" cy="733425"/>
          </a:xfrm>
          <a:prstGeom prst="straightConnector1">
            <a:avLst/>
          </a:prstGeom>
          <a:noFill/>
          <a:ln w="19050">
            <a:solidFill>
              <a:schemeClr val="tx1"/>
            </a:solidFill>
            <a:round/>
            <a:headEnd/>
            <a:tailEnd/>
          </a:ln>
          <a:effectLst/>
        </p:spPr>
      </p:cxnSp>
      <p:sp>
        <p:nvSpPr>
          <p:cNvPr id="996375" name="AutoShape 23"/>
          <p:cNvSpPr>
            <a:spLocks noChangeArrowheads="1"/>
          </p:cNvSpPr>
          <p:nvPr/>
        </p:nvSpPr>
        <p:spPr bwMode="auto">
          <a:xfrm>
            <a:off x="6354763" y="3403601"/>
            <a:ext cx="1350962" cy="785813"/>
          </a:xfrm>
          <a:prstGeom prst="roundRect">
            <a:avLst>
              <a:gd name="adj" fmla="val 16667"/>
            </a:avLst>
          </a:prstGeom>
          <a:noFill/>
          <a:ln w="19050">
            <a:solidFill>
              <a:schemeClr val="tx1"/>
            </a:solidFill>
            <a:round/>
            <a:headEnd/>
            <a:tailEnd/>
          </a:ln>
          <a:effectLst/>
        </p:spPr>
        <p:txBody>
          <a:bodyPr wrap="none" lIns="90000" tIns="46800" rIns="90000" bIns="46800"/>
          <a:lstStyle/>
          <a:p>
            <a:pPr algn="ctr" eaLnBrk="0" hangingPunct="0"/>
            <a:r>
              <a:rPr lang="fr-FR">
                <a:latin typeface="Arial" charset="0"/>
              </a:rPr>
              <a:t>Emprunter</a:t>
            </a:r>
          </a:p>
          <a:p>
            <a:pPr algn="ctr" eaLnBrk="0" hangingPunct="0">
              <a:lnSpc>
                <a:spcPct val="130000"/>
              </a:lnSpc>
            </a:pPr>
            <a:r>
              <a:rPr lang="fr-FR">
                <a:latin typeface="Arial" charset="0"/>
              </a:rPr>
              <a:t>rendu</a:t>
            </a:r>
          </a:p>
        </p:txBody>
      </p:sp>
      <p:sp>
        <p:nvSpPr>
          <p:cNvPr id="996376" name="Line 24"/>
          <p:cNvSpPr>
            <a:spLocks noChangeShapeType="1"/>
          </p:cNvSpPr>
          <p:nvPr/>
        </p:nvSpPr>
        <p:spPr bwMode="auto">
          <a:xfrm>
            <a:off x="6354763" y="3751263"/>
            <a:ext cx="1350962" cy="0"/>
          </a:xfrm>
          <a:prstGeom prst="line">
            <a:avLst/>
          </a:prstGeom>
          <a:noFill/>
          <a:ln w="19050">
            <a:solidFill>
              <a:schemeClr val="tx1"/>
            </a:solidFill>
            <a:round/>
            <a:headEnd/>
            <a:tailEnd/>
          </a:ln>
          <a:effectLst/>
        </p:spPr>
        <p:txBody>
          <a:bodyPr wrap="none" lIns="90000" tIns="46800" rIns="90000" bIns="46800" anchor="ctr">
            <a:spAutoFit/>
          </a:bodyPr>
          <a:lstStyle/>
          <a:p>
            <a:endParaRPr lang="fr-FR"/>
          </a:p>
        </p:txBody>
      </p:sp>
      <p:cxnSp>
        <p:nvCxnSpPr>
          <p:cNvPr id="996377" name="AutoShape 25"/>
          <p:cNvCxnSpPr>
            <a:cxnSpLocks noChangeShapeType="1"/>
            <a:endCxn id="996375" idx="0"/>
          </p:cNvCxnSpPr>
          <p:nvPr/>
        </p:nvCxnSpPr>
        <p:spPr bwMode="auto">
          <a:xfrm>
            <a:off x="7029450" y="2905125"/>
            <a:ext cx="1588" cy="488950"/>
          </a:xfrm>
          <a:prstGeom prst="straightConnector1">
            <a:avLst/>
          </a:prstGeom>
          <a:noFill/>
          <a:ln w="19050">
            <a:solidFill>
              <a:schemeClr val="tx1"/>
            </a:solidFill>
            <a:round/>
            <a:headEnd/>
            <a:tailEnd/>
          </a:ln>
          <a:effectLst/>
        </p:spPr>
      </p:cxnSp>
      <p:cxnSp>
        <p:nvCxnSpPr>
          <p:cNvPr id="996378" name="AutoShape 26"/>
          <p:cNvCxnSpPr>
            <a:cxnSpLocks noChangeShapeType="1"/>
            <a:stCxn id="996361" idx="2"/>
            <a:endCxn id="996380" idx="0"/>
          </p:cNvCxnSpPr>
          <p:nvPr/>
        </p:nvCxnSpPr>
        <p:spPr bwMode="auto">
          <a:xfrm>
            <a:off x="4865689" y="3590925"/>
            <a:ext cx="1587" cy="666750"/>
          </a:xfrm>
          <a:prstGeom prst="straightConnector1">
            <a:avLst/>
          </a:prstGeom>
          <a:noFill/>
          <a:ln w="19050">
            <a:solidFill>
              <a:schemeClr val="tx1"/>
            </a:solidFill>
            <a:round/>
            <a:headEnd/>
            <a:tailEnd/>
          </a:ln>
          <a:effectLst/>
        </p:spPr>
      </p:cxnSp>
      <p:cxnSp>
        <p:nvCxnSpPr>
          <p:cNvPr id="996379" name="AutoShape 27"/>
          <p:cNvCxnSpPr>
            <a:cxnSpLocks noChangeShapeType="1"/>
            <a:endCxn id="996380" idx="2"/>
          </p:cNvCxnSpPr>
          <p:nvPr/>
        </p:nvCxnSpPr>
        <p:spPr bwMode="auto">
          <a:xfrm flipH="1" flipV="1">
            <a:off x="4867275" y="5062538"/>
            <a:ext cx="1295400" cy="874712"/>
          </a:xfrm>
          <a:prstGeom prst="straightConnector1">
            <a:avLst/>
          </a:prstGeom>
          <a:noFill/>
          <a:ln w="19050">
            <a:solidFill>
              <a:schemeClr val="tx1"/>
            </a:solidFill>
            <a:round/>
            <a:headEnd/>
            <a:tailEnd/>
          </a:ln>
          <a:effectLst/>
        </p:spPr>
      </p:cxnSp>
      <p:sp>
        <p:nvSpPr>
          <p:cNvPr id="996380" name="AutoShape 28"/>
          <p:cNvSpPr>
            <a:spLocks noChangeArrowheads="1"/>
          </p:cNvSpPr>
          <p:nvPr/>
        </p:nvSpPr>
        <p:spPr bwMode="auto">
          <a:xfrm>
            <a:off x="4038601" y="4267201"/>
            <a:ext cx="1655763" cy="785813"/>
          </a:xfrm>
          <a:prstGeom prst="roundRect">
            <a:avLst>
              <a:gd name="adj" fmla="val 16667"/>
            </a:avLst>
          </a:prstGeom>
          <a:noFill/>
          <a:ln w="19050">
            <a:solidFill>
              <a:schemeClr val="tx1"/>
            </a:solidFill>
            <a:round/>
            <a:headEnd/>
            <a:tailEnd/>
          </a:ln>
          <a:effectLst/>
        </p:spPr>
        <p:txBody>
          <a:bodyPr wrap="none" lIns="90000" tIns="46800" rIns="90000" bIns="46800"/>
          <a:lstStyle/>
          <a:p>
            <a:pPr algn="ctr" eaLnBrk="0" hangingPunct="0">
              <a:lnSpc>
                <a:spcPct val="90000"/>
              </a:lnSpc>
            </a:pPr>
            <a:r>
              <a:rPr lang="fr-FR">
                <a:latin typeface="Arial" charset="0"/>
              </a:rPr>
              <a:t>Compter</a:t>
            </a:r>
          </a:p>
          <a:p>
            <a:pPr algn="ctr" eaLnBrk="0" hangingPunct="0">
              <a:lnSpc>
                <a:spcPct val="130000"/>
              </a:lnSpc>
            </a:pPr>
            <a:r>
              <a:rPr lang="fr-FR">
                <a:latin typeface="Arial" charset="0"/>
              </a:rPr>
              <a:t>nbExemp</a:t>
            </a:r>
          </a:p>
        </p:txBody>
      </p:sp>
      <p:sp>
        <p:nvSpPr>
          <p:cNvPr id="996381" name="Line 29"/>
          <p:cNvSpPr>
            <a:spLocks noChangeShapeType="1"/>
          </p:cNvSpPr>
          <p:nvPr/>
        </p:nvSpPr>
        <p:spPr bwMode="auto">
          <a:xfrm>
            <a:off x="4038601" y="4614863"/>
            <a:ext cx="1655763" cy="0"/>
          </a:xfrm>
          <a:prstGeom prst="line">
            <a:avLst/>
          </a:prstGeom>
          <a:noFill/>
          <a:ln w="19050">
            <a:solidFill>
              <a:schemeClr val="tx1"/>
            </a:solidFill>
            <a:round/>
            <a:headEnd/>
            <a:tailEnd/>
          </a:ln>
          <a:effectLst/>
        </p:spPr>
        <p:txBody>
          <a:bodyPr wrap="none" lIns="90000" tIns="46800" rIns="90000" bIns="46800" anchor="ctr">
            <a:spAutoFit/>
          </a:bodyPr>
          <a:lstStyle/>
          <a:p>
            <a:endParaRPr lang="fr-FR"/>
          </a:p>
        </p:txBody>
      </p:sp>
      <p:sp>
        <p:nvSpPr>
          <p:cNvPr id="996382" name="Text Box 30"/>
          <p:cNvSpPr txBox="1">
            <a:spLocks noChangeArrowheads="1"/>
          </p:cNvSpPr>
          <p:nvPr/>
        </p:nvSpPr>
        <p:spPr bwMode="auto">
          <a:xfrm>
            <a:off x="2209800" y="3687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6383" name="Text Box 31"/>
          <p:cNvSpPr txBox="1">
            <a:spLocks noChangeArrowheads="1"/>
          </p:cNvSpPr>
          <p:nvPr/>
        </p:nvSpPr>
        <p:spPr bwMode="auto">
          <a:xfrm>
            <a:off x="4419600" y="35814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6384" name="Text Box 32"/>
          <p:cNvSpPr txBox="1">
            <a:spLocks noChangeArrowheads="1"/>
          </p:cNvSpPr>
          <p:nvPr/>
        </p:nvSpPr>
        <p:spPr bwMode="auto">
          <a:xfrm>
            <a:off x="5651500" y="58975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6385" name="Text Box 33"/>
          <p:cNvSpPr txBox="1">
            <a:spLocks noChangeArrowheads="1"/>
          </p:cNvSpPr>
          <p:nvPr/>
        </p:nvSpPr>
        <p:spPr bwMode="auto">
          <a:xfrm>
            <a:off x="8915400" y="50292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6386" name="Text Box 34"/>
          <p:cNvSpPr txBox="1">
            <a:spLocks noChangeArrowheads="1"/>
          </p:cNvSpPr>
          <p:nvPr/>
        </p:nvSpPr>
        <p:spPr bwMode="auto">
          <a:xfrm>
            <a:off x="7099300" y="2925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6388" name="Text Box 36"/>
          <p:cNvSpPr txBox="1">
            <a:spLocks noChangeArrowheads="1"/>
          </p:cNvSpPr>
          <p:nvPr/>
        </p:nvSpPr>
        <p:spPr bwMode="auto">
          <a:xfrm>
            <a:off x="57912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996389" name="Text Box 37"/>
          <p:cNvSpPr txBox="1">
            <a:spLocks noChangeArrowheads="1"/>
          </p:cNvSpPr>
          <p:nvPr/>
        </p:nvSpPr>
        <p:spPr bwMode="auto">
          <a:xfrm>
            <a:off x="81661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996390" name="Oval 38"/>
          <p:cNvSpPr>
            <a:spLocks noChangeArrowheads="1"/>
          </p:cNvSpPr>
          <p:nvPr/>
        </p:nvSpPr>
        <p:spPr bwMode="auto">
          <a:xfrm>
            <a:off x="2543635" y="2981038"/>
            <a:ext cx="522957" cy="389513"/>
          </a:xfrm>
          <a:prstGeom prst="ellipse">
            <a:avLst/>
          </a:prstGeom>
          <a:noFill/>
          <a:ln w="19050">
            <a:solidFill>
              <a:schemeClr val="tx1"/>
            </a:solidFill>
            <a:round/>
            <a:headEnd/>
            <a:tailEnd/>
          </a:ln>
          <a:effectLst/>
        </p:spPr>
        <p:txBody>
          <a:bodyPr wrap="none" lIns="0" tIns="0" rIns="0" bIns="0" anchor="ctr">
            <a:spAutoFit/>
          </a:bodyPr>
          <a:lstStyle/>
          <a:p>
            <a:pPr algn="ctr" eaLnBrk="0" hangingPunct="0"/>
            <a:r>
              <a:rPr lang="fr-FR" b="1">
                <a:latin typeface="Arial" charset="0"/>
              </a:rPr>
              <a:t>CIF</a:t>
            </a:r>
          </a:p>
        </p:txBody>
      </p:sp>
      <p:sp>
        <p:nvSpPr>
          <p:cNvPr id="996391" name="Oval 39"/>
          <p:cNvSpPr>
            <a:spLocks noChangeArrowheads="1"/>
          </p:cNvSpPr>
          <p:nvPr/>
        </p:nvSpPr>
        <p:spPr bwMode="auto">
          <a:xfrm>
            <a:off x="9088439" y="5773451"/>
            <a:ext cx="542925" cy="389513"/>
          </a:xfrm>
          <a:prstGeom prst="ellipse">
            <a:avLst/>
          </a:prstGeom>
          <a:noFill/>
          <a:ln w="19050">
            <a:solidFill>
              <a:schemeClr val="tx1"/>
            </a:solidFill>
            <a:round/>
            <a:headEnd/>
            <a:tailEnd/>
          </a:ln>
          <a:effectLst/>
        </p:spPr>
        <p:txBody>
          <a:bodyPr lIns="0" tIns="0" rIns="0" bIns="0" anchor="ctr">
            <a:spAutoFit/>
          </a:bodyPr>
          <a:lstStyle/>
          <a:p>
            <a:pPr algn="ctr" eaLnBrk="0" hangingPunct="0"/>
            <a:r>
              <a:rPr lang="fr-FR" b="1">
                <a:latin typeface="Arial" charset="0"/>
              </a:rPr>
              <a:t>CIF</a:t>
            </a:r>
          </a:p>
        </p:txBody>
      </p:sp>
      <p:cxnSp>
        <p:nvCxnSpPr>
          <p:cNvPr id="996392" name="AutoShape 40"/>
          <p:cNvCxnSpPr>
            <a:cxnSpLocks noChangeShapeType="1"/>
            <a:stCxn id="996390" idx="4"/>
            <a:endCxn id="996358" idx="0"/>
          </p:cNvCxnSpPr>
          <p:nvPr/>
        </p:nvCxnSpPr>
        <p:spPr bwMode="auto">
          <a:xfrm>
            <a:off x="2805113" y="3370550"/>
            <a:ext cx="794" cy="618838"/>
          </a:xfrm>
          <a:prstGeom prst="straightConnector1">
            <a:avLst/>
          </a:prstGeom>
          <a:noFill/>
          <a:ln w="19050">
            <a:solidFill>
              <a:schemeClr val="tx1"/>
            </a:solidFill>
            <a:round/>
            <a:headEnd/>
            <a:tailEnd type="triangle" w="med" len="med"/>
          </a:ln>
          <a:effectLst/>
        </p:spPr>
      </p:cxnSp>
      <p:cxnSp>
        <p:nvCxnSpPr>
          <p:cNvPr id="996393" name="AutoShape 41"/>
          <p:cNvCxnSpPr>
            <a:cxnSpLocks noChangeShapeType="1"/>
            <a:stCxn id="996391" idx="0"/>
            <a:endCxn id="996370" idx="2"/>
          </p:cNvCxnSpPr>
          <p:nvPr/>
        </p:nvCxnSpPr>
        <p:spPr bwMode="auto">
          <a:xfrm flipH="1" flipV="1">
            <a:off x="9359107" y="4960938"/>
            <a:ext cx="794" cy="812512"/>
          </a:xfrm>
          <a:prstGeom prst="straightConnector1">
            <a:avLst/>
          </a:prstGeom>
          <a:noFill/>
          <a:ln w="19050">
            <a:solidFill>
              <a:schemeClr val="tx1"/>
            </a:solidFill>
            <a:round/>
            <a:headEnd/>
            <a:tailEnd type="triangle" w="med" len="med"/>
          </a:ln>
          <a:effectLst/>
        </p:spPr>
      </p:cxnSp>
    </p:spTree>
    <p:extLst>
      <p:ext uri="{BB962C8B-B14F-4D97-AF65-F5344CB8AC3E}">
        <p14:creationId xmlns:p14="http://schemas.microsoft.com/office/powerpoint/2010/main" val="27775229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9" name="Rectangle 3"/>
          <p:cNvSpPr>
            <a:spLocks noGrp="1" noChangeArrowheads="1"/>
          </p:cNvSpPr>
          <p:nvPr>
            <p:ph type="title"/>
          </p:nvPr>
        </p:nvSpPr>
        <p:spPr>
          <a:xfrm>
            <a:off x="1828800" y="304800"/>
            <a:ext cx="8534400" cy="609398"/>
          </a:xfrm>
        </p:spPr>
        <p:txBody>
          <a:bodyPr>
            <a:normAutofit fontScale="90000"/>
          </a:bodyPr>
          <a:lstStyle/>
          <a:p>
            <a:pPr defTabSz="873125">
              <a:tabLst>
                <a:tab pos="8288338" algn="r"/>
              </a:tabLst>
            </a:pPr>
            <a:r>
              <a:rPr lang="fr-FR" dirty="0">
                <a:solidFill>
                  <a:srgbClr val="00AEEF"/>
                </a:solidFill>
              </a:rPr>
              <a:t>Génération d’un MLD relationnel 	</a:t>
            </a:r>
          </a:p>
        </p:txBody>
      </p:sp>
      <p:grpSp>
        <p:nvGrpSpPr>
          <p:cNvPr id="2" name="Group 4"/>
          <p:cNvGrpSpPr>
            <a:grpSpLocks/>
          </p:cNvGrpSpPr>
          <p:nvPr/>
        </p:nvGrpSpPr>
        <p:grpSpPr bwMode="auto">
          <a:xfrm>
            <a:off x="8866188" y="2606676"/>
            <a:ext cx="1420812" cy="1127125"/>
            <a:chOff x="4481" y="1470"/>
            <a:chExt cx="895" cy="710"/>
          </a:xfrm>
        </p:grpSpPr>
        <p:sp>
          <p:nvSpPr>
            <p:cNvPr id="997381" name="Rectangle 5" descr="5%"/>
            <p:cNvSpPr>
              <a:spLocks noChangeArrowheads="1"/>
            </p:cNvSpPr>
            <p:nvPr/>
          </p:nvSpPr>
          <p:spPr bwMode="auto">
            <a:xfrm>
              <a:off x="4481" y="1470"/>
              <a:ext cx="895" cy="209"/>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ADHERENT</a:t>
              </a:r>
            </a:p>
          </p:txBody>
        </p:sp>
        <p:sp>
          <p:nvSpPr>
            <p:cNvPr id="997382" name="Rectangle 6"/>
            <p:cNvSpPr>
              <a:spLocks noChangeArrowheads="1"/>
            </p:cNvSpPr>
            <p:nvPr/>
          </p:nvSpPr>
          <p:spPr bwMode="auto">
            <a:xfrm>
              <a:off x="4481" y="1679"/>
              <a:ext cx="895" cy="501"/>
            </a:xfrm>
            <a:prstGeom prst="rect">
              <a:avLst/>
            </a:prstGeom>
            <a:noFill/>
            <a:ln w="19050">
              <a:solidFill>
                <a:schemeClr val="tx1"/>
              </a:solidFill>
              <a:miter lim="800000"/>
              <a:headEnd/>
              <a:tailEnd/>
            </a:ln>
            <a:effectLst/>
          </p:spPr>
          <p:txBody>
            <a:bodyPr wrap="none" lIns="90000" tIns="46800" rIns="90000" bIns="46800"/>
            <a:lstStyle/>
            <a:p>
              <a:pPr eaLnBrk="0" hangingPunct="0">
                <a:lnSpc>
                  <a:spcPct val="90000"/>
                </a:lnSpc>
              </a:pPr>
              <a:r>
                <a:rPr lang="fr-FR" u="sng">
                  <a:latin typeface="Arial" charset="0"/>
                </a:rPr>
                <a:t>nomAdh</a:t>
              </a:r>
            </a:p>
            <a:p>
              <a:pPr eaLnBrk="0" hangingPunct="0"/>
              <a:r>
                <a:rPr lang="fr-FR">
                  <a:latin typeface="Arial" charset="0"/>
                </a:rPr>
                <a:t>nom</a:t>
              </a:r>
            </a:p>
            <a:p>
              <a:pPr eaLnBrk="0" hangingPunct="0">
                <a:lnSpc>
                  <a:spcPct val="80000"/>
                </a:lnSpc>
              </a:pPr>
              <a:r>
                <a:rPr lang="fr-FR">
                  <a:latin typeface="Arial" charset="0"/>
                </a:rPr>
                <a:t>adresse</a:t>
              </a:r>
            </a:p>
          </p:txBody>
        </p:sp>
      </p:grpSp>
      <p:grpSp>
        <p:nvGrpSpPr>
          <p:cNvPr id="3" name="Group 7"/>
          <p:cNvGrpSpPr>
            <a:grpSpLocks/>
          </p:cNvGrpSpPr>
          <p:nvPr/>
        </p:nvGrpSpPr>
        <p:grpSpPr bwMode="auto">
          <a:xfrm>
            <a:off x="2133601" y="3989389"/>
            <a:ext cx="1344613" cy="1150937"/>
            <a:chOff x="384" y="2513"/>
            <a:chExt cx="847" cy="725"/>
          </a:xfrm>
        </p:grpSpPr>
        <p:sp>
          <p:nvSpPr>
            <p:cNvPr id="997384" name="Rectangle 8" descr="5%"/>
            <p:cNvSpPr>
              <a:spLocks noChangeArrowheads="1"/>
            </p:cNvSpPr>
            <p:nvPr/>
          </p:nvSpPr>
          <p:spPr bwMode="auto">
            <a:xfrm>
              <a:off x="384" y="2513"/>
              <a:ext cx="847"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AUTEUR</a:t>
              </a:r>
            </a:p>
          </p:txBody>
        </p:sp>
        <p:sp>
          <p:nvSpPr>
            <p:cNvPr id="997385" name="Rectangle 9"/>
            <p:cNvSpPr>
              <a:spLocks noChangeArrowheads="1"/>
            </p:cNvSpPr>
            <p:nvPr/>
          </p:nvSpPr>
          <p:spPr bwMode="auto">
            <a:xfrm>
              <a:off x="384" y="2727"/>
              <a:ext cx="847" cy="511"/>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n°Auteur</a:t>
              </a:r>
            </a:p>
            <a:p>
              <a:pPr eaLnBrk="0" hangingPunct="0"/>
              <a:r>
                <a:rPr lang="fr-FR">
                  <a:latin typeface="Arial" charset="0"/>
                </a:rPr>
                <a:t>nomAuteur</a:t>
              </a:r>
            </a:p>
            <a:p>
              <a:pPr eaLnBrk="0" hangingPunct="0"/>
              <a:endParaRPr lang="fr-FR">
                <a:latin typeface="Arial" charset="0"/>
              </a:endParaRPr>
            </a:p>
          </p:txBody>
        </p:sp>
      </p:grpSp>
      <p:grpSp>
        <p:nvGrpSpPr>
          <p:cNvPr id="4" name="Group 10"/>
          <p:cNvGrpSpPr>
            <a:grpSpLocks/>
          </p:cNvGrpSpPr>
          <p:nvPr/>
        </p:nvGrpSpPr>
        <p:grpSpPr bwMode="auto">
          <a:xfrm>
            <a:off x="3886200" y="2362201"/>
            <a:ext cx="1447800" cy="1179513"/>
            <a:chOff x="1649" y="1513"/>
            <a:chExt cx="912" cy="743"/>
          </a:xfrm>
        </p:grpSpPr>
        <p:sp>
          <p:nvSpPr>
            <p:cNvPr id="997387" name="Rectangle 11" descr="5%"/>
            <p:cNvSpPr>
              <a:spLocks noChangeArrowheads="1"/>
            </p:cNvSpPr>
            <p:nvPr/>
          </p:nvSpPr>
          <p:spPr bwMode="auto">
            <a:xfrm>
              <a:off x="1649" y="1513"/>
              <a:ext cx="912"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LIVRE</a:t>
              </a:r>
            </a:p>
          </p:txBody>
        </p:sp>
        <p:sp>
          <p:nvSpPr>
            <p:cNvPr id="997388" name="Rectangle 12"/>
            <p:cNvSpPr>
              <a:spLocks noChangeArrowheads="1"/>
            </p:cNvSpPr>
            <p:nvPr/>
          </p:nvSpPr>
          <p:spPr bwMode="auto">
            <a:xfrm>
              <a:off x="1649" y="1727"/>
              <a:ext cx="912" cy="529"/>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codeLivre</a:t>
              </a:r>
            </a:p>
            <a:p>
              <a:pPr eaLnBrk="0" hangingPunct="0"/>
              <a:r>
                <a:rPr lang="fr-FR">
                  <a:latin typeface="Arial" charset="0"/>
                </a:rPr>
                <a:t>titre</a:t>
              </a:r>
            </a:p>
            <a:p>
              <a:pPr eaLnBrk="0" hangingPunct="0">
                <a:lnSpc>
                  <a:spcPct val="90000"/>
                </a:lnSpc>
              </a:pPr>
              <a:endParaRPr lang="fr-FR">
                <a:latin typeface="Arial" charset="0"/>
              </a:endParaRPr>
            </a:p>
          </p:txBody>
        </p:sp>
      </p:grpSp>
      <p:grpSp>
        <p:nvGrpSpPr>
          <p:cNvPr id="5" name="Group 13"/>
          <p:cNvGrpSpPr>
            <a:grpSpLocks/>
          </p:cNvGrpSpPr>
          <p:nvPr/>
        </p:nvGrpSpPr>
        <p:grpSpPr bwMode="auto">
          <a:xfrm>
            <a:off x="6191250" y="5334000"/>
            <a:ext cx="1714500" cy="1219200"/>
            <a:chOff x="2928" y="3264"/>
            <a:chExt cx="1080" cy="768"/>
          </a:xfrm>
        </p:grpSpPr>
        <p:sp>
          <p:nvSpPr>
            <p:cNvPr id="997390" name="Rectangle 14" descr="5%"/>
            <p:cNvSpPr>
              <a:spLocks noChangeArrowheads="1"/>
            </p:cNvSpPr>
            <p:nvPr/>
          </p:nvSpPr>
          <p:spPr bwMode="auto">
            <a:xfrm>
              <a:off x="2928" y="3264"/>
              <a:ext cx="1080" cy="231"/>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COLLECTION</a:t>
              </a:r>
            </a:p>
          </p:txBody>
        </p:sp>
        <p:sp>
          <p:nvSpPr>
            <p:cNvPr id="997391" name="Rectangle 15"/>
            <p:cNvSpPr>
              <a:spLocks noChangeArrowheads="1"/>
            </p:cNvSpPr>
            <p:nvPr/>
          </p:nvSpPr>
          <p:spPr bwMode="auto">
            <a:xfrm>
              <a:off x="2928" y="3495"/>
              <a:ext cx="1080" cy="537"/>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codeCollection</a:t>
              </a:r>
            </a:p>
            <a:p>
              <a:pPr eaLnBrk="0" hangingPunct="0"/>
              <a:r>
                <a:rPr lang="fr-FR">
                  <a:latin typeface="Arial" charset="0"/>
                </a:rPr>
                <a:t>nomCollection</a:t>
              </a:r>
            </a:p>
            <a:p>
              <a:pPr eaLnBrk="0" hangingPunct="0"/>
              <a:endParaRPr lang="fr-FR">
                <a:latin typeface="Arial" charset="0"/>
              </a:endParaRPr>
            </a:p>
          </p:txBody>
        </p:sp>
      </p:grpSp>
      <p:grpSp>
        <p:nvGrpSpPr>
          <p:cNvPr id="6" name="Group 16"/>
          <p:cNvGrpSpPr>
            <a:grpSpLocks/>
          </p:cNvGrpSpPr>
          <p:nvPr/>
        </p:nvGrpSpPr>
        <p:grpSpPr bwMode="auto">
          <a:xfrm>
            <a:off x="6324600" y="1754188"/>
            <a:ext cx="1447800" cy="989012"/>
            <a:chOff x="3012" y="1201"/>
            <a:chExt cx="912" cy="623"/>
          </a:xfrm>
        </p:grpSpPr>
        <p:sp>
          <p:nvSpPr>
            <p:cNvPr id="997393" name="Rectangle 17" descr="5%"/>
            <p:cNvSpPr>
              <a:spLocks noChangeArrowheads="1"/>
            </p:cNvSpPr>
            <p:nvPr/>
          </p:nvSpPr>
          <p:spPr bwMode="auto">
            <a:xfrm>
              <a:off x="3012" y="1201"/>
              <a:ext cx="912"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DATE</a:t>
              </a:r>
            </a:p>
          </p:txBody>
        </p:sp>
        <p:sp>
          <p:nvSpPr>
            <p:cNvPr id="997394" name="Rectangle 18"/>
            <p:cNvSpPr>
              <a:spLocks noChangeArrowheads="1"/>
            </p:cNvSpPr>
            <p:nvPr/>
          </p:nvSpPr>
          <p:spPr bwMode="auto">
            <a:xfrm>
              <a:off x="3012" y="1415"/>
              <a:ext cx="912" cy="409"/>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date</a:t>
              </a:r>
              <a:endParaRPr lang="fr-FR">
                <a:latin typeface="Arial" charset="0"/>
              </a:endParaRPr>
            </a:p>
            <a:p>
              <a:pPr eaLnBrk="0" hangingPunct="0"/>
              <a:endParaRPr lang="fr-FR">
                <a:latin typeface="Arial" charset="0"/>
              </a:endParaRPr>
            </a:p>
          </p:txBody>
        </p:sp>
      </p:grpSp>
      <p:grpSp>
        <p:nvGrpSpPr>
          <p:cNvPr id="7" name="Group 19"/>
          <p:cNvGrpSpPr>
            <a:grpSpLocks/>
          </p:cNvGrpSpPr>
          <p:nvPr/>
        </p:nvGrpSpPr>
        <p:grpSpPr bwMode="auto">
          <a:xfrm>
            <a:off x="8942388" y="4335464"/>
            <a:ext cx="1344612" cy="1150937"/>
            <a:chOff x="4512" y="2400"/>
            <a:chExt cx="847" cy="725"/>
          </a:xfrm>
        </p:grpSpPr>
        <p:sp>
          <p:nvSpPr>
            <p:cNvPr id="997396" name="Rectangle 20" descr="5%"/>
            <p:cNvSpPr>
              <a:spLocks noChangeArrowheads="1"/>
            </p:cNvSpPr>
            <p:nvPr/>
          </p:nvSpPr>
          <p:spPr bwMode="auto">
            <a:xfrm>
              <a:off x="4512" y="2400"/>
              <a:ext cx="847"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EDITEUR</a:t>
              </a:r>
            </a:p>
          </p:txBody>
        </p:sp>
        <p:sp>
          <p:nvSpPr>
            <p:cNvPr id="997397" name="Rectangle 21"/>
            <p:cNvSpPr>
              <a:spLocks noChangeArrowheads="1"/>
            </p:cNvSpPr>
            <p:nvPr/>
          </p:nvSpPr>
          <p:spPr bwMode="auto">
            <a:xfrm>
              <a:off x="4512" y="2614"/>
              <a:ext cx="847" cy="511"/>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n°Editeur</a:t>
              </a:r>
            </a:p>
            <a:p>
              <a:pPr eaLnBrk="0" hangingPunct="0"/>
              <a:r>
                <a:rPr lang="fr-FR">
                  <a:latin typeface="Arial" charset="0"/>
                </a:rPr>
                <a:t>nomEditeur</a:t>
              </a:r>
            </a:p>
            <a:p>
              <a:pPr eaLnBrk="0" hangingPunct="0"/>
              <a:endParaRPr lang="fr-FR">
                <a:latin typeface="Arial" charset="0"/>
              </a:endParaRPr>
            </a:p>
          </p:txBody>
        </p:sp>
      </p:grpSp>
    </p:spTree>
    <p:extLst>
      <p:ext uri="{BB962C8B-B14F-4D97-AF65-F5344CB8AC3E}">
        <p14:creationId xmlns:p14="http://schemas.microsoft.com/office/powerpoint/2010/main" val="1766723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3" name="Rectangle 3"/>
          <p:cNvSpPr>
            <a:spLocks noGrp="1" noChangeArrowheads="1"/>
          </p:cNvSpPr>
          <p:nvPr>
            <p:ph type="title"/>
          </p:nvPr>
        </p:nvSpPr>
        <p:spPr>
          <a:xfrm>
            <a:off x="1828800" y="304800"/>
            <a:ext cx="8534400" cy="609398"/>
          </a:xfrm>
        </p:spPr>
        <p:txBody>
          <a:bodyPr>
            <a:normAutofit fontScale="90000"/>
          </a:bodyPr>
          <a:lstStyle/>
          <a:p>
            <a:pPr defTabSz="873125">
              <a:tabLst>
                <a:tab pos="8288338" algn="r"/>
              </a:tabLst>
            </a:pPr>
            <a:r>
              <a:rPr lang="fr-FR" dirty="0">
                <a:solidFill>
                  <a:srgbClr val="00AEEF"/>
                </a:solidFill>
              </a:rPr>
              <a:t>Génération d’un MLD relationnel 	</a:t>
            </a:r>
          </a:p>
        </p:txBody>
      </p:sp>
      <p:sp>
        <p:nvSpPr>
          <p:cNvPr id="998404" name="Rectangle 4"/>
          <p:cNvSpPr>
            <a:spLocks noChangeArrowheads="1"/>
          </p:cNvSpPr>
          <p:nvPr/>
        </p:nvSpPr>
        <p:spPr bwMode="auto">
          <a:xfrm>
            <a:off x="8637588" y="2333625"/>
            <a:ext cx="1420812" cy="331788"/>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ADHERENT</a:t>
            </a:r>
          </a:p>
        </p:txBody>
      </p:sp>
      <p:sp>
        <p:nvSpPr>
          <p:cNvPr id="998405" name="Rectangle 5"/>
          <p:cNvSpPr>
            <a:spLocks noChangeArrowheads="1"/>
          </p:cNvSpPr>
          <p:nvPr/>
        </p:nvSpPr>
        <p:spPr bwMode="auto">
          <a:xfrm>
            <a:off x="8637588" y="2665414"/>
            <a:ext cx="1420812" cy="795337"/>
          </a:xfrm>
          <a:prstGeom prst="rect">
            <a:avLst/>
          </a:prstGeom>
          <a:noFill/>
          <a:ln w="19050">
            <a:solidFill>
              <a:schemeClr val="tx2"/>
            </a:solidFill>
            <a:miter lim="800000"/>
            <a:headEnd/>
            <a:tailEnd/>
          </a:ln>
          <a:effectLst/>
        </p:spPr>
        <p:txBody>
          <a:bodyPr wrap="none" lIns="90000" tIns="46800" rIns="90000" bIns="46800"/>
          <a:lstStyle/>
          <a:p>
            <a:pPr eaLnBrk="0" hangingPunct="0">
              <a:lnSpc>
                <a:spcPct val="90000"/>
              </a:lnSpc>
            </a:pPr>
            <a:r>
              <a:rPr lang="fr-FR" u="sng">
                <a:latin typeface="Arial" charset="0"/>
              </a:rPr>
              <a:t>nomAdh</a:t>
            </a:r>
          </a:p>
          <a:p>
            <a:pPr eaLnBrk="0" hangingPunct="0"/>
            <a:r>
              <a:rPr lang="fr-FR">
                <a:latin typeface="Arial" charset="0"/>
              </a:rPr>
              <a:t>nom</a:t>
            </a:r>
          </a:p>
          <a:p>
            <a:pPr eaLnBrk="0" hangingPunct="0">
              <a:lnSpc>
                <a:spcPct val="80000"/>
              </a:lnSpc>
            </a:pPr>
            <a:r>
              <a:rPr lang="fr-FR">
                <a:latin typeface="Arial" charset="0"/>
              </a:rPr>
              <a:t>adresse</a:t>
            </a:r>
          </a:p>
        </p:txBody>
      </p:sp>
      <p:sp>
        <p:nvSpPr>
          <p:cNvPr id="998406" name="Rectangle 6"/>
          <p:cNvSpPr>
            <a:spLocks noChangeArrowheads="1"/>
          </p:cNvSpPr>
          <p:nvPr/>
        </p:nvSpPr>
        <p:spPr bwMode="auto">
          <a:xfrm>
            <a:off x="2133601" y="3989389"/>
            <a:ext cx="1344613" cy="339725"/>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AUTEUR</a:t>
            </a:r>
          </a:p>
        </p:txBody>
      </p:sp>
      <p:sp>
        <p:nvSpPr>
          <p:cNvPr id="998407" name="Rectangle 7"/>
          <p:cNvSpPr>
            <a:spLocks noChangeArrowheads="1"/>
          </p:cNvSpPr>
          <p:nvPr/>
        </p:nvSpPr>
        <p:spPr bwMode="auto">
          <a:xfrm>
            <a:off x="2133601" y="4329113"/>
            <a:ext cx="1344613" cy="811212"/>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n°Auteur</a:t>
            </a:r>
          </a:p>
          <a:p>
            <a:pPr eaLnBrk="0" hangingPunct="0"/>
            <a:r>
              <a:rPr lang="fr-FR">
                <a:latin typeface="Arial" charset="0"/>
              </a:rPr>
              <a:t>nomAuteur</a:t>
            </a:r>
          </a:p>
          <a:p>
            <a:pPr eaLnBrk="0" hangingPunct="0"/>
            <a:endParaRPr lang="fr-FR">
              <a:latin typeface="Arial" charset="0"/>
            </a:endParaRPr>
          </a:p>
        </p:txBody>
      </p:sp>
      <p:sp>
        <p:nvSpPr>
          <p:cNvPr id="998408" name="Rectangle 8"/>
          <p:cNvSpPr>
            <a:spLocks noChangeArrowheads="1"/>
          </p:cNvSpPr>
          <p:nvPr/>
        </p:nvSpPr>
        <p:spPr bwMode="auto">
          <a:xfrm>
            <a:off x="4141788" y="2401889"/>
            <a:ext cx="1447800" cy="339725"/>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LIVRE</a:t>
            </a:r>
          </a:p>
        </p:txBody>
      </p:sp>
      <p:sp>
        <p:nvSpPr>
          <p:cNvPr id="998409" name="Rectangle 9"/>
          <p:cNvSpPr>
            <a:spLocks noChangeArrowheads="1"/>
          </p:cNvSpPr>
          <p:nvPr/>
        </p:nvSpPr>
        <p:spPr bwMode="auto">
          <a:xfrm>
            <a:off x="4141788" y="2741614"/>
            <a:ext cx="1447800" cy="839787"/>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codeLivre</a:t>
            </a:r>
          </a:p>
          <a:p>
            <a:pPr eaLnBrk="0" hangingPunct="0"/>
            <a:r>
              <a:rPr lang="fr-FR">
                <a:latin typeface="Arial" charset="0"/>
              </a:rPr>
              <a:t>titre</a:t>
            </a:r>
          </a:p>
        </p:txBody>
      </p:sp>
      <p:sp>
        <p:nvSpPr>
          <p:cNvPr id="998410" name="Rectangle 10"/>
          <p:cNvSpPr>
            <a:spLocks noChangeArrowheads="1"/>
          </p:cNvSpPr>
          <p:nvPr/>
        </p:nvSpPr>
        <p:spPr bwMode="auto">
          <a:xfrm>
            <a:off x="6172200" y="5181601"/>
            <a:ext cx="1714500" cy="366713"/>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COLLECTION</a:t>
            </a:r>
          </a:p>
        </p:txBody>
      </p:sp>
      <p:sp>
        <p:nvSpPr>
          <p:cNvPr id="998411" name="Rectangle 11"/>
          <p:cNvSpPr>
            <a:spLocks noChangeArrowheads="1"/>
          </p:cNvSpPr>
          <p:nvPr/>
        </p:nvSpPr>
        <p:spPr bwMode="auto">
          <a:xfrm>
            <a:off x="6172200" y="5548314"/>
            <a:ext cx="1714500" cy="852487"/>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codeCollection</a:t>
            </a:r>
          </a:p>
          <a:p>
            <a:pPr eaLnBrk="0" hangingPunct="0"/>
            <a:r>
              <a:rPr lang="fr-FR">
                <a:latin typeface="Arial" charset="0"/>
              </a:rPr>
              <a:t>nomCollection</a:t>
            </a:r>
          </a:p>
        </p:txBody>
      </p:sp>
      <p:sp>
        <p:nvSpPr>
          <p:cNvPr id="998412" name="Text Box 12"/>
          <p:cNvSpPr txBox="1">
            <a:spLocks noChangeArrowheads="1"/>
          </p:cNvSpPr>
          <p:nvPr/>
        </p:nvSpPr>
        <p:spPr bwMode="auto">
          <a:xfrm>
            <a:off x="3581400" y="2773364"/>
            <a:ext cx="457200" cy="274637"/>
          </a:xfrm>
          <a:prstGeom prst="rect">
            <a:avLst/>
          </a:prstGeom>
          <a:noFill/>
          <a:ln w="38100">
            <a:noFill/>
            <a:miter lim="800000"/>
            <a:headEnd/>
            <a:tailEnd/>
          </a:ln>
          <a:effectLst/>
        </p:spPr>
        <p:txBody>
          <a:bodyPr lIns="0" tIns="0" rIns="0" bIns="0">
            <a:spAutoFit/>
          </a:bodyPr>
          <a:lstStyle/>
          <a:p>
            <a:pPr algn="ctr" eaLnBrk="0" hangingPunct="0"/>
            <a:r>
              <a:rPr lang="fr-FR">
                <a:latin typeface="Arial" charset="0"/>
              </a:rPr>
              <a:t>0, 1</a:t>
            </a:r>
          </a:p>
        </p:txBody>
      </p:sp>
      <p:cxnSp>
        <p:nvCxnSpPr>
          <p:cNvPr id="998413" name="AutoShape 13"/>
          <p:cNvCxnSpPr>
            <a:cxnSpLocks noChangeShapeType="1"/>
            <a:stCxn id="998409" idx="1"/>
            <a:endCxn id="998438" idx="6"/>
          </p:cNvCxnSpPr>
          <p:nvPr/>
        </p:nvCxnSpPr>
        <p:spPr bwMode="auto">
          <a:xfrm flipH="1">
            <a:off x="3066592" y="3161508"/>
            <a:ext cx="1075197" cy="14287"/>
          </a:xfrm>
          <a:prstGeom prst="straightConnector1">
            <a:avLst/>
          </a:prstGeom>
          <a:noFill/>
          <a:ln w="19050">
            <a:solidFill>
              <a:srgbClr val="FF0066"/>
            </a:solidFill>
            <a:round/>
            <a:headEnd/>
            <a:tailEnd/>
          </a:ln>
          <a:effectLst/>
        </p:spPr>
      </p:cxnSp>
      <p:grpSp>
        <p:nvGrpSpPr>
          <p:cNvPr id="2" name="Group 14"/>
          <p:cNvGrpSpPr>
            <a:grpSpLocks/>
          </p:cNvGrpSpPr>
          <p:nvPr/>
        </p:nvGrpSpPr>
        <p:grpSpPr bwMode="auto">
          <a:xfrm>
            <a:off x="6305550" y="1906588"/>
            <a:ext cx="1447800" cy="989012"/>
            <a:chOff x="3012" y="1201"/>
            <a:chExt cx="912" cy="623"/>
          </a:xfrm>
        </p:grpSpPr>
        <p:sp>
          <p:nvSpPr>
            <p:cNvPr id="998415" name="Rectangle 15"/>
            <p:cNvSpPr>
              <a:spLocks noChangeArrowheads="1"/>
            </p:cNvSpPr>
            <p:nvPr/>
          </p:nvSpPr>
          <p:spPr bwMode="auto">
            <a:xfrm>
              <a:off x="3012" y="1201"/>
              <a:ext cx="912" cy="214"/>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DATE</a:t>
              </a:r>
            </a:p>
          </p:txBody>
        </p:sp>
        <p:sp>
          <p:nvSpPr>
            <p:cNvPr id="998416" name="Rectangle 16"/>
            <p:cNvSpPr>
              <a:spLocks noChangeArrowheads="1"/>
            </p:cNvSpPr>
            <p:nvPr/>
          </p:nvSpPr>
          <p:spPr bwMode="auto">
            <a:xfrm>
              <a:off x="3012" y="1415"/>
              <a:ext cx="912" cy="409"/>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date</a:t>
              </a:r>
              <a:endParaRPr lang="fr-FR">
                <a:latin typeface="Arial" charset="0"/>
              </a:endParaRPr>
            </a:p>
            <a:p>
              <a:pPr eaLnBrk="0" hangingPunct="0"/>
              <a:endParaRPr lang="fr-FR">
                <a:latin typeface="Arial" charset="0"/>
              </a:endParaRPr>
            </a:p>
          </p:txBody>
        </p:sp>
      </p:grpSp>
      <p:sp>
        <p:nvSpPr>
          <p:cNvPr id="998417" name="Rectangle 17"/>
          <p:cNvSpPr>
            <a:spLocks noChangeArrowheads="1"/>
          </p:cNvSpPr>
          <p:nvPr/>
        </p:nvSpPr>
        <p:spPr bwMode="auto">
          <a:xfrm>
            <a:off x="8686801" y="3810001"/>
            <a:ext cx="1344613" cy="339725"/>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EDITEUR</a:t>
            </a:r>
          </a:p>
        </p:txBody>
      </p:sp>
      <p:sp>
        <p:nvSpPr>
          <p:cNvPr id="998418" name="Rectangle 18"/>
          <p:cNvSpPr>
            <a:spLocks noChangeArrowheads="1"/>
          </p:cNvSpPr>
          <p:nvPr/>
        </p:nvSpPr>
        <p:spPr bwMode="auto">
          <a:xfrm>
            <a:off x="8686801" y="4149726"/>
            <a:ext cx="1344613" cy="811213"/>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n°Editeur</a:t>
            </a:r>
          </a:p>
          <a:p>
            <a:pPr eaLnBrk="0" hangingPunct="0"/>
            <a:r>
              <a:rPr lang="fr-FR">
                <a:latin typeface="Arial" charset="0"/>
              </a:rPr>
              <a:t>nomEditeur</a:t>
            </a:r>
          </a:p>
          <a:p>
            <a:pPr eaLnBrk="0" hangingPunct="0"/>
            <a:endParaRPr lang="fr-FR">
              <a:latin typeface="Arial" charset="0"/>
            </a:endParaRPr>
          </a:p>
        </p:txBody>
      </p:sp>
      <p:cxnSp>
        <p:nvCxnSpPr>
          <p:cNvPr id="998419" name="AutoShape 19"/>
          <p:cNvCxnSpPr>
            <a:cxnSpLocks noChangeShapeType="1"/>
            <a:stCxn id="998411" idx="3"/>
            <a:endCxn id="998439" idx="2"/>
          </p:cNvCxnSpPr>
          <p:nvPr/>
        </p:nvCxnSpPr>
        <p:spPr bwMode="auto">
          <a:xfrm flipV="1">
            <a:off x="7886700" y="5968207"/>
            <a:ext cx="1201738" cy="6350"/>
          </a:xfrm>
          <a:prstGeom prst="straightConnector1">
            <a:avLst/>
          </a:prstGeom>
          <a:noFill/>
          <a:ln w="19050">
            <a:solidFill>
              <a:srgbClr val="FF0066"/>
            </a:solidFill>
            <a:round/>
            <a:headEnd/>
            <a:tailEnd/>
          </a:ln>
          <a:effectLst/>
        </p:spPr>
      </p:cxnSp>
      <p:sp>
        <p:nvSpPr>
          <p:cNvPr id="998420" name="Text Box 20"/>
          <p:cNvSpPr txBox="1">
            <a:spLocks noChangeArrowheads="1"/>
          </p:cNvSpPr>
          <p:nvPr/>
        </p:nvSpPr>
        <p:spPr bwMode="auto">
          <a:xfrm>
            <a:off x="7924800" y="5592764"/>
            <a:ext cx="838200" cy="274637"/>
          </a:xfrm>
          <a:prstGeom prst="rect">
            <a:avLst/>
          </a:prstGeom>
          <a:noFill/>
          <a:ln w="38100">
            <a:noFill/>
            <a:miter lim="800000"/>
            <a:headEnd/>
            <a:tailEnd/>
          </a:ln>
          <a:effectLst/>
        </p:spPr>
        <p:txBody>
          <a:bodyPr lIns="0" tIns="0" rIns="0" bIns="0">
            <a:spAutoFit/>
          </a:bodyPr>
          <a:lstStyle/>
          <a:p>
            <a:pPr eaLnBrk="0" hangingPunct="0"/>
            <a:r>
              <a:rPr lang="fr-FR">
                <a:latin typeface="Arial" charset="0"/>
              </a:rPr>
              <a:t>1, 1</a:t>
            </a:r>
          </a:p>
        </p:txBody>
      </p:sp>
      <p:cxnSp>
        <p:nvCxnSpPr>
          <p:cNvPr id="998421" name="AutoShape 21"/>
          <p:cNvCxnSpPr>
            <a:cxnSpLocks noChangeShapeType="1"/>
            <a:endCxn id="998423" idx="1"/>
          </p:cNvCxnSpPr>
          <p:nvPr/>
        </p:nvCxnSpPr>
        <p:spPr bwMode="auto">
          <a:xfrm>
            <a:off x="5599114" y="3086100"/>
            <a:ext cx="746125" cy="711200"/>
          </a:xfrm>
          <a:prstGeom prst="straightConnector1">
            <a:avLst/>
          </a:prstGeom>
          <a:noFill/>
          <a:ln w="19050">
            <a:solidFill>
              <a:schemeClr val="tx1"/>
            </a:solidFill>
            <a:round/>
            <a:headEnd/>
            <a:tailEnd/>
          </a:ln>
          <a:effectLst/>
        </p:spPr>
      </p:cxnSp>
      <p:cxnSp>
        <p:nvCxnSpPr>
          <p:cNvPr id="998422" name="AutoShape 22"/>
          <p:cNvCxnSpPr>
            <a:cxnSpLocks noChangeShapeType="1"/>
            <a:endCxn id="998423" idx="3"/>
          </p:cNvCxnSpPr>
          <p:nvPr/>
        </p:nvCxnSpPr>
        <p:spPr bwMode="auto">
          <a:xfrm flipH="1">
            <a:off x="7715251" y="3063876"/>
            <a:ext cx="912813" cy="733425"/>
          </a:xfrm>
          <a:prstGeom prst="straightConnector1">
            <a:avLst/>
          </a:prstGeom>
          <a:noFill/>
          <a:ln w="19050">
            <a:solidFill>
              <a:schemeClr val="tx1"/>
            </a:solidFill>
            <a:round/>
            <a:headEnd/>
            <a:tailEnd/>
          </a:ln>
          <a:effectLst/>
        </p:spPr>
      </p:cxnSp>
      <p:sp>
        <p:nvSpPr>
          <p:cNvPr id="998423" name="AutoShape 23"/>
          <p:cNvSpPr>
            <a:spLocks noChangeArrowheads="1"/>
          </p:cNvSpPr>
          <p:nvPr/>
        </p:nvSpPr>
        <p:spPr bwMode="auto">
          <a:xfrm>
            <a:off x="6354763" y="3403601"/>
            <a:ext cx="1350962" cy="785813"/>
          </a:xfrm>
          <a:prstGeom prst="roundRect">
            <a:avLst>
              <a:gd name="adj" fmla="val 16667"/>
            </a:avLst>
          </a:prstGeom>
          <a:noFill/>
          <a:ln w="19050">
            <a:solidFill>
              <a:schemeClr val="tx1"/>
            </a:solidFill>
            <a:round/>
            <a:headEnd/>
            <a:tailEnd/>
          </a:ln>
          <a:effectLst/>
        </p:spPr>
        <p:txBody>
          <a:bodyPr wrap="none" lIns="90000" tIns="46800" rIns="90000" bIns="46800"/>
          <a:lstStyle/>
          <a:p>
            <a:pPr algn="ctr" eaLnBrk="0" hangingPunct="0"/>
            <a:r>
              <a:rPr lang="fr-FR">
                <a:latin typeface="Arial" charset="0"/>
              </a:rPr>
              <a:t>Emprunter</a:t>
            </a:r>
          </a:p>
          <a:p>
            <a:pPr algn="ctr" eaLnBrk="0" hangingPunct="0">
              <a:lnSpc>
                <a:spcPct val="130000"/>
              </a:lnSpc>
            </a:pPr>
            <a:r>
              <a:rPr lang="fr-FR">
                <a:latin typeface="Arial" charset="0"/>
              </a:rPr>
              <a:t>rendu</a:t>
            </a:r>
          </a:p>
        </p:txBody>
      </p:sp>
      <p:sp>
        <p:nvSpPr>
          <p:cNvPr id="998424" name="Line 24"/>
          <p:cNvSpPr>
            <a:spLocks noChangeShapeType="1"/>
          </p:cNvSpPr>
          <p:nvPr/>
        </p:nvSpPr>
        <p:spPr bwMode="auto">
          <a:xfrm>
            <a:off x="6354763" y="3751263"/>
            <a:ext cx="1350962" cy="0"/>
          </a:xfrm>
          <a:prstGeom prst="line">
            <a:avLst/>
          </a:prstGeom>
          <a:noFill/>
          <a:ln w="19050">
            <a:solidFill>
              <a:schemeClr val="tx1"/>
            </a:solidFill>
            <a:round/>
            <a:headEnd/>
            <a:tailEnd/>
          </a:ln>
          <a:effectLst/>
        </p:spPr>
        <p:txBody>
          <a:bodyPr wrap="none" lIns="90000" tIns="46800" rIns="90000" bIns="46800" anchor="ctr">
            <a:spAutoFit/>
          </a:bodyPr>
          <a:lstStyle/>
          <a:p>
            <a:endParaRPr lang="fr-FR"/>
          </a:p>
        </p:txBody>
      </p:sp>
      <p:cxnSp>
        <p:nvCxnSpPr>
          <p:cNvPr id="998425" name="AutoShape 25"/>
          <p:cNvCxnSpPr>
            <a:cxnSpLocks noChangeShapeType="1"/>
            <a:endCxn id="998423" idx="0"/>
          </p:cNvCxnSpPr>
          <p:nvPr/>
        </p:nvCxnSpPr>
        <p:spPr bwMode="auto">
          <a:xfrm>
            <a:off x="7029450" y="2905125"/>
            <a:ext cx="1588" cy="488950"/>
          </a:xfrm>
          <a:prstGeom prst="straightConnector1">
            <a:avLst/>
          </a:prstGeom>
          <a:noFill/>
          <a:ln w="19050">
            <a:solidFill>
              <a:schemeClr val="tx1"/>
            </a:solidFill>
            <a:round/>
            <a:headEnd/>
            <a:tailEnd/>
          </a:ln>
          <a:effectLst/>
        </p:spPr>
      </p:cxnSp>
      <p:cxnSp>
        <p:nvCxnSpPr>
          <p:cNvPr id="998426" name="AutoShape 26"/>
          <p:cNvCxnSpPr>
            <a:cxnSpLocks noChangeShapeType="1"/>
            <a:stCxn id="998409" idx="2"/>
            <a:endCxn id="998428" idx="0"/>
          </p:cNvCxnSpPr>
          <p:nvPr/>
        </p:nvCxnSpPr>
        <p:spPr bwMode="auto">
          <a:xfrm>
            <a:off x="4865689" y="3590925"/>
            <a:ext cx="1587" cy="666750"/>
          </a:xfrm>
          <a:prstGeom prst="straightConnector1">
            <a:avLst/>
          </a:prstGeom>
          <a:noFill/>
          <a:ln w="19050">
            <a:solidFill>
              <a:schemeClr val="tx1"/>
            </a:solidFill>
            <a:round/>
            <a:headEnd/>
            <a:tailEnd/>
          </a:ln>
          <a:effectLst/>
        </p:spPr>
      </p:cxnSp>
      <p:cxnSp>
        <p:nvCxnSpPr>
          <p:cNvPr id="998427" name="AutoShape 27"/>
          <p:cNvCxnSpPr>
            <a:cxnSpLocks noChangeShapeType="1"/>
            <a:endCxn id="998428" idx="2"/>
          </p:cNvCxnSpPr>
          <p:nvPr/>
        </p:nvCxnSpPr>
        <p:spPr bwMode="auto">
          <a:xfrm flipH="1" flipV="1">
            <a:off x="4867275" y="5062538"/>
            <a:ext cx="1295400" cy="874712"/>
          </a:xfrm>
          <a:prstGeom prst="straightConnector1">
            <a:avLst/>
          </a:prstGeom>
          <a:noFill/>
          <a:ln w="19050">
            <a:solidFill>
              <a:schemeClr val="tx1"/>
            </a:solidFill>
            <a:round/>
            <a:headEnd/>
            <a:tailEnd/>
          </a:ln>
          <a:effectLst/>
        </p:spPr>
      </p:cxnSp>
      <p:sp>
        <p:nvSpPr>
          <p:cNvPr id="998428" name="AutoShape 28"/>
          <p:cNvSpPr>
            <a:spLocks noChangeArrowheads="1"/>
          </p:cNvSpPr>
          <p:nvPr/>
        </p:nvSpPr>
        <p:spPr bwMode="auto">
          <a:xfrm>
            <a:off x="4038601" y="4267201"/>
            <a:ext cx="1655763" cy="785813"/>
          </a:xfrm>
          <a:prstGeom prst="roundRect">
            <a:avLst>
              <a:gd name="adj" fmla="val 16667"/>
            </a:avLst>
          </a:prstGeom>
          <a:noFill/>
          <a:ln w="19050">
            <a:solidFill>
              <a:schemeClr val="tx1"/>
            </a:solidFill>
            <a:round/>
            <a:headEnd/>
            <a:tailEnd/>
          </a:ln>
          <a:effectLst/>
        </p:spPr>
        <p:txBody>
          <a:bodyPr wrap="none" lIns="90000" tIns="46800" rIns="90000" bIns="46800"/>
          <a:lstStyle/>
          <a:p>
            <a:pPr algn="ctr" eaLnBrk="0" hangingPunct="0">
              <a:lnSpc>
                <a:spcPct val="90000"/>
              </a:lnSpc>
            </a:pPr>
            <a:r>
              <a:rPr lang="fr-FR">
                <a:latin typeface="Arial" charset="0"/>
              </a:rPr>
              <a:t>Compter</a:t>
            </a:r>
          </a:p>
          <a:p>
            <a:pPr algn="ctr" eaLnBrk="0" hangingPunct="0">
              <a:lnSpc>
                <a:spcPct val="130000"/>
              </a:lnSpc>
            </a:pPr>
            <a:r>
              <a:rPr lang="fr-FR">
                <a:latin typeface="Arial" charset="0"/>
              </a:rPr>
              <a:t>nbExemp</a:t>
            </a:r>
          </a:p>
        </p:txBody>
      </p:sp>
      <p:sp>
        <p:nvSpPr>
          <p:cNvPr id="998429" name="Line 29"/>
          <p:cNvSpPr>
            <a:spLocks noChangeShapeType="1"/>
          </p:cNvSpPr>
          <p:nvPr/>
        </p:nvSpPr>
        <p:spPr bwMode="auto">
          <a:xfrm>
            <a:off x="4038601" y="4614863"/>
            <a:ext cx="1655763" cy="0"/>
          </a:xfrm>
          <a:prstGeom prst="line">
            <a:avLst/>
          </a:prstGeom>
          <a:noFill/>
          <a:ln w="19050">
            <a:solidFill>
              <a:schemeClr val="tx1"/>
            </a:solidFill>
            <a:round/>
            <a:headEnd/>
            <a:tailEnd/>
          </a:ln>
          <a:effectLst/>
        </p:spPr>
        <p:txBody>
          <a:bodyPr wrap="none" lIns="90000" tIns="46800" rIns="90000" bIns="46800" anchor="ctr">
            <a:spAutoFit/>
          </a:bodyPr>
          <a:lstStyle/>
          <a:p>
            <a:endParaRPr lang="fr-FR"/>
          </a:p>
        </p:txBody>
      </p:sp>
      <p:sp>
        <p:nvSpPr>
          <p:cNvPr id="998430" name="Text Box 30"/>
          <p:cNvSpPr txBox="1">
            <a:spLocks noChangeArrowheads="1"/>
          </p:cNvSpPr>
          <p:nvPr/>
        </p:nvSpPr>
        <p:spPr bwMode="auto">
          <a:xfrm>
            <a:off x="2209800" y="3687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8431" name="Text Box 31"/>
          <p:cNvSpPr txBox="1">
            <a:spLocks noChangeArrowheads="1"/>
          </p:cNvSpPr>
          <p:nvPr/>
        </p:nvSpPr>
        <p:spPr bwMode="auto">
          <a:xfrm>
            <a:off x="4419600" y="35814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8432" name="Text Box 32"/>
          <p:cNvSpPr txBox="1">
            <a:spLocks noChangeArrowheads="1"/>
          </p:cNvSpPr>
          <p:nvPr/>
        </p:nvSpPr>
        <p:spPr bwMode="auto">
          <a:xfrm>
            <a:off x="5651500" y="58975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8433" name="Text Box 33"/>
          <p:cNvSpPr txBox="1">
            <a:spLocks noChangeArrowheads="1"/>
          </p:cNvSpPr>
          <p:nvPr/>
        </p:nvSpPr>
        <p:spPr bwMode="auto">
          <a:xfrm>
            <a:off x="8915400" y="50292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8434" name="Text Box 34"/>
          <p:cNvSpPr txBox="1">
            <a:spLocks noChangeArrowheads="1"/>
          </p:cNvSpPr>
          <p:nvPr/>
        </p:nvSpPr>
        <p:spPr bwMode="auto">
          <a:xfrm>
            <a:off x="7099300" y="2925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998436" name="Text Box 36"/>
          <p:cNvSpPr txBox="1">
            <a:spLocks noChangeArrowheads="1"/>
          </p:cNvSpPr>
          <p:nvPr/>
        </p:nvSpPr>
        <p:spPr bwMode="auto">
          <a:xfrm>
            <a:off x="57912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998437" name="Text Box 37"/>
          <p:cNvSpPr txBox="1">
            <a:spLocks noChangeArrowheads="1"/>
          </p:cNvSpPr>
          <p:nvPr/>
        </p:nvSpPr>
        <p:spPr bwMode="auto">
          <a:xfrm>
            <a:off x="81661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998438" name="Oval 38"/>
          <p:cNvSpPr>
            <a:spLocks noChangeArrowheads="1"/>
          </p:cNvSpPr>
          <p:nvPr/>
        </p:nvSpPr>
        <p:spPr bwMode="auto">
          <a:xfrm>
            <a:off x="2543635" y="2981038"/>
            <a:ext cx="522957" cy="389513"/>
          </a:xfrm>
          <a:prstGeom prst="ellipse">
            <a:avLst/>
          </a:prstGeom>
          <a:noFill/>
          <a:ln w="19050">
            <a:solidFill>
              <a:srgbClr val="FF0066"/>
            </a:solidFill>
            <a:round/>
            <a:headEnd/>
            <a:tailEnd/>
          </a:ln>
          <a:effectLst/>
        </p:spPr>
        <p:txBody>
          <a:bodyPr wrap="none" lIns="0" tIns="0" rIns="0" bIns="0" anchor="ctr">
            <a:spAutoFit/>
          </a:bodyPr>
          <a:lstStyle/>
          <a:p>
            <a:pPr algn="ctr" eaLnBrk="0" hangingPunct="0"/>
            <a:r>
              <a:rPr lang="fr-FR" b="1">
                <a:latin typeface="Arial" charset="0"/>
              </a:rPr>
              <a:t>CIF</a:t>
            </a:r>
          </a:p>
        </p:txBody>
      </p:sp>
      <p:sp>
        <p:nvSpPr>
          <p:cNvPr id="998439" name="Oval 39"/>
          <p:cNvSpPr>
            <a:spLocks noChangeArrowheads="1"/>
          </p:cNvSpPr>
          <p:nvPr/>
        </p:nvSpPr>
        <p:spPr bwMode="auto">
          <a:xfrm>
            <a:off x="9088439" y="5773451"/>
            <a:ext cx="542925" cy="389513"/>
          </a:xfrm>
          <a:prstGeom prst="ellipse">
            <a:avLst/>
          </a:prstGeom>
          <a:noFill/>
          <a:ln w="19050">
            <a:solidFill>
              <a:srgbClr val="FF0066"/>
            </a:solidFill>
            <a:round/>
            <a:headEnd/>
            <a:tailEnd/>
          </a:ln>
          <a:effectLst/>
        </p:spPr>
        <p:txBody>
          <a:bodyPr lIns="0" tIns="0" rIns="0" bIns="0" anchor="ctr">
            <a:spAutoFit/>
          </a:bodyPr>
          <a:lstStyle/>
          <a:p>
            <a:pPr algn="ctr" eaLnBrk="0" hangingPunct="0"/>
            <a:r>
              <a:rPr lang="fr-FR" b="1">
                <a:latin typeface="Arial" charset="0"/>
              </a:rPr>
              <a:t>CIF</a:t>
            </a:r>
          </a:p>
        </p:txBody>
      </p:sp>
      <p:cxnSp>
        <p:nvCxnSpPr>
          <p:cNvPr id="998440" name="AutoShape 40"/>
          <p:cNvCxnSpPr>
            <a:cxnSpLocks noChangeShapeType="1"/>
            <a:stCxn id="998438" idx="4"/>
            <a:endCxn id="998406" idx="0"/>
          </p:cNvCxnSpPr>
          <p:nvPr/>
        </p:nvCxnSpPr>
        <p:spPr bwMode="auto">
          <a:xfrm>
            <a:off x="2805113" y="3370550"/>
            <a:ext cx="794" cy="618838"/>
          </a:xfrm>
          <a:prstGeom prst="straightConnector1">
            <a:avLst/>
          </a:prstGeom>
          <a:noFill/>
          <a:ln w="19050">
            <a:solidFill>
              <a:srgbClr val="FF0066"/>
            </a:solidFill>
            <a:round/>
            <a:headEnd/>
            <a:tailEnd type="triangle" w="med" len="med"/>
          </a:ln>
          <a:effectLst/>
        </p:spPr>
      </p:cxnSp>
      <p:cxnSp>
        <p:nvCxnSpPr>
          <p:cNvPr id="998441" name="AutoShape 41"/>
          <p:cNvCxnSpPr>
            <a:cxnSpLocks noChangeShapeType="1"/>
            <a:stCxn id="998439" idx="0"/>
            <a:endCxn id="998418" idx="2"/>
          </p:cNvCxnSpPr>
          <p:nvPr/>
        </p:nvCxnSpPr>
        <p:spPr bwMode="auto">
          <a:xfrm flipH="1" flipV="1">
            <a:off x="9359107" y="4960938"/>
            <a:ext cx="794" cy="812512"/>
          </a:xfrm>
          <a:prstGeom prst="straightConnector1">
            <a:avLst/>
          </a:prstGeom>
          <a:noFill/>
          <a:ln w="19050">
            <a:solidFill>
              <a:srgbClr val="FF0066"/>
            </a:solidFill>
            <a:round/>
            <a:headEnd/>
            <a:tailEnd type="triangle" w="med" len="med"/>
          </a:ln>
          <a:effectLst/>
        </p:spPr>
      </p:cxnSp>
    </p:spTree>
    <p:extLst>
      <p:ext uri="{BB962C8B-B14F-4D97-AF65-F5344CB8AC3E}">
        <p14:creationId xmlns:p14="http://schemas.microsoft.com/office/powerpoint/2010/main" val="75365845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7" name="Rectangle 3"/>
          <p:cNvSpPr>
            <a:spLocks noGrp="1" noChangeArrowheads="1"/>
          </p:cNvSpPr>
          <p:nvPr>
            <p:ph type="title"/>
          </p:nvPr>
        </p:nvSpPr>
        <p:spPr>
          <a:xfrm>
            <a:off x="1828800" y="304800"/>
            <a:ext cx="8534400" cy="609398"/>
          </a:xfrm>
        </p:spPr>
        <p:txBody>
          <a:bodyPr>
            <a:normAutofit fontScale="90000"/>
          </a:bodyPr>
          <a:lstStyle/>
          <a:p>
            <a:pPr defTabSz="873125">
              <a:tabLst>
                <a:tab pos="8288338" algn="r"/>
              </a:tabLst>
            </a:pPr>
            <a:r>
              <a:rPr lang="fr-FR" dirty="0">
                <a:solidFill>
                  <a:srgbClr val="00AEEF"/>
                </a:solidFill>
              </a:rPr>
              <a:t>Génération d’un MLD relationnel 	</a:t>
            </a:r>
          </a:p>
        </p:txBody>
      </p:sp>
      <p:grpSp>
        <p:nvGrpSpPr>
          <p:cNvPr id="2" name="Group 4"/>
          <p:cNvGrpSpPr>
            <a:grpSpLocks/>
          </p:cNvGrpSpPr>
          <p:nvPr/>
        </p:nvGrpSpPr>
        <p:grpSpPr bwMode="auto">
          <a:xfrm>
            <a:off x="8866188" y="2606676"/>
            <a:ext cx="1420812" cy="1127125"/>
            <a:chOff x="4481" y="1470"/>
            <a:chExt cx="895" cy="710"/>
          </a:xfrm>
        </p:grpSpPr>
        <p:sp>
          <p:nvSpPr>
            <p:cNvPr id="999429" name="Rectangle 5" descr="5%"/>
            <p:cNvSpPr>
              <a:spLocks noChangeArrowheads="1"/>
            </p:cNvSpPr>
            <p:nvPr/>
          </p:nvSpPr>
          <p:spPr bwMode="auto">
            <a:xfrm>
              <a:off x="4481" y="1470"/>
              <a:ext cx="895" cy="209"/>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ADHERENT</a:t>
              </a:r>
            </a:p>
          </p:txBody>
        </p:sp>
        <p:sp>
          <p:nvSpPr>
            <p:cNvPr id="999430" name="Rectangle 6"/>
            <p:cNvSpPr>
              <a:spLocks noChangeArrowheads="1"/>
            </p:cNvSpPr>
            <p:nvPr/>
          </p:nvSpPr>
          <p:spPr bwMode="auto">
            <a:xfrm>
              <a:off x="4481" y="1679"/>
              <a:ext cx="895" cy="501"/>
            </a:xfrm>
            <a:prstGeom prst="rect">
              <a:avLst/>
            </a:prstGeom>
            <a:noFill/>
            <a:ln w="19050">
              <a:solidFill>
                <a:schemeClr val="tx1"/>
              </a:solidFill>
              <a:miter lim="800000"/>
              <a:headEnd/>
              <a:tailEnd/>
            </a:ln>
            <a:effectLst/>
          </p:spPr>
          <p:txBody>
            <a:bodyPr wrap="none" lIns="90000" tIns="46800" rIns="90000" bIns="46800"/>
            <a:lstStyle/>
            <a:p>
              <a:pPr eaLnBrk="0" hangingPunct="0">
                <a:lnSpc>
                  <a:spcPct val="90000"/>
                </a:lnSpc>
              </a:pPr>
              <a:r>
                <a:rPr lang="fr-FR" u="sng">
                  <a:latin typeface="Arial" charset="0"/>
                </a:rPr>
                <a:t>nomAdh</a:t>
              </a:r>
            </a:p>
            <a:p>
              <a:pPr eaLnBrk="0" hangingPunct="0"/>
              <a:r>
                <a:rPr lang="fr-FR">
                  <a:latin typeface="Arial" charset="0"/>
                </a:rPr>
                <a:t>nom</a:t>
              </a:r>
            </a:p>
            <a:p>
              <a:pPr eaLnBrk="0" hangingPunct="0">
                <a:lnSpc>
                  <a:spcPct val="80000"/>
                </a:lnSpc>
              </a:pPr>
              <a:r>
                <a:rPr lang="fr-FR">
                  <a:latin typeface="Arial" charset="0"/>
                </a:rPr>
                <a:t>adresse</a:t>
              </a:r>
            </a:p>
          </p:txBody>
        </p:sp>
      </p:grpSp>
      <p:grpSp>
        <p:nvGrpSpPr>
          <p:cNvPr id="3" name="Group 7"/>
          <p:cNvGrpSpPr>
            <a:grpSpLocks/>
          </p:cNvGrpSpPr>
          <p:nvPr/>
        </p:nvGrpSpPr>
        <p:grpSpPr bwMode="auto">
          <a:xfrm>
            <a:off x="2133601" y="3989389"/>
            <a:ext cx="1344613" cy="1150937"/>
            <a:chOff x="384" y="2513"/>
            <a:chExt cx="847" cy="725"/>
          </a:xfrm>
        </p:grpSpPr>
        <p:sp>
          <p:nvSpPr>
            <p:cNvPr id="999432" name="Rectangle 8" descr="5%"/>
            <p:cNvSpPr>
              <a:spLocks noChangeArrowheads="1"/>
            </p:cNvSpPr>
            <p:nvPr/>
          </p:nvSpPr>
          <p:spPr bwMode="auto">
            <a:xfrm>
              <a:off x="384" y="2513"/>
              <a:ext cx="847"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AUTEUR</a:t>
              </a:r>
            </a:p>
          </p:txBody>
        </p:sp>
        <p:sp>
          <p:nvSpPr>
            <p:cNvPr id="999433" name="Rectangle 9"/>
            <p:cNvSpPr>
              <a:spLocks noChangeArrowheads="1"/>
            </p:cNvSpPr>
            <p:nvPr/>
          </p:nvSpPr>
          <p:spPr bwMode="auto">
            <a:xfrm>
              <a:off x="384" y="2727"/>
              <a:ext cx="847" cy="511"/>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n°Auteur</a:t>
              </a:r>
            </a:p>
            <a:p>
              <a:pPr eaLnBrk="0" hangingPunct="0"/>
              <a:r>
                <a:rPr lang="fr-FR">
                  <a:latin typeface="Arial" charset="0"/>
                </a:rPr>
                <a:t>nomAuteur</a:t>
              </a:r>
            </a:p>
            <a:p>
              <a:pPr eaLnBrk="0" hangingPunct="0"/>
              <a:endParaRPr lang="fr-FR">
                <a:latin typeface="Arial" charset="0"/>
              </a:endParaRPr>
            </a:p>
          </p:txBody>
        </p:sp>
      </p:grpSp>
      <p:grpSp>
        <p:nvGrpSpPr>
          <p:cNvPr id="4" name="Group 10"/>
          <p:cNvGrpSpPr>
            <a:grpSpLocks/>
          </p:cNvGrpSpPr>
          <p:nvPr/>
        </p:nvGrpSpPr>
        <p:grpSpPr bwMode="auto">
          <a:xfrm>
            <a:off x="3886200" y="2362201"/>
            <a:ext cx="1447800" cy="1179513"/>
            <a:chOff x="1649" y="1513"/>
            <a:chExt cx="912" cy="743"/>
          </a:xfrm>
        </p:grpSpPr>
        <p:sp>
          <p:nvSpPr>
            <p:cNvPr id="999435" name="Rectangle 11" descr="5%"/>
            <p:cNvSpPr>
              <a:spLocks noChangeArrowheads="1"/>
            </p:cNvSpPr>
            <p:nvPr/>
          </p:nvSpPr>
          <p:spPr bwMode="auto">
            <a:xfrm>
              <a:off x="1649" y="1513"/>
              <a:ext cx="912"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LIVRE</a:t>
              </a:r>
            </a:p>
          </p:txBody>
        </p:sp>
        <p:sp>
          <p:nvSpPr>
            <p:cNvPr id="999436" name="Rectangle 12"/>
            <p:cNvSpPr>
              <a:spLocks noChangeArrowheads="1"/>
            </p:cNvSpPr>
            <p:nvPr/>
          </p:nvSpPr>
          <p:spPr bwMode="auto">
            <a:xfrm>
              <a:off x="1649" y="1727"/>
              <a:ext cx="912" cy="529"/>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codeLivre</a:t>
              </a:r>
            </a:p>
            <a:p>
              <a:pPr eaLnBrk="0" hangingPunct="0"/>
              <a:r>
                <a:rPr lang="fr-FR">
                  <a:latin typeface="Arial" charset="0"/>
                </a:rPr>
                <a:t>titre</a:t>
              </a:r>
            </a:p>
            <a:p>
              <a:pPr eaLnBrk="0" hangingPunct="0">
                <a:lnSpc>
                  <a:spcPct val="80000"/>
                </a:lnSpc>
              </a:pPr>
              <a:r>
                <a:rPr lang="fr-FR">
                  <a:solidFill>
                    <a:srgbClr val="FF0066"/>
                  </a:solidFill>
                  <a:latin typeface="Arial" charset="0"/>
                </a:rPr>
                <a:t>n°Auteur #</a:t>
              </a:r>
              <a:endParaRPr lang="fr-FR">
                <a:latin typeface="Arial" charset="0"/>
              </a:endParaRPr>
            </a:p>
          </p:txBody>
        </p:sp>
      </p:grpSp>
      <p:grpSp>
        <p:nvGrpSpPr>
          <p:cNvPr id="5" name="Group 13"/>
          <p:cNvGrpSpPr>
            <a:grpSpLocks/>
          </p:cNvGrpSpPr>
          <p:nvPr/>
        </p:nvGrpSpPr>
        <p:grpSpPr bwMode="auto">
          <a:xfrm>
            <a:off x="6191250" y="5334000"/>
            <a:ext cx="1714500" cy="1219200"/>
            <a:chOff x="2928" y="3264"/>
            <a:chExt cx="1080" cy="768"/>
          </a:xfrm>
        </p:grpSpPr>
        <p:sp>
          <p:nvSpPr>
            <p:cNvPr id="999438" name="Rectangle 14" descr="5%"/>
            <p:cNvSpPr>
              <a:spLocks noChangeArrowheads="1"/>
            </p:cNvSpPr>
            <p:nvPr/>
          </p:nvSpPr>
          <p:spPr bwMode="auto">
            <a:xfrm>
              <a:off x="2928" y="3264"/>
              <a:ext cx="1080" cy="231"/>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COLLECTION</a:t>
              </a:r>
            </a:p>
          </p:txBody>
        </p:sp>
        <p:sp>
          <p:nvSpPr>
            <p:cNvPr id="999439" name="Rectangle 15"/>
            <p:cNvSpPr>
              <a:spLocks noChangeArrowheads="1"/>
            </p:cNvSpPr>
            <p:nvPr/>
          </p:nvSpPr>
          <p:spPr bwMode="auto">
            <a:xfrm>
              <a:off x="2928" y="3495"/>
              <a:ext cx="1080" cy="537"/>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codeCollection</a:t>
              </a:r>
            </a:p>
            <a:p>
              <a:pPr eaLnBrk="0" hangingPunct="0"/>
              <a:r>
                <a:rPr lang="fr-FR">
                  <a:latin typeface="Arial" charset="0"/>
                </a:rPr>
                <a:t>nomCollection</a:t>
              </a:r>
            </a:p>
            <a:p>
              <a:pPr eaLnBrk="0" hangingPunct="0">
                <a:lnSpc>
                  <a:spcPct val="90000"/>
                </a:lnSpc>
              </a:pPr>
              <a:r>
                <a:rPr lang="fr-FR">
                  <a:solidFill>
                    <a:srgbClr val="FF0066"/>
                  </a:solidFill>
                  <a:latin typeface="Arial" charset="0"/>
                </a:rPr>
                <a:t>n°Editeur #</a:t>
              </a:r>
              <a:endParaRPr lang="fr-FR">
                <a:latin typeface="Arial" charset="0"/>
              </a:endParaRPr>
            </a:p>
          </p:txBody>
        </p:sp>
      </p:grpSp>
      <p:grpSp>
        <p:nvGrpSpPr>
          <p:cNvPr id="6" name="Group 16"/>
          <p:cNvGrpSpPr>
            <a:grpSpLocks/>
          </p:cNvGrpSpPr>
          <p:nvPr/>
        </p:nvGrpSpPr>
        <p:grpSpPr bwMode="auto">
          <a:xfrm>
            <a:off x="6324600" y="1754188"/>
            <a:ext cx="1447800" cy="989012"/>
            <a:chOff x="3012" y="1201"/>
            <a:chExt cx="912" cy="623"/>
          </a:xfrm>
        </p:grpSpPr>
        <p:sp>
          <p:nvSpPr>
            <p:cNvPr id="999441" name="Rectangle 17" descr="5%"/>
            <p:cNvSpPr>
              <a:spLocks noChangeArrowheads="1"/>
            </p:cNvSpPr>
            <p:nvPr/>
          </p:nvSpPr>
          <p:spPr bwMode="auto">
            <a:xfrm>
              <a:off x="3012" y="1201"/>
              <a:ext cx="912"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DATE</a:t>
              </a:r>
            </a:p>
          </p:txBody>
        </p:sp>
        <p:sp>
          <p:nvSpPr>
            <p:cNvPr id="999442" name="Rectangle 18"/>
            <p:cNvSpPr>
              <a:spLocks noChangeArrowheads="1"/>
            </p:cNvSpPr>
            <p:nvPr/>
          </p:nvSpPr>
          <p:spPr bwMode="auto">
            <a:xfrm>
              <a:off x="3012" y="1415"/>
              <a:ext cx="912" cy="409"/>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date</a:t>
              </a:r>
              <a:endParaRPr lang="fr-FR">
                <a:latin typeface="Arial" charset="0"/>
              </a:endParaRPr>
            </a:p>
            <a:p>
              <a:pPr eaLnBrk="0" hangingPunct="0"/>
              <a:endParaRPr lang="fr-FR">
                <a:latin typeface="Arial" charset="0"/>
              </a:endParaRPr>
            </a:p>
          </p:txBody>
        </p:sp>
      </p:grpSp>
      <p:grpSp>
        <p:nvGrpSpPr>
          <p:cNvPr id="7" name="Group 19"/>
          <p:cNvGrpSpPr>
            <a:grpSpLocks/>
          </p:cNvGrpSpPr>
          <p:nvPr/>
        </p:nvGrpSpPr>
        <p:grpSpPr bwMode="auto">
          <a:xfrm>
            <a:off x="8942388" y="4335464"/>
            <a:ext cx="1344612" cy="1150937"/>
            <a:chOff x="4512" y="2400"/>
            <a:chExt cx="847" cy="725"/>
          </a:xfrm>
        </p:grpSpPr>
        <p:sp>
          <p:nvSpPr>
            <p:cNvPr id="999444" name="Rectangle 20" descr="5%"/>
            <p:cNvSpPr>
              <a:spLocks noChangeArrowheads="1"/>
            </p:cNvSpPr>
            <p:nvPr/>
          </p:nvSpPr>
          <p:spPr bwMode="auto">
            <a:xfrm>
              <a:off x="4512" y="2400"/>
              <a:ext cx="847"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EDITEUR</a:t>
              </a:r>
            </a:p>
          </p:txBody>
        </p:sp>
        <p:sp>
          <p:nvSpPr>
            <p:cNvPr id="999445" name="Rectangle 21"/>
            <p:cNvSpPr>
              <a:spLocks noChangeArrowheads="1"/>
            </p:cNvSpPr>
            <p:nvPr/>
          </p:nvSpPr>
          <p:spPr bwMode="auto">
            <a:xfrm>
              <a:off x="4512" y="2614"/>
              <a:ext cx="847" cy="511"/>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n°Editeur</a:t>
              </a:r>
            </a:p>
            <a:p>
              <a:pPr eaLnBrk="0" hangingPunct="0"/>
              <a:r>
                <a:rPr lang="fr-FR">
                  <a:latin typeface="Arial" charset="0"/>
                </a:rPr>
                <a:t>nomEditeur</a:t>
              </a:r>
            </a:p>
            <a:p>
              <a:pPr eaLnBrk="0" hangingPunct="0"/>
              <a:endParaRPr lang="fr-FR">
                <a:latin typeface="Arial" charset="0"/>
              </a:endParaRPr>
            </a:p>
          </p:txBody>
        </p:sp>
      </p:grpSp>
      <p:cxnSp>
        <p:nvCxnSpPr>
          <p:cNvPr id="999446" name="AutoShape 22"/>
          <p:cNvCxnSpPr>
            <a:cxnSpLocks noChangeShapeType="1"/>
            <a:stCxn id="999436" idx="1"/>
            <a:endCxn id="999432" idx="0"/>
          </p:cNvCxnSpPr>
          <p:nvPr/>
        </p:nvCxnSpPr>
        <p:spPr bwMode="auto">
          <a:xfrm flipH="1">
            <a:off x="2806701" y="3122613"/>
            <a:ext cx="1069975" cy="857250"/>
          </a:xfrm>
          <a:prstGeom prst="straightConnector1">
            <a:avLst/>
          </a:prstGeom>
          <a:noFill/>
          <a:ln w="19050">
            <a:solidFill>
              <a:srgbClr val="FF0066"/>
            </a:solidFill>
            <a:round/>
            <a:headEnd/>
            <a:tailEnd type="triangle" w="med" len="med"/>
          </a:ln>
          <a:effectLst/>
        </p:spPr>
      </p:cxnSp>
      <p:cxnSp>
        <p:nvCxnSpPr>
          <p:cNvPr id="999447" name="AutoShape 23"/>
          <p:cNvCxnSpPr>
            <a:cxnSpLocks noChangeShapeType="1"/>
            <a:stCxn id="999439" idx="3"/>
            <a:endCxn id="999445" idx="1"/>
          </p:cNvCxnSpPr>
          <p:nvPr/>
        </p:nvCxnSpPr>
        <p:spPr bwMode="auto">
          <a:xfrm flipV="1">
            <a:off x="7915275" y="5081588"/>
            <a:ext cx="1017588" cy="1046162"/>
          </a:xfrm>
          <a:prstGeom prst="straightConnector1">
            <a:avLst/>
          </a:prstGeom>
          <a:noFill/>
          <a:ln w="19050">
            <a:solidFill>
              <a:srgbClr val="FF0066"/>
            </a:solidFill>
            <a:round/>
            <a:headEnd/>
            <a:tailEnd type="triangle" w="med" len="med"/>
          </a:ln>
          <a:effectLst/>
        </p:spPr>
      </p:cxnSp>
    </p:spTree>
    <p:extLst>
      <p:ext uri="{BB962C8B-B14F-4D97-AF65-F5344CB8AC3E}">
        <p14:creationId xmlns:p14="http://schemas.microsoft.com/office/powerpoint/2010/main" val="27826617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1" name="Rectangle 3"/>
          <p:cNvSpPr>
            <a:spLocks noGrp="1" noChangeArrowheads="1"/>
          </p:cNvSpPr>
          <p:nvPr>
            <p:ph type="title"/>
          </p:nvPr>
        </p:nvSpPr>
        <p:spPr>
          <a:xfrm>
            <a:off x="1828800" y="304800"/>
            <a:ext cx="8534400" cy="609398"/>
          </a:xfrm>
        </p:spPr>
        <p:txBody>
          <a:bodyPr>
            <a:normAutofit fontScale="90000"/>
          </a:bodyPr>
          <a:lstStyle/>
          <a:p>
            <a:pPr defTabSz="873125">
              <a:tabLst>
                <a:tab pos="8288338" algn="r"/>
              </a:tabLst>
            </a:pPr>
            <a:r>
              <a:rPr lang="fr-FR" dirty="0">
                <a:solidFill>
                  <a:srgbClr val="00AEEF"/>
                </a:solidFill>
              </a:rPr>
              <a:t>Génération d’un MLD relationnel 	</a:t>
            </a:r>
          </a:p>
        </p:txBody>
      </p:sp>
      <p:sp>
        <p:nvSpPr>
          <p:cNvPr id="1000452" name="Rectangle 4"/>
          <p:cNvSpPr>
            <a:spLocks noChangeArrowheads="1"/>
          </p:cNvSpPr>
          <p:nvPr/>
        </p:nvSpPr>
        <p:spPr bwMode="auto">
          <a:xfrm>
            <a:off x="8637588" y="2333625"/>
            <a:ext cx="1420812" cy="331788"/>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ADHERENT</a:t>
            </a:r>
          </a:p>
        </p:txBody>
      </p:sp>
      <p:sp>
        <p:nvSpPr>
          <p:cNvPr id="1000453" name="Rectangle 5"/>
          <p:cNvSpPr>
            <a:spLocks noChangeArrowheads="1"/>
          </p:cNvSpPr>
          <p:nvPr/>
        </p:nvSpPr>
        <p:spPr bwMode="auto">
          <a:xfrm>
            <a:off x="8637588" y="2665414"/>
            <a:ext cx="1420812" cy="795337"/>
          </a:xfrm>
          <a:prstGeom prst="rect">
            <a:avLst/>
          </a:prstGeom>
          <a:noFill/>
          <a:ln w="19050">
            <a:solidFill>
              <a:schemeClr val="tx2"/>
            </a:solidFill>
            <a:miter lim="800000"/>
            <a:headEnd/>
            <a:tailEnd/>
          </a:ln>
          <a:effectLst/>
        </p:spPr>
        <p:txBody>
          <a:bodyPr wrap="none" lIns="90000" tIns="46800" rIns="90000" bIns="46800"/>
          <a:lstStyle/>
          <a:p>
            <a:pPr eaLnBrk="0" hangingPunct="0">
              <a:lnSpc>
                <a:spcPct val="90000"/>
              </a:lnSpc>
            </a:pPr>
            <a:r>
              <a:rPr lang="fr-FR" u="sng">
                <a:latin typeface="Arial" charset="0"/>
              </a:rPr>
              <a:t>nomAdh</a:t>
            </a:r>
          </a:p>
          <a:p>
            <a:pPr eaLnBrk="0" hangingPunct="0"/>
            <a:r>
              <a:rPr lang="fr-FR">
                <a:latin typeface="Arial" charset="0"/>
              </a:rPr>
              <a:t>nom</a:t>
            </a:r>
          </a:p>
          <a:p>
            <a:pPr eaLnBrk="0" hangingPunct="0">
              <a:lnSpc>
                <a:spcPct val="80000"/>
              </a:lnSpc>
            </a:pPr>
            <a:r>
              <a:rPr lang="fr-FR">
                <a:latin typeface="Arial" charset="0"/>
              </a:rPr>
              <a:t>adresse</a:t>
            </a:r>
          </a:p>
        </p:txBody>
      </p:sp>
      <p:sp>
        <p:nvSpPr>
          <p:cNvPr id="1000454" name="Rectangle 6"/>
          <p:cNvSpPr>
            <a:spLocks noChangeArrowheads="1"/>
          </p:cNvSpPr>
          <p:nvPr/>
        </p:nvSpPr>
        <p:spPr bwMode="auto">
          <a:xfrm>
            <a:off x="2133601" y="3989389"/>
            <a:ext cx="1344613" cy="339725"/>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AUTEUR</a:t>
            </a:r>
          </a:p>
        </p:txBody>
      </p:sp>
      <p:sp>
        <p:nvSpPr>
          <p:cNvPr id="1000455" name="Rectangle 7"/>
          <p:cNvSpPr>
            <a:spLocks noChangeArrowheads="1"/>
          </p:cNvSpPr>
          <p:nvPr/>
        </p:nvSpPr>
        <p:spPr bwMode="auto">
          <a:xfrm>
            <a:off x="2133601" y="4329113"/>
            <a:ext cx="1344613" cy="811212"/>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n°Auteur</a:t>
            </a:r>
          </a:p>
          <a:p>
            <a:pPr eaLnBrk="0" hangingPunct="0"/>
            <a:r>
              <a:rPr lang="fr-FR">
                <a:latin typeface="Arial" charset="0"/>
              </a:rPr>
              <a:t>nomAuteur</a:t>
            </a:r>
          </a:p>
          <a:p>
            <a:pPr eaLnBrk="0" hangingPunct="0"/>
            <a:endParaRPr lang="fr-FR">
              <a:latin typeface="Arial" charset="0"/>
            </a:endParaRPr>
          </a:p>
        </p:txBody>
      </p:sp>
      <p:sp>
        <p:nvSpPr>
          <p:cNvPr id="1000456" name="Rectangle 8"/>
          <p:cNvSpPr>
            <a:spLocks noChangeArrowheads="1"/>
          </p:cNvSpPr>
          <p:nvPr/>
        </p:nvSpPr>
        <p:spPr bwMode="auto">
          <a:xfrm>
            <a:off x="4141788" y="2401889"/>
            <a:ext cx="1447800" cy="339725"/>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LIVRE</a:t>
            </a:r>
          </a:p>
        </p:txBody>
      </p:sp>
      <p:sp>
        <p:nvSpPr>
          <p:cNvPr id="1000457" name="Rectangle 9"/>
          <p:cNvSpPr>
            <a:spLocks noChangeArrowheads="1"/>
          </p:cNvSpPr>
          <p:nvPr/>
        </p:nvSpPr>
        <p:spPr bwMode="auto">
          <a:xfrm>
            <a:off x="4141788" y="2741614"/>
            <a:ext cx="1447800" cy="839787"/>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codeLivre</a:t>
            </a:r>
          </a:p>
          <a:p>
            <a:pPr eaLnBrk="0" hangingPunct="0"/>
            <a:r>
              <a:rPr lang="fr-FR">
                <a:latin typeface="Arial" charset="0"/>
              </a:rPr>
              <a:t>titre</a:t>
            </a:r>
          </a:p>
        </p:txBody>
      </p:sp>
      <p:sp>
        <p:nvSpPr>
          <p:cNvPr id="1000458" name="Rectangle 10"/>
          <p:cNvSpPr>
            <a:spLocks noChangeArrowheads="1"/>
          </p:cNvSpPr>
          <p:nvPr/>
        </p:nvSpPr>
        <p:spPr bwMode="auto">
          <a:xfrm>
            <a:off x="6172200" y="5181601"/>
            <a:ext cx="1714500" cy="366713"/>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COLLECTION</a:t>
            </a:r>
          </a:p>
        </p:txBody>
      </p:sp>
      <p:sp>
        <p:nvSpPr>
          <p:cNvPr id="1000459" name="Rectangle 11"/>
          <p:cNvSpPr>
            <a:spLocks noChangeArrowheads="1"/>
          </p:cNvSpPr>
          <p:nvPr/>
        </p:nvSpPr>
        <p:spPr bwMode="auto">
          <a:xfrm>
            <a:off x="6172200" y="5548314"/>
            <a:ext cx="1714500" cy="852487"/>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codeCollection</a:t>
            </a:r>
          </a:p>
          <a:p>
            <a:pPr eaLnBrk="0" hangingPunct="0"/>
            <a:r>
              <a:rPr lang="fr-FR">
                <a:latin typeface="Arial" charset="0"/>
              </a:rPr>
              <a:t>nomCollection</a:t>
            </a:r>
          </a:p>
        </p:txBody>
      </p:sp>
      <p:sp>
        <p:nvSpPr>
          <p:cNvPr id="1000460" name="Text Box 12"/>
          <p:cNvSpPr txBox="1">
            <a:spLocks noChangeArrowheads="1"/>
          </p:cNvSpPr>
          <p:nvPr/>
        </p:nvSpPr>
        <p:spPr bwMode="auto">
          <a:xfrm>
            <a:off x="3581400" y="2773364"/>
            <a:ext cx="457200" cy="274637"/>
          </a:xfrm>
          <a:prstGeom prst="rect">
            <a:avLst/>
          </a:prstGeom>
          <a:noFill/>
          <a:ln w="38100">
            <a:noFill/>
            <a:miter lim="800000"/>
            <a:headEnd/>
            <a:tailEnd/>
          </a:ln>
          <a:effectLst/>
        </p:spPr>
        <p:txBody>
          <a:bodyPr lIns="0" tIns="0" rIns="0" bIns="0">
            <a:spAutoFit/>
          </a:bodyPr>
          <a:lstStyle/>
          <a:p>
            <a:pPr algn="ctr" eaLnBrk="0" hangingPunct="0"/>
            <a:r>
              <a:rPr lang="fr-FR">
                <a:latin typeface="Arial" charset="0"/>
              </a:rPr>
              <a:t>0, 1</a:t>
            </a:r>
          </a:p>
        </p:txBody>
      </p:sp>
      <p:cxnSp>
        <p:nvCxnSpPr>
          <p:cNvPr id="1000461" name="AutoShape 13"/>
          <p:cNvCxnSpPr>
            <a:cxnSpLocks noChangeShapeType="1"/>
            <a:stCxn id="1000457" idx="1"/>
            <a:endCxn id="1000486" idx="6"/>
          </p:cNvCxnSpPr>
          <p:nvPr/>
        </p:nvCxnSpPr>
        <p:spPr bwMode="auto">
          <a:xfrm flipH="1">
            <a:off x="3066592" y="3161508"/>
            <a:ext cx="1075197" cy="14287"/>
          </a:xfrm>
          <a:prstGeom prst="straightConnector1">
            <a:avLst/>
          </a:prstGeom>
          <a:noFill/>
          <a:ln w="19050">
            <a:solidFill>
              <a:schemeClr val="tx2"/>
            </a:solidFill>
            <a:round/>
            <a:headEnd/>
            <a:tailEnd/>
          </a:ln>
          <a:effectLst/>
        </p:spPr>
      </p:cxnSp>
      <p:grpSp>
        <p:nvGrpSpPr>
          <p:cNvPr id="2" name="Group 14"/>
          <p:cNvGrpSpPr>
            <a:grpSpLocks/>
          </p:cNvGrpSpPr>
          <p:nvPr/>
        </p:nvGrpSpPr>
        <p:grpSpPr bwMode="auto">
          <a:xfrm>
            <a:off x="6305550" y="1906588"/>
            <a:ext cx="1447800" cy="989012"/>
            <a:chOff x="3012" y="1201"/>
            <a:chExt cx="912" cy="623"/>
          </a:xfrm>
        </p:grpSpPr>
        <p:sp>
          <p:nvSpPr>
            <p:cNvPr id="1000463" name="Rectangle 15"/>
            <p:cNvSpPr>
              <a:spLocks noChangeArrowheads="1"/>
            </p:cNvSpPr>
            <p:nvPr/>
          </p:nvSpPr>
          <p:spPr bwMode="auto">
            <a:xfrm>
              <a:off x="3012" y="1201"/>
              <a:ext cx="912" cy="214"/>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DATE</a:t>
              </a:r>
            </a:p>
          </p:txBody>
        </p:sp>
        <p:sp>
          <p:nvSpPr>
            <p:cNvPr id="1000464" name="Rectangle 16"/>
            <p:cNvSpPr>
              <a:spLocks noChangeArrowheads="1"/>
            </p:cNvSpPr>
            <p:nvPr/>
          </p:nvSpPr>
          <p:spPr bwMode="auto">
            <a:xfrm>
              <a:off x="3012" y="1415"/>
              <a:ext cx="912" cy="409"/>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date</a:t>
              </a:r>
              <a:endParaRPr lang="fr-FR">
                <a:latin typeface="Arial" charset="0"/>
              </a:endParaRPr>
            </a:p>
            <a:p>
              <a:pPr eaLnBrk="0" hangingPunct="0"/>
              <a:endParaRPr lang="fr-FR">
                <a:latin typeface="Arial" charset="0"/>
              </a:endParaRPr>
            </a:p>
          </p:txBody>
        </p:sp>
      </p:grpSp>
      <p:sp>
        <p:nvSpPr>
          <p:cNvPr id="1000465" name="Rectangle 17"/>
          <p:cNvSpPr>
            <a:spLocks noChangeArrowheads="1"/>
          </p:cNvSpPr>
          <p:nvPr/>
        </p:nvSpPr>
        <p:spPr bwMode="auto">
          <a:xfrm>
            <a:off x="8686801" y="3810001"/>
            <a:ext cx="1344613" cy="339725"/>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EDITEUR</a:t>
            </a:r>
          </a:p>
        </p:txBody>
      </p:sp>
      <p:sp>
        <p:nvSpPr>
          <p:cNvPr id="1000466" name="Rectangle 18"/>
          <p:cNvSpPr>
            <a:spLocks noChangeArrowheads="1"/>
          </p:cNvSpPr>
          <p:nvPr/>
        </p:nvSpPr>
        <p:spPr bwMode="auto">
          <a:xfrm>
            <a:off x="8686801" y="4149726"/>
            <a:ext cx="1344613" cy="811213"/>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n°Editeur</a:t>
            </a:r>
          </a:p>
          <a:p>
            <a:pPr eaLnBrk="0" hangingPunct="0"/>
            <a:r>
              <a:rPr lang="fr-FR">
                <a:latin typeface="Arial" charset="0"/>
              </a:rPr>
              <a:t>nomEditeur</a:t>
            </a:r>
          </a:p>
          <a:p>
            <a:pPr eaLnBrk="0" hangingPunct="0"/>
            <a:endParaRPr lang="fr-FR">
              <a:latin typeface="Arial" charset="0"/>
            </a:endParaRPr>
          </a:p>
        </p:txBody>
      </p:sp>
      <p:cxnSp>
        <p:nvCxnSpPr>
          <p:cNvPr id="1000467" name="AutoShape 19"/>
          <p:cNvCxnSpPr>
            <a:cxnSpLocks noChangeShapeType="1"/>
            <a:stCxn id="1000459" idx="3"/>
            <a:endCxn id="1000487" idx="2"/>
          </p:cNvCxnSpPr>
          <p:nvPr/>
        </p:nvCxnSpPr>
        <p:spPr bwMode="auto">
          <a:xfrm flipV="1">
            <a:off x="7886700" y="5968207"/>
            <a:ext cx="1201738" cy="6350"/>
          </a:xfrm>
          <a:prstGeom prst="straightConnector1">
            <a:avLst/>
          </a:prstGeom>
          <a:noFill/>
          <a:ln w="19050">
            <a:solidFill>
              <a:schemeClr val="tx2"/>
            </a:solidFill>
            <a:round/>
            <a:headEnd/>
            <a:tailEnd/>
          </a:ln>
          <a:effectLst/>
        </p:spPr>
      </p:cxnSp>
      <p:sp>
        <p:nvSpPr>
          <p:cNvPr id="1000468" name="Text Box 20"/>
          <p:cNvSpPr txBox="1">
            <a:spLocks noChangeArrowheads="1"/>
          </p:cNvSpPr>
          <p:nvPr/>
        </p:nvSpPr>
        <p:spPr bwMode="auto">
          <a:xfrm>
            <a:off x="7924800" y="5592764"/>
            <a:ext cx="838200" cy="274637"/>
          </a:xfrm>
          <a:prstGeom prst="rect">
            <a:avLst/>
          </a:prstGeom>
          <a:noFill/>
          <a:ln w="38100">
            <a:noFill/>
            <a:miter lim="800000"/>
            <a:headEnd/>
            <a:tailEnd/>
          </a:ln>
          <a:effectLst/>
        </p:spPr>
        <p:txBody>
          <a:bodyPr lIns="0" tIns="0" rIns="0" bIns="0">
            <a:spAutoFit/>
          </a:bodyPr>
          <a:lstStyle/>
          <a:p>
            <a:pPr eaLnBrk="0" hangingPunct="0"/>
            <a:r>
              <a:rPr lang="fr-FR">
                <a:latin typeface="Arial" charset="0"/>
              </a:rPr>
              <a:t>1, 1</a:t>
            </a:r>
          </a:p>
        </p:txBody>
      </p:sp>
      <p:cxnSp>
        <p:nvCxnSpPr>
          <p:cNvPr id="1000469" name="AutoShape 21"/>
          <p:cNvCxnSpPr>
            <a:cxnSpLocks noChangeShapeType="1"/>
            <a:endCxn id="1000471" idx="1"/>
          </p:cNvCxnSpPr>
          <p:nvPr/>
        </p:nvCxnSpPr>
        <p:spPr bwMode="auto">
          <a:xfrm>
            <a:off x="5599114" y="3086100"/>
            <a:ext cx="746125" cy="711200"/>
          </a:xfrm>
          <a:prstGeom prst="straightConnector1">
            <a:avLst/>
          </a:prstGeom>
          <a:noFill/>
          <a:ln w="19050">
            <a:solidFill>
              <a:schemeClr val="tx1"/>
            </a:solidFill>
            <a:round/>
            <a:headEnd/>
            <a:tailEnd/>
          </a:ln>
          <a:effectLst/>
        </p:spPr>
      </p:cxnSp>
      <p:cxnSp>
        <p:nvCxnSpPr>
          <p:cNvPr id="1000470" name="AutoShape 22"/>
          <p:cNvCxnSpPr>
            <a:cxnSpLocks noChangeShapeType="1"/>
            <a:endCxn id="1000471" idx="3"/>
          </p:cNvCxnSpPr>
          <p:nvPr/>
        </p:nvCxnSpPr>
        <p:spPr bwMode="auto">
          <a:xfrm flipH="1">
            <a:off x="7715251" y="3063876"/>
            <a:ext cx="912813" cy="733425"/>
          </a:xfrm>
          <a:prstGeom prst="straightConnector1">
            <a:avLst/>
          </a:prstGeom>
          <a:noFill/>
          <a:ln w="19050">
            <a:solidFill>
              <a:schemeClr val="tx1"/>
            </a:solidFill>
            <a:round/>
            <a:headEnd/>
            <a:tailEnd/>
          </a:ln>
          <a:effectLst/>
        </p:spPr>
      </p:cxnSp>
      <p:sp>
        <p:nvSpPr>
          <p:cNvPr id="1000471" name="AutoShape 23"/>
          <p:cNvSpPr>
            <a:spLocks noChangeArrowheads="1"/>
          </p:cNvSpPr>
          <p:nvPr/>
        </p:nvSpPr>
        <p:spPr bwMode="auto">
          <a:xfrm>
            <a:off x="6354763" y="3403601"/>
            <a:ext cx="1350962" cy="785813"/>
          </a:xfrm>
          <a:prstGeom prst="roundRect">
            <a:avLst>
              <a:gd name="adj" fmla="val 16667"/>
            </a:avLst>
          </a:prstGeom>
          <a:noFill/>
          <a:ln w="19050">
            <a:solidFill>
              <a:schemeClr val="tx1"/>
            </a:solidFill>
            <a:round/>
            <a:headEnd/>
            <a:tailEnd/>
          </a:ln>
          <a:effectLst/>
        </p:spPr>
        <p:txBody>
          <a:bodyPr wrap="none" lIns="90000" tIns="46800" rIns="90000" bIns="46800"/>
          <a:lstStyle/>
          <a:p>
            <a:pPr algn="ctr" eaLnBrk="0" hangingPunct="0"/>
            <a:r>
              <a:rPr lang="fr-FR">
                <a:latin typeface="Arial" charset="0"/>
              </a:rPr>
              <a:t>Emprunter</a:t>
            </a:r>
          </a:p>
          <a:p>
            <a:pPr algn="ctr" eaLnBrk="0" hangingPunct="0">
              <a:lnSpc>
                <a:spcPct val="130000"/>
              </a:lnSpc>
            </a:pPr>
            <a:r>
              <a:rPr lang="fr-FR">
                <a:latin typeface="Arial" charset="0"/>
              </a:rPr>
              <a:t>rendu</a:t>
            </a:r>
          </a:p>
        </p:txBody>
      </p:sp>
      <p:sp>
        <p:nvSpPr>
          <p:cNvPr id="1000472" name="Line 24"/>
          <p:cNvSpPr>
            <a:spLocks noChangeShapeType="1"/>
          </p:cNvSpPr>
          <p:nvPr/>
        </p:nvSpPr>
        <p:spPr bwMode="auto">
          <a:xfrm>
            <a:off x="6354763" y="3751263"/>
            <a:ext cx="1350962" cy="0"/>
          </a:xfrm>
          <a:prstGeom prst="line">
            <a:avLst/>
          </a:prstGeom>
          <a:noFill/>
          <a:ln w="19050">
            <a:solidFill>
              <a:schemeClr val="tx1"/>
            </a:solidFill>
            <a:round/>
            <a:headEnd/>
            <a:tailEnd/>
          </a:ln>
          <a:effectLst/>
        </p:spPr>
        <p:txBody>
          <a:bodyPr wrap="none" lIns="90000" tIns="46800" rIns="90000" bIns="46800" anchor="ctr">
            <a:spAutoFit/>
          </a:bodyPr>
          <a:lstStyle/>
          <a:p>
            <a:endParaRPr lang="fr-FR"/>
          </a:p>
        </p:txBody>
      </p:sp>
      <p:cxnSp>
        <p:nvCxnSpPr>
          <p:cNvPr id="1000473" name="AutoShape 25"/>
          <p:cNvCxnSpPr>
            <a:cxnSpLocks noChangeShapeType="1"/>
            <a:endCxn id="1000471" idx="0"/>
          </p:cNvCxnSpPr>
          <p:nvPr/>
        </p:nvCxnSpPr>
        <p:spPr bwMode="auto">
          <a:xfrm>
            <a:off x="7029450" y="2905125"/>
            <a:ext cx="1588" cy="488950"/>
          </a:xfrm>
          <a:prstGeom prst="straightConnector1">
            <a:avLst/>
          </a:prstGeom>
          <a:noFill/>
          <a:ln w="19050">
            <a:solidFill>
              <a:schemeClr val="tx1"/>
            </a:solidFill>
            <a:round/>
            <a:headEnd/>
            <a:tailEnd/>
          </a:ln>
          <a:effectLst/>
        </p:spPr>
      </p:cxnSp>
      <p:cxnSp>
        <p:nvCxnSpPr>
          <p:cNvPr id="1000474" name="AutoShape 26"/>
          <p:cNvCxnSpPr>
            <a:cxnSpLocks noChangeShapeType="1"/>
            <a:stCxn id="1000457" idx="2"/>
            <a:endCxn id="1000476" idx="0"/>
          </p:cNvCxnSpPr>
          <p:nvPr/>
        </p:nvCxnSpPr>
        <p:spPr bwMode="auto">
          <a:xfrm>
            <a:off x="4865689" y="3590925"/>
            <a:ext cx="1587" cy="666750"/>
          </a:xfrm>
          <a:prstGeom prst="straightConnector1">
            <a:avLst/>
          </a:prstGeom>
          <a:noFill/>
          <a:ln w="19050">
            <a:solidFill>
              <a:srgbClr val="FF0066"/>
            </a:solidFill>
            <a:round/>
            <a:headEnd/>
            <a:tailEnd/>
          </a:ln>
          <a:effectLst/>
        </p:spPr>
      </p:cxnSp>
      <p:cxnSp>
        <p:nvCxnSpPr>
          <p:cNvPr id="1000475" name="AutoShape 27"/>
          <p:cNvCxnSpPr>
            <a:cxnSpLocks noChangeShapeType="1"/>
            <a:endCxn id="1000476" idx="2"/>
          </p:cNvCxnSpPr>
          <p:nvPr/>
        </p:nvCxnSpPr>
        <p:spPr bwMode="auto">
          <a:xfrm flipH="1" flipV="1">
            <a:off x="4867275" y="5062538"/>
            <a:ext cx="1295400" cy="874712"/>
          </a:xfrm>
          <a:prstGeom prst="straightConnector1">
            <a:avLst/>
          </a:prstGeom>
          <a:noFill/>
          <a:ln w="19050">
            <a:solidFill>
              <a:srgbClr val="FF0066"/>
            </a:solidFill>
            <a:round/>
            <a:headEnd/>
            <a:tailEnd/>
          </a:ln>
          <a:effectLst/>
        </p:spPr>
      </p:cxnSp>
      <p:sp>
        <p:nvSpPr>
          <p:cNvPr id="1000476" name="AutoShape 28"/>
          <p:cNvSpPr>
            <a:spLocks noChangeArrowheads="1"/>
          </p:cNvSpPr>
          <p:nvPr/>
        </p:nvSpPr>
        <p:spPr bwMode="auto">
          <a:xfrm>
            <a:off x="4038601" y="4267201"/>
            <a:ext cx="1655763" cy="785813"/>
          </a:xfrm>
          <a:prstGeom prst="roundRect">
            <a:avLst>
              <a:gd name="adj" fmla="val 16667"/>
            </a:avLst>
          </a:prstGeom>
          <a:noFill/>
          <a:ln w="19050">
            <a:solidFill>
              <a:srgbClr val="FF0066"/>
            </a:solidFill>
            <a:round/>
            <a:headEnd/>
            <a:tailEnd/>
          </a:ln>
          <a:effectLst/>
        </p:spPr>
        <p:txBody>
          <a:bodyPr wrap="none" lIns="90000" tIns="46800" rIns="90000" bIns="46800"/>
          <a:lstStyle/>
          <a:p>
            <a:pPr algn="ctr" eaLnBrk="0" hangingPunct="0">
              <a:lnSpc>
                <a:spcPct val="90000"/>
              </a:lnSpc>
            </a:pPr>
            <a:r>
              <a:rPr lang="fr-FR">
                <a:latin typeface="Arial" charset="0"/>
              </a:rPr>
              <a:t>Compter</a:t>
            </a:r>
          </a:p>
          <a:p>
            <a:pPr algn="ctr" eaLnBrk="0" hangingPunct="0">
              <a:lnSpc>
                <a:spcPct val="130000"/>
              </a:lnSpc>
            </a:pPr>
            <a:r>
              <a:rPr lang="fr-FR">
                <a:latin typeface="Arial" charset="0"/>
              </a:rPr>
              <a:t>nbExemp</a:t>
            </a:r>
          </a:p>
        </p:txBody>
      </p:sp>
      <p:sp>
        <p:nvSpPr>
          <p:cNvPr id="1000477" name="Line 29"/>
          <p:cNvSpPr>
            <a:spLocks noChangeShapeType="1"/>
          </p:cNvSpPr>
          <p:nvPr/>
        </p:nvSpPr>
        <p:spPr bwMode="auto">
          <a:xfrm>
            <a:off x="4038601" y="4614863"/>
            <a:ext cx="1655763" cy="0"/>
          </a:xfrm>
          <a:prstGeom prst="line">
            <a:avLst/>
          </a:prstGeom>
          <a:noFill/>
          <a:ln w="19050">
            <a:solidFill>
              <a:srgbClr val="FF0066"/>
            </a:solidFill>
            <a:round/>
            <a:headEnd/>
            <a:tailEnd/>
          </a:ln>
          <a:effectLst/>
        </p:spPr>
        <p:txBody>
          <a:bodyPr wrap="none" lIns="90000" tIns="46800" rIns="90000" bIns="46800" anchor="ctr">
            <a:spAutoFit/>
          </a:bodyPr>
          <a:lstStyle/>
          <a:p>
            <a:endParaRPr lang="fr-FR"/>
          </a:p>
        </p:txBody>
      </p:sp>
      <p:sp>
        <p:nvSpPr>
          <p:cNvPr id="1000478" name="Text Box 30"/>
          <p:cNvSpPr txBox="1">
            <a:spLocks noChangeArrowheads="1"/>
          </p:cNvSpPr>
          <p:nvPr/>
        </p:nvSpPr>
        <p:spPr bwMode="auto">
          <a:xfrm>
            <a:off x="2209800" y="3687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1000479" name="Text Box 31"/>
          <p:cNvSpPr txBox="1">
            <a:spLocks noChangeArrowheads="1"/>
          </p:cNvSpPr>
          <p:nvPr/>
        </p:nvSpPr>
        <p:spPr bwMode="auto">
          <a:xfrm>
            <a:off x="4419600" y="3581400"/>
            <a:ext cx="381000" cy="274638"/>
          </a:xfrm>
          <a:prstGeom prst="rect">
            <a:avLst/>
          </a:prstGeom>
          <a:noFill/>
          <a:ln w="38100">
            <a:noFill/>
            <a:miter lim="800000"/>
            <a:headEnd/>
            <a:tailEnd/>
          </a:ln>
          <a:effectLst/>
        </p:spPr>
        <p:txBody>
          <a:bodyPr wrap="none" lIns="0" tIns="0" rIns="0" bIns="0">
            <a:spAutoFit/>
          </a:bodyPr>
          <a:lstStyle/>
          <a:p>
            <a:pPr eaLnBrk="0" hangingPunct="0"/>
            <a:r>
              <a:rPr lang="fr-FR" dirty="0">
                <a:latin typeface="Arial" charset="0"/>
              </a:rPr>
              <a:t>1, n</a:t>
            </a:r>
          </a:p>
        </p:txBody>
      </p:sp>
      <p:sp>
        <p:nvSpPr>
          <p:cNvPr id="1000480" name="Text Box 32"/>
          <p:cNvSpPr txBox="1">
            <a:spLocks noChangeArrowheads="1"/>
          </p:cNvSpPr>
          <p:nvPr/>
        </p:nvSpPr>
        <p:spPr bwMode="auto">
          <a:xfrm>
            <a:off x="5651501" y="5897564"/>
            <a:ext cx="384721" cy="276999"/>
          </a:xfrm>
          <a:prstGeom prst="rect">
            <a:avLst/>
          </a:prstGeom>
          <a:noFill/>
          <a:ln w="38100">
            <a:noFill/>
            <a:miter lim="800000"/>
            <a:headEnd/>
            <a:tailEnd/>
          </a:ln>
          <a:effectLst/>
        </p:spPr>
        <p:txBody>
          <a:bodyPr wrap="none" lIns="0" tIns="0" rIns="0" bIns="0">
            <a:spAutoFit/>
          </a:bodyPr>
          <a:lstStyle/>
          <a:p>
            <a:pPr eaLnBrk="0" hangingPunct="0"/>
            <a:r>
              <a:rPr lang="fr-FR" dirty="0">
                <a:latin typeface="Arial" charset="0"/>
              </a:rPr>
              <a:t>0</a:t>
            </a:r>
            <a:r>
              <a:rPr lang="fr-FR" dirty="0">
                <a:latin typeface="Arial" charset="0"/>
              </a:rPr>
              <a:t>, </a:t>
            </a:r>
            <a:r>
              <a:rPr lang="fr-FR" dirty="0">
                <a:latin typeface="Arial" charset="0"/>
              </a:rPr>
              <a:t>n</a:t>
            </a:r>
          </a:p>
        </p:txBody>
      </p:sp>
      <p:sp>
        <p:nvSpPr>
          <p:cNvPr id="1000481" name="Text Box 33"/>
          <p:cNvSpPr txBox="1">
            <a:spLocks noChangeArrowheads="1"/>
          </p:cNvSpPr>
          <p:nvPr/>
        </p:nvSpPr>
        <p:spPr bwMode="auto">
          <a:xfrm>
            <a:off x="8915400" y="50292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1000482" name="Text Box 34"/>
          <p:cNvSpPr txBox="1">
            <a:spLocks noChangeArrowheads="1"/>
          </p:cNvSpPr>
          <p:nvPr/>
        </p:nvSpPr>
        <p:spPr bwMode="auto">
          <a:xfrm>
            <a:off x="7099300" y="2925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1000484" name="Text Box 36"/>
          <p:cNvSpPr txBox="1">
            <a:spLocks noChangeArrowheads="1"/>
          </p:cNvSpPr>
          <p:nvPr/>
        </p:nvSpPr>
        <p:spPr bwMode="auto">
          <a:xfrm>
            <a:off x="57912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1000485" name="Text Box 37"/>
          <p:cNvSpPr txBox="1">
            <a:spLocks noChangeArrowheads="1"/>
          </p:cNvSpPr>
          <p:nvPr/>
        </p:nvSpPr>
        <p:spPr bwMode="auto">
          <a:xfrm>
            <a:off x="81661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1000486" name="Oval 38"/>
          <p:cNvSpPr>
            <a:spLocks noChangeArrowheads="1"/>
          </p:cNvSpPr>
          <p:nvPr/>
        </p:nvSpPr>
        <p:spPr bwMode="auto">
          <a:xfrm>
            <a:off x="2543635" y="2981038"/>
            <a:ext cx="522957" cy="389513"/>
          </a:xfrm>
          <a:prstGeom prst="ellipse">
            <a:avLst/>
          </a:prstGeom>
          <a:noFill/>
          <a:ln w="19050">
            <a:solidFill>
              <a:schemeClr val="tx2"/>
            </a:solidFill>
            <a:round/>
            <a:headEnd/>
            <a:tailEnd/>
          </a:ln>
          <a:effectLst/>
        </p:spPr>
        <p:txBody>
          <a:bodyPr wrap="none" lIns="0" tIns="0" rIns="0" bIns="0" anchor="ctr">
            <a:spAutoFit/>
          </a:bodyPr>
          <a:lstStyle/>
          <a:p>
            <a:pPr algn="ctr" eaLnBrk="0" hangingPunct="0"/>
            <a:r>
              <a:rPr lang="fr-FR" b="1">
                <a:latin typeface="Arial" charset="0"/>
              </a:rPr>
              <a:t>CIF</a:t>
            </a:r>
          </a:p>
        </p:txBody>
      </p:sp>
      <p:sp>
        <p:nvSpPr>
          <p:cNvPr id="1000487" name="Oval 39"/>
          <p:cNvSpPr>
            <a:spLocks noChangeArrowheads="1"/>
          </p:cNvSpPr>
          <p:nvPr/>
        </p:nvSpPr>
        <p:spPr bwMode="auto">
          <a:xfrm>
            <a:off x="9088439" y="5773451"/>
            <a:ext cx="542925" cy="389513"/>
          </a:xfrm>
          <a:prstGeom prst="ellipse">
            <a:avLst/>
          </a:prstGeom>
          <a:noFill/>
          <a:ln w="19050">
            <a:solidFill>
              <a:schemeClr val="tx2"/>
            </a:solidFill>
            <a:round/>
            <a:headEnd/>
            <a:tailEnd/>
          </a:ln>
          <a:effectLst/>
        </p:spPr>
        <p:txBody>
          <a:bodyPr lIns="0" tIns="0" rIns="0" bIns="0" anchor="ctr">
            <a:spAutoFit/>
          </a:bodyPr>
          <a:lstStyle/>
          <a:p>
            <a:pPr algn="ctr" eaLnBrk="0" hangingPunct="0"/>
            <a:r>
              <a:rPr lang="fr-FR" b="1">
                <a:latin typeface="Arial" charset="0"/>
              </a:rPr>
              <a:t>CIF</a:t>
            </a:r>
          </a:p>
        </p:txBody>
      </p:sp>
      <p:cxnSp>
        <p:nvCxnSpPr>
          <p:cNvPr id="1000488" name="AutoShape 40"/>
          <p:cNvCxnSpPr>
            <a:cxnSpLocks noChangeShapeType="1"/>
            <a:stCxn id="1000486" idx="4"/>
            <a:endCxn id="1000454" idx="0"/>
          </p:cNvCxnSpPr>
          <p:nvPr/>
        </p:nvCxnSpPr>
        <p:spPr bwMode="auto">
          <a:xfrm>
            <a:off x="2805113" y="3370550"/>
            <a:ext cx="794" cy="618838"/>
          </a:xfrm>
          <a:prstGeom prst="straightConnector1">
            <a:avLst/>
          </a:prstGeom>
          <a:noFill/>
          <a:ln w="19050">
            <a:solidFill>
              <a:schemeClr val="tx2"/>
            </a:solidFill>
            <a:round/>
            <a:headEnd/>
            <a:tailEnd type="triangle" w="med" len="med"/>
          </a:ln>
          <a:effectLst/>
        </p:spPr>
      </p:cxnSp>
      <p:cxnSp>
        <p:nvCxnSpPr>
          <p:cNvPr id="1000489" name="AutoShape 41"/>
          <p:cNvCxnSpPr>
            <a:cxnSpLocks noChangeShapeType="1"/>
            <a:stCxn id="1000487" idx="0"/>
            <a:endCxn id="1000466" idx="2"/>
          </p:cNvCxnSpPr>
          <p:nvPr/>
        </p:nvCxnSpPr>
        <p:spPr bwMode="auto">
          <a:xfrm flipH="1" flipV="1">
            <a:off x="9359107" y="4960938"/>
            <a:ext cx="794" cy="812512"/>
          </a:xfrm>
          <a:prstGeom prst="straightConnector1">
            <a:avLst/>
          </a:prstGeom>
          <a:noFill/>
          <a:ln w="19050">
            <a:solidFill>
              <a:schemeClr val="tx2"/>
            </a:solidFill>
            <a:round/>
            <a:headEnd/>
            <a:tailEnd type="triangle" w="med" len="med"/>
          </a:ln>
          <a:effectLst/>
        </p:spPr>
      </p:cxnSp>
    </p:spTree>
    <p:extLst>
      <p:ext uri="{BB962C8B-B14F-4D97-AF65-F5344CB8AC3E}">
        <p14:creationId xmlns:p14="http://schemas.microsoft.com/office/powerpoint/2010/main" val="179212309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5" name="Rectangle 3"/>
          <p:cNvSpPr>
            <a:spLocks noGrp="1" noChangeArrowheads="1"/>
          </p:cNvSpPr>
          <p:nvPr>
            <p:ph type="title"/>
          </p:nvPr>
        </p:nvSpPr>
        <p:spPr>
          <a:xfrm>
            <a:off x="1828800" y="304800"/>
            <a:ext cx="8534400" cy="609398"/>
          </a:xfrm>
        </p:spPr>
        <p:txBody>
          <a:bodyPr>
            <a:normAutofit fontScale="90000"/>
          </a:bodyPr>
          <a:lstStyle/>
          <a:p>
            <a:pPr defTabSz="873125">
              <a:tabLst>
                <a:tab pos="8288338" algn="r"/>
              </a:tabLst>
            </a:pPr>
            <a:r>
              <a:rPr lang="fr-FR" dirty="0">
                <a:solidFill>
                  <a:srgbClr val="00AEEF"/>
                </a:solidFill>
              </a:rPr>
              <a:t>Génération d’un MLD relationnel 	</a:t>
            </a:r>
          </a:p>
        </p:txBody>
      </p:sp>
      <p:grpSp>
        <p:nvGrpSpPr>
          <p:cNvPr id="2" name="Group 4"/>
          <p:cNvGrpSpPr>
            <a:grpSpLocks/>
          </p:cNvGrpSpPr>
          <p:nvPr/>
        </p:nvGrpSpPr>
        <p:grpSpPr bwMode="auto">
          <a:xfrm>
            <a:off x="8866188" y="2606676"/>
            <a:ext cx="1420812" cy="1127125"/>
            <a:chOff x="4481" y="1470"/>
            <a:chExt cx="895" cy="710"/>
          </a:xfrm>
        </p:grpSpPr>
        <p:sp>
          <p:nvSpPr>
            <p:cNvPr id="1001477" name="Rectangle 5" descr="5%"/>
            <p:cNvSpPr>
              <a:spLocks noChangeArrowheads="1"/>
            </p:cNvSpPr>
            <p:nvPr/>
          </p:nvSpPr>
          <p:spPr bwMode="auto">
            <a:xfrm>
              <a:off x="4481" y="1470"/>
              <a:ext cx="895" cy="209"/>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ADHERENT</a:t>
              </a:r>
            </a:p>
          </p:txBody>
        </p:sp>
        <p:sp>
          <p:nvSpPr>
            <p:cNvPr id="1001478" name="Rectangle 6"/>
            <p:cNvSpPr>
              <a:spLocks noChangeArrowheads="1"/>
            </p:cNvSpPr>
            <p:nvPr/>
          </p:nvSpPr>
          <p:spPr bwMode="auto">
            <a:xfrm>
              <a:off x="4481" y="1679"/>
              <a:ext cx="895" cy="501"/>
            </a:xfrm>
            <a:prstGeom prst="rect">
              <a:avLst/>
            </a:prstGeom>
            <a:noFill/>
            <a:ln w="19050">
              <a:solidFill>
                <a:schemeClr val="tx1"/>
              </a:solidFill>
              <a:miter lim="800000"/>
              <a:headEnd/>
              <a:tailEnd/>
            </a:ln>
            <a:effectLst/>
          </p:spPr>
          <p:txBody>
            <a:bodyPr wrap="none" lIns="90000" tIns="46800" rIns="90000" bIns="46800"/>
            <a:lstStyle/>
            <a:p>
              <a:pPr eaLnBrk="0" hangingPunct="0">
                <a:lnSpc>
                  <a:spcPct val="90000"/>
                </a:lnSpc>
              </a:pPr>
              <a:r>
                <a:rPr lang="fr-FR" u="sng">
                  <a:latin typeface="Arial" charset="0"/>
                </a:rPr>
                <a:t>nomAdh</a:t>
              </a:r>
            </a:p>
            <a:p>
              <a:pPr eaLnBrk="0" hangingPunct="0"/>
              <a:r>
                <a:rPr lang="fr-FR">
                  <a:latin typeface="Arial" charset="0"/>
                </a:rPr>
                <a:t>nom</a:t>
              </a:r>
            </a:p>
            <a:p>
              <a:pPr eaLnBrk="0" hangingPunct="0">
                <a:lnSpc>
                  <a:spcPct val="80000"/>
                </a:lnSpc>
              </a:pPr>
              <a:r>
                <a:rPr lang="fr-FR">
                  <a:latin typeface="Arial" charset="0"/>
                </a:rPr>
                <a:t>adresse</a:t>
              </a:r>
            </a:p>
          </p:txBody>
        </p:sp>
      </p:grpSp>
      <p:grpSp>
        <p:nvGrpSpPr>
          <p:cNvPr id="3" name="Group 7"/>
          <p:cNvGrpSpPr>
            <a:grpSpLocks/>
          </p:cNvGrpSpPr>
          <p:nvPr/>
        </p:nvGrpSpPr>
        <p:grpSpPr bwMode="auto">
          <a:xfrm>
            <a:off x="2133601" y="3989389"/>
            <a:ext cx="1344613" cy="1150937"/>
            <a:chOff x="384" y="2513"/>
            <a:chExt cx="847" cy="725"/>
          </a:xfrm>
        </p:grpSpPr>
        <p:sp>
          <p:nvSpPr>
            <p:cNvPr id="1001480" name="Rectangle 8" descr="5%"/>
            <p:cNvSpPr>
              <a:spLocks noChangeArrowheads="1"/>
            </p:cNvSpPr>
            <p:nvPr/>
          </p:nvSpPr>
          <p:spPr bwMode="auto">
            <a:xfrm>
              <a:off x="384" y="2513"/>
              <a:ext cx="847"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AUTEUR</a:t>
              </a:r>
            </a:p>
          </p:txBody>
        </p:sp>
        <p:sp>
          <p:nvSpPr>
            <p:cNvPr id="1001481" name="Rectangle 9"/>
            <p:cNvSpPr>
              <a:spLocks noChangeArrowheads="1"/>
            </p:cNvSpPr>
            <p:nvPr/>
          </p:nvSpPr>
          <p:spPr bwMode="auto">
            <a:xfrm>
              <a:off x="384" y="2727"/>
              <a:ext cx="847" cy="511"/>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n°Auteur</a:t>
              </a:r>
            </a:p>
            <a:p>
              <a:pPr eaLnBrk="0" hangingPunct="0"/>
              <a:r>
                <a:rPr lang="fr-FR">
                  <a:latin typeface="Arial" charset="0"/>
                </a:rPr>
                <a:t>nomAuteur</a:t>
              </a:r>
            </a:p>
            <a:p>
              <a:pPr eaLnBrk="0" hangingPunct="0"/>
              <a:endParaRPr lang="fr-FR">
                <a:latin typeface="Arial" charset="0"/>
              </a:endParaRPr>
            </a:p>
          </p:txBody>
        </p:sp>
      </p:grpSp>
      <p:grpSp>
        <p:nvGrpSpPr>
          <p:cNvPr id="4" name="Group 10"/>
          <p:cNvGrpSpPr>
            <a:grpSpLocks/>
          </p:cNvGrpSpPr>
          <p:nvPr/>
        </p:nvGrpSpPr>
        <p:grpSpPr bwMode="auto">
          <a:xfrm>
            <a:off x="3886200" y="2362201"/>
            <a:ext cx="1447800" cy="1179513"/>
            <a:chOff x="1649" y="1513"/>
            <a:chExt cx="912" cy="743"/>
          </a:xfrm>
        </p:grpSpPr>
        <p:sp>
          <p:nvSpPr>
            <p:cNvPr id="1001483" name="Rectangle 11" descr="5%"/>
            <p:cNvSpPr>
              <a:spLocks noChangeArrowheads="1"/>
            </p:cNvSpPr>
            <p:nvPr/>
          </p:nvSpPr>
          <p:spPr bwMode="auto">
            <a:xfrm>
              <a:off x="1649" y="1513"/>
              <a:ext cx="912"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LIVRE</a:t>
              </a:r>
            </a:p>
          </p:txBody>
        </p:sp>
        <p:sp>
          <p:nvSpPr>
            <p:cNvPr id="1001484" name="Rectangle 12"/>
            <p:cNvSpPr>
              <a:spLocks noChangeArrowheads="1"/>
            </p:cNvSpPr>
            <p:nvPr/>
          </p:nvSpPr>
          <p:spPr bwMode="auto">
            <a:xfrm>
              <a:off x="1649" y="1727"/>
              <a:ext cx="912" cy="529"/>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codeLivre</a:t>
              </a:r>
            </a:p>
            <a:p>
              <a:pPr eaLnBrk="0" hangingPunct="0"/>
              <a:r>
                <a:rPr lang="fr-FR">
                  <a:latin typeface="Arial" charset="0"/>
                </a:rPr>
                <a:t>titre</a:t>
              </a:r>
            </a:p>
            <a:p>
              <a:pPr eaLnBrk="0" hangingPunct="0">
                <a:lnSpc>
                  <a:spcPct val="80000"/>
                </a:lnSpc>
              </a:pPr>
              <a:r>
                <a:rPr lang="fr-FR">
                  <a:latin typeface="Arial" charset="0"/>
                </a:rPr>
                <a:t>n°Auteur #</a:t>
              </a:r>
            </a:p>
          </p:txBody>
        </p:sp>
      </p:grpSp>
      <p:grpSp>
        <p:nvGrpSpPr>
          <p:cNvPr id="5" name="Group 13"/>
          <p:cNvGrpSpPr>
            <a:grpSpLocks/>
          </p:cNvGrpSpPr>
          <p:nvPr/>
        </p:nvGrpSpPr>
        <p:grpSpPr bwMode="auto">
          <a:xfrm>
            <a:off x="6191250" y="5334000"/>
            <a:ext cx="1714500" cy="1219200"/>
            <a:chOff x="2928" y="3264"/>
            <a:chExt cx="1080" cy="768"/>
          </a:xfrm>
        </p:grpSpPr>
        <p:sp>
          <p:nvSpPr>
            <p:cNvPr id="1001486" name="Rectangle 14" descr="5%"/>
            <p:cNvSpPr>
              <a:spLocks noChangeArrowheads="1"/>
            </p:cNvSpPr>
            <p:nvPr/>
          </p:nvSpPr>
          <p:spPr bwMode="auto">
            <a:xfrm>
              <a:off x="2928" y="3264"/>
              <a:ext cx="1080" cy="231"/>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COLLECTION</a:t>
              </a:r>
            </a:p>
          </p:txBody>
        </p:sp>
        <p:sp>
          <p:nvSpPr>
            <p:cNvPr id="1001487" name="Rectangle 15"/>
            <p:cNvSpPr>
              <a:spLocks noChangeArrowheads="1"/>
            </p:cNvSpPr>
            <p:nvPr/>
          </p:nvSpPr>
          <p:spPr bwMode="auto">
            <a:xfrm>
              <a:off x="2928" y="3495"/>
              <a:ext cx="1080" cy="537"/>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codeCollection</a:t>
              </a:r>
            </a:p>
            <a:p>
              <a:pPr eaLnBrk="0" hangingPunct="0"/>
              <a:r>
                <a:rPr lang="fr-FR">
                  <a:latin typeface="Arial" charset="0"/>
                </a:rPr>
                <a:t>nomCollection</a:t>
              </a:r>
            </a:p>
            <a:p>
              <a:pPr eaLnBrk="0" hangingPunct="0">
                <a:lnSpc>
                  <a:spcPct val="90000"/>
                </a:lnSpc>
              </a:pPr>
              <a:r>
                <a:rPr lang="fr-FR">
                  <a:latin typeface="Arial" charset="0"/>
                </a:rPr>
                <a:t>n°Editeur #</a:t>
              </a:r>
            </a:p>
          </p:txBody>
        </p:sp>
      </p:grpSp>
      <p:grpSp>
        <p:nvGrpSpPr>
          <p:cNvPr id="6" name="Group 16"/>
          <p:cNvGrpSpPr>
            <a:grpSpLocks/>
          </p:cNvGrpSpPr>
          <p:nvPr/>
        </p:nvGrpSpPr>
        <p:grpSpPr bwMode="auto">
          <a:xfrm>
            <a:off x="6324600" y="1754188"/>
            <a:ext cx="1447800" cy="989012"/>
            <a:chOff x="3012" y="1201"/>
            <a:chExt cx="912" cy="623"/>
          </a:xfrm>
        </p:grpSpPr>
        <p:sp>
          <p:nvSpPr>
            <p:cNvPr id="1001489" name="Rectangle 17" descr="5%"/>
            <p:cNvSpPr>
              <a:spLocks noChangeArrowheads="1"/>
            </p:cNvSpPr>
            <p:nvPr/>
          </p:nvSpPr>
          <p:spPr bwMode="auto">
            <a:xfrm>
              <a:off x="3012" y="1201"/>
              <a:ext cx="912"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DATE</a:t>
              </a:r>
            </a:p>
          </p:txBody>
        </p:sp>
        <p:sp>
          <p:nvSpPr>
            <p:cNvPr id="1001490" name="Rectangle 18"/>
            <p:cNvSpPr>
              <a:spLocks noChangeArrowheads="1"/>
            </p:cNvSpPr>
            <p:nvPr/>
          </p:nvSpPr>
          <p:spPr bwMode="auto">
            <a:xfrm>
              <a:off x="3012" y="1415"/>
              <a:ext cx="912" cy="409"/>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date</a:t>
              </a:r>
              <a:endParaRPr lang="fr-FR">
                <a:latin typeface="Arial" charset="0"/>
              </a:endParaRPr>
            </a:p>
            <a:p>
              <a:pPr eaLnBrk="0" hangingPunct="0"/>
              <a:endParaRPr lang="fr-FR">
                <a:latin typeface="Arial" charset="0"/>
              </a:endParaRPr>
            </a:p>
          </p:txBody>
        </p:sp>
      </p:grpSp>
      <p:grpSp>
        <p:nvGrpSpPr>
          <p:cNvPr id="7" name="Group 19"/>
          <p:cNvGrpSpPr>
            <a:grpSpLocks/>
          </p:cNvGrpSpPr>
          <p:nvPr/>
        </p:nvGrpSpPr>
        <p:grpSpPr bwMode="auto">
          <a:xfrm>
            <a:off x="8942388" y="4335464"/>
            <a:ext cx="1344612" cy="1150937"/>
            <a:chOff x="4512" y="2400"/>
            <a:chExt cx="847" cy="725"/>
          </a:xfrm>
        </p:grpSpPr>
        <p:sp>
          <p:nvSpPr>
            <p:cNvPr id="1001492" name="Rectangle 20" descr="5%"/>
            <p:cNvSpPr>
              <a:spLocks noChangeArrowheads="1"/>
            </p:cNvSpPr>
            <p:nvPr/>
          </p:nvSpPr>
          <p:spPr bwMode="auto">
            <a:xfrm>
              <a:off x="4512" y="2400"/>
              <a:ext cx="847"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EDITEUR</a:t>
              </a:r>
            </a:p>
          </p:txBody>
        </p:sp>
        <p:sp>
          <p:nvSpPr>
            <p:cNvPr id="1001493" name="Rectangle 21"/>
            <p:cNvSpPr>
              <a:spLocks noChangeArrowheads="1"/>
            </p:cNvSpPr>
            <p:nvPr/>
          </p:nvSpPr>
          <p:spPr bwMode="auto">
            <a:xfrm>
              <a:off x="4512" y="2614"/>
              <a:ext cx="847" cy="511"/>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n°Editeur</a:t>
              </a:r>
            </a:p>
            <a:p>
              <a:pPr eaLnBrk="0" hangingPunct="0"/>
              <a:r>
                <a:rPr lang="fr-FR">
                  <a:latin typeface="Arial" charset="0"/>
                </a:rPr>
                <a:t>nomEditeur</a:t>
              </a:r>
            </a:p>
            <a:p>
              <a:pPr eaLnBrk="0" hangingPunct="0"/>
              <a:endParaRPr lang="fr-FR">
                <a:latin typeface="Arial" charset="0"/>
              </a:endParaRPr>
            </a:p>
          </p:txBody>
        </p:sp>
      </p:grpSp>
      <p:cxnSp>
        <p:nvCxnSpPr>
          <p:cNvPr id="1001494" name="AutoShape 22"/>
          <p:cNvCxnSpPr>
            <a:cxnSpLocks noChangeShapeType="1"/>
            <a:stCxn id="1001484" idx="1"/>
            <a:endCxn id="1001480" idx="0"/>
          </p:cNvCxnSpPr>
          <p:nvPr/>
        </p:nvCxnSpPr>
        <p:spPr bwMode="auto">
          <a:xfrm flipH="1">
            <a:off x="2806701" y="3122613"/>
            <a:ext cx="1069975" cy="857250"/>
          </a:xfrm>
          <a:prstGeom prst="straightConnector1">
            <a:avLst/>
          </a:prstGeom>
          <a:noFill/>
          <a:ln w="19050">
            <a:solidFill>
              <a:schemeClr val="tx1"/>
            </a:solidFill>
            <a:round/>
            <a:headEnd/>
            <a:tailEnd type="triangle" w="med" len="med"/>
          </a:ln>
          <a:effectLst/>
        </p:spPr>
      </p:cxnSp>
      <p:cxnSp>
        <p:nvCxnSpPr>
          <p:cNvPr id="1001495" name="AutoShape 23"/>
          <p:cNvCxnSpPr>
            <a:cxnSpLocks noChangeShapeType="1"/>
            <a:stCxn id="1001487" idx="3"/>
            <a:endCxn id="1001493" idx="1"/>
          </p:cNvCxnSpPr>
          <p:nvPr/>
        </p:nvCxnSpPr>
        <p:spPr bwMode="auto">
          <a:xfrm flipV="1">
            <a:off x="7915275" y="5081588"/>
            <a:ext cx="1017588" cy="1046162"/>
          </a:xfrm>
          <a:prstGeom prst="straightConnector1">
            <a:avLst/>
          </a:prstGeom>
          <a:noFill/>
          <a:ln w="19050">
            <a:solidFill>
              <a:schemeClr val="tx1"/>
            </a:solidFill>
            <a:round/>
            <a:headEnd/>
            <a:tailEnd type="triangle" w="med" len="med"/>
          </a:ln>
          <a:effectLst/>
        </p:spPr>
      </p:cxnSp>
      <p:grpSp>
        <p:nvGrpSpPr>
          <p:cNvPr id="8" name="Group 24"/>
          <p:cNvGrpSpPr>
            <a:grpSpLocks/>
          </p:cNvGrpSpPr>
          <p:nvPr/>
        </p:nvGrpSpPr>
        <p:grpSpPr bwMode="auto">
          <a:xfrm>
            <a:off x="3657600" y="4572000"/>
            <a:ext cx="1905000" cy="1403350"/>
            <a:chOff x="1488" y="2880"/>
            <a:chExt cx="1200" cy="884"/>
          </a:xfrm>
        </p:grpSpPr>
        <p:sp>
          <p:nvSpPr>
            <p:cNvPr id="1001497" name="Rectangle 25" descr="5%"/>
            <p:cNvSpPr>
              <a:spLocks noChangeArrowheads="1"/>
            </p:cNvSpPr>
            <p:nvPr/>
          </p:nvSpPr>
          <p:spPr bwMode="auto">
            <a:xfrm>
              <a:off x="1488" y="2880"/>
              <a:ext cx="1200" cy="231"/>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COMPTER</a:t>
              </a:r>
            </a:p>
          </p:txBody>
        </p:sp>
        <p:sp>
          <p:nvSpPr>
            <p:cNvPr id="1001498" name="Rectangle 26"/>
            <p:cNvSpPr>
              <a:spLocks noChangeArrowheads="1"/>
            </p:cNvSpPr>
            <p:nvPr/>
          </p:nvSpPr>
          <p:spPr bwMode="auto">
            <a:xfrm>
              <a:off x="1488" y="3111"/>
              <a:ext cx="1200" cy="653"/>
            </a:xfrm>
            <a:prstGeom prst="rect">
              <a:avLst/>
            </a:prstGeom>
            <a:noFill/>
            <a:ln w="19050">
              <a:solidFill>
                <a:schemeClr val="tx1"/>
              </a:solidFill>
              <a:miter lim="800000"/>
              <a:headEnd/>
              <a:tailEnd/>
            </a:ln>
            <a:effectLst/>
          </p:spPr>
          <p:txBody>
            <a:bodyPr wrap="none" lIns="90000" tIns="46800" rIns="90000" bIns="46800"/>
            <a:lstStyle/>
            <a:p>
              <a:pPr eaLnBrk="0" hangingPunct="0">
                <a:lnSpc>
                  <a:spcPct val="110000"/>
                </a:lnSpc>
              </a:pPr>
              <a:r>
                <a:rPr lang="fr-FR" u="sng">
                  <a:solidFill>
                    <a:srgbClr val="FF0066"/>
                  </a:solidFill>
                  <a:latin typeface="Arial" charset="0"/>
                </a:rPr>
                <a:t>codeLivre</a:t>
              </a:r>
              <a:r>
                <a:rPr lang="fr-FR">
                  <a:solidFill>
                    <a:srgbClr val="FF0066"/>
                  </a:solidFill>
                  <a:latin typeface="Arial" charset="0"/>
                </a:rPr>
                <a:t> #</a:t>
              </a:r>
              <a:endParaRPr lang="fr-FR" u="sng">
                <a:solidFill>
                  <a:srgbClr val="FF0066"/>
                </a:solidFill>
                <a:latin typeface="Arial" charset="0"/>
              </a:endParaRPr>
            </a:p>
            <a:p>
              <a:pPr eaLnBrk="0" hangingPunct="0">
                <a:lnSpc>
                  <a:spcPct val="110000"/>
                </a:lnSpc>
              </a:pPr>
              <a:r>
                <a:rPr lang="fr-FR" u="sng">
                  <a:solidFill>
                    <a:srgbClr val="FF0066"/>
                  </a:solidFill>
                  <a:latin typeface="Arial" charset="0"/>
                </a:rPr>
                <a:t>codeCollection</a:t>
              </a:r>
              <a:r>
                <a:rPr lang="fr-FR">
                  <a:solidFill>
                    <a:srgbClr val="FF0066"/>
                  </a:solidFill>
                  <a:latin typeface="Arial" charset="0"/>
                </a:rPr>
                <a:t> #</a:t>
              </a:r>
              <a:endParaRPr lang="fr-FR">
                <a:latin typeface="Arial" charset="0"/>
              </a:endParaRPr>
            </a:p>
            <a:p>
              <a:pPr eaLnBrk="0" hangingPunct="0">
                <a:lnSpc>
                  <a:spcPct val="110000"/>
                </a:lnSpc>
              </a:pPr>
              <a:r>
                <a:rPr lang="fr-FR">
                  <a:latin typeface="Arial" charset="0"/>
                </a:rPr>
                <a:t>nbExemp</a:t>
              </a:r>
            </a:p>
          </p:txBody>
        </p:sp>
      </p:grpSp>
      <p:cxnSp>
        <p:nvCxnSpPr>
          <p:cNvPr id="1001499" name="AutoShape 27"/>
          <p:cNvCxnSpPr>
            <a:cxnSpLocks noChangeShapeType="1"/>
            <a:stCxn id="1001497" idx="0"/>
            <a:endCxn id="1001484" idx="2"/>
          </p:cNvCxnSpPr>
          <p:nvPr/>
        </p:nvCxnSpPr>
        <p:spPr bwMode="auto">
          <a:xfrm flipV="1">
            <a:off x="4610100" y="3551239"/>
            <a:ext cx="0" cy="1011237"/>
          </a:xfrm>
          <a:prstGeom prst="straightConnector1">
            <a:avLst/>
          </a:prstGeom>
          <a:noFill/>
          <a:ln w="19050">
            <a:solidFill>
              <a:srgbClr val="FF0066"/>
            </a:solidFill>
            <a:round/>
            <a:headEnd/>
            <a:tailEnd type="triangle" w="med" len="med"/>
          </a:ln>
          <a:effectLst/>
        </p:spPr>
      </p:cxnSp>
      <p:cxnSp>
        <p:nvCxnSpPr>
          <p:cNvPr id="1001500" name="AutoShape 28"/>
          <p:cNvCxnSpPr>
            <a:cxnSpLocks noChangeShapeType="1"/>
            <a:stCxn id="1001498" idx="3"/>
            <a:endCxn id="1001487" idx="1"/>
          </p:cNvCxnSpPr>
          <p:nvPr/>
        </p:nvCxnSpPr>
        <p:spPr bwMode="auto">
          <a:xfrm>
            <a:off x="5572125" y="5457826"/>
            <a:ext cx="609600" cy="669925"/>
          </a:xfrm>
          <a:prstGeom prst="straightConnector1">
            <a:avLst/>
          </a:prstGeom>
          <a:noFill/>
          <a:ln w="19050">
            <a:solidFill>
              <a:srgbClr val="FF0066"/>
            </a:solidFill>
            <a:round/>
            <a:headEnd/>
            <a:tailEnd type="triangle" w="med" len="med"/>
          </a:ln>
          <a:effectLst/>
        </p:spPr>
      </p:cxnSp>
    </p:spTree>
    <p:extLst>
      <p:ext uri="{BB962C8B-B14F-4D97-AF65-F5344CB8AC3E}">
        <p14:creationId xmlns:p14="http://schemas.microsoft.com/office/powerpoint/2010/main" val="183586806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1809721" y="1142985"/>
            <a:ext cx="8643969" cy="5447645"/>
          </a:xfrm>
        </p:spPr>
        <p:txBody>
          <a:bodyPr>
            <a:normAutofit fontScale="92500" lnSpcReduction="10000"/>
          </a:bodyPr>
          <a:lstStyle/>
          <a:p>
            <a:pPr marL="0" algn="just">
              <a:lnSpc>
                <a:spcPct val="150000"/>
              </a:lnSpc>
              <a:buNone/>
            </a:pPr>
            <a:r>
              <a:rPr lang="fr-FR" altLang="fr-FR" sz="2000" dirty="0">
                <a:latin typeface="Gill Sans MT" pitchFamily="34" charset="0"/>
              </a:rPr>
              <a:t>Chacun de ces modèles repose sur des techniques d’organisation des données particulières que des logiciels seront capables de gérer. Par exemple, dans le modèle relationnel l’unique structure d’accueil des données est la relation qui peut être assimilée à un tableau de la forme suivante : </a:t>
            </a:r>
          </a:p>
          <a:p>
            <a:pPr marL="0" algn="just">
              <a:lnSpc>
                <a:spcPct val="150000"/>
              </a:lnSpc>
              <a:buNone/>
            </a:pPr>
            <a:endParaRPr lang="fr-FR" altLang="fr-FR" sz="2000" dirty="0">
              <a:latin typeface="Gill Sans MT" pitchFamily="34" charset="0"/>
            </a:endParaRPr>
          </a:p>
          <a:p>
            <a:pPr marL="0" algn="just">
              <a:lnSpc>
                <a:spcPct val="150000"/>
              </a:lnSpc>
              <a:buNone/>
            </a:pPr>
            <a:endParaRPr lang="fr-FR" altLang="fr-FR" sz="2000" dirty="0">
              <a:latin typeface="Gill Sans MT" pitchFamily="34" charset="0"/>
            </a:endParaRPr>
          </a:p>
          <a:p>
            <a:pPr marL="0" algn="just">
              <a:lnSpc>
                <a:spcPct val="150000"/>
              </a:lnSpc>
              <a:buNone/>
            </a:pPr>
            <a:endParaRPr lang="fr-FR" altLang="fr-FR" sz="2000" dirty="0">
              <a:latin typeface="Gill Sans MT" pitchFamily="34" charset="0"/>
            </a:endParaRPr>
          </a:p>
          <a:p>
            <a:pPr marL="0" algn="just">
              <a:lnSpc>
                <a:spcPct val="150000"/>
              </a:lnSpc>
              <a:buNone/>
            </a:pPr>
            <a:endParaRPr lang="fr-FR" altLang="fr-FR" sz="2000" dirty="0">
              <a:latin typeface="Gill Sans MT" pitchFamily="34" charset="0"/>
            </a:endParaRPr>
          </a:p>
          <a:p>
            <a:pPr marL="0" algn="just">
              <a:lnSpc>
                <a:spcPct val="150000"/>
              </a:lnSpc>
              <a:buNone/>
            </a:pPr>
            <a:r>
              <a:rPr lang="fr-FR" altLang="fr-FR" sz="2000" dirty="0">
                <a:latin typeface="Gill Sans MT" pitchFamily="34" charset="0"/>
              </a:rPr>
              <a:t>Des SGBD relationnels, tels que ORACLE ou SQL Server, permettent à un utilisateur d’exploiter les données ainsi mémorisées. </a:t>
            </a:r>
          </a:p>
          <a:p>
            <a:pPr marL="0" algn="just">
              <a:lnSpc>
                <a:spcPct val="150000"/>
              </a:lnSpc>
              <a:buNone/>
            </a:pPr>
            <a:r>
              <a:rPr lang="fr-FR" altLang="fr-FR" sz="2000" b="1" dirty="0">
                <a:latin typeface="Gill Sans MT" pitchFamily="34" charset="0"/>
              </a:rPr>
              <a:t>Dans ce chapitre, seul le modèle relationnel sera étudié.</a:t>
            </a:r>
          </a:p>
        </p:txBody>
      </p:sp>
      <p:sp>
        <p:nvSpPr>
          <p:cNvPr id="5" name="Titre 4"/>
          <p:cNvSpPr>
            <a:spLocks noGrp="1"/>
          </p:cNvSpPr>
          <p:nvPr>
            <p:ph type="title"/>
          </p:nvPr>
        </p:nvSpPr>
        <p:spPr>
          <a:xfrm>
            <a:off x="1881159" y="214313"/>
            <a:ext cx="8497917" cy="609398"/>
          </a:xfrm>
        </p:spPr>
        <p:txBody>
          <a:bodyPr>
            <a:normAutofit fontScale="90000"/>
          </a:bodyPr>
          <a:lstStyle/>
          <a:p>
            <a:pPr>
              <a:defRPr/>
            </a:pPr>
            <a:r>
              <a:rPr lang="fr-FR" dirty="0">
                <a:solidFill>
                  <a:srgbClr val="00AEEF"/>
                </a:solidFill>
              </a:rPr>
              <a:t>Introduction</a:t>
            </a:r>
            <a:endParaRPr lang="fr-FR" dirty="0">
              <a:solidFill>
                <a:srgbClr val="00AEEF"/>
              </a:solidFill>
            </a:endParaRPr>
          </a:p>
        </p:txBody>
      </p:sp>
      <p:pic>
        <p:nvPicPr>
          <p:cNvPr id="40961" name="Picture 1"/>
          <p:cNvPicPr>
            <a:picLocks noChangeAspect="1" noChangeArrowheads="1"/>
          </p:cNvPicPr>
          <p:nvPr/>
        </p:nvPicPr>
        <p:blipFill>
          <a:blip r:embed="rId2"/>
          <a:srcRect/>
          <a:stretch>
            <a:fillRect/>
          </a:stretch>
        </p:blipFill>
        <p:spPr bwMode="auto">
          <a:xfrm>
            <a:off x="3381357" y="3429000"/>
            <a:ext cx="5210175" cy="1257300"/>
          </a:xfrm>
          <a:prstGeom prst="rect">
            <a:avLst/>
          </a:prstGeom>
          <a:noFill/>
          <a:ln w="9525">
            <a:noFill/>
            <a:miter lim="800000"/>
            <a:headEnd/>
            <a:tailEnd/>
          </a:ln>
          <a:effectLst/>
        </p:spPr>
      </p:pic>
    </p:spTree>
    <p:extLst>
      <p:ext uri="{BB962C8B-B14F-4D97-AF65-F5344CB8AC3E}">
        <p14:creationId xmlns:p14="http://schemas.microsoft.com/office/powerpoint/2010/main" val="3484383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9" name="Rectangle 3"/>
          <p:cNvSpPr>
            <a:spLocks noGrp="1" noChangeArrowheads="1"/>
          </p:cNvSpPr>
          <p:nvPr>
            <p:ph type="title"/>
          </p:nvPr>
        </p:nvSpPr>
        <p:spPr>
          <a:xfrm>
            <a:off x="1828800" y="304800"/>
            <a:ext cx="8534400" cy="609398"/>
          </a:xfrm>
        </p:spPr>
        <p:txBody>
          <a:bodyPr>
            <a:normAutofit fontScale="90000"/>
          </a:bodyPr>
          <a:lstStyle/>
          <a:p>
            <a:pPr defTabSz="873125">
              <a:tabLst>
                <a:tab pos="8288338" algn="r"/>
              </a:tabLst>
            </a:pPr>
            <a:r>
              <a:rPr lang="fr-FR" dirty="0">
                <a:solidFill>
                  <a:srgbClr val="00AEEF"/>
                </a:solidFill>
              </a:rPr>
              <a:t>Génération d’un MLD relationnel 	</a:t>
            </a:r>
          </a:p>
        </p:txBody>
      </p:sp>
      <p:sp>
        <p:nvSpPr>
          <p:cNvPr id="1002500" name="Rectangle 4"/>
          <p:cNvSpPr>
            <a:spLocks noChangeArrowheads="1"/>
          </p:cNvSpPr>
          <p:nvPr/>
        </p:nvSpPr>
        <p:spPr bwMode="auto">
          <a:xfrm>
            <a:off x="8637588" y="2333625"/>
            <a:ext cx="1420812" cy="331788"/>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ADHERENT</a:t>
            </a:r>
          </a:p>
        </p:txBody>
      </p:sp>
      <p:sp>
        <p:nvSpPr>
          <p:cNvPr id="1002501" name="Rectangle 5"/>
          <p:cNvSpPr>
            <a:spLocks noChangeArrowheads="1"/>
          </p:cNvSpPr>
          <p:nvPr/>
        </p:nvSpPr>
        <p:spPr bwMode="auto">
          <a:xfrm>
            <a:off x="8637588" y="2665414"/>
            <a:ext cx="1420812" cy="795337"/>
          </a:xfrm>
          <a:prstGeom prst="rect">
            <a:avLst/>
          </a:prstGeom>
          <a:noFill/>
          <a:ln w="19050">
            <a:solidFill>
              <a:schemeClr val="tx2"/>
            </a:solidFill>
            <a:miter lim="800000"/>
            <a:headEnd/>
            <a:tailEnd/>
          </a:ln>
          <a:effectLst/>
        </p:spPr>
        <p:txBody>
          <a:bodyPr wrap="none" lIns="90000" tIns="46800" rIns="90000" bIns="46800"/>
          <a:lstStyle/>
          <a:p>
            <a:pPr eaLnBrk="0" hangingPunct="0">
              <a:lnSpc>
                <a:spcPct val="90000"/>
              </a:lnSpc>
            </a:pPr>
            <a:r>
              <a:rPr lang="fr-FR" u="sng">
                <a:latin typeface="Arial" charset="0"/>
              </a:rPr>
              <a:t>nomAdh</a:t>
            </a:r>
          </a:p>
          <a:p>
            <a:pPr eaLnBrk="0" hangingPunct="0"/>
            <a:r>
              <a:rPr lang="fr-FR">
                <a:latin typeface="Arial" charset="0"/>
              </a:rPr>
              <a:t>nom</a:t>
            </a:r>
          </a:p>
          <a:p>
            <a:pPr eaLnBrk="0" hangingPunct="0">
              <a:lnSpc>
                <a:spcPct val="80000"/>
              </a:lnSpc>
            </a:pPr>
            <a:r>
              <a:rPr lang="fr-FR">
                <a:latin typeface="Arial" charset="0"/>
              </a:rPr>
              <a:t>adresse</a:t>
            </a:r>
          </a:p>
        </p:txBody>
      </p:sp>
      <p:sp>
        <p:nvSpPr>
          <p:cNvPr id="1002502" name="Rectangle 6"/>
          <p:cNvSpPr>
            <a:spLocks noChangeArrowheads="1"/>
          </p:cNvSpPr>
          <p:nvPr/>
        </p:nvSpPr>
        <p:spPr bwMode="auto">
          <a:xfrm>
            <a:off x="2133601" y="3989389"/>
            <a:ext cx="1344613" cy="339725"/>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AUTEUR</a:t>
            </a:r>
          </a:p>
        </p:txBody>
      </p:sp>
      <p:sp>
        <p:nvSpPr>
          <p:cNvPr id="1002503" name="Rectangle 7"/>
          <p:cNvSpPr>
            <a:spLocks noChangeArrowheads="1"/>
          </p:cNvSpPr>
          <p:nvPr/>
        </p:nvSpPr>
        <p:spPr bwMode="auto">
          <a:xfrm>
            <a:off x="2133601" y="4329113"/>
            <a:ext cx="1344613" cy="811212"/>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n°Auteur</a:t>
            </a:r>
          </a:p>
          <a:p>
            <a:pPr eaLnBrk="0" hangingPunct="0"/>
            <a:r>
              <a:rPr lang="fr-FR">
                <a:latin typeface="Arial" charset="0"/>
              </a:rPr>
              <a:t>nomAuteur</a:t>
            </a:r>
          </a:p>
          <a:p>
            <a:pPr eaLnBrk="0" hangingPunct="0"/>
            <a:endParaRPr lang="fr-FR">
              <a:latin typeface="Arial" charset="0"/>
            </a:endParaRPr>
          </a:p>
        </p:txBody>
      </p:sp>
      <p:sp>
        <p:nvSpPr>
          <p:cNvPr id="1002504" name="Rectangle 8"/>
          <p:cNvSpPr>
            <a:spLocks noChangeArrowheads="1"/>
          </p:cNvSpPr>
          <p:nvPr/>
        </p:nvSpPr>
        <p:spPr bwMode="auto">
          <a:xfrm>
            <a:off x="4141788" y="2401889"/>
            <a:ext cx="1447800" cy="339725"/>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LIVRE</a:t>
            </a:r>
          </a:p>
        </p:txBody>
      </p:sp>
      <p:sp>
        <p:nvSpPr>
          <p:cNvPr id="1002505" name="Rectangle 9"/>
          <p:cNvSpPr>
            <a:spLocks noChangeArrowheads="1"/>
          </p:cNvSpPr>
          <p:nvPr/>
        </p:nvSpPr>
        <p:spPr bwMode="auto">
          <a:xfrm>
            <a:off x="4141788" y="2741614"/>
            <a:ext cx="1447800" cy="839787"/>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codeLivre</a:t>
            </a:r>
          </a:p>
          <a:p>
            <a:pPr eaLnBrk="0" hangingPunct="0"/>
            <a:r>
              <a:rPr lang="fr-FR">
                <a:latin typeface="Arial" charset="0"/>
              </a:rPr>
              <a:t>titre</a:t>
            </a:r>
          </a:p>
        </p:txBody>
      </p:sp>
      <p:sp>
        <p:nvSpPr>
          <p:cNvPr id="1002506" name="Rectangle 10"/>
          <p:cNvSpPr>
            <a:spLocks noChangeArrowheads="1"/>
          </p:cNvSpPr>
          <p:nvPr/>
        </p:nvSpPr>
        <p:spPr bwMode="auto">
          <a:xfrm>
            <a:off x="6172200" y="5181601"/>
            <a:ext cx="1714500" cy="366713"/>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COLLECTION</a:t>
            </a:r>
          </a:p>
        </p:txBody>
      </p:sp>
      <p:sp>
        <p:nvSpPr>
          <p:cNvPr id="1002507" name="Rectangle 11"/>
          <p:cNvSpPr>
            <a:spLocks noChangeArrowheads="1"/>
          </p:cNvSpPr>
          <p:nvPr/>
        </p:nvSpPr>
        <p:spPr bwMode="auto">
          <a:xfrm>
            <a:off x="6172200" y="5548314"/>
            <a:ext cx="1714500" cy="852487"/>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codeCollection</a:t>
            </a:r>
          </a:p>
          <a:p>
            <a:pPr eaLnBrk="0" hangingPunct="0"/>
            <a:r>
              <a:rPr lang="fr-FR">
                <a:latin typeface="Arial" charset="0"/>
              </a:rPr>
              <a:t>nomCollection</a:t>
            </a:r>
          </a:p>
        </p:txBody>
      </p:sp>
      <p:sp>
        <p:nvSpPr>
          <p:cNvPr id="1002508" name="Text Box 12"/>
          <p:cNvSpPr txBox="1">
            <a:spLocks noChangeArrowheads="1"/>
          </p:cNvSpPr>
          <p:nvPr/>
        </p:nvSpPr>
        <p:spPr bwMode="auto">
          <a:xfrm>
            <a:off x="3581400" y="2773364"/>
            <a:ext cx="457200" cy="274637"/>
          </a:xfrm>
          <a:prstGeom prst="rect">
            <a:avLst/>
          </a:prstGeom>
          <a:noFill/>
          <a:ln w="38100">
            <a:noFill/>
            <a:miter lim="800000"/>
            <a:headEnd/>
            <a:tailEnd/>
          </a:ln>
          <a:effectLst/>
        </p:spPr>
        <p:txBody>
          <a:bodyPr lIns="0" tIns="0" rIns="0" bIns="0">
            <a:spAutoFit/>
          </a:bodyPr>
          <a:lstStyle/>
          <a:p>
            <a:pPr algn="ctr" eaLnBrk="0" hangingPunct="0"/>
            <a:r>
              <a:rPr lang="fr-FR">
                <a:latin typeface="Arial" charset="0"/>
              </a:rPr>
              <a:t>0, 1</a:t>
            </a:r>
          </a:p>
        </p:txBody>
      </p:sp>
      <p:cxnSp>
        <p:nvCxnSpPr>
          <p:cNvPr id="1002509" name="AutoShape 13"/>
          <p:cNvCxnSpPr>
            <a:cxnSpLocks noChangeShapeType="1"/>
            <a:stCxn id="1002505" idx="1"/>
            <a:endCxn id="1002534" idx="6"/>
          </p:cNvCxnSpPr>
          <p:nvPr/>
        </p:nvCxnSpPr>
        <p:spPr bwMode="auto">
          <a:xfrm flipH="1">
            <a:off x="3066592" y="3161508"/>
            <a:ext cx="1075197" cy="14287"/>
          </a:xfrm>
          <a:prstGeom prst="straightConnector1">
            <a:avLst/>
          </a:prstGeom>
          <a:noFill/>
          <a:ln w="19050">
            <a:solidFill>
              <a:schemeClr val="tx2"/>
            </a:solidFill>
            <a:round/>
            <a:headEnd/>
            <a:tailEnd/>
          </a:ln>
          <a:effectLst/>
        </p:spPr>
      </p:cxnSp>
      <p:grpSp>
        <p:nvGrpSpPr>
          <p:cNvPr id="2" name="Group 14"/>
          <p:cNvGrpSpPr>
            <a:grpSpLocks/>
          </p:cNvGrpSpPr>
          <p:nvPr/>
        </p:nvGrpSpPr>
        <p:grpSpPr bwMode="auto">
          <a:xfrm>
            <a:off x="6305550" y="1906588"/>
            <a:ext cx="1447800" cy="989012"/>
            <a:chOff x="3012" y="1201"/>
            <a:chExt cx="912" cy="623"/>
          </a:xfrm>
        </p:grpSpPr>
        <p:sp>
          <p:nvSpPr>
            <p:cNvPr id="1002511" name="Rectangle 15"/>
            <p:cNvSpPr>
              <a:spLocks noChangeArrowheads="1"/>
            </p:cNvSpPr>
            <p:nvPr/>
          </p:nvSpPr>
          <p:spPr bwMode="auto">
            <a:xfrm>
              <a:off x="3012" y="1201"/>
              <a:ext cx="912" cy="214"/>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DATE</a:t>
              </a:r>
            </a:p>
          </p:txBody>
        </p:sp>
        <p:sp>
          <p:nvSpPr>
            <p:cNvPr id="1002512" name="Rectangle 16"/>
            <p:cNvSpPr>
              <a:spLocks noChangeArrowheads="1"/>
            </p:cNvSpPr>
            <p:nvPr/>
          </p:nvSpPr>
          <p:spPr bwMode="auto">
            <a:xfrm>
              <a:off x="3012" y="1415"/>
              <a:ext cx="912" cy="409"/>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date</a:t>
              </a:r>
              <a:endParaRPr lang="fr-FR">
                <a:latin typeface="Arial" charset="0"/>
              </a:endParaRPr>
            </a:p>
            <a:p>
              <a:pPr eaLnBrk="0" hangingPunct="0"/>
              <a:endParaRPr lang="fr-FR">
                <a:latin typeface="Arial" charset="0"/>
              </a:endParaRPr>
            </a:p>
          </p:txBody>
        </p:sp>
      </p:grpSp>
      <p:sp>
        <p:nvSpPr>
          <p:cNvPr id="1002513" name="Rectangle 17"/>
          <p:cNvSpPr>
            <a:spLocks noChangeArrowheads="1"/>
          </p:cNvSpPr>
          <p:nvPr/>
        </p:nvSpPr>
        <p:spPr bwMode="auto">
          <a:xfrm>
            <a:off x="8686801" y="3810001"/>
            <a:ext cx="1344613" cy="339725"/>
          </a:xfrm>
          <a:prstGeom prst="rect">
            <a:avLst/>
          </a:prstGeom>
          <a:noFill/>
          <a:ln w="19050">
            <a:solidFill>
              <a:schemeClr val="tx2"/>
            </a:solidFill>
            <a:miter lim="800000"/>
            <a:headEnd/>
            <a:tailEnd/>
          </a:ln>
          <a:effectLst/>
        </p:spPr>
        <p:txBody>
          <a:bodyPr wrap="none" lIns="90000" tIns="46800" rIns="90000" bIns="46800" anchor="ctr"/>
          <a:lstStyle/>
          <a:p>
            <a:pPr algn="ctr" eaLnBrk="0" hangingPunct="0"/>
            <a:r>
              <a:rPr lang="fr-FR">
                <a:latin typeface="Arial" charset="0"/>
              </a:rPr>
              <a:t>EDITEUR</a:t>
            </a:r>
          </a:p>
        </p:txBody>
      </p:sp>
      <p:sp>
        <p:nvSpPr>
          <p:cNvPr id="1002514" name="Rectangle 18"/>
          <p:cNvSpPr>
            <a:spLocks noChangeArrowheads="1"/>
          </p:cNvSpPr>
          <p:nvPr/>
        </p:nvSpPr>
        <p:spPr bwMode="auto">
          <a:xfrm>
            <a:off x="8686801" y="4149726"/>
            <a:ext cx="1344613" cy="811213"/>
          </a:xfrm>
          <a:prstGeom prst="rect">
            <a:avLst/>
          </a:prstGeom>
          <a:noFill/>
          <a:ln w="19050">
            <a:solidFill>
              <a:schemeClr val="tx2"/>
            </a:solidFill>
            <a:miter lim="800000"/>
            <a:headEnd/>
            <a:tailEnd/>
          </a:ln>
          <a:effectLst/>
        </p:spPr>
        <p:txBody>
          <a:bodyPr wrap="none" lIns="90000" tIns="46800" rIns="90000" bIns="46800"/>
          <a:lstStyle/>
          <a:p>
            <a:pPr eaLnBrk="0" hangingPunct="0"/>
            <a:r>
              <a:rPr lang="fr-FR" u="sng">
                <a:latin typeface="Arial" charset="0"/>
              </a:rPr>
              <a:t>n°Editeur</a:t>
            </a:r>
          </a:p>
          <a:p>
            <a:pPr eaLnBrk="0" hangingPunct="0"/>
            <a:r>
              <a:rPr lang="fr-FR">
                <a:latin typeface="Arial" charset="0"/>
              </a:rPr>
              <a:t>nomEditeur</a:t>
            </a:r>
          </a:p>
          <a:p>
            <a:pPr eaLnBrk="0" hangingPunct="0"/>
            <a:endParaRPr lang="fr-FR">
              <a:latin typeface="Arial" charset="0"/>
            </a:endParaRPr>
          </a:p>
        </p:txBody>
      </p:sp>
      <p:cxnSp>
        <p:nvCxnSpPr>
          <p:cNvPr id="1002515" name="AutoShape 19"/>
          <p:cNvCxnSpPr>
            <a:cxnSpLocks noChangeShapeType="1"/>
            <a:stCxn id="1002507" idx="3"/>
            <a:endCxn id="1002535" idx="2"/>
          </p:cNvCxnSpPr>
          <p:nvPr/>
        </p:nvCxnSpPr>
        <p:spPr bwMode="auto">
          <a:xfrm flipV="1">
            <a:off x="7886700" y="5968207"/>
            <a:ext cx="1201738" cy="6350"/>
          </a:xfrm>
          <a:prstGeom prst="straightConnector1">
            <a:avLst/>
          </a:prstGeom>
          <a:noFill/>
          <a:ln w="19050">
            <a:solidFill>
              <a:schemeClr val="tx2"/>
            </a:solidFill>
            <a:round/>
            <a:headEnd/>
            <a:tailEnd/>
          </a:ln>
          <a:effectLst/>
        </p:spPr>
      </p:cxnSp>
      <p:sp>
        <p:nvSpPr>
          <p:cNvPr id="1002516" name="Text Box 20"/>
          <p:cNvSpPr txBox="1">
            <a:spLocks noChangeArrowheads="1"/>
          </p:cNvSpPr>
          <p:nvPr/>
        </p:nvSpPr>
        <p:spPr bwMode="auto">
          <a:xfrm>
            <a:off x="7924800" y="5592764"/>
            <a:ext cx="838200" cy="274637"/>
          </a:xfrm>
          <a:prstGeom prst="rect">
            <a:avLst/>
          </a:prstGeom>
          <a:noFill/>
          <a:ln w="38100">
            <a:noFill/>
            <a:miter lim="800000"/>
            <a:headEnd/>
            <a:tailEnd/>
          </a:ln>
          <a:effectLst/>
        </p:spPr>
        <p:txBody>
          <a:bodyPr lIns="0" tIns="0" rIns="0" bIns="0">
            <a:spAutoFit/>
          </a:bodyPr>
          <a:lstStyle/>
          <a:p>
            <a:pPr eaLnBrk="0" hangingPunct="0"/>
            <a:r>
              <a:rPr lang="fr-FR">
                <a:latin typeface="Arial" charset="0"/>
              </a:rPr>
              <a:t>1, 1</a:t>
            </a:r>
          </a:p>
        </p:txBody>
      </p:sp>
      <p:cxnSp>
        <p:nvCxnSpPr>
          <p:cNvPr id="1002517" name="AutoShape 21"/>
          <p:cNvCxnSpPr>
            <a:cxnSpLocks noChangeShapeType="1"/>
            <a:endCxn id="1002519" idx="1"/>
          </p:cNvCxnSpPr>
          <p:nvPr/>
        </p:nvCxnSpPr>
        <p:spPr bwMode="auto">
          <a:xfrm>
            <a:off x="5599114" y="3086100"/>
            <a:ext cx="746125" cy="711200"/>
          </a:xfrm>
          <a:prstGeom prst="straightConnector1">
            <a:avLst/>
          </a:prstGeom>
          <a:noFill/>
          <a:ln w="19050">
            <a:solidFill>
              <a:srgbClr val="FF0066"/>
            </a:solidFill>
            <a:round/>
            <a:headEnd/>
            <a:tailEnd/>
          </a:ln>
          <a:effectLst/>
        </p:spPr>
      </p:cxnSp>
      <p:cxnSp>
        <p:nvCxnSpPr>
          <p:cNvPr id="1002518" name="AutoShape 22"/>
          <p:cNvCxnSpPr>
            <a:cxnSpLocks noChangeShapeType="1"/>
            <a:endCxn id="1002519" idx="3"/>
          </p:cNvCxnSpPr>
          <p:nvPr/>
        </p:nvCxnSpPr>
        <p:spPr bwMode="auto">
          <a:xfrm flipH="1">
            <a:off x="7715251" y="3063876"/>
            <a:ext cx="912813" cy="733425"/>
          </a:xfrm>
          <a:prstGeom prst="straightConnector1">
            <a:avLst/>
          </a:prstGeom>
          <a:noFill/>
          <a:ln w="19050">
            <a:solidFill>
              <a:srgbClr val="FF0066"/>
            </a:solidFill>
            <a:round/>
            <a:headEnd/>
            <a:tailEnd/>
          </a:ln>
          <a:effectLst/>
        </p:spPr>
      </p:cxnSp>
      <p:sp>
        <p:nvSpPr>
          <p:cNvPr id="1002519" name="AutoShape 23"/>
          <p:cNvSpPr>
            <a:spLocks noChangeArrowheads="1"/>
          </p:cNvSpPr>
          <p:nvPr/>
        </p:nvSpPr>
        <p:spPr bwMode="auto">
          <a:xfrm>
            <a:off x="6354763" y="3403601"/>
            <a:ext cx="1350962" cy="785813"/>
          </a:xfrm>
          <a:prstGeom prst="roundRect">
            <a:avLst>
              <a:gd name="adj" fmla="val 16667"/>
            </a:avLst>
          </a:prstGeom>
          <a:noFill/>
          <a:ln w="19050">
            <a:solidFill>
              <a:srgbClr val="FF0066"/>
            </a:solidFill>
            <a:round/>
            <a:headEnd/>
            <a:tailEnd/>
          </a:ln>
          <a:effectLst/>
        </p:spPr>
        <p:txBody>
          <a:bodyPr wrap="none" lIns="90000" tIns="46800" rIns="90000" bIns="46800"/>
          <a:lstStyle/>
          <a:p>
            <a:pPr algn="ctr" eaLnBrk="0" hangingPunct="0"/>
            <a:r>
              <a:rPr lang="fr-FR">
                <a:latin typeface="Arial" charset="0"/>
              </a:rPr>
              <a:t>Emprunter</a:t>
            </a:r>
          </a:p>
          <a:p>
            <a:pPr algn="ctr" eaLnBrk="0" hangingPunct="0">
              <a:lnSpc>
                <a:spcPct val="130000"/>
              </a:lnSpc>
            </a:pPr>
            <a:r>
              <a:rPr lang="fr-FR">
                <a:latin typeface="Arial" charset="0"/>
              </a:rPr>
              <a:t>rendu</a:t>
            </a:r>
          </a:p>
        </p:txBody>
      </p:sp>
      <p:sp>
        <p:nvSpPr>
          <p:cNvPr id="1002520" name="Line 24"/>
          <p:cNvSpPr>
            <a:spLocks noChangeShapeType="1"/>
          </p:cNvSpPr>
          <p:nvPr/>
        </p:nvSpPr>
        <p:spPr bwMode="auto">
          <a:xfrm>
            <a:off x="6354763" y="3751263"/>
            <a:ext cx="1350962" cy="0"/>
          </a:xfrm>
          <a:prstGeom prst="line">
            <a:avLst/>
          </a:prstGeom>
          <a:noFill/>
          <a:ln w="19050">
            <a:solidFill>
              <a:srgbClr val="FF0066"/>
            </a:solidFill>
            <a:round/>
            <a:headEnd/>
            <a:tailEnd/>
          </a:ln>
          <a:effectLst/>
        </p:spPr>
        <p:txBody>
          <a:bodyPr wrap="none" lIns="90000" tIns="46800" rIns="90000" bIns="46800" anchor="ctr">
            <a:spAutoFit/>
          </a:bodyPr>
          <a:lstStyle/>
          <a:p>
            <a:endParaRPr lang="fr-FR"/>
          </a:p>
        </p:txBody>
      </p:sp>
      <p:cxnSp>
        <p:nvCxnSpPr>
          <p:cNvPr id="1002521" name="AutoShape 25"/>
          <p:cNvCxnSpPr>
            <a:cxnSpLocks noChangeShapeType="1"/>
            <a:endCxn id="1002519" idx="0"/>
          </p:cNvCxnSpPr>
          <p:nvPr/>
        </p:nvCxnSpPr>
        <p:spPr bwMode="auto">
          <a:xfrm>
            <a:off x="7029450" y="2905125"/>
            <a:ext cx="1588" cy="488950"/>
          </a:xfrm>
          <a:prstGeom prst="straightConnector1">
            <a:avLst/>
          </a:prstGeom>
          <a:noFill/>
          <a:ln w="19050">
            <a:solidFill>
              <a:srgbClr val="FF0066"/>
            </a:solidFill>
            <a:round/>
            <a:headEnd/>
            <a:tailEnd/>
          </a:ln>
          <a:effectLst/>
        </p:spPr>
      </p:cxnSp>
      <p:cxnSp>
        <p:nvCxnSpPr>
          <p:cNvPr id="1002522" name="AutoShape 26"/>
          <p:cNvCxnSpPr>
            <a:cxnSpLocks noChangeShapeType="1"/>
            <a:stCxn id="1002505" idx="2"/>
            <a:endCxn id="1002524" idx="0"/>
          </p:cNvCxnSpPr>
          <p:nvPr/>
        </p:nvCxnSpPr>
        <p:spPr bwMode="auto">
          <a:xfrm>
            <a:off x="4865689" y="3590925"/>
            <a:ext cx="1587" cy="666750"/>
          </a:xfrm>
          <a:prstGeom prst="straightConnector1">
            <a:avLst/>
          </a:prstGeom>
          <a:noFill/>
          <a:ln w="19050">
            <a:solidFill>
              <a:schemeClr val="tx2"/>
            </a:solidFill>
            <a:round/>
            <a:headEnd/>
            <a:tailEnd/>
          </a:ln>
          <a:effectLst/>
        </p:spPr>
      </p:cxnSp>
      <p:cxnSp>
        <p:nvCxnSpPr>
          <p:cNvPr id="1002523" name="AutoShape 27"/>
          <p:cNvCxnSpPr>
            <a:cxnSpLocks noChangeShapeType="1"/>
            <a:endCxn id="1002524" idx="2"/>
          </p:cNvCxnSpPr>
          <p:nvPr/>
        </p:nvCxnSpPr>
        <p:spPr bwMode="auto">
          <a:xfrm flipH="1" flipV="1">
            <a:off x="4867275" y="5062538"/>
            <a:ext cx="1295400" cy="874712"/>
          </a:xfrm>
          <a:prstGeom prst="straightConnector1">
            <a:avLst/>
          </a:prstGeom>
          <a:noFill/>
          <a:ln w="19050">
            <a:solidFill>
              <a:schemeClr val="tx2"/>
            </a:solidFill>
            <a:round/>
            <a:headEnd/>
            <a:tailEnd/>
          </a:ln>
          <a:effectLst/>
        </p:spPr>
      </p:cxnSp>
      <p:sp>
        <p:nvSpPr>
          <p:cNvPr id="1002524" name="AutoShape 28"/>
          <p:cNvSpPr>
            <a:spLocks noChangeArrowheads="1"/>
          </p:cNvSpPr>
          <p:nvPr/>
        </p:nvSpPr>
        <p:spPr bwMode="auto">
          <a:xfrm>
            <a:off x="4038601" y="4267201"/>
            <a:ext cx="1655763" cy="785813"/>
          </a:xfrm>
          <a:prstGeom prst="roundRect">
            <a:avLst>
              <a:gd name="adj" fmla="val 16667"/>
            </a:avLst>
          </a:prstGeom>
          <a:noFill/>
          <a:ln w="19050">
            <a:solidFill>
              <a:schemeClr val="tx2"/>
            </a:solidFill>
            <a:round/>
            <a:headEnd/>
            <a:tailEnd/>
          </a:ln>
          <a:effectLst/>
        </p:spPr>
        <p:txBody>
          <a:bodyPr wrap="none" lIns="90000" tIns="46800" rIns="90000" bIns="46800"/>
          <a:lstStyle/>
          <a:p>
            <a:pPr algn="ctr" eaLnBrk="0" hangingPunct="0">
              <a:lnSpc>
                <a:spcPct val="90000"/>
              </a:lnSpc>
            </a:pPr>
            <a:r>
              <a:rPr lang="fr-FR">
                <a:latin typeface="Arial" charset="0"/>
              </a:rPr>
              <a:t>Compter</a:t>
            </a:r>
          </a:p>
          <a:p>
            <a:pPr algn="ctr" eaLnBrk="0" hangingPunct="0">
              <a:lnSpc>
                <a:spcPct val="130000"/>
              </a:lnSpc>
            </a:pPr>
            <a:r>
              <a:rPr lang="fr-FR">
                <a:latin typeface="Arial" charset="0"/>
              </a:rPr>
              <a:t>nbExemp</a:t>
            </a:r>
          </a:p>
        </p:txBody>
      </p:sp>
      <p:sp>
        <p:nvSpPr>
          <p:cNvPr id="1002525" name="Line 29"/>
          <p:cNvSpPr>
            <a:spLocks noChangeShapeType="1"/>
          </p:cNvSpPr>
          <p:nvPr/>
        </p:nvSpPr>
        <p:spPr bwMode="auto">
          <a:xfrm>
            <a:off x="4038601" y="4614863"/>
            <a:ext cx="1655763" cy="0"/>
          </a:xfrm>
          <a:prstGeom prst="line">
            <a:avLst/>
          </a:prstGeom>
          <a:noFill/>
          <a:ln w="19050">
            <a:solidFill>
              <a:schemeClr val="tx2"/>
            </a:solidFill>
            <a:round/>
            <a:headEnd/>
            <a:tailEnd/>
          </a:ln>
          <a:effectLst/>
        </p:spPr>
        <p:txBody>
          <a:bodyPr wrap="none" lIns="90000" tIns="46800" rIns="90000" bIns="46800" anchor="ctr">
            <a:spAutoFit/>
          </a:bodyPr>
          <a:lstStyle/>
          <a:p>
            <a:endParaRPr lang="fr-FR"/>
          </a:p>
        </p:txBody>
      </p:sp>
      <p:sp>
        <p:nvSpPr>
          <p:cNvPr id="1002526" name="Text Box 30"/>
          <p:cNvSpPr txBox="1">
            <a:spLocks noChangeArrowheads="1"/>
          </p:cNvSpPr>
          <p:nvPr/>
        </p:nvSpPr>
        <p:spPr bwMode="auto">
          <a:xfrm>
            <a:off x="2209800" y="3687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1002527" name="Text Box 31"/>
          <p:cNvSpPr txBox="1">
            <a:spLocks noChangeArrowheads="1"/>
          </p:cNvSpPr>
          <p:nvPr/>
        </p:nvSpPr>
        <p:spPr bwMode="auto">
          <a:xfrm>
            <a:off x="4419600" y="35814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1002528" name="Text Box 32"/>
          <p:cNvSpPr txBox="1">
            <a:spLocks noChangeArrowheads="1"/>
          </p:cNvSpPr>
          <p:nvPr/>
        </p:nvSpPr>
        <p:spPr bwMode="auto">
          <a:xfrm>
            <a:off x="5651500" y="58975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1002529" name="Text Box 33"/>
          <p:cNvSpPr txBox="1">
            <a:spLocks noChangeArrowheads="1"/>
          </p:cNvSpPr>
          <p:nvPr/>
        </p:nvSpPr>
        <p:spPr bwMode="auto">
          <a:xfrm>
            <a:off x="8915400" y="50292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1002530" name="Text Box 34"/>
          <p:cNvSpPr txBox="1">
            <a:spLocks noChangeArrowheads="1"/>
          </p:cNvSpPr>
          <p:nvPr/>
        </p:nvSpPr>
        <p:spPr bwMode="auto">
          <a:xfrm>
            <a:off x="7099300" y="2925764"/>
            <a:ext cx="381000" cy="274637"/>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1, n</a:t>
            </a:r>
          </a:p>
        </p:txBody>
      </p:sp>
      <p:sp>
        <p:nvSpPr>
          <p:cNvPr id="1002532" name="Text Box 36"/>
          <p:cNvSpPr txBox="1">
            <a:spLocks noChangeArrowheads="1"/>
          </p:cNvSpPr>
          <p:nvPr/>
        </p:nvSpPr>
        <p:spPr bwMode="auto">
          <a:xfrm>
            <a:off x="57912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1002533" name="Text Box 37"/>
          <p:cNvSpPr txBox="1">
            <a:spLocks noChangeArrowheads="1"/>
          </p:cNvSpPr>
          <p:nvPr/>
        </p:nvSpPr>
        <p:spPr bwMode="auto">
          <a:xfrm>
            <a:off x="8166100" y="2895600"/>
            <a:ext cx="381000" cy="274638"/>
          </a:xfrm>
          <a:prstGeom prst="rect">
            <a:avLst/>
          </a:prstGeom>
          <a:noFill/>
          <a:ln w="38100">
            <a:noFill/>
            <a:miter lim="800000"/>
            <a:headEnd/>
            <a:tailEnd/>
          </a:ln>
          <a:effectLst/>
        </p:spPr>
        <p:txBody>
          <a:bodyPr wrap="none" lIns="0" tIns="0" rIns="0" bIns="0">
            <a:spAutoFit/>
          </a:bodyPr>
          <a:lstStyle/>
          <a:p>
            <a:pPr eaLnBrk="0" hangingPunct="0"/>
            <a:r>
              <a:rPr lang="fr-FR">
                <a:latin typeface="Arial" charset="0"/>
              </a:rPr>
              <a:t>0, n</a:t>
            </a:r>
          </a:p>
        </p:txBody>
      </p:sp>
      <p:sp>
        <p:nvSpPr>
          <p:cNvPr id="1002534" name="Oval 38"/>
          <p:cNvSpPr>
            <a:spLocks noChangeArrowheads="1"/>
          </p:cNvSpPr>
          <p:nvPr/>
        </p:nvSpPr>
        <p:spPr bwMode="auto">
          <a:xfrm>
            <a:off x="2543635" y="2981038"/>
            <a:ext cx="522957" cy="389513"/>
          </a:xfrm>
          <a:prstGeom prst="ellipse">
            <a:avLst/>
          </a:prstGeom>
          <a:noFill/>
          <a:ln w="19050">
            <a:solidFill>
              <a:schemeClr val="tx2"/>
            </a:solidFill>
            <a:round/>
            <a:headEnd/>
            <a:tailEnd/>
          </a:ln>
          <a:effectLst/>
        </p:spPr>
        <p:txBody>
          <a:bodyPr wrap="none" lIns="0" tIns="0" rIns="0" bIns="0" anchor="ctr">
            <a:spAutoFit/>
          </a:bodyPr>
          <a:lstStyle/>
          <a:p>
            <a:pPr algn="ctr" eaLnBrk="0" hangingPunct="0"/>
            <a:r>
              <a:rPr lang="fr-FR" b="1">
                <a:latin typeface="Arial" charset="0"/>
              </a:rPr>
              <a:t>CIF</a:t>
            </a:r>
          </a:p>
        </p:txBody>
      </p:sp>
      <p:sp>
        <p:nvSpPr>
          <p:cNvPr id="1002535" name="Oval 39"/>
          <p:cNvSpPr>
            <a:spLocks noChangeArrowheads="1"/>
          </p:cNvSpPr>
          <p:nvPr/>
        </p:nvSpPr>
        <p:spPr bwMode="auto">
          <a:xfrm>
            <a:off x="9088439" y="5773451"/>
            <a:ext cx="542925" cy="389513"/>
          </a:xfrm>
          <a:prstGeom prst="ellipse">
            <a:avLst/>
          </a:prstGeom>
          <a:noFill/>
          <a:ln w="19050">
            <a:solidFill>
              <a:schemeClr val="tx2"/>
            </a:solidFill>
            <a:round/>
            <a:headEnd/>
            <a:tailEnd/>
          </a:ln>
          <a:effectLst/>
        </p:spPr>
        <p:txBody>
          <a:bodyPr lIns="0" tIns="0" rIns="0" bIns="0" anchor="ctr">
            <a:spAutoFit/>
          </a:bodyPr>
          <a:lstStyle/>
          <a:p>
            <a:pPr algn="ctr" eaLnBrk="0" hangingPunct="0"/>
            <a:r>
              <a:rPr lang="fr-FR" b="1">
                <a:latin typeface="Arial" charset="0"/>
              </a:rPr>
              <a:t>CIF</a:t>
            </a:r>
          </a:p>
        </p:txBody>
      </p:sp>
      <p:cxnSp>
        <p:nvCxnSpPr>
          <p:cNvPr id="1002536" name="AutoShape 40"/>
          <p:cNvCxnSpPr>
            <a:cxnSpLocks noChangeShapeType="1"/>
            <a:stCxn id="1002534" idx="4"/>
            <a:endCxn id="1002502" idx="0"/>
          </p:cNvCxnSpPr>
          <p:nvPr/>
        </p:nvCxnSpPr>
        <p:spPr bwMode="auto">
          <a:xfrm>
            <a:off x="2805113" y="3370550"/>
            <a:ext cx="794" cy="618838"/>
          </a:xfrm>
          <a:prstGeom prst="straightConnector1">
            <a:avLst/>
          </a:prstGeom>
          <a:noFill/>
          <a:ln w="19050">
            <a:solidFill>
              <a:schemeClr val="tx2"/>
            </a:solidFill>
            <a:round/>
            <a:headEnd/>
            <a:tailEnd type="triangle" w="med" len="med"/>
          </a:ln>
          <a:effectLst/>
        </p:spPr>
      </p:cxnSp>
      <p:cxnSp>
        <p:nvCxnSpPr>
          <p:cNvPr id="1002537" name="AutoShape 41"/>
          <p:cNvCxnSpPr>
            <a:cxnSpLocks noChangeShapeType="1"/>
            <a:stCxn id="1002535" idx="0"/>
            <a:endCxn id="1002514" idx="2"/>
          </p:cNvCxnSpPr>
          <p:nvPr/>
        </p:nvCxnSpPr>
        <p:spPr bwMode="auto">
          <a:xfrm flipH="1" flipV="1">
            <a:off x="9359107" y="4960938"/>
            <a:ext cx="794" cy="812512"/>
          </a:xfrm>
          <a:prstGeom prst="straightConnector1">
            <a:avLst/>
          </a:prstGeom>
          <a:noFill/>
          <a:ln w="19050">
            <a:solidFill>
              <a:schemeClr val="tx2"/>
            </a:solidFill>
            <a:round/>
            <a:headEnd/>
            <a:tailEnd type="triangle" w="med" len="med"/>
          </a:ln>
          <a:effectLst/>
        </p:spPr>
      </p:cxnSp>
    </p:spTree>
    <p:extLst>
      <p:ext uri="{BB962C8B-B14F-4D97-AF65-F5344CB8AC3E}">
        <p14:creationId xmlns:p14="http://schemas.microsoft.com/office/powerpoint/2010/main" val="265916503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3" name="Rectangle 3"/>
          <p:cNvSpPr>
            <a:spLocks noGrp="1" noChangeArrowheads="1"/>
          </p:cNvSpPr>
          <p:nvPr>
            <p:ph type="title"/>
          </p:nvPr>
        </p:nvSpPr>
        <p:spPr>
          <a:xfrm>
            <a:off x="1828800" y="304801"/>
            <a:ext cx="8534400" cy="664797"/>
          </a:xfrm>
        </p:spPr>
        <p:txBody>
          <a:bodyPr>
            <a:normAutofit fontScale="90000"/>
          </a:bodyPr>
          <a:lstStyle/>
          <a:p>
            <a:pPr defTabSz="873125">
              <a:tabLst>
                <a:tab pos="8288338" algn="r"/>
              </a:tabLst>
            </a:pPr>
            <a:r>
              <a:rPr lang="fr-FR" dirty="0">
                <a:solidFill>
                  <a:srgbClr val="00AEEF"/>
                </a:solidFill>
              </a:rPr>
              <a:t>Génération d’un MLD relationnel </a:t>
            </a:r>
            <a:r>
              <a:rPr lang="fr-FR" dirty="0"/>
              <a:t>	</a:t>
            </a:r>
          </a:p>
        </p:txBody>
      </p:sp>
      <p:grpSp>
        <p:nvGrpSpPr>
          <p:cNvPr id="2" name="Group 4"/>
          <p:cNvGrpSpPr>
            <a:grpSpLocks/>
          </p:cNvGrpSpPr>
          <p:nvPr/>
        </p:nvGrpSpPr>
        <p:grpSpPr bwMode="auto">
          <a:xfrm>
            <a:off x="8866188" y="2606676"/>
            <a:ext cx="1420812" cy="1127125"/>
            <a:chOff x="4481" y="1470"/>
            <a:chExt cx="895" cy="710"/>
          </a:xfrm>
        </p:grpSpPr>
        <p:sp>
          <p:nvSpPr>
            <p:cNvPr id="1003525" name="Rectangle 5" descr="5%"/>
            <p:cNvSpPr>
              <a:spLocks noChangeArrowheads="1"/>
            </p:cNvSpPr>
            <p:nvPr/>
          </p:nvSpPr>
          <p:spPr bwMode="auto">
            <a:xfrm>
              <a:off x="4481" y="1470"/>
              <a:ext cx="895" cy="209"/>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ADHERENT</a:t>
              </a:r>
            </a:p>
          </p:txBody>
        </p:sp>
        <p:sp>
          <p:nvSpPr>
            <p:cNvPr id="1003526" name="Rectangle 6"/>
            <p:cNvSpPr>
              <a:spLocks noChangeArrowheads="1"/>
            </p:cNvSpPr>
            <p:nvPr/>
          </p:nvSpPr>
          <p:spPr bwMode="auto">
            <a:xfrm>
              <a:off x="4481" y="1679"/>
              <a:ext cx="895" cy="501"/>
            </a:xfrm>
            <a:prstGeom prst="rect">
              <a:avLst/>
            </a:prstGeom>
            <a:noFill/>
            <a:ln w="19050">
              <a:solidFill>
                <a:schemeClr val="tx1"/>
              </a:solidFill>
              <a:miter lim="800000"/>
              <a:headEnd/>
              <a:tailEnd/>
            </a:ln>
            <a:effectLst/>
          </p:spPr>
          <p:txBody>
            <a:bodyPr wrap="none" lIns="90000" tIns="46800" rIns="90000" bIns="46800"/>
            <a:lstStyle/>
            <a:p>
              <a:pPr eaLnBrk="0" hangingPunct="0">
                <a:lnSpc>
                  <a:spcPct val="90000"/>
                </a:lnSpc>
              </a:pPr>
              <a:r>
                <a:rPr lang="fr-FR" u="sng">
                  <a:latin typeface="Arial" charset="0"/>
                </a:rPr>
                <a:t>nomAdh</a:t>
              </a:r>
            </a:p>
            <a:p>
              <a:pPr eaLnBrk="0" hangingPunct="0"/>
              <a:r>
                <a:rPr lang="fr-FR">
                  <a:latin typeface="Arial" charset="0"/>
                </a:rPr>
                <a:t>nom</a:t>
              </a:r>
            </a:p>
            <a:p>
              <a:pPr eaLnBrk="0" hangingPunct="0">
                <a:lnSpc>
                  <a:spcPct val="80000"/>
                </a:lnSpc>
              </a:pPr>
              <a:r>
                <a:rPr lang="fr-FR">
                  <a:latin typeface="Arial" charset="0"/>
                </a:rPr>
                <a:t>adresse</a:t>
              </a:r>
            </a:p>
          </p:txBody>
        </p:sp>
      </p:grpSp>
      <p:grpSp>
        <p:nvGrpSpPr>
          <p:cNvPr id="3" name="Group 7"/>
          <p:cNvGrpSpPr>
            <a:grpSpLocks/>
          </p:cNvGrpSpPr>
          <p:nvPr/>
        </p:nvGrpSpPr>
        <p:grpSpPr bwMode="auto">
          <a:xfrm>
            <a:off x="2133601" y="3989389"/>
            <a:ext cx="1344613" cy="1150937"/>
            <a:chOff x="384" y="2513"/>
            <a:chExt cx="847" cy="725"/>
          </a:xfrm>
        </p:grpSpPr>
        <p:sp>
          <p:nvSpPr>
            <p:cNvPr id="1003528" name="Rectangle 8" descr="5%"/>
            <p:cNvSpPr>
              <a:spLocks noChangeArrowheads="1"/>
            </p:cNvSpPr>
            <p:nvPr/>
          </p:nvSpPr>
          <p:spPr bwMode="auto">
            <a:xfrm>
              <a:off x="384" y="2513"/>
              <a:ext cx="847"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AUTEUR</a:t>
              </a:r>
            </a:p>
          </p:txBody>
        </p:sp>
        <p:sp>
          <p:nvSpPr>
            <p:cNvPr id="1003529" name="Rectangle 9"/>
            <p:cNvSpPr>
              <a:spLocks noChangeArrowheads="1"/>
            </p:cNvSpPr>
            <p:nvPr/>
          </p:nvSpPr>
          <p:spPr bwMode="auto">
            <a:xfrm>
              <a:off x="384" y="2727"/>
              <a:ext cx="847" cy="511"/>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n°Auteur</a:t>
              </a:r>
            </a:p>
            <a:p>
              <a:pPr eaLnBrk="0" hangingPunct="0"/>
              <a:r>
                <a:rPr lang="fr-FR">
                  <a:latin typeface="Arial" charset="0"/>
                </a:rPr>
                <a:t>nomAuteur</a:t>
              </a:r>
            </a:p>
            <a:p>
              <a:pPr eaLnBrk="0" hangingPunct="0"/>
              <a:endParaRPr lang="fr-FR">
                <a:latin typeface="Arial" charset="0"/>
              </a:endParaRPr>
            </a:p>
          </p:txBody>
        </p:sp>
      </p:grpSp>
      <p:grpSp>
        <p:nvGrpSpPr>
          <p:cNvPr id="4" name="Group 10"/>
          <p:cNvGrpSpPr>
            <a:grpSpLocks/>
          </p:cNvGrpSpPr>
          <p:nvPr/>
        </p:nvGrpSpPr>
        <p:grpSpPr bwMode="auto">
          <a:xfrm>
            <a:off x="3886200" y="2362201"/>
            <a:ext cx="1447800" cy="1179513"/>
            <a:chOff x="1649" y="1513"/>
            <a:chExt cx="912" cy="743"/>
          </a:xfrm>
        </p:grpSpPr>
        <p:sp>
          <p:nvSpPr>
            <p:cNvPr id="1003531" name="Rectangle 11" descr="5%"/>
            <p:cNvSpPr>
              <a:spLocks noChangeArrowheads="1"/>
            </p:cNvSpPr>
            <p:nvPr/>
          </p:nvSpPr>
          <p:spPr bwMode="auto">
            <a:xfrm>
              <a:off x="1649" y="1513"/>
              <a:ext cx="912"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LIVRE</a:t>
              </a:r>
            </a:p>
          </p:txBody>
        </p:sp>
        <p:sp>
          <p:nvSpPr>
            <p:cNvPr id="1003532" name="Rectangle 12"/>
            <p:cNvSpPr>
              <a:spLocks noChangeArrowheads="1"/>
            </p:cNvSpPr>
            <p:nvPr/>
          </p:nvSpPr>
          <p:spPr bwMode="auto">
            <a:xfrm>
              <a:off x="1649" y="1727"/>
              <a:ext cx="912" cy="529"/>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codeLivre</a:t>
              </a:r>
            </a:p>
            <a:p>
              <a:pPr eaLnBrk="0" hangingPunct="0"/>
              <a:r>
                <a:rPr lang="fr-FR">
                  <a:latin typeface="Arial" charset="0"/>
                </a:rPr>
                <a:t>titre</a:t>
              </a:r>
            </a:p>
            <a:p>
              <a:pPr eaLnBrk="0" hangingPunct="0">
                <a:lnSpc>
                  <a:spcPct val="80000"/>
                </a:lnSpc>
              </a:pPr>
              <a:r>
                <a:rPr lang="fr-FR">
                  <a:latin typeface="Arial" charset="0"/>
                </a:rPr>
                <a:t>n°Auteur #</a:t>
              </a:r>
            </a:p>
          </p:txBody>
        </p:sp>
      </p:grpSp>
      <p:grpSp>
        <p:nvGrpSpPr>
          <p:cNvPr id="5" name="Group 13"/>
          <p:cNvGrpSpPr>
            <a:grpSpLocks/>
          </p:cNvGrpSpPr>
          <p:nvPr/>
        </p:nvGrpSpPr>
        <p:grpSpPr bwMode="auto">
          <a:xfrm>
            <a:off x="6191250" y="5334000"/>
            <a:ext cx="1714500" cy="1219200"/>
            <a:chOff x="2928" y="3264"/>
            <a:chExt cx="1080" cy="768"/>
          </a:xfrm>
        </p:grpSpPr>
        <p:sp>
          <p:nvSpPr>
            <p:cNvPr id="1003534" name="Rectangle 14" descr="5%"/>
            <p:cNvSpPr>
              <a:spLocks noChangeArrowheads="1"/>
            </p:cNvSpPr>
            <p:nvPr/>
          </p:nvSpPr>
          <p:spPr bwMode="auto">
            <a:xfrm>
              <a:off x="2928" y="3264"/>
              <a:ext cx="1080" cy="231"/>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COLLECTION</a:t>
              </a:r>
            </a:p>
          </p:txBody>
        </p:sp>
        <p:sp>
          <p:nvSpPr>
            <p:cNvPr id="1003535" name="Rectangle 15"/>
            <p:cNvSpPr>
              <a:spLocks noChangeArrowheads="1"/>
            </p:cNvSpPr>
            <p:nvPr/>
          </p:nvSpPr>
          <p:spPr bwMode="auto">
            <a:xfrm>
              <a:off x="2928" y="3495"/>
              <a:ext cx="1080" cy="537"/>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codeCollection</a:t>
              </a:r>
            </a:p>
            <a:p>
              <a:pPr eaLnBrk="0" hangingPunct="0"/>
              <a:r>
                <a:rPr lang="fr-FR">
                  <a:latin typeface="Arial" charset="0"/>
                </a:rPr>
                <a:t>nomCollection</a:t>
              </a:r>
            </a:p>
            <a:p>
              <a:pPr eaLnBrk="0" hangingPunct="0">
                <a:lnSpc>
                  <a:spcPct val="90000"/>
                </a:lnSpc>
              </a:pPr>
              <a:r>
                <a:rPr lang="fr-FR">
                  <a:latin typeface="Arial" charset="0"/>
                </a:rPr>
                <a:t>n°Editeur #</a:t>
              </a:r>
            </a:p>
          </p:txBody>
        </p:sp>
      </p:grpSp>
      <p:grpSp>
        <p:nvGrpSpPr>
          <p:cNvPr id="6" name="Group 16"/>
          <p:cNvGrpSpPr>
            <a:grpSpLocks/>
          </p:cNvGrpSpPr>
          <p:nvPr/>
        </p:nvGrpSpPr>
        <p:grpSpPr bwMode="auto">
          <a:xfrm>
            <a:off x="6324600" y="1754188"/>
            <a:ext cx="1447800" cy="989012"/>
            <a:chOff x="3012" y="1201"/>
            <a:chExt cx="912" cy="623"/>
          </a:xfrm>
        </p:grpSpPr>
        <p:sp>
          <p:nvSpPr>
            <p:cNvPr id="1003537" name="Rectangle 17" descr="5%"/>
            <p:cNvSpPr>
              <a:spLocks noChangeArrowheads="1"/>
            </p:cNvSpPr>
            <p:nvPr/>
          </p:nvSpPr>
          <p:spPr bwMode="auto">
            <a:xfrm>
              <a:off x="3012" y="1201"/>
              <a:ext cx="912"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DATE</a:t>
              </a:r>
            </a:p>
          </p:txBody>
        </p:sp>
        <p:sp>
          <p:nvSpPr>
            <p:cNvPr id="1003538" name="Rectangle 18"/>
            <p:cNvSpPr>
              <a:spLocks noChangeArrowheads="1"/>
            </p:cNvSpPr>
            <p:nvPr/>
          </p:nvSpPr>
          <p:spPr bwMode="auto">
            <a:xfrm>
              <a:off x="3012" y="1415"/>
              <a:ext cx="912" cy="409"/>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date</a:t>
              </a:r>
              <a:endParaRPr lang="fr-FR">
                <a:latin typeface="Arial" charset="0"/>
              </a:endParaRPr>
            </a:p>
            <a:p>
              <a:pPr eaLnBrk="0" hangingPunct="0"/>
              <a:endParaRPr lang="fr-FR">
                <a:latin typeface="Arial" charset="0"/>
              </a:endParaRPr>
            </a:p>
          </p:txBody>
        </p:sp>
      </p:grpSp>
      <p:grpSp>
        <p:nvGrpSpPr>
          <p:cNvPr id="7" name="Group 19"/>
          <p:cNvGrpSpPr>
            <a:grpSpLocks/>
          </p:cNvGrpSpPr>
          <p:nvPr/>
        </p:nvGrpSpPr>
        <p:grpSpPr bwMode="auto">
          <a:xfrm>
            <a:off x="8942388" y="4335464"/>
            <a:ext cx="1344612" cy="1150937"/>
            <a:chOff x="4512" y="2400"/>
            <a:chExt cx="847" cy="725"/>
          </a:xfrm>
        </p:grpSpPr>
        <p:sp>
          <p:nvSpPr>
            <p:cNvPr id="1003540" name="Rectangle 20" descr="5%"/>
            <p:cNvSpPr>
              <a:spLocks noChangeArrowheads="1"/>
            </p:cNvSpPr>
            <p:nvPr/>
          </p:nvSpPr>
          <p:spPr bwMode="auto">
            <a:xfrm>
              <a:off x="4512" y="2400"/>
              <a:ext cx="847" cy="214"/>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EDITEUR</a:t>
              </a:r>
            </a:p>
          </p:txBody>
        </p:sp>
        <p:sp>
          <p:nvSpPr>
            <p:cNvPr id="1003541" name="Rectangle 21"/>
            <p:cNvSpPr>
              <a:spLocks noChangeArrowheads="1"/>
            </p:cNvSpPr>
            <p:nvPr/>
          </p:nvSpPr>
          <p:spPr bwMode="auto">
            <a:xfrm>
              <a:off x="4512" y="2614"/>
              <a:ext cx="847" cy="511"/>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n°Editeur</a:t>
              </a:r>
            </a:p>
            <a:p>
              <a:pPr eaLnBrk="0" hangingPunct="0"/>
              <a:r>
                <a:rPr lang="fr-FR">
                  <a:latin typeface="Arial" charset="0"/>
                </a:rPr>
                <a:t>nomEditeur</a:t>
              </a:r>
            </a:p>
            <a:p>
              <a:pPr eaLnBrk="0" hangingPunct="0"/>
              <a:endParaRPr lang="fr-FR">
                <a:latin typeface="Arial" charset="0"/>
              </a:endParaRPr>
            </a:p>
          </p:txBody>
        </p:sp>
      </p:grpSp>
      <p:cxnSp>
        <p:nvCxnSpPr>
          <p:cNvPr id="1003542" name="AutoShape 22"/>
          <p:cNvCxnSpPr>
            <a:cxnSpLocks noChangeShapeType="1"/>
            <a:stCxn id="1003532" idx="1"/>
            <a:endCxn id="1003528" idx="0"/>
          </p:cNvCxnSpPr>
          <p:nvPr/>
        </p:nvCxnSpPr>
        <p:spPr bwMode="auto">
          <a:xfrm flipH="1">
            <a:off x="2806701" y="3122613"/>
            <a:ext cx="1069975" cy="857250"/>
          </a:xfrm>
          <a:prstGeom prst="straightConnector1">
            <a:avLst/>
          </a:prstGeom>
          <a:noFill/>
          <a:ln w="19050">
            <a:solidFill>
              <a:schemeClr val="tx1"/>
            </a:solidFill>
            <a:round/>
            <a:headEnd/>
            <a:tailEnd type="triangle" w="med" len="med"/>
          </a:ln>
          <a:effectLst/>
        </p:spPr>
      </p:cxnSp>
      <p:cxnSp>
        <p:nvCxnSpPr>
          <p:cNvPr id="1003543" name="AutoShape 23"/>
          <p:cNvCxnSpPr>
            <a:cxnSpLocks noChangeShapeType="1"/>
            <a:stCxn id="1003535" idx="3"/>
            <a:endCxn id="1003541" idx="1"/>
          </p:cNvCxnSpPr>
          <p:nvPr/>
        </p:nvCxnSpPr>
        <p:spPr bwMode="auto">
          <a:xfrm flipV="1">
            <a:off x="7915275" y="5081588"/>
            <a:ext cx="1017588" cy="1046162"/>
          </a:xfrm>
          <a:prstGeom prst="straightConnector1">
            <a:avLst/>
          </a:prstGeom>
          <a:noFill/>
          <a:ln w="19050">
            <a:solidFill>
              <a:schemeClr val="tx1"/>
            </a:solidFill>
            <a:round/>
            <a:headEnd/>
            <a:tailEnd type="triangle" w="med" len="med"/>
          </a:ln>
          <a:effectLst/>
        </p:spPr>
      </p:cxnSp>
      <p:grpSp>
        <p:nvGrpSpPr>
          <p:cNvPr id="8" name="Group 24"/>
          <p:cNvGrpSpPr>
            <a:grpSpLocks/>
          </p:cNvGrpSpPr>
          <p:nvPr/>
        </p:nvGrpSpPr>
        <p:grpSpPr bwMode="auto">
          <a:xfrm>
            <a:off x="3657600" y="4572000"/>
            <a:ext cx="1905000" cy="1403350"/>
            <a:chOff x="1488" y="2880"/>
            <a:chExt cx="1200" cy="884"/>
          </a:xfrm>
        </p:grpSpPr>
        <p:sp>
          <p:nvSpPr>
            <p:cNvPr id="1003545" name="Rectangle 25" descr="5%"/>
            <p:cNvSpPr>
              <a:spLocks noChangeArrowheads="1"/>
            </p:cNvSpPr>
            <p:nvPr/>
          </p:nvSpPr>
          <p:spPr bwMode="auto">
            <a:xfrm>
              <a:off x="1488" y="2880"/>
              <a:ext cx="1200" cy="231"/>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COMPTER</a:t>
              </a:r>
            </a:p>
          </p:txBody>
        </p:sp>
        <p:sp>
          <p:nvSpPr>
            <p:cNvPr id="1003546" name="Rectangle 26"/>
            <p:cNvSpPr>
              <a:spLocks noChangeArrowheads="1"/>
            </p:cNvSpPr>
            <p:nvPr/>
          </p:nvSpPr>
          <p:spPr bwMode="auto">
            <a:xfrm>
              <a:off x="1488" y="3111"/>
              <a:ext cx="1200" cy="653"/>
            </a:xfrm>
            <a:prstGeom prst="rect">
              <a:avLst/>
            </a:prstGeom>
            <a:noFill/>
            <a:ln w="19050">
              <a:solidFill>
                <a:schemeClr val="tx1"/>
              </a:solidFill>
              <a:miter lim="800000"/>
              <a:headEnd/>
              <a:tailEnd/>
            </a:ln>
            <a:effectLst/>
          </p:spPr>
          <p:txBody>
            <a:bodyPr wrap="none" lIns="90000" tIns="46800" rIns="90000" bIns="46800"/>
            <a:lstStyle/>
            <a:p>
              <a:pPr eaLnBrk="0" hangingPunct="0">
                <a:lnSpc>
                  <a:spcPct val="110000"/>
                </a:lnSpc>
              </a:pPr>
              <a:r>
                <a:rPr lang="fr-FR" u="sng">
                  <a:latin typeface="Arial" charset="0"/>
                </a:rPr>
                <a:t>codeLivre</a:t>
              </a:r>
              <a:r>
                <a:rPr lang="fr-FR">
                  <a:latin typeface="Arial" charset="0"/>
                </a:rPr>
                <a:t> #</a:t>
              </a:r>
              <a:endParaRPr lang="fr-FR" u="sng">
                <a:latin typeface="Arial" charset="0"/>
              </a:endParaRPr>
            </a:p>
            <a:p>
              <a:pPr eaLnBrk="0" hangingPunct="0">
                <a:lnSpc>
                  <a:spcPct val="110000"/>
                </a:lnSpc>
              </a:pPr>
              <a:r>
                <a:rPr lang="fr-FR" u="sng">
                  <a:latin typeface="Arial" charset="0"/>
                </a:rPr>
                <a:t>codeCollection</a:t>
              </a:r>
              <a:r>
                <a:rPr lang="fr-FR">
                  <a:latin typeface="Arial" charset="0"/>
                </a:rPr>
                <a:t> #</a:t>
              </a:r>
            </a:p>
            <a:p>
              <a:pPr eaLnBrk="0" hangingPunct="0">
                <a:lnSpc>
                  <a:spcPct val="110000"/>
                </a:lnSpc>
              </a:pPr>
              <a:r>
                <a:rPr lang="fr-FR">
                  <a:latin typeface="Arial" charset="0"/>
                </a:rPr>
                <a:t>nbExemp</a:t>
              </a:r>
            </a:p>
          </p:txBody>
        </p:sp>
      </p:grpSp>
      <p:cxnSp>
        <p:nvCxnSpPr>
          <p:cNvPr id="1003547" name="AutoShape 27"/>
          <p:cNvCxnSpPr>
            <a:cxnSpLocks noChangeShapeType="1"/>
            <a:stCxn id="1003545" idx="0"/>
            <a:endCxn id="1003532" idx="2"/>
          </p:cNvCxnSpPr>
          <p:nvPr/>
        </p:nvCxnSpPr>
        <p:spPr bwMode="auto">
          <a:xfrm flipV="1">
            <a:off x="4610100" y="3551239"/>
            <a:ext cx="0" cy="1011237"/>
          </a:xfrm>
          <a:prstGeom prst="straightConnector1">
            <a:avLst/>
          </a:prstGeom>
          <a:noFill/>
          <a:ln w="19050">
            <a:solidFill>
              <a:schemeClr val="tx1"/>
            </a:solidFill>
            <a:round/>
            <a:headEnd/>
            <a:tailEnd type="triangle" w="med" len="med"/>
          </a:ln>
          <a:effectLst/>
        </p:spPr>
      </p:cxnSp>
      <p:cxnSp>
        <p:nvCxnSpPr>
          <p:cNvPr id="1003548" name="AutoShape 28"/>
          <p:cNvCxnSpPr>
            <a:cxnSpLocks noChangeShapeType="1"/>
            <a:stCxn id="1003546" idx="3"/>
            <a:endCxn id="1003535" idx="1"/>
          </p:cNvCxnSpPr>
          <p:nvPr/>
        </p:nvCxnSpPr>
        <p:spPr bwMode="auto">
          <a:xfrm>
            <a:off x="5572125" y="5457826"/>
            <a:ext cx="609600" cy="669925"/>
          </a:xfrm>
          <a:prstGeom prst="straightConnector1">
            <a:avLst/>
          </a:prstGeom>
          <a:noFill/>
          <a:ln w="19050">
            <a:solidFill>
              <a:schemeClr val="tx1"/>
            </a:solidFill>
            <a:round/>
            <a:headEnd/>
            <a:tailEnd type="triangle" w="med" len="med"/>
          </a:ln>
          <a:effectLst/>
        </p:spPr>
      </p:cxnSp>
      <p:grpSp>
        <p:nvGrpSpPr>
          <p:cNvPr id="9" name="Group 29"/>
          <p:cNvGrpSpPr>
            <a:grpSpLocks/>
          </p:cNvGrpSpPr>
          <p:nvPr/>
        </p:nvGrpSpPr>
        <p:grpSpPr bwMode="auto">
          <a:xfrm>
            <a:off x="6096000" y="3048001"/>
            <a:ext cx="1905000" cy="2016125"/>
            <a:chOff x="2880" y="1968"/>
            <a:chExt cx="1200" cy="1270"/>
          </a:xfrm>
        </p:grpSpPr>
        <p:sp>
          <p:nvSpPr>
            <p:cNvPr id="1003550" name="Rectangle 30" descr="5%"/>
            <p:cNvSpPr>
              <a:spLocks noChangeArrowheads="1"/>
            </p:cNvSpPr>
            <p:nvPr/>
          </p:nvSpPr>
          <p:spPr bwMode="auto">
            <a:xfrm>
              <a:off x="2880" y="1968"/>
              <a:ext cx="1200" cy="231"/>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r>
                <a:rPr lang="fr-FR">
                  <a:latin typeface="Arial" charset="0"/>
                </a:rPr>
                <a:t>EMPRUNTER</a:t>
              </a:r>
            </a:p>
          </p:txBody>
        </p:sp>
        <p:sp>
          <p:nvSpPr>
            <p:cNvPr id="1003551" name="Rectangle 31"/>
            <p:cNvSpPr>
              <a:spLocks noChangeArrowheads="1"/>
            </p:cNvSpPr>
            <p:nvPr/>
          </p:nvSpPr>
          <p:spPr bwMode="auto">
            <a:xfrm>
              <a:off x="2880" y="2199"/>
              <a:ext cx="1200" cy="1039"/>
            </a:xfrm>
            <a:prstGeom prst="rect">
              <a:avLst/>
            </a:prstGeom>
            <a:noFill/>
            <a:ln w="19050">
              <a:solidFill>
                <a:schemeClr val="tx1"/>
              </a:solidFill>
              <a:miter lim="800000"/>
              <a:headEnd/>
              <a:tailEnd/>
            </a:ln>
            <a:effectLst/>
          </p:spPr>
          <p:txBody>
            <a:bodyPr wrap="none" lIns="90000" tIns="46800" rIns="90000" bIns="46800"/>
            <a:lstStyle/>
            <a:p>
              <a:pPr eaLnBrk="0" hangingPunct="0">
                <a:lnSpc>
                  <a:spcPct val="110000"/>
                </a:lnSpc>
              </a:pPr>
              <a:r>
                <a:rPr lang="fr-FR" u="sng" dirty="0" err="1">
                  <a:solidFill>
                    <a:srgbClr val="FF0066"/>
                  </a:solidFill>
                  <a:latin typeface="Arial" charset="0"/>
                </a:rPr>
                <a:t>codeLivre</a:t>
              </a:r>
              <a:r>
                <a:rPr lang="fr-FR" dirty="0">
                  <a:solidFill>
                    <a:srgbClr val="FF0066"/>
                  </a:solidFill>
                  <a:latin typeface="Arial" charset="0"/>
                </a:rPr>
                <a:t> #</a:t>
              </a:r>
              <a:endParaRPr lang="fr-FR" u="sng" dirty="0">
                <a:solidFill>
                  <a:srgbClr val="FF0066"/>
                </a:solidFill>
                <a:latin typeface="Arial" charset="0"/>
              </a:endParaRPr>
            </a:p>
            <a:p>
              <a:pPr eaLnBrk="0" hangingPunct="0">
                <a:lnSpc>
                  <a:spcPct val="110000"/>
                </a:lnSpc>
              </a:pPr>
              <a:r>
                <a:rPr lang="fr-FR" u="sng" dirty="0" err="1">
                  <a:solidFill>
                    <a:srgbClr val="FF0066"/>
                  </a:solidFill>
                  <a:latin typeface="Arial" charset="0"/>
                </a:rPr>
                <a:t>nomAdh</a:t>
              </a:r>
              <a:r>
                <a:rPr lang="fr-FR" dirty="0">
                  <a:solidFill>
                    <a:srgbClr val="FF0066"/>
                  </a:solidFill>
                  <a:latin typeface="Arial" charset="0"/>
                </a:rPr>
                <a:t> #</a:t>
              </a:r>
            </a:p>
            <a:p>
              <a:pPr eaLnBrk="0" hangingPunct="0">
                <a:lnSpc>
                  <a:spcPct val="110000"/>
                </a:lnSpc>
              </a:pPr>
              <a:r>
                <a:rPr lang="fr-FR" u="sng" dirty="0">
                  <a:solidFill>
                    <a:srgbClr val="FF0066"/>
                  </a:solidFill>
                  <a:latin typeface="Arial" charset="0"/>
                </a:rPr>
                <a:t>date</a:t>
              </a:r>
              <a:r>
                <a:rPr lang="fr-FR" dirty="0">
                  <a:solidFill>
                    <a:srgbClr val="FF0066"/>
                  </a:solidFill>
                  <a:latin typeface="Arial" charset="0"/>
                </a:rPr>
                <a:t> #</a:t>
              </a:r>
              <a:endParaRPr lang="fr-FR" dirty="0">
                <a:latin typeface="Arial" charset="0"/>
              </a:endParaRPr>
            </a:p>
            <a:p>
              <a:pPr eaLnBrk="0" hangingPunct="0">
                <a:lnSpc>
                  <a:spcPct val="110000"/>
                </a:lnSpc>
              </a:pPr>
              <a:r>
                <a:rPr lang="fr-FR" dirty="0">
                  <a:latin typeface="Arial" charset="0"/>
                </a:rPr>
                <a:t>rendu</a:t>
              </a:r>
              <a:endParaRPr lang="fr-FR" dirty="0">
                <a:latin typeface="Arial" charset="0"/>
              </a:endParaRPr>
            </a:p>
          </p:txBody>
        </p:sp>
      </p:grpSp>
      <p:cxnSp>
        <p:nvCxnSpPr>
          <p:cNvPr id="1003552" name="AutoShape 32"/>
          <p:cNvCxnSpPr>
            <a:cxnSpLocks noChangeShapeType="1"/>
            <a:stCxn id="1003551" idx="1"/>
            <a:endCxn id="1003532" idx="3"/>
          </p:cNvCxnSpPr>
          <p:nvPr/>
        </p:nvCxnSpPr>
        <p:spPr bwMode="auto">
          <a:xfrm flipH="1" flipV="1">
            <a:off x="5343525" y="3122613"/>
            <a:ext cx="742950" cy="1117600"/>
          </a:xfrm>
          <a:prstGeom prst="straightConnector1">
            <a:avLst/>
          </a:prstGeom>
          <a:noFill/>
          <a:ln w="19050">
            <a:solidFill>
              <a:srgbClr val="FF0066"/>
            </a:solidFill>
            <a:round/>
            <a:headEnd/>
            <a:tailEnd type="triangle" w="med" len="med"/>
          </a:ln>
          <a:effectLst/>
        </p:spPr>
      </p:cxnSp>
      <p:cxnSp>
        <p:nvCxnSpPr>
          <p:cNvPr id="1003553" name="AutoShape 33"/>
          <p:cNvCxnSpPr>
            <a:cxnSpLocks noChangeShapeType="1"/>
            <a:stCxn id="1003551" idx="3"/>
            <a:endCxn id="1003526" idx="1"/>
          </p:cNvCxnSpPr>
          <p:nvPr/>
        </p:nvCxnSpPr>
        <p:spPr bwMode="auto">
          <a:xfrm flipV="1">
            <a:off x="8010525" y="3336925"/>
            <a:ext cx="846138" cy="903288"/>
          </a:xfrm>
          <a:prstGeom prst="straightConnector1">
            <a:avLst/>
          </a:prstGeom>
          <a:noFill/>
          <a:ln w="19050">
            <a:solidFill>
              <a:srgbClr val="FF0066"/>
            </a:solidFill>
            <a:round/>
            <a:headEnd/>
            <a:tailEnd type="triangle" w="med" len="med"/>
          </a:ln>
          <a:effectLst/>
        </p:spPr>
      </p:cxnSp>
      <p:cxnSp>
        <p:nvCxnSpPr>
          <p:cNvPr id="1003554" name="AutoShape 34"/>
          <p:cNvCxnSpPr>
            <a:cxnSpLocks noChangeShapeType="1"/>
            <a:stCxn id="1003550" idx="0"/>
            <a:endCxn id="1003538" idx="2"/>
          </p:cNvCxnSpPr>
          <p:nvPr/>
        </p:nvCxnSpPr>
        <p:spPr bwMode="auto">
          <a:xfrm flipV="1">
            <a:off x="7048500" y="2752725"/>
            <a:ext cx="0" cy="285750"/>
          </a:xfrm>
          <a:prstGeom prst="straightConnector1">
            <a:avLst/>
          </a:prstGeom>
          <a:noFill/>
          <a:ln w="19050">
            <a:solidFill>
              <a:srgbClr val="FF0066"/>
            </a:solidFill>
            <a:round/>
            <a:headEnd/>
            <a:tailEnd type="triangle" w="med" len="med"/>
          </a:ln>
          <a:effectLst/>
        </p:spPr>
      </p:cxnSp>
    </p:spTree>
    <p:extLst>
      <p:ext uri="{BB962C8B-B14F-4D97-AF65-F5344CB8AC3E}">
        <p14:creationId xmlns:p14="http://schemas.microsoft.com/office/powerpoint/2010/main" val="198196710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1809721" y="1000109"/>
            <a:ext cx="8643969" cy="1538883"/>
          </a:xfrm>
        </p:spPr>
        <p:txBody>
          <a:bodyPr>
            <a:normAutofit lnSpcReduction="10000"/>
          </a:bodyPr>
          <a:lstStyle/>
          <a:p>
            <a:pPr marL="0" algn="just">
              <a:lnSpc>
                <a:spcPct val="100000"/>
              </a:lnSpc>
              <a:buNone/>
            </a:pPr>
            <a:r>
              <a:rPr lang="fr-FR" altLang="fr-FR" sz="2000" dirty="0">
                <a:latin typeface="Gill Sans MT" pitchFamily="34" charset="0"/>
              </a:rPr>
              <a:t>Le Modèle Logique des Données (MLD) est la suite normale du processus Merise. Son but est de nous rapprocher au plus près du modèle physique. Pour cela, nous partons du Modèle Conceptuel des Données et nous lui enlevons les relations, mais pas n’importe comment, il faut en effet respecter certaines règles. Voici la procédure à suivre. </a:t>
            </a:r>
            <a:endParaRPr lang="fr-FR" altLang="fr-FR" sz="2000" b="1" dirty="0">
              <a:latin typeface="Gill Sans MT" pitchFamily="34" charset="0"/>
            </a:endParaRPr>
          </a:p>
        </p:txBody>
      </p:sp>
      <p:sp>
        <p:nvSpPr>
          <p:cNvPr id="5" name="Titre 4"/>
          <p:cNvSpPr>
            <a:spLocks noGrp="1"/>
          </p:cNvSpPr>
          <p:nvPr>
            <p:ph type="title"/>
          </p:nvPr>
        </p:nvSpPr>
        <p:spPr>
          <a:xfrm>
            <a:off x="1881159" y="214313"/>
            <a:ext cx="8497917" cy="609398"/>
          </a:xfrm>
        </p:spPr>
        <p:txBody>
          <a:bodyPr>
            <a:normAutofit fontScale="90000"/>
          </a:bodyPr>
          <a:lstStyle/>
          <a:p>
            <a:pPr>
              <a:defRPr/>
            </a:pPr>
            <a:r>
              <a:rPr lang="fr-FR" dirty="0">
                <a:solidFill>
                  <a:srgbClr val="00AEEF"/>
                </a:solidFill>
              </a:rPr>
              <a:t>Introduction</a:t>
            </a:r>
            <a:endParaRPr lang="fr-FR" dirty="0">
              <a:solidFill>
                <a:srgbClr val="00AEEF"/>
              </a:solidFill>
            </a:endParaRPr>
          </a:p>
        </p:txBody>
      </p:sp>
      <p:pic>
        <p:nvPicPr>
          <p:cNvPr id="6" name="Picture 2"/>
          <p:cNvPicPr>
            <a:picLocks noChangeAspect="1" noChangeArrowheads="1"/>
          </p:cNvPicPr>
          <p:nvPr/>
        </p:nvPicPr>
        <p:blipFill>
          <a:blip r:embed="rId2"/>
          <a:srcRect/>
          <a:stretch>
            <a:fillRect/>
          </a:stretch>
        </p:blipFill>
        <p:spPr bwMode="auto">
          <a:xfrm>
            <a:off x="3524232" y="2535736"/>
            <a:ext cx="5572164" cy="4250851"/>
          </a:xfrm>
          <a:prstGeom prst="rect">
            <a:avLst/>
          </a:prstGeom>
          <a:noFill/>
          <a:ln w="9525">
            <a:noFill/>
            <a:miter lim="800000"/>
            <a:headEnd/>
            <a:tailEnd/>
          </a:ln>
          <a:effectLst/>
        </p:spPr>
      </p:pic>
      <p:sp>
        <p:nvSpPr>
          <p:cNvPr id="7" name="Rectangle 6"/>
          <p:cNvSpPr/>
          <p:nvPr/>
        </p:nvSpPr>
        <p:spPr bwMode="auto">
          <a:xfrm>
            <a:off x="7667636" y="4857760"/>
            <a:ext cx="1357322" cy="1143008"/>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fr-FR"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866717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1958757" y="1142985"/>
            <a:ext cx="8423524" cy="3323987"/>
          </a:xfrm>
        </p:spPr>
        <p:txBody>
          <a:bodyPr>
            <a:normAutofit lnSpcReduction="10000"/>
          </a:bodyPr>
          <a:lstStyle/>
          <a:p>
            <a:pPr>
              <a:lnSpc>
                <a:spcPct val="150000"/>
              </a:lnSpc>
            </a:pPr>
            <a:r>
              <a:rPr lang="fr-FR" dirty="0"/>
              <a:t>Les règles de passage du MCD au </a:t>
            </a:r>
            <a:r>
              <a:rPr lang="fr-FR" dirty="0" smtClean="0"/>
              <a:t>MLD</a:t>
            </a:r>
          </a:p>
        </p:txBody>
      </p:sp>
    </p:spTree>
    <p:extLst>
      <p:ext uri="{BB962C8B-B14F-4D97-AF65-F5344CB8AC3E}">
        <p14:creationId xmlns:p14="http://schemas.microsoft.com/office/powerpoint/2010/main" val="307573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214314"/>
            <a:ext cx="8640793" cy="1218795"/>
          </a:xfrm>
        </p:spPr>
        <p:txBody>
          <a:bodyPr>
            <a:normAutofit fontScale="90000"/>
          </a:bodyPr>
          <a:lstStyle/>
          <a:p>
            <a:pPr>
              <a:defRPr/>
            </a:pPr>
            <a:r>
              <a:rPr lang="fr-FR" dirty="0">
                <a:solidFill>
                  <a:srgbClr val="00AEEF"/>
                </a:solidFill>
              </a:rPr>
              <a:t>Les règles de passage du MCD au modèle relationnel </a:t>
            </a:r>
          </a:p>
        </p:txBody>
      </p:sp>
      <p:sp>
        <p:nvSpPr>
          <p:cNvPr id="34820" name="Rectangle 6"/>
          <p:cNvSpPr>
            <a:spLocks noChangeArrowheads="1"/>
          </p:cNvSpPr>
          <p:nvPr/>
        </p:nvSpPr>
        <p:spPr bwMode="auto">
          <a:xfrm>
            <a:off x="1881126" y="2000240"/>
            <a:ext cx="8786874" cy="1477328"/>
          </a:xfrm>
          <a:prstGeom prst="rect">
            <a:avLst/>
          </a:prstGeom>
          <a:noFill/>
          <a:ln w="9525">
            <a:noFill/>
            <a:miter lim="800000"/>
            <a:headEnd/>
            <a:tailEnd/>
          </a:ln>
        </p:spPr>
        <p:txBody>
          <a:bodyPr wrap="square">
            <a:spAutoFit/>
          </a:bodyPr>
          <a:lstStyle/>
          <a:p>
            <a:pPr algn="just">
              <a:lnSpc>
                <a:spcPct val="150000"/>
              </a:lnSpc>
            </a:pPr>
            <a:r>
              <a:rPr lang="fr-FR" altLang="fr-FR" sz="2000" dirty="0">
                <a:latin typeface="Gill Sans MT" pitchFamily="34" charset="0"/>
              </a:rPr>
              <a:t>Ces règles sont de type algorithmique et peuvent donc être mises en œuvre par des outils de génie logiciel (</a:t>
            </a:r>
            <a:r>
              <a:rPr lang="fr-FR" altLang="fr-FR" sz="2000" dirty="0" err="1">
                <a:latin typeface="Gill Sans MT" pitchFamily="34" charset="0"/>
              </a:rPr>
              <a:t>PowerAMC</a:t>
            </a:r>
            <a:r>
              <a:rPr lang="fr-FR" altLang="fr-FR" sz="2000" dirty="0">
                <a:latin typeface="Gill Sans MT" pitchFamily="34" charset="0"/>
              </a:rPr>
              <a:t> par exemple). La traduction des concepts de base du modèle conceptuel est régie par les règles suivantes : </a:t>
            </a:r>
            <a:endParaRPr lang="fr-FR" altLang="fr-FR" sz="2000" b="1" dirty="0">
              <a:solidFill>
                <a:srgbClr val="002060"/>
              </a:solidFill>
              <a:latin typeface="Comic Sans MS" pitchFamily="66" charset="0"/>
            </a:endParaRPr>
          </a:p>
        </p:txBody>
      </p:sp>
    </p:spTree>
    <p:extLst>
      <p:ext uri="{BB962C8B-B14F-4D97-AF65-F5344CB8AC3E}">
        <p14:creationId xmlns:p14="http://schemas.microsoft.com/office/powerpoint/2010/main" val="3351077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214314"/>
            <a:ext cx="8640793" cy="1218795"/>
          </a:xfrm>
        </p:spPr>
        <p:txBody>
          <a:bodyPr>
            <a:normAutofit fontScale="90000"/>
          </a:bodyPr>
          <a:lstStyle/>
          <a:p>
            <a:pPr algn="ctr">
              <a:defRPr/>
            </a:pPr>
            <a:r>
              <a:rPr lang="fr-FR" dirty="0">
                <a:solidFill>
                  <a:srgbClr val="00AEEF"/>
                </a:solidFill>
              </a:rPr>
              <a:t>Les règles de passage du MCD au modèle relationnel </a:t>
            </a:r>
          </a:p>
        </p:txBody>
      </p:sp>
      <p:sp>
        <p:nvSpPr>
          <p:cNvPr id="4" name="Rectangle 2"/>
          <p:cNvSpPr txBox="1">
            <a:spLocks noChangeArrowheads="1"/>
          </p:cNvSpPr>
          <p:nvPr/>
        </p:nvSpPr>
        <p:spPr>
          <a:xfrm>
            <a:off x="1828800" y="1884385"/>
            <a:ext cx="8610600" cy="1849737"/>
          </a:xfrm>
          <a:prstGeom prst="rect">
            <a:avLst/>
          </a:prstGeom>
        </p:spPr>
        <p:txBody>
          <a:bodyPr vert="horz" wrap="square" lIns="0" tIns="0" rIns="0" bIns="0" rtlCol="0">
            <a:spAutoFit/>
          </a:bodyPr>
          <a:lstStyle/>
          <a:p>
            <a:pPr marL="259660" indent="-259660" algn="just" defTabSz="873125">
              <a:lnSpc>
                <a:spcPct val="110000"/>
              </a:lnSpc>
              <a:spcBef>
                <a:spcPts val="1200"/>
              </a:spcBef>
              <a:buSzPct val="90000"/>
              <a:tabLst>
                <a:tab pos="3611563" algn="l"/>
                <a:tab pos="4475163" algn="l"/>
                <a:tab pos="8388350" algn="r"/>
              </a:tabLst>
              <a:defRPr/>
            </a:pPr>
            <a:r>
              <a:rPr lang="fr-FR" sz="2800" dirty="0"/>
              <a:t>Traduction des entités</a:t>
            </a:r>
          </a:p>
          <a:p>
            <a:pPr marL="259660" indent="-259660" algn="just" defTabSz="873125">
              <a:lnSpc>
                <a:spcPct val="110000"/>
              </a:lnSpc>
              <a:spcBef>
                <a:spcPts val="1200"/>
              </a:spcBef>
              <a:buSzPct val="90000"/>
              <a:buFont typeface="Arial" pitchFamily="34" charset="0"/>
              <a:buChar char="•"/>
              <a:tabLst>
                <a:tab pos="3611563" algn="l"/>
                <a:tab pos="4475163" algn="l"/>
                <a:tab pos="8388350" algn="r"/>
              </a:tabLst>
              <a:defRPr/>
            </a:pPr>
            <a:r>
              <a:rPr lang="fr-FR" dirty="0"/>
              <a:t>une entité          </a:t>
            </a:r>
            <a:r>
              <a:rPr lang="fr-FR" dirty="0">
                <a:sym typeface="Wingdings" pitchFamily="2" charset="2"/>
              </a:rPr>
              <a:t>        une table</a:t>
            </a:r>
          </a:p>
          <a:p>
            <a:pPr marL="259660" indent="-259660" algn="just" defTabSz="873125">
              <a:lnSpc>
                <a:spcPct val="110000"/>
              </a:lnSpc>
              <a:spcBef>
                <a:spcPts val="1200"/>
              </a:spcBef>
              <a:buSzPct val="90000"/>
              <a:buFont typeface="Arial" pitchFamily="34" charset="0"/>
              <a:buChar char="•"/>
              <a:tabLst>
                <a:tab pos="3611563" algn="l"/>
                <a:tab pos="4475163" algn="l"/>
                <a:tab pos="8388350" algn="r"/>
              </a:tabLst>
              <a:defRPr/>
            </a:pPr>
            <a:r>
              <a:rPr lang="fr-FR" dirty="0">
                <a:sym typeface="Wingdings" pitchFamily="2" charset="2"/>
              </a:rPr>
              <a:t>l’identifiant </a:t>
            </a:r>
            <a:r>
              <a:rPr lang="fr-FR" dirty="0"/>
              <a:t>       </a:t>
            </a:r>
            <a:r>
              <a:rPr lang="fr-FR" dirty="0">
                <a:sym typeface="Wingdings" pitchFamily="2" charset="2"/>
              </a:rPr>
              <a:t>        la clé primaire de la table</a:t>
            </a:r>
          </a:p>
          <a:p>
            <a:pPr marL="259660" indent="-259660" algn="just" defTabSz="873125">
              <a:lnSpc>
                <a:spcPct val="110000"/>
              </a:lnSpc>
              <a:spcBef>
                <a:spcPts val="1200"/>
              </a:spcBef>
              <a:buSzPct val="90000"/>
              <a:buFont typeface="Arial" pitchFamily="34" charset="0"/>
              <a:buChar char="•"/>
              <a:tabLst>
                <a:tab pos="3611563" algn="l"/>
                <a:tab pos="4475163" algn="l"/>
                <a:tab pos="8388350" algn="r"/>
              </a:tabLst>
              <a:defRPr/>
            </a:pPr>
            <a:r>
              <a:rPr lang="fr-FR" dirty="0">
                <a:sym typeface="Wingdings" pitchFamily="2" charset="2"/>
              </a:rPr>
              <a:t>les propriétés</a:t>
            </a:r>
            <a:r>
              <a:rPr lang="fr-FR" dirty="0"/>
              <a:t>    </a:t>
            </a:r>
            <a:r>
              <a:rPr lang="fr-FR" dirty="0">
                <a:sym typeface="Wingdings" pitchFamily="2" charset="2"/>
              </a:rPr>
              <a:t>        les attributs de la table (c'est-à-dire des colonnes)</a:t>
            </a:r>
            <a:r>
              <a:rPr lang="fr-FR" dirty="0"/>
              <a:t>	</a:t>
            </a:r>
            <a:endParaRPr lang="fr-FR" dirty="0"/>
          </a:p>
        </p:txBody>
      </p:sp>
      <p:grpSp>
        <p:nvGrpSpPr>
          <p:cNvPr id="6" name="Group 4"/>
          <p:cNvGrpSpPr>
            <a:grpSpLocks/>
          </p:cNvGrpSpPr>
          <p:nvPr/>
        </p:nvGrpSpPr>
        <p:grpSpPr bwMode="auto">
          <a:xfrm>
            <a:off x="3581400" y="4279881"/>
            <a:ext cx="1219200" cy="1320800"/>
            <a:chOff x="2160" y="3056"/>
            <a:chExt cx="768" cy="832"/>
          </a:xfrm>
        </p:grpSpPr>
        <p:sp>
          <p:nvSpPr>
            <p:cNvPr id="7" name="Rectangle 5"/>
            <p:cNvSpPr>
              <a:spLocks noChangeArrowheads="1"/>
            </p:cNvSpPr>
            <p:nvPr/>
          </p:nvSpPr>
          <p:spPr bwMode="auto">
            <a:xfrm>
              <a:off x="2160" y="3056"/>
              <a:ext cx="768" cy="252"/>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CLIENT</a:t>
              </a:r>
            </a:p>
          </p:txBody>
        </p:sp>
        <p:sp>
          <p:nvSpPr>
            <p:cNvPr id="8" name="Rectangle 6"/>
            <p:cNvSpPr>
              <a:spLocks noChangeArrowheads="1"/>
            </p:cNvSpPr>
            <p:nvPr/>
          </p:nvSpPr>
          <p:spPr bwMode="auto">
            <a:xfrm>
              <a:off x="2160" y="3308"/>
              <a:ext cx="768" cy="580"/>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n°Client</a:t>
              </a:r>
            </a:p>
            <a:p>
              <a:pPr eaLnBrk="0" hangingPunct="0"/>
              <a:r>
                <a:rPr lang="fr-FR">
                  <a:latin typeface="Arial" charset="0"/>
                </a:rPr>
                <a:t>nom</a:t>
              </a:r>
            </a:p>
            <a:p>
              <a:pPr eaLnBrk="0" hangingPunct="0"/>
              <a:r>
                <a:rPr lang="fr-FR">
                  <a:latin typeface="Arial" charset="0"/>
                </a:rPr>
                <a:t>adresse</a:t>
              </a:r>
            </a:p>
            <a:p>
              <a:pPr eaLnBrk="0" hangingPunct="0"/>
              <a:endParaRPr lang="fr-FR">
                <a:latin typeface="Arial" charset="0"/>
              </a:endParaRPr>
            </a:p>
            <a:p>
              <a:pPr eaLnBrk="0" hangingPunct="0"/>
              <a:endParaRPr lang="fr-FR">
                <a:latin typeface="Arial" charset="0"/>
              </a:endParaRPr>
            </a:p>
          </p:txBody>
        </p:sp>
      </p:grpSp>
      <p:grpSp>
        <p:nvGrpSpPr>
          <p:cNvPr id="9" name="Group 7"/>
          <p:cNvGrpSpPr>
            <a:grpSpLocks/>
          </p:cNvGrpSpPr>
          <p:nvPr/>
        </p:nvGrpSpPr>
        <p:grpSpPr bwMode="auto">
          <a:xfrm>
            <a:off x="6858000" y="4203681"/>
            <a:ext cx="1219200" cy="1320800"/>
            <a:chOff x="2976" y="2624"/>
            <a:chExt cx="768" cy="832"/>
          </a:xfrm>
        </p:grpSpPr>
        <p:sp>
          <p:nvSpPr>
            <p:cNvPr id="10" name="Rectangle 8" descr="5%"/>
            <p:cNvSpPr>
              <a:spLocks noChangeArrowheads="1"/>
            </p:cNvSpPr>
            <p:nvPr/>
          </p:nvSpPr>
          <p:spPr bwMode="auto">
            <a:xfrm>
              <a:off x="2976" y="2624"/>
              <a:ext cx="768" cy="252"/>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CLIENT</a:t>
              </a:r>
            </a:p>
          </p:txBody>
        </p:sp>
        <p:sp>
          <p:nvSpPr>
            <p:cNvPr id="11" name="Rectangle 9"/>
            <p:cNvSpPr>
              <a:spLocks noChangeArrowheads="1"/>
            </p:cNvSpPr>
            <p:nvPr/>
          </p:nvSpPr>
          <p:spPr bwMode="auto">
            <a:xfrm>
              <a:off x="2976" y="2876"/>
              <a:ext cx="768" cy="580"/>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n°Client</a:t>
              </a:r>
            </a:p>
            <a:p>
              <a:pPr eaLnBrk="0" hangingPunct="0"/>
              <a:r>
                <a:rPr lang="fr-FR">
                  <a:latin typeface="Arial" charset="0"/>
                </a:rPr>
                <a:t>nom</a:t>
              </a:r>
            </a:p>
            <a:p>
              <a:pPr eaLnBrk="0" hangingPunct="0"/>
              <a:r>
                <a:rPr lang="fr-FR">
                  <a:latin typeface="Arial" charset="0"/>
                </a:rPr>
                <a:t>adresse</a:t>
              </a:r>
            </a:p>
            <a:p>
              <a:pPr eaLnBrk="0" hangingPunct="0"/>
              <a:endParaRPr lang="fr-FR">
                <a:latin typeface="Arial" charset="0"/>
              </a:endParaRPr>
            </a:p>
            <a:p>
              <a:pPr eaLnBrk="0" hangingPunct="0"/>
              <a:endParaRPr lang="fr-FR">
                <a:latin typeface="Arial" charset="0"/>
              </a:endParaRPr>
            </a:p>
          </p:txBody>
        </p:sp>
      </p:grpSp>
      <p:sp>
        <p:nvSpPr>
          <p:cNvPr id="12" name="Text Box 10"/>
          <p:cNvSpPr txBox="1">
            <a:spLocks noChangeArrowheads="1"/>
          </p:cNvSpPr>
          <p:nvPr/>
        </p:nvSpPr>
        <p:spPr bwMode="auto">
          <a:xfrm>
            <a:off x="5257801" y="5843570"/>
            <a:ext cx="4057819" cy="371513"/>
          </a:xfrm>
          <a:prstGeom prst="rect">
            <a:avLst/>
          </a:prstGeom>
          <a:noFill/>
          <a:ln w="19050">
            <a:noFill/>
            <a:miter lim="800000"/>
            <a:headEnd/>
            <a:tailEnd/>
          </a:ln>
          <a:effectLst/>
        </p:spPr>
        <p:txBody>
          <a:bodyPr wrap="none" lIns="90000" tIns="46800" rIns="90000" bIns="46800">
            <a:spAutoFit/>
          </a:bodyPr>
          <a:lstStyle/>
          <a:p>
            <a:pPr eaLnBrk="0" hangingPunct="0"/>
            <a:r>
              <a:rPr lang="fr-FR" dirty="0">
                <a:latin typeface="Arial" charset="0"/>
              </a:rPr>
              <a:t>table CLIENT(</a:t>
            </a:r>
            <a:r>
              <a:rPr lang="fr-FR" u="sng" dirty="0" err="1">
                <a:latin typeface="Arial" charset="0"/>
              </a:rPr>
              <a:t>n°Client</a:t>
            </a:r>
            <a:r>
              <a:rPr lang="fr-FR" dirty="0">
                <a:latin typeface="Arial" charset="0"/>
              </a:rPr>
              <a:t>, nom, adresse)</a:t>
            </a:r>
          </a:p>
        </p:txBody>
      </p:sp>
      <p:sp>
        <p:nvSpPr>
          <p:cNvPr id="13" name="AutoShape 11"/>
          <p:cNvSpPr>
            <a:spLocks noChangeArrowheads="1"/>
          </p:cNvSpPr>
          <p:nvPr/>
        </p:nvSpPr>
        <p:spPr bwMode="auto">
          <a:xfrm>
            <a:off x="5441950" y="4889481"/>
            <a:ext cx="730250" cy="304800"/>
          </a:xfrm>
          <a:prstGeom prst="rightArrow">
            <a:avLst>
              <a:gd name="adj1" fmla="val 50000"/>
              <a:gd name="adj2" fmla="val 59896"/>
            </a:avLst>
          </a:prstGeom>
          <a:solidFill>
            <a:schemeClr val="accent2"/>
          </a:solidFill>
          <a:ln w="19050">
            <a:solidFill>
              <a:schemeClr val="accent2"/>
            </a:solidFill>
            <a:miter lim="800000"/>
            <a:headEnd/>
            <a:tailEnd/>
          </a:ln>
          <a:effectLst/>
        </p:spPr>
        <p:txBody>
          <a:bodyPr wrap="none" lIns="90000" tIns="46800" rIns="90000" bIns="46800" anchor="ctr"/>
          <a:lstStyle/>
          <a:p>
            <a:pPr algn="ctr" eaLnBrk="0" hangingPunct="0"/>
            <a:endParaRPr lang="fr-FR" b="1">
              <a:latin typeface="Arial" charset="0"/>
            </a:endParaRPr>
          </a:p>
        </p:txBody>
      </p:sp>
    </p:spTree>
    <p:extLst>
      <p:ext uri="{BB962C8B-B14F-4D97-AF65-F5344CB8AC3E}">
        <p14:creationId xmlns:p14="http://schemas.microsoft.com/office/powerpoint/2010/main" val="1465798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71415"/>
            <a:ext cx="8640793" cy="1218795"/>
          </a:xfrm>
        </p:spPr>
        <p:txBody>
          <a:bodyPr>
            <a:normAutofit fontScale="90000"/>
          </a:bodyPr>
          <a:lstStyle/>
          <a:p>
            <a:pPr>
              <a:defRPr/>
            </a:pPr>
            <a:r>
              <a:rPr lang="fr-FR" dirty="0">
                <a:solidFill>
                  <a:srgbClr val="00AEEF"/>
                </a:solidFill>
              </a:rPr>
              <a:t>Association </a:t>
            </a:r>
            <a:r>
              <a:rPr lang="fr-FR" dirty="0">
                <a:solidFill>
                  <a:srgbClr val="00AEEF"/>
                </a:solidFill>
              </a:rPr>
              <a:t>binaire (cas 1) </a:t>
            </a:r>
            <a:r>
              <a:rPr lang="pt-BR" b="1" dirty="0">
                <a:solidFill>
                  <a:srgbClr val="FF0000"/>
                </a:solidFill>
              </a:rPr>
              <a:t>(0, n), (1,1) ou (1,n), (0,1) </a:t>
            </a:r>
            <a:endParaRPr lang="fr-FR" b="1" dirty="0">
              <a:solidFill>
                <a:srgbClr val="FF0000"/>
              </a:solidFill>
            </a:endParaRPr>
          </a:p>
        </p:txBody>
      </p:sp>
      <p:sp>
        <p:nvSpPr>
          <p:cNvPr id="34820" name="Rectangle 6"/>
          <p:cNvSpPr>
            <a:spLocks noChangeArrowheads="1"/>
          </p:cNvSpPr>
          <p:nvPr/>
        </p:nvSpPr>
        <p:spPr bwMode="auto">
          <a:xfrm>
            <a:off x="1738282" y="1428736"/>
            <a:ext cx="8929718" cy="5416868"/>
          </a:xfrm>
          <a:prstGeom prst="rect">
            <a:avLst/>
          </a:prstGeom>
          <a:noFill/>
          <a:ln w="9525">
            <a:noFill/>
            <a:miter lim="800000"/>
            <a:headEnd/>
            <a:tailEnd/>
          </a:ln>
        </p:spPr>
        <p:txBody>
          <a:bodyPr wrap="square">
            <a:spAutoFit/>
          </a:bodyPr>
          <a:lstStyle/>
          <a:p>
            <a:pPr algn="just"/>
            <a:r>
              <a:rPr lang="fr-FR" altLang="fr-FR" sz="2000" dirty="0">
                <a:latin typeface="Gill Sans MT" pitchFamily="34" charset="0"/>
              </a:rPr>
              <a:t>Dans  ce  cas,  la  table  issue de  l'entité  coté  cardinalité 1,1 ou 0,1 reçoit comme </a:t>
            </a:r>
            <a:r>
              <a:rPr lang="fr-FR" altLang="fr-FR" sz="2000" b="1" dirty="0">
                <a:solidFill>
                  <a:srgbClr val="FF0000"/>
                </a:solidFill>
                <a:latin typeface="Gill Sans MT" pitchFamily="34" charset="0"/>
              </a:rPr>
              <a:t>clé étrangère</a:t>
            </a:r>
            <a:r>
              <a:rPr lang="fr-FR" altLang="fr-FR" sz="2000" dirty="0">
                <a:latin typeface="Gill Sans MT" pitchFamily="34" charset="0"/>
              </a:rPr>
              <a:t> la clé primaire de l'entité la plus forte (0, n ou 1, n).</a:t>
            </a:r>
          </a:p>
          <a:p>
            <a:pPr algn="just">
              <a:lnSpc>
                <a:spcPct val="150000"/>
              </a:lnSpc>
            </a:pPr>
            <a:endParaRPr lang="fr-FR" altLang="fr-FR" sz="2000" b="1" dirty="0">
              <a:solidFill>
                <a:srgbClr val="002060"/>
              </a:solidFill>
              <a:latin typeface="Comic Sans MS" pitchFamily="66" charset="0"/>
            </a:endParaRPr>
          </a:p>
          <a:p>
            <a:pPr algn="just">
              <a:lnSpc>
                <a:spcPct val="150000"/>
              </a:lnSpc>
            </a:pPr>
            <a:endParaRPr lang="fr-FR" altLang="fr-FR" sz="2000" b="1" dirty="0">
              <a:solidFill>
                <a:srgbClr val="002060"/>
              </a:solidFill>
              <a:latin typeface="Comic Sans MS" pitchFamily="66" charset="0"/>
            </a:endParaRPr>
          </a:p>
          <a:p>
            <a:pPr algn="just">
              <a:lnSpc>
                <a:spcPct val="150000"/>
              </a:lnSpc>
            </a:pPr>
            <a:endParaRPr lang="fr-FR" altLang="fr-FR" sz="2000" b="1" dirty="0">
              <a:solidFill>
                <a:srgbClr val="002060"/>
              </a:solidFill>
              <a:latin typeface="Comic Sans MS" pitchFamily="66" charset="0"/>
            </a:endParaRPr>
          </a:p>
          <a:p>
            <a:pPr algn="just">
              <a:lnSpc>
                <a:spcPct val="150000"/>
              </a:lnSpc>
            </a:pPr>
            <a:endParaRPr lang="fr-FR" altLang="fr-FR" sz="2000" b="1" dirty="0">
              <a:solidFill>
                <a:srgbClr val="002060"/>
              </a:solidFill>
              <a:latin typeface="Comic Sans MS" pitchFamily="66" charset="0"/>
            </a:endParaRPr>
          </a:p>
          <a:p>
            <a:pPr algn="just">
              <a:lnSpc>
                <a:spcPct val="150000"/>
              </a:lnSpc>
            </a:pPr>
            <a:endParaRPr lang="fr-FR" altLang="fr-FR" sz="2000" b="1" dirty="0">
              <a:solidFill>
                <a:srgbClr val="002060"/>
              </a:solidFill>
              <a:latin typeface="Comic Sans MS" pitchFamily="66" charset="0"/>
            </a:endParaRPr>
          </a:p>
          <a:p>
            <a:pPr algn="just">
              <a:lnSpc>
                <a:spcPct val="150000"/>
              </a:lnSpc>
            </a:pPr>
            <a:endParaRPr lang="fr-FR" altLang="fr-FR" sz="2000" b="1" dirty="0">
              <a:solidFill>
                <a:srgbClr val="002060"/>
              </a:solidFill>
              <a:latin typeface="Comic Sans MS" pitchFamily="66" charset="0"/>
            </a:endParaRPr>
          </a:p>
          <a:p>
            <a:pPr algn="just">
              <a:lnSpc>
                <a:spcPct val="150000"/>
              </a:lnSpc>
            </a:pPr>
            <a:endParaRPr lang="fr-FR" altLang="fr-FR" sz="2000" b="1" dirty="0">
              <a:solidFill>
                <a:srgbClr val="002060"/>
              </a:solidFill>
              <a:latin typeface="Comic Sans MS" pitchFamily="66" charset="0"/>
            </a:endParaRPr>
          </a:p>
          <a:p>
            <a:pPr algn="just">
              <a:lnSpc>
                <a:spcPct val="150000"/>
              </a:lnSpc>
            </a:pPr>
            <a:endParaRPr lang="fr-FR" altLang="fr-FR" sz="1600" b="1" dirty="0">
              <a:solidFill>
                <a:srgbClr val="002060"/>
              </a:solidFill>
              <a:latin typeface="Comic Sans MS" pitchFamily="66" charset="0"/>
            </a:endParaRPr>
          </a:p>
          <a:p>
            <a:pPr algn="just">
              <a:lnSpc>
                <a:spcPct val="150000"/>
              </a:lnSpc>
            </a:pPr>
            <a:endParaRPr lang="fr-FR" altLang="fr-FR" sz="1600" b="1" dirty="0">
              <a:solidFill>
                <a:srgbClr val="002060"/>
              </a:solidFill>
              <a:latin typeface="Comic Sans MS" pitchFamily="66" charset="0"/>
            </a:endParaRPr>
          </a:p>
          <a:p>
            <a:pPr algn="just">
              <a:lnSpc>
                <a:spcPct val="150000"/>
              </a:lnSpc>
            </a:pPr>
            <a:endParaRPr lang="fr-FR" altLang="fr-FR" sz="1600" b="1" dirty="0">
              <a:solidFill>
                <a:srgbClr val="002060"/>
              </a:solidFill>
              <a:latin typeface="Comic Sans MS" pitchFamily="66" charset="0"/>
            </a:endParaRPr>
          </a:p>
          <a:p>
            <a:pPr algn="just">
              <a:lnSpc>
                <a:spcPct val="150000"/>
              </a:lnSpc>
            </a:pPr>
            <a:r>
              <a:rPr lang="fr-FR" altLang="fr-FR" sz="1600" b="1" dirty="0">
                <a:solidFill>
                  <a:srgbClr val="002060"/>
                </a:solidFill>
                <a:latin typeface="Comic Sans MS" pitchFamily="66" charset="0"/>
              </a:rPr>
              <a:t>Nous devons supprimer la relation écrit, cela se réalise de façon tout à fait mécanique</a:t>
            </a:r>
            <a:endParaRPr lang="fr-FR" altLang="fr-FR" sz="1600" b="1" dirty="0">
              <a:solidFill>
                <a:srgbClr val="002060"/>
              </a:solidFill>
              <a:latin typeface="Comic Sans MS" pitchFamily="66" charset="0"/>
            </a:endParaRPr>
          </a:p>
        </p:txBody>
      </p:sp>
      <p:pic>
        <p:nvPicPr>
          <p:cNvPr id="122884" name="Picture 4"/>
          <p:cNvPicPr>
            <a:picLocks noChangeAspect="1" noChangeArrowheads="1"/>
          </p:cNvPicPr>
          <p:nvPr/>
        </p:nvPicPr>
        <p:blipFill>
          <a:blip r:embed="rId2"/>
          <a:srcRect/>
          <a:stretch>
            <a:fillRect/>
          </a:stretch>
        </p:blipFill>
        <p:spPr bwMode="auto">
          <a:xfrm>
            <a:off x="2095472" y="2143116"/>
            <a:ext cx="7715304" cy="3322462"/>
          </a:xfrm>
          <a:prstGeom prst="rect">
            <a:avLst/>
          </a:prstGeom>
          <a:noFill/>
          <a:ln w="9525">
            <a:noFill/>
            <a:miter lim="800000"/>
            <a:headEnd/>
            <a:tailEnd/>
          </a:ln>
          <a:effectLst/>
        </p:spPr>
      </p:pic>
      <p:sp>
        <p:nvSpPr>
          <p:cNvPr id="7" name="Rectangle 6"/>
          <p:cNvSpPr/>
          <p:nvPr/>
        </p:nvSpPr>
        <p:spPr bwMode="auto">
          <a:xfrm>
            <a:off x="8310578" y="4929198"/>
            <a:ext cx="1428760" cy="357190"/>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fr-FR"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ZoneTexte 7"/>
          <p:cNvSpPr txBox="1"/>
          <p:nvPr/>
        </p:nvSpPr>
        <p:spPr>
          <a:xfrm>
            <a:off x="6596066" y="5000637"/>
            <a:ext cx="1306640" cy="276999"/>
          </a:xfrm>
          <a:prstGeom prst="rect">
            <a:avLst/>
          </a:prstGeom>
          <a:noFill/>
        </p:spPr>
        <p:txBody>
          <a:bodyPr wrap="none" lIns="0" tIns="0" rIns="0" bIns="0" rtlCol="0">
            <a:spAutoFit/>
          </a:bodyPr>
          <a:lstStyle/>
          <a:p>
            <a:r>
              <a:rPr lang="fr-FR" b="1" dirty="0">
                <a:latin typeface="Segoe UI Light" pitchFamily="34" charset="0"/>
              </a:rPr>
              <a:t>Clé étrangère</a:t>
            </a:r>
          </a:p>
        </p:txBody>
      </p:sp>
      <p:cxnSp>
        <p:nvCxnSpPr>
          <p:cNvPr id="10" name="Connecteur droit avec flèche 9"/>
          <p:cNvCxnSpPr>
            <a:endCxn id="7" idx="1"/>
          </p:cNvCxnSpPr>
          <p:nvPr/>
        </p:nvCxnSpPr>
        <p:spPr>
          <a:xfrm flipV="1">
            <a:off x="7667636" y="5107794"/>
            <a:ext cx="642942" cy="1785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a:spLocks noChangeArrowheads="1"/>
          </p:cNvSpPr>
          <p:nvPr/>
        </p:nvSpPr>
        <p:spPr bwMode="auto">
          <a:xfrm>
            <a:off x="1524000" y="5572140"/>
            <a:ext cx="6546834" cy="648512"/>
          </a:xfrm>
          <a:prstGeom prst="rect">
            <a:avLst/>
          </a:prstGeom>
          <a:noFill/>
          <a:ln w="19050">
            <a:noFill/>
            <a:miter lim="800000"/>
            <a:headEnd/>
            <a:tailEnd/>
          </a:ln>
          <a:effectLst/>
        </p:spPr>
        <p:txBody>
          <a:bodyPr wrap="none" lIns="90000" tIns="46800" rIns="90000" bIns="46800">
            <a:spAutoFit/>
          </a:bodyPr>
          <a:lstStyle/>
          <a:p>
            <a:pPr eaLnBrk="0" hangingPunct="0"/>
            <a:r>
              <a:rPr lang="fr-FR" b="1" dirty="0">
                <a:solidFill>
                  <a:schemeClr val="accent2">
                    <a:lumMod val="50000"/>
                  </a:schemeClr>
                </a:solidFill>
                <a:latin typeface="Arial" charset="0"/>
              </a:rPr>
              <a:t>table </a:t>
            </a:r>
            <a:r>
              <a:rPr lang="fr-FR" b="1" dirty="0">
                <a:solidFill>
                  <a:schemeClr val="accent2">
                    <a:lumMod val="50000"/>
                  </a:schemeClr>
                </a:solidFill>
                <a:latin typeface="Arial" charset="0"/>
              </a:rPr>
              <a:t>AUTEUR (</a:t>
            </a:r>
            <a:r>
              <a:rPr lang="fr-FR" b="1" u="sng" dirty="0" err="1">
                <a:solidFill>
                  <a:schemeClr val="accent2">
                    <a:lumMod val="50000"/>
                  </a:schemeClr>
                </a:solidFill>
                <a:latin typeface="Arial" charset="0"/>
              </a:rPr>
              <a:t>num_auteur</a:t>
            </a:r>
            <a:r>
              <a:rPr lang="fr-FR" b="1" u="sng" dirty="0">
                <a:solidFill>
                  <a:schemeClr val="accent2">
                    <a:lumMod val="50000"/>
                  </a:schemeClr>
                </a:solidFill>
                <a:latin typeface="Arial" charset="0"/>
              </a:rPr>
              <a:t>, </a:t>
            </a:r>
            <a:r>
              <a:rPr lang="fr-FR" b="1" dirty="0" err="1">
                <a:solidFill>
                  <a:schemeClr val="accent2">
                    <a:lumMod val="50000"/>
                  </a:schemeClr>
                </a:solidFill>
                <a:latin typeface="Arial" charset="0"/>
              </a:rPr>
              <a:t>nom_auteur</a:t>
            </a:r>
            <a:r>
              <a:rPr lang="fr-FR" b="1" dirty="0">
                <a:solidFill>
                  <a:schemeClr val="accent2">
                    <a:lumMod val="50000"/>
                  </a:schemeClr>
                </a:solidFill>
                <a:latin typeface="Arial" charset="0"/>
              </a:rPr>
              <a:t>, </a:t>
            </a:r>
            <a:r>
              <a:rPr lang="fr-FR" b="1" dirty="0" err="1">
                <a:solidFill>
                  <a:schemeClr val="accent2">
                    <a:lumMod val="50000"/>
                  </a:schemeClr>
                </a:solidFill>
                <a:latin typeface="Arial" charset="0"/>
              </a:rPr>
              <a:t>date_naissance</a:t>
            </a:r>
            <a:r>
              <a:rPr lang="fr-FR" b="1" dirty="0">
                <a:solidFill>
                  <a:schemeClr val="accent2">
                    <a:lumMod val="50000"/>
                  </a:schemeClr>
                </a:solidFill>
                <a:latin typeface="Arial" charset="0"/>
              </a:rPr>
              <a:t>)</a:t>
            </a:r>
          </a:p>
          <a:p>
            <a:pPr eaLnBrk="0" hangingPunct="0"/>
            <a:r>
              <a:rPr lang="fr-FR" b="1" dirty="0">
                <a:solidFill>
                  <a:schemeClr val="accent2">
                    <a:lumMod val="50000"/>
                  </a:schemeClr>
                </a:solidFill>
                <a:latin typeface="Arial" charset="0"/>
              </a:rPr>
              <a:t>table LIVRE (</a:t>
            </a:r>
            <a:r>
              <a:rPr lang="fr-FR" b="1" u="sng" dirty="0" err="1">
                <a:solidFill>
                  <a:schemeClr val="accent2">
                    <a:lumMod val="50000"/>
                  </a:schemeClr>
                </a:solidFill>
                <a:latin typeface="Arial" charset="0"/>
              </a:rPr>
              <a:t>num_livre</a:t>
            </a:r>
            <a:r>
              <a:rPr lang="fr-FR" b="1" u="sng" dirty="0">
                <a:solidFill>
                  <a:schemeClr val="accent2">
                    <a:lumMod val="50000"/>
                  </a:schemeClr>
                </a:solidFill>
                <a:latin typeface="Arial" charset="0"/>
              </a:rPr>
              <a:t>, </a:t>
            </a:r>
            <a:r>
              <a:rPr lang="fr-FR" b="1" dirty="0" err="1">
                <a:solidFill>
                  <a:schemeClr val="accent2">
                    <a:lumMod val="50000"/>
                  </a:schemeClr>
                </a:solidFill>
                <a:latin typeface="Arial" charset="0"/>
              </a:rPr>
              <a:t>titre_livre</a:t>
            </a:r>
            <a:r>
              <a:rPr lang="fr-FR" b="1" dirty="0">
                <a:solidFill>
                  <a:schemeClr val="accent2">
                    <a:lumMod val="50000"/>
                  </a:schemeClr>
                </a:solidFill>
                <a:latin typeface="Arial" charset="0"/>
              </a:rPr>
              <a:t>, </a:t>
            </a:r>
            <a:r>
              <a:rPr lang="fr-FR" b="1" dirty="0" err="1">
                <a:solidFill>
                  <a:schemeClr val="accent2">
                    <a:lumMod val="50000"/>
                  </a:schemeClr>
                </a:solidFill>
                <a:latin typeface="Arial" charset="0"/>
              </a:rPr>
              <a:t>num_auteur</a:t>
            </a:r>
            <a:r>
              <a:rPr lang="fr-FR" b="1" dirty="0">
                <a:solidFill>
                  <a:schemeClr val="accent2">
                    <a:lumMod val="50000"/>
                  </a:schemeClr>
                </a:solidFill>
                <a:latin typeface="Arial" charset="0"/>
              </a:rPr>
              <a:t>#)</a:t>
            </a:r>
          </a:p>
        </p:txBody>
      </p:sp>
    </p:spTree>
    <p:extLst>
      <p:ext uri="{BB962C8B-B14F-4D97-AF65-F5344CB8AC3E}">
        <p14:creationId xmlns:p14="http://schemas.microsoft.com/office/powerpoint/2010/main" val="596787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38283" y="71415"/>
            <a:ext cx="8640793" cy="1218795"/>
          </a:xfrm>
        </p:spPr>
        <p:txBody>
          <a:bodyPr>
            <a:normAutofit fontScale="90000"/>
          </a:bodyPr>
          <a:lstStyle/>
          <a:p>
            <a:pPr>
              <a:defRPr/>
            </a:pPr>
            <a:r>
              <a:rPr lang="fr-FR" dirty="0">
                <a:solidFill>
                  <a:srgbClr val="00AEEF"/>
                </a:solidFill>
              </a:rPr>
              <a:t>Association </a:t>
            </a:r>
            <a:r>
              <a:rPr lang="fr-FR" dirty="0">
                <a:solidFill>
                  <a:srgbClr val="00AEEF"/>
                </a:solidFill>
              </a:rPr>
              <a:t>binaire (cas 1) </a:t>
            </a:r>
            <a:r>
              <a:rPr lang="pt-BR" b="1" dirty="0">
                <a:solidFill>
                  <a:srgbClr val="FF0000"/>
                </a:solidFill>
              </a:rPr>
              <a:t>(0, n), (1,1) ou (1,n), (0,1) </a:t>
            </a:r>
            <a:endParaRPr lang="fr-FR" b="1" dirty="0">
              <a:solidFill>
                <a:srgbClr val="FF0000"/>
              </a:solidFill>
            </a:endParaRPr>
          </a:p>
        </p:txBody>
      </p:sp>
      <p:grpSp>
        <p:nvGrpSpPr>
          <p:cNvPr id="9" name="Group 4"/>
          <p:cNvGrpSpPr>
            <a:grpSpLocks/>
          </p:cNvGrpSpPr>
          <p:nvPr/>
        </p:nvGrpSpPr>
        <p:grpSpPr bwMode="auto">
          <a:xfrm>
            <a:off x="3528994" y="2506682"/>
            <a:ext cx="1447800" cy="1524000"/>
            <a:chOff x="624" y="1754"/>
            <a:chExt cx="912" cy="982"/>
          </a:xfrm>
        </p:grpSpPr>
        <p:sp>
          <p:nvSpPr>
            <p:cNvPr id="12" name="Rectangle 5"/>
            <p:cNvSpPr>
              <a:spLocks noChangeArrowheads="1"/>
            </p:cNvSpPr>
            <p:nvPr/>
          </p:nvSpPr>
          <p:spPr bwMode="auto">
            <a:xfrm>
              <a:off x="624" y="1754"/>
              <a:ext cx="912" cy="252"/>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ABSENCE</a:t>
              </a:r>
            </a:p>
          </p:txBody>
        </p:sp>
        <p:sp>
          <p:nvSpPr>
            <p:cNvPr id="13" name="Rectangle 6"/>
            <p:cNvSpPr>
              <a:spLocks noChangeArrowheads="1"/>
            </p:cNvSpPr>
            <p:nvPr/>
          </p:nvSpPr>
          <p:spPr bwMode="auto">
            <a:xfrm>
              <a:off x="624" y="2006"/>
              <a:ext cx="912" cy="730"/>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n°Bordereau</a:t>
              </a:r>
            </a:p>
            <a:p>
              <a:pPr eaLnBrk="0" hangingPunct="0"/>
              <a:r>
                <a:rPr lang="fr-FR">
                  <a:latin typeface="Arial" charset="0"/>
                </a:rPr>
                <a:t>date</a:t>
              </a:r>
            </a:p>
            <a:p>
              <a:pPr eaLnBrk="0" hangingPunct="0"/>
              <a:r>
                <a:rPr lang="fr-FR">
                  <a:latin typeface="Arial" charset="0"/>
                </a:rPr>
                <a:t>durée</a:t>
              </a:r>
            </a:p>
            <a:p>
              <a:pPr eaLnBrk="0" hangingPunct="0"/>
              <a:r>
                <a:rPr lang="fr-FR">
                  <a:latin typeface="Arial" charset="0"/>
                </a:rPr>
                <a:t>motif</a:t>
              </a:r>
            </a:p>
            <a:p>
              <a:pPr eaLnBrk="0" hangingPunct="0"/>
              <a:endParaRPr lang="fr-FR">
                <a:latin typeface="Arial" charset="0"/>
              </a:endParaRPr>
            </a:p>
            <a:p>
              <a:pPr eaLnBrk="0" hangingPunct="0"/>
              <a:endParaRPr lang="fr-FR">
                <a:latin typeface="Arial" charset="0"/>
              </a:endParaRPr>
            </a:p>
          </p:txBody>
        </p:sp>
      </p:grpSp>
      <p:sp>
        <p:nvSpPr>
          <p:cNvPr id="14" name="Oval 7"/>
          <p:cNvSpPr>
            <a:spLocks noChangeArrowheads="1"/>
          </p:cNvSpPr>
          <p:nvPr/>
        </p:nvSpPr>
        <p:spPr bwMode="auto">
          <a:xfrm>
            <a:off x="5500669" y="3268683"/>
            <a:ext cx="1442642" cy="389513"/>
          </a:xfrm>
          <a:prstGeom prst="ellipse">
            <a:avLst/>
          </a:prstGeom>
          <a:noFill/>
          <a:ln w="19050">
            <a:solidFill>
              <a:schemeClr val="tx1"/>
            </a:solidFill>
            <a:round/>
            <a:headEnd/>
            <a:tailEnd/>
          </a:ln>
          <a:effectLst/>
        </p:spPr>
        <p:txBody>
          <a:bodyPr wrap="none" lIns="0" tIns="0" rIns="0" bIns="0" anchor="ctr">
            <a:spAutoFit/>
          </a:bodyPr>
          <a:lstStyle/>
          <a:p>
            <a:pPr algn="ctr" eaLnBrk="0" hangingPunct="0"/>
            <a:r>
              <a:rPr lang="fr-FR" b="1" dirty="0">
                <a:latin typeface="Arial" charset="0"/>
              </a:rPr>
              <a:t>concerne</a:t>
            </a:r>
            <a:endParaRPr lang="fr-FR" b="1" dirty="0">
              <a:latin typeface="Arial" charset="0"/>
            </a:endParaRPr>
          </a:p>
        </p:txBody>
      </p:sp>
      <p:cxnSp>
        <p:nvCxnSpPr>
          <p:cNvPr id="15" name="AutoShape 8"/>
          <p:cNvCxnSpPr>
            <a:cxnSpLocks noChangeShapeType="1"/>
            <a:endCxn id="21" idx="1"/>
          </p:cNvCxnSpPr>
          <p:nvPr/>
        </p:nvCxnSpPr>
        <p:spPr bwMode="auto">
          <a:xfrm>
            <a:off x="4986320" y="3457570"/>
            <a:ext cx="2305087" cy="281"/>
          </a:xfrm>
          <a:prstGeom prst="straightConnector1">
            <a:avLst/>
          </a:prstGeom>
          <a:noFill/>
          <a:ln w="19050">
            <a:solidFill>
              <a:schemeClr val="tx1"/>
            </a:solidFill>
            <a:round/>
            <a:headEnd/>
            <a:tailEnd/>
          </a:ln>
          <a:effectLst/>
        </p:spPr>
      </p:cxnSp>
      <p:sp>
        <p:nvSpPr>
          <p:cNvPr id="17" name="Text Box 10"/>
          <p:cNvSpPr txBox="1">
            <a:spLocks noChangeArrowheads="1"/>
          </p:cNvSpPr>
          <p:nvPr/>
        </p:nvSpPr>
        <p:spPr bwMode="auto">
          <a:xfrm>
            <a:off x="4976795" y="3054371"/>
            <a:ext cx="566479" cy="371513"/>
          </a:xfrm>
          <a:prstGeom prst="rect">
            <a:avLst/>
          </a:prstGeom>
          <a:noFill/>
          <a:ln w="19050">
            <a:noFill/>
            <a:miter lim="800000"/>
            <a:headEnd/>
            <a:tailEnd/>
          </a:ln>
          <a:effectLst/>
        </p:spPr>
        <p:txBody>
          <a:bodyPr wrap="none" lIns="90000" tIns="46800" rIns="90000" bIns="46800">
            <a:spAutoFit/>
          </a:bodyPr>
          <a:lstStyle/>
          <a:p>
            <a:pPr eaLnBrk="0" hangingPunct="0"/>
            <a:r>
              <a:rPr lang="fr-FR">
                <a:latin typeface="Arial" charset="0"/>
              </a:rPr>
              <a:t>1, 1</a:t>
            </a:r>
          </a:p>
        </p:txBody>
      </p:sp>
      <p:sp>
        <p:nvSpPr>
          <p:cNvPr id="18" name="Text Box 11"/>
          <p:cNvSpPr txBox="1">
            <a:spLocks noChangeArrowheads="1"/>
          </p:cNvSpPr>
          <p:nvPr/>
        </p:nvSpPr>
        <p:spPr bwMode="auto">
          <a:xfrm>
            <a:off x="6681807" y="3054371"/>
            <a:ext cx="566479" cy="371513"/>
          </a:xfrm>
          <a:prstGeom prst="rect">
            <a:avLst/>
          </a:prstGeom>
          <a:noFill/>
          <a:ln w="19050">
            <a:noFill/>
            <a:miter lim="800000"/>
            <a:headEnd/>
            <a:tailEnd/>
          </a:ln>
          <a:effectLst/>
        </p:spPr>
        <p:txBody>
          <a:bodyPr wrap="none" lIns="90000" tIns="46800" rIns="90000" bIns="46800">
            <a:spAutoFit/>
          </a:bodyPr>
          <a:lstStyle/>
          <a:p>
            <a:pPr eaLnBrk="0" hangingPunct="0"/>
            <a:r>
              <a:rPr lang="fr-FR">
                <a:latin typeface="Arial" charset="0"/>
              </a:rPr>
              <a:t>0, n</a:t>
            </a:r>
          </a:p>
        </p:txBody>
      </p:sp>
      <p:grpSp>
        <p:nvGrpSpPr>
          <p:cNvPr id="19" name="Group 12"/>
          <p:cNvGrpSpPr>
            <a:grpSpLocks/>
          </p:cNvGrpSpPr>
          <p:nvPr/>
        </p:nvGrpSpPr>
        <p:grpSpPr bwMode="auto">
          <a:xfrm>
            <a:off x="7291406" y="2500306"/>
            <a:ext cx="1447800" cy="1524000"/>
            <a:chOff x="624" y="1754"/>
            <a:chExt cx="912" cy="982"/>
          </a:xfrm>
        </p:grpSpPr>
        <p:sp>
          <p:nvSpPr>
            <p:cNvPr id="20" name="Rectangle 13"/>
            <p:cNvSpPr>
              <a:spLocks noChangeArrowheads="1"/>
            </p:cNvSpPr>
            <p:nvPr/>
          </p:nvSpPr>
          <p:spPr bwMode="auto">
            <a:xfrm>
              <a:off x="624" y="1754"/>
              <a:ext cx="912" cy="252"/>
            </a:xfrm>
            <a:prstGeom prst="rect">
              <a:avLst/>
            </a:prstGeom>
            <a:no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dirty="0">
                  <a:latin typeface="Arial" charset="0"/>
                </a:rPr>
                <a:t>EMPLOYE</a:t>
              </a:r>
            </a:p>
          </p:txBody>
        </p:sp>
        <p:sp>
          <p:nvSpPr>
            <p:cNvPr id="21" name="Rectangle 14"/>
            <p:cNvSpPr>
              <a:spLocks noChangeArrowheads="1"/>
            </p:cNvSpPr>
            <p:nvPr/>
          </p:nvSpPr>
          <p:spPr bwMode="auto">
            <a:xfrm>
              <a:off x="624" y="2006"/>
              <a:ext cx="912" cy="730"/>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dirty="0">
                  <a:solidFill>
                    <a:srgbClr val="FF0066"/>
                  </a:solidFill>
                  <a:latin typeface="Arial" charset="0"/>
                </a:rPr>
                <a:t>nom</a:t>
              </a:r>
            </a:p>
            <a:p>
              <a:pPr eaLnBrk="0" hangingPunct="0"/>
              <a:r>
                <a:rPr lang="fr-FR" u="sng" dirty="0">
                  <a:solidFill>
                    <a:srgbClr val="FF0066"/>
                  </a:solidFill>
                  <a:latin typeface="Arial" charset="0"/>
                </a:rPr>
                <a:t>prénom</a:t>
              </a:r>
              <a:endParaRPr lang="fr-FR" dirty="0">
                <a:latin typeface="Arial" charset="0"/>
              </a:endParaRPr>
            </a:p>
            <a:p>
              <a:pPr eaLnBrk="0" hangingPunct="0"/>
              <a:r>
                <a:rPr lang="fr-FR" dirty="0">
                  <a:latin typeface="Arial" charset="0"/>
                </a:rPr>
                <a:t>adresse</a:t>
              </a:r>
            </a:p>
            <a:p>
              <a:pPr eaLnBrk="0" hangingPunct="0"/>
              <a:endParaRPr lang="fr-FR" dirty="0">
                <a:latin typeface="Arial" charset="0"/>
              </a:endParaRPr>
            </a:p>
            <a:p>
              <a:pPr eaLnBrk="0" hangingPunct="0"/>
              <a:endParaRPr lang="fr-FR" dirty="0">
                <a:latin typeface="Arial" charset="0"/>
              </a:endParaRPr>
            </a:p>
            <a:p>
              <a:pPr eaLnBrk="0" hangingPunct="0"/>
              <a:endParaRPr lang="fr-FR" dirty="0">
                <a:latin typeface="Arial" charset="0"/>
              </a:endParaRPr>
            </a:p>
          </p:txBody>
        </p:sp>
      </p:grpSp>
      <p:grpSp>
        <p:nvGrpSpPr>
          <p:cNvPr id="22" name="Group 15"/>
          <p:cNvGrpSpPr>
            <a:grpSpLocks/>
          </p:cNvGrpSpPr>
          <p:nvPr/>
        </p:nvGrpSpPr>
        <p:grpSpPr bwMode="auto">
          <a:xfrm>
            <a:off x="3805254" y="4402158"/>
            <a:ext cx="1447800" cy="2027238"/>
            <a:chOff x="1632" y="2778"/>
            <a:chExt cx="912" cy="1277"/>
          </a:xfrm>
        </p:grpSpPr>
        <p:sp>
          <p:nvSpPr>
            <p:cNvPr id="23" name="Rectangle 16" descr="5%"/>
            <p:cNvSpPr>
              <a:spLocks noChangeArrowheads="1"/>
            </p:cNvSpPr>
            <p:nvPr/>
          </p:nvSpPr>
          <p:spPr bwMode="auto">
            <a:xfrm>
              <a:off x="1632" y="2778"/>
              <a:ext cx="912" cy="246"/>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ABSENCE</a:t>
              </a:r>
            </a:p>
          </p:txBody>
        </p:sp>
        <p:sp>
          <p:nvSpPr>
            <p:cNvPr id="24" name="Rectangle 17"/>
            <p:cNvSpPr>
              <a:spLocks noChangeArrowheads="1"/>
            </p:cNvSpPr>
            <p:nvPr/>
          </p:nvSpPr>
          <p:spPr bwMode="auto">
            <a:xfrm>
              <a:off x="1632" y="3024"/>
              <a:ext cx="912" cy="1031"/>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n°Bordereau</a:t>
              </a:r>
            </a:p>
            <a:p>
              <a:pPr eaLnBrk="0" hangingPunct="0"/>
              <a:r>
                <a:rPr lang="fr-FR">
                  <a:latin typeface="Arial" charset="0"/>
                </a:rPr>
                <a:t>date</a:t>
              </a:r>
            </a:p>
            <a:p>
              <a:pPr eaLnBrk="0" hangingPunct="0"/>
              <a:r>
                <a:rPr lang="fr-FR">
                  <a:latin typeface="Arial" charset="0"/>
                </a:rPr>
                <a:t>durée</a:t>
              </a:r>
            </a:p>
            <a:p>
              <a:pPr eaLnBrk="0" hangingPunct="0">
                <a:lnSpc>
                  <a:spcPct val="90000"/>
                </a:lnSpc>
              </a:pPr>
              <a:r>
                <a:rPr lang="fr-FR">
                  <a:latin typeface="Arial" charset="0"/>
                </a:rPr>
                <a:t>motif</a:t>
              </a:r>
            </a:p>
            <a:p>
              <a:pPr eaLnBrk="0" hangingPunct="0">
                <a:lnSpc>
                  <a:spcPct val="90000"/>
                </a:lnSpc>
              </a:pPr>
              <a:r>
                <a:rPr lang="fr-FR">
                  <a:solidFill>
                    <a:srgbClr val="FF0066"/>
                  </a:solidFill>
                  <a:latin typeface="Arial" charset="0"/>
                </a:rPr>
                <a:t>nom #</a:t>
              </a:r>
            </a:p>
            <a:p>
              <a:pPr eaLnBrk="0" hangingPunct="0">
                <a:lnSpc>
                  <a:spcPct val="90000"/>
                </a:lnSpc>
              </a:pPr>
              <a:r>
                <a:rPr lang="fr-FR">
                  <a:solidFill>
                    <a:srgbClr val="FF0066"/>
                  </a:solidFill>
                  <a:latin typeface="Arial" charset="0"/>
                </a:rPr>
                <a:t>prénom #</a:t>
              </a:r>
            </a:p>
            <a:p>
              <a:pPr eaLnBrk="0" hangingPunct="0"/>
              <a:endParaRPr lang="fr-FR">
                <a:latin typeface="Arial" charset="0"/>
              </a:endParaRPr>
            </a:p>
          </p:txBody>
        </p:sp>
      </p:grpSp>
      <p:grpSp>
        <p:nvGrpSpPr>
          <p:cNvPr id="25" name="Group 18"/>
          <p:cNvGrpSpPr>
            <a:grpSpLocks/>
          </p:cNvGrpSpPr>
          <p:nvPr/>
        </p:nvGrpSpPr>
        <p:grpSpPr bwMode="auto">
          <a:xfrm>
            <a:off x="7005654" y="4649808"/>
            <a:ext cx="1447800" cy="1524000"/>
            <a:chOff x="3648" y="2736"/>
            <a:chExt cx="912" cy="960"/>
          </a:xfrm>
        </p:grpSpPr>
        <p:sp>
          <p:nvSpPr>
            <p:cNvPr id="26" name="Rectangle 19" descr="5%"/>
            <p:cNvSpPr>
              <a:spLocks noChangeArrowheads="1"/>
            </p:cNvSpPr>
            <p:nvPr/>
          </p:nvSpPr>
          <p:spPr bwMode="auto">
            <a:xfrm>
              <a:off x="3648" y="2736"/>
              <a:ext cx="912" cy="246"/>
            </a:xfrm>
            <a:prstGeom prst="rect">
              <a:avLst/>
            </a:prstGeom>
            <a:pattFill prst="pct5">
              <a:fgClr>
                <a:schemeClr val="tx1"/>
              </a:fgClr>
              <a:bgClr>
                <a:schemeClr val="bg1"/>
              </a:bgClr>
            </a:pattFill>
            <a:ln w="19050">
              <a:solidFill>
                <a:schemeClr val="tx1"/>
              </a:solidFill>
              <a:miter lim="800000"/>
              <a:headEnd/>
              <a:tailEnd/>
            </a:ln>
            <a:effectLst/>
          </p:spPr>
          <p:txBody>
            <a:bodyPr wrap="none" lIns="90000" tIns="46800" rIns="90000" bIns="46800" anchor="ctr"/>
            <a:lstStyle/>
            <a:p>
              <a:pPr algn="ctr" eaLnBrk="0" hangingPunct="0">
                <a:lnSpc>
                  <a:spcPct val="110000"/>
                </a:lnSpc>
              </a:pPr>
              <a:r>
                <a:rPr lang="fr-FR">
                  <a:latin typeface="Arial" charset="0"/>
                </a:rPr>
                <a:t>EMPLOYE</a:t>
              </a:r>
            </a:p>
          </p:txBody>
        </p:sp>
        <p:sp>
          <p:nvSpPr>
            <p:cNvPr id="27" name="Rectangle 20"/>
            <p:cNvSpPr>
              <a:spLocks noChangeArrowheads="1"/>
            </p:cNvSpPr>
            <p:nvPr/>
          </p:nvSpPr>
          <p:spPr bwMode="auto">
            <a:xfrm>
              <a:off x="3648" y="2982"/>
              <a:ext cx="912" cy="714"/>
            </a:xfrm>
            <a:prstGeom prst="rect">
              <a:avLst/>
            </a:prstGeom>
            <a:noFill/>
            <a:ln w="19050">
              <a:solidFill>
                <a:schemeClr val="tx1"/>
              </a:solidFill>
              <a:miter lim="800000"/>
              <a:headEnd/>
              <a:tailEnd/>
            </a:ln>
            <a:effectLst/>
          </p:spPr>
          <p:txBody>
            <a:bodyPr wrap="none" lIns="90000" tIns="46800" rIns="90000" bIns="46800"/>
            <a:lstStyle/>
            <a:p>
              <a:pPr eaLnBrk="0" hangingPunct="0"/>
              <a:r>
                <a:rPr lang="fr-FR" u="sng">
                  <a:latin typeface="Arial" charset="0"/>
                </a:rPr>
                <a:t>nom</a:t>
              </a:r>
            </a:p>
            <a:p>
              <a:pPr eaLnBrk="0" hangingPunct="0"/>
              <a:r>
                <a:rPr lang="fr-FR" u="sng">
                  <a:latin typeface="Arial" charset="0"/>
                </a:rPr>
                <a:t>prénom</a:t>
              </a:r>
              <a:endParaRPr lang="fr-FR">
                <a:latin typeface="Arial" charset="0"/>
              </a:endParaRPr>
            </a:p>
            <a:p>
              <a:pPr eaLnBrk="0" hangingPunct="0"/>
              <a:r>
                <a:rPr lang="fr-FR">
                  <a:latin typeface="Arial" charset="0"/>
                </a:rPr>
                <a:t>adresse</a:t>
              </a:r>
            </a:p>
            <a:p>
              <a:pPr eaLnBrk="0" hangingPunct="0"/>
              <a:endParaRPr lang="fr-FR">
                <a:latin typeface="Arial" charset="0"/>
              </a:endParaRPr>
            </a:p>
            <a:p>
              <a:pPr eaLnBrk="0" hangingPunct="0"/>
              <a:endParaRPr lang="fr-FR">
                <a:latin typeface="Arial" charset="0"/>
              </a:endParaRPr>
            </a:p>
            <a:p>
              <a:pPr eaLnBrk="0" hangingPunct="0"/>
              <a:endParaRPr lang="fr-FR">
                <a:latin typeface="Arial" charset="0"/>
              </a:endParaRPr>
            </a:p>
          </p:txBody>
        </p:sp>
      </p:grpSp>
      <p:sp>
        <p:nvSpPr>
          <p:cNvPr id="28" name="AutoShape 21"/>
          <p:cNvSpPr>
            <a:spLocks noChangeArrowheads="1"/>
          </p:cNvSpPr>
          <p:nvPr/>
        </p:nvSpPr>
        <p:spPr bwMode="auto">
          <a:xfrm rot="5400000">
            <a:off x="5903118" y="4336263"/>
            <a:ext cx="481013" cy="381000"/>
          </a:xfrm>
          <a:prstGeom prst="rightArrow">
            <a:avLst>
              <a:gd name="adj1" fmla="val 50000"/>
              <a:gd name="adj2" fmla="val 31563"/>
            </a:avLst>
          </a:prstGeom>
          <a:solidFill>
            <a:schemeClr val="accent2"/>
          </a:solidFill>
          <a:ln w="19050">
            <a:solidFill>
              <a:schemeClr val="accent2"/>
            </a:solidFill>
            <a:miter lim="800000"/>
            <a:headEnd/>
            <a:tailEnd/>
          </a:ln>
          <a:effectLst/>
        </p:spPr>
        <p:txBody>
          <a:bodyPr rot="10800000" vert="eaVert" wrap="none" lIns="90000" tIns="46800" rIns="90000" bIns="46800" anchor="ctr"/>
          <a:lstStyle/>
          <a:p>
            <a:pPr algn="ctr" eaLnBrk="0" hangingPunct="0"/>
            <a:endParaRPr lang="fr-FR" b="1">
              <a:latin typeface="Arial" charset="0"/>
            </a:endParaRPr>
          </a:p>
        </p:txBody>
      </p:sp>
      <p:cxnSp>
        <p:nvCxnSpPr>
          <p:cNvPr id="29" name="AutoShape 22"/>
          <p:cNvCxnSpPr>
            <a:cxnSpLocks noChangeShapeType="1"/>
          </p:cNvCxnSpPr>
          <p:nvPr/>
        </p:nvCxnSpPr>
        <p:spPr bwMode="auto">
          <a:xfrm flipV="1">
            <a:off x="5262579" y="5607071"/>
            <a:ext cx="1733550" cy="4762"/>
          </a:xfrm>
          <a:prstGeom prst="straightConnector1">
            <a:avLst/>
          </a:prstGeom>
          <a:noFill/>
          <a:ln w="19050">
            <a:solidFill>
              <a:schemeClr val="tx1"/>
            </a:solidFill>
            <a:round/>
            <a:headEnd/>
            <a:tailEnd type="triangle" w="med" len="med"/>
          </a:ln>
          <a:effectLst/>
        </p:spPr>
      </p:cxnSp>
      <p:sp>
        <p:nvSpPr>
          <p:cNvPr id="30" name="ZoneTexte 29"/>
          <p:cNvSpPr txBox="1"/>
          <p:nvPr/>
        </p:nvSpPr>
        <p:spPr>
          <a:xfrm>
            <a:off x="1738282" y="1643051"/>
            <a:ext cx="4561826" cy="984885"/>
          </a:xfrm>
          <a:prstGeom prst="rect">
            <a:avLst/>
          </a:prstGeom>
          <a:noFill/>
        </p:spPr>
        <p:txBody>
          <a:bodyPr wrap="none" lIns="0" tIns="0" rIns="0" bIns="0" rtlCol="0">
            <a:spAutoFit/>
          </a:bodyPr>
          <a:lstStyle/>
          <a:p>
            <a:pPr marL="0" lvl="1"/>
            <a:r>
              <a:rPr lang="fr-FR" sz="3200" b="1" dirty="0">
                <a:solidFill>
                  <a:schemeClr val="accent2">
                    <a:lumMod val="50000"/>
                  </a:schemeClr>
                </a:solidFill>
                <a:latin typeface="Segoe UI Light" pitchFamily="34" charset="0"/>
              </a:rPr>
              <a:t>Exemple 2 </a:t>
            </a:r>
            <a:r>
              <a:rPr lang="fr-FR" sz="2400" dirty="0"/>
              <a:t>(</a:t>
            </a:r>
            <a:r>
              <a:rPr lang="fr-FR" sz="2400" dirty="0">
                <a:solidFill>
                  <a:srgbClr val="FF0066"/>
                </a:solidFill>
              </a:rPr>
              <a:t>identifiant composé</a:t>
            </a:r>
            <a:r>
              <a:rPr lang="fr-FR" sz="2400" dirty="0"/>
              <a:t>)</a:t>
            </a:r>
          </a:p>
          <a:p>
            <a:endParaRPr lang="fr-FR" sz="3200" b="1" dirty="0">
              <a:solidFill>
                <a:schemeClr val="accent2">
                  <a:lumMod val="50000"/>
                </a:schemeClr>
              </a:solidFill>
              <a:latin typeface="Segoe UI Light" pitchFamily="34" charset="0"/>
            </a:endParaRPr>
          </a:p>
        </p:txBody>
      </p:sp>
    </p:spTree>
    <p:extLst>
      <p:ext uri="{BB962C8B-B14F-4D97-AF65-F5344CB8AC3E}">
        <p14:creationId xmlns:p14="http://schemas.microsoft.com/office/powerpoint/2010/main" val="1785571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Words>
  <Application>Microsoft Office PowerPoint</Application>
  <PresentationFormat>Grand écran</PresentationFormat>
  <Paragraphs>430</Paragraphs>
  <Slides>31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31</vt:i4>
      </vt:variant>
    </vt:vector>
  </HeadingPairs>
  <TitlesOfParts>
    <vt:vector size="40" baseType="lpstr">
      <vt:lpstr>Arial</vt:lpstr>
      <vt:lpstr>Calibri</vt:lpstr>
      <vt:lpstr>Calibri Light</vt:lpstr>
      <vt:lpstr>Comic Sans MS</vt:lpstr>
      <vt:lpstr>Gill Sans MT</vt:lpstr>
      <vt:lpstr>Segoe UI</vt:lpstr>
      <vt:lpstr>Segoe UI Light</vt:lpstr>
      <vt:lpstr>Wingdings</vt:lpstr>
      <vt:lpstr>Thème Office</vt:lpstr>
      <vt:lpstr>Présentation PowerPoint</vt:lpstr>
      <vt:lpstr>Introduction</vt:lpstr>
      <vt:lpstr>Introduction</vt:lpstr>
      <vt:lpstr>Introduction</vt:lpstr>
      <vt:lpstr>Présentation PowerPoint</vt:lpstr>
      <vt:lpstr>Les règles de passage du MCD au modèle relationnel </vt:lpstr>
      <vt:lpstr>Les règles de passage du MCD au modèle relationnel </vt:lpstr>
      <vt:lpstr>Association binaire (cas 1) (0, n), (1,1) ou (1,n), (0,1) </vt:lpstr>
      <vt:lpstr>Association binaire (cas 1) (0, n), (1,1) ou (1,n), (0,1) </vt:lpstr>
      <vt:lpstr>Association binaire (cas 2) (0,n), (0,n) </vt:lpstr>
      <vt:lpstr>Association binaire (cas 2) (0,n), (0,n)  </vt:lpstr>
      <vt:lpstr>Association binaire (cas 3)  x,1 -x,n et porteuse de données </vt:lpstr>
      <vt:lpstr>Association binaire (cas 4)  x,1 - x,1 </vt:lpstr>
      <vt:lpstr>Association binaire (cas 4)  x,1 - x,1 </vt:lpstr>
      <vt:lpstr>Associations ternaires</vt:lpstr>
      <vt:lpstr>Associations ternaires</vt:lpstr>
      <vt:lpstr>Associations ternaires</vt:lpstr>
      <vt:lpstr>Associations réflexives</vt:lpstr>
      <vt:lpstr>Présentation PowerPoint</vt:lpstr>
      <vt:lpstr>Du MCD au MLD</vt:lpstr>
      <vt:lpstr>Du MCD au MLD</vt:lpstr>
      <vt:lpstr>Présentation PowerPoint</vt:lpstr>
      <vt:lpstr>Génération d’un MLD relationnel  </vt:lpstr>
      <vt:lpstr>Génération d’un MLD relationnel  </vt:lpstr>
      <vt:lpstr>Génération d’un MLD relationnel  </vt:lpstr>
      <vt:lpstr>Génération d’un MLD relationnel  </vt:lpstr>
      <vt:lpstr>Génération d’un MLD relationnel  </vt:lpstr>
      <vt:lpstr>Génération d’un MLD relationnel  </vt:lpstr>
      <vt:lpstr>Génération d’un MLD relationnel  </vt:lpstr>
      <vt:lpstr>Génération d’un MLD relationnel  </vt:lpstr>
      <vt:lpstr>Génération d’un MLD relationnel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fati</dc:creator>
  <cp:lastModifiedBy>fati</cp:lastModifiedBy>
  <cp:revision>1</cp:revision>
  <dcterms:created xsi:type="dcterms:W3CDTF">2020-12-21T12:07:53Z</dcterms:created>
  <dcterms:modified xsi:type="dcterms:W3CDTF">2020-12-21T12:07:59Z</dcterms:modified>
</cp:coreProperties>
</file>