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0" r:id="rId3"/>
    <p:sldMasterId id="2147483691" r:id="rId4"/>
    <p:sldMasterId id="2147483702" r:id="rId5"/>
  </p:sldMasterIdLst>
  <p:notesMasterIdLst>
    <p:notesMasterId r:id="rId35"/>
  </p:notesMasterIdLst>
  <p:sldIdLst>
    <p:sldId id="259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89" r:id="rId18"/>
    <p:sldId id="356" r:id="rId19"/>
    <p:sldId id="358" r:id="rId20"/>
    <p:sldId id="360" r:id="rId21"/>
    <p:sldId id="361" r:id="rId22"/>
    <p:sldId id="362" r:id="rId23"/>
    <p:sldId id="390" r:id="rId24"/>
    <p:sldId id="363" r:id="rId25"/>
    <p:sldId id="364" r:id="rId26"/>
    <p:sldId id="365" r:id="rId27"/>
    <p:sldId id="369" r:id="rId28"/>
    <p:sldId id="370" r:id="rId29"/>
    <p:sldId id="371" r:id="rId30"/>
    <p:sldId id="372" r:id="rId31"/>
    <p:sldId id="373" r:id="rId32"/>
    <p:sldId id="387" r:id="rId33"/>
    <p:sldId id="388" r:id="rId34"/>
  </p:sldIdLst>
  <p:sldSz cx="9144000" cy="6858000" type="screen4x3"/>
  <p:notesSz cx="7102475" cy="10231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6" autoAdjust="0"/>
  </p:normalViewPr>
  <p:slideViewPr>
    <p:cSldViewPr>
      <p:cViewPr varScale="1">
        <p:scale>
          <a:sx n="74" d="100"/>
          <a:sy n="74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6407E85-75AB-4CF7-A242-BA76B5B4DCB8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592AA0-B607-46FE-8551-E118AFCF5E3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99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5FE2BC-4479-4DCB-A2DC-C373BFF49947}" type="slidenum">
              <a:rPr lang="fr-FR" altLang="fr-FR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pPr/>
              <a:t>21</a:t>
            </a:fld>
            <a:endParaRPr lang="fr-FR" altLang="fr-FR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54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5B5B50-26CF-4113-98B2-07181BED4599}" type="slidenum">
              <a:rPr lang="fr-FR" altLang="fr-FR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pPr/>
              <a:t>22</a:t>
            </a:fld>
            <a:endParaRPr lang="fr-FR" altLang="fr-FR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altLang="fr-FR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66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58675"/>
            <a:ext cx="1551467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19328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1"/>
            <a:ext cx="8363939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9144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01" y="5961600"/>
            <a:ext cx="765203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"/>
            <a:ext cx="9144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3" y="286545"/>
            <a:ext cx="78867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4725" y="1408904"/>
            <a:ext cx="7799617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4725" y="6263388"/>
            <a:ext cx="652057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9865" y="6262690"/>
            <a:ext cx="7004475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58675"/>
            <a:ext cx="1551467" cy="2627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87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sz="72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5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78226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2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800" spc="-50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117153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415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9" cy="19328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73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1"/>
            <a:ext cx="8363939" cy="19328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1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647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06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89436" y="228601"/>
            <a:ext cx="8363939" cy="66479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1"/>
            <a:ext cx="8363939" cy="193283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9144001" cy="619125"/>
          </a:xfrm>
          <a:solidFill>
            <a:srgbClr val="FFFF99"/>
          </a:solidFill>
        </p:spPr>
        <p:txBody>
          <a:bodyPr wrap="square" lIns="114341" tIns="57171" rIns="114341" bIns="57171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293930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801" y="5961600"/>
            <a:ext cx="765203" cy="7401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"/>
            <a:ext cx="9144000" cy="1122361"/>
          </a:xfrm>
          <a:prstGeom prst="rect">
            <a:avLst/>
          </a:prstGeom>
          <a:solidFill>
            <a:srgbClr val="00417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05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3" y="286545"/>
            <a:ext cx="7886700" cy="549275"/>
          </a:xfrm>
        </p:spPr>
        <p:txBody>
          <a:bodyPr>
            <a:normAutofit/>
          </a:bodyPr>
          <a:lstStyle>
            <a:lvl1pPr marL="0" algn="l" defTabSz="685800" rtl="0" eaLnBrk="1" latinLnBrk="0" hangingPunct="1">
              <a:defRPr lang="fr-FR" sz="2400" b="1" kern="1200" dirty="0">
                <a:solidFill>
                  <a:prstClr val="white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4725" y="1408904"/>
            <a:ext cx="7799617" cy="572464"/>
          </a:xfrm>
        </p:spPr>
        <p:txBody>
          <a:bodyPr/>
          <a:lstStyle>
            <a:lvl1pPr marL="214313" indent="-137160" algn="just" defTabSz="6858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"/>
              <a:defRPr lang="fr-FR" sz="12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857250" indent="-171450">
              <a:buFont typeface="Wingdings" panose="05000000000000000000" pitchFamily="2" charset="2"/>
              <a:buChar char="§"/>
              <a:defRPr/>
            </a:lvl4pPr>
            <a:lvl5pPr marL="85725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4725" y="6263388"/>
            <a:ext cx="652057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E4683C-5A6E-491D-B353-FFC363ADA92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9865" y="6262690"/>
            <a:ext cx="7004475" cy="365823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fr-FR" sz="1050" kern="1200" dirty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010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2007-2008</a:t>
            </a:r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Y. Ouzrout</a:t>
            </a:r>
          </a:p>
        </p:txBody>
      </p:sp>
      <p:sp>
        <p:nvSpPr>
          <p:cNvPr id="8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496DAF-16DB-4893-A4CB-3B2B6095BB94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2007-2008</a:t>
            </a: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Y. Ouzrout</a:t>
            </a:r>
          </a:p>
        </p:txBody>
      </p:sp>
      <p:sp>
        <p:nvSpPr>
          <p:cNvPr id="7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A6C5BC-89C9-4119-BE87-67FFA1BC1DBF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Microsoft logo and tagline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black">
          <a:xfrm>
            <a:off x="7436959" y="6361220"/>
            <a:ext cx="1551467" cy="26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2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2007-2008</a:t>
            </a: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Y. Ouzrout</a:t>
            </a:r>
          </a:p>
        </p:txBody>
      </p:sp>
      <p:sp>
        <p:nvSpPr>
          <p:cNvPr id="7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F23C7E-9A77-4530-BEB2-569B11F264F6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2007-2008</a:t>
            </a: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Y. Ouzrout</a:t>
            </a:r>
          </a:p>
        </p:txBody>
      </p:sp>
      <p:sp>
        <p:nvSpPr>
          <p:cNvPr id="7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87F913-99D6-44DD-8B79-6AD3FE250DFA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041525"/>
            <a:ext cx="8423524" cy="997196"/>
          </a:xfrm>
        </p:spPr>
        <p:txBody>
          <a:bodyPr/>
          <a:lstStyle>
            <a:lvl1pPr marL="0" indent="0">
              <a:buNone/>
              <a:defRPr lang="en-US" sz="72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3117240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604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8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23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9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08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9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3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2"/>
            <a:ext cx="8363937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1" r:id="rId9"/>
    <p:sldLayoutId id="2147483714" r:id="rId10"/>
    <p:sldLayoutId id="2147483715" r:id="rId11"/>
    <p:sldLayoutId id="2147483716" r:id="rId12"/>
    <p:sldLayoutId id="2147483717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6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130E-0006-44B2-9E9F-E0F47F5C7C3D}" type="datetimeFigureOut">
              <a:rPr lang="fr-FR" smtClean="0"/>
              <a:pPr/>
              <a:t>09/10/2016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ED99-7F48-462A-889B-5D5E3FC5F3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34757" y="2000241"/>
            <a:ext cx="8423524" cy="3323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Modèle conceptuel des données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483631" cy="4653582"/>
          </a:xfrm>
        </p:spPr>
        <p:txBody>
          <a:bodyPr/>
          <a:lstStyle/>
          <a:p>
            <a:pPr eaLnBrk="1" hangingPunct="1"/>
            <a:r>
              <a:rPr lang="fr-FR" altLang="fr-FR" sz="2400" dirty="0" smtClean="0">
                <a:solidFill>
                  <a:schemeClr val="tx1"/>
                </a:solidFill>
              </a:rPr>
              <a:t>Une cardinalité est une </a:t>
            </a:r>
            <a:r>
              <a:rPr lang="fr-FR" altLang="fr-FR" sz="2400" b="1" dirty="0" smtClean="0">
                <a:solidFill>
                  <a:schemeClr val="tx1"/>
                </a:solidFill>
              </a:rPr>
              <a:t>précision apportée sur une patte d’une association</a:t>
            </a:r>
            <a:r>
              <a:rPr lang="fr-FR" altLang="fr-FR" sz="2400" dirty="0" smtClean="0">
                <a:solidFill>
                  <a:schemeClr val="tx1"/>
                </a:solidFill>
              </a:rPr>
              <a:t>. </a:t>
            </a:r>
          </a:p>
          <a:p>
            <a:pPr eaLnBrk="1" hangingPunct="1">
              <a:buFontTx/>
              <a:buNone/>
            </a:pPr>
            <a:endParaRPr lang="fr-FR" altLang="fr-FR" sz="24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fr-FR" altLang="fr-FR" sz="2400" dirty="0" smtClean="0">
                <a:solidFill>
                  <a:schemeClr val="tx1"/>
                </a:solidFill>
              </a:rPr>
              <a:t>Elle indique combien de fois l’entité peut intervenir dans l’association. </a:t>
            </a:r>
          </a:p>
          <a:p>
            <a:pPr eaLnBrk="1" hangingPunct="1"/>
            <a:endParaRPr lang="fr-FR" altLang="fr-FR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400" dirty="0" smtClean="0">
                <a:solidFill>
                  <a:schemeClr val="tx1"/>
                </a:solidFill>
              </a:rPr>
              <a:t>Pour un </a:t>
            </a:r>
            <a:r>
              <a:rPr lang="fr-FR" altLang="fr-FR" sz="2400" b="1" dirty="0" smtClean="0">
                <a:solidFill>
                  <a:schemeClr val="tx1"/>
                </a:solidFill>
              </a:rPr>
              <a:t>MCD,</a:t>
            </a:r>
            <a:r>
              <a:rPr lang="fr-FR" altLang="fr-FR" sz="2400" dirty="0" smtClean="0">
                <a:solidFill>
                  <a:schemeClr val="tx1"/>
                </a:solidFill>
              </a:rPr>
              <a:t> il est utile de savoir :</a:t>
            </a:r>
          </a:p>
          <a:p>
            <a:pPr lvl="1" eaLnBrk="1" hangingPunct="1"/>
            <a:r>
              <a:rPr lang="fr-FR" altLang="fr-FR" sz="2200" b="1" i="1" dirty="0" smtClean="0">
                <a:solidFill>
                  <a:schemeClr val="tx1"/>
                </a:solidFill>
              </a:rPr>
              <a:t>la</a:t>
            </a:r>
            <a:r>
              <a:rPr lang="fr-FR" altLang="fr-FR" sz="2200" dirty="0" smtClean="0">
                <a:solidFill>
                  <a:schemeClr val="tx1"/>
                </a:solidFill>
              </a:rPr>
              <a:t> </a:t>
            </a:r>
            <a:r>
              <a:rPr lang="fr-FR" altLang="fr-FR" sz="2200" b="1" i="1" dirty="0" smtClean="0">
                <a:solidFill>
                  <a:schemeClr val="tx1"/>
                </a:solidFill>
              </a:rPr>
              <a:t>cardinalité minimale </a:t>
            </a:r>
            <a:r>
              <a:rPr lang="fr-FR" altLang="fr-FR" sz="2200" b="1" i="1" dirty="0" smtClean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fr-FR" altLang="fr-FR" sz="2200" b="1" i="1" dirty="0" smtClean="0">
                <a:solidFill>
                  <a:schemeClr val="tx1"/>
                </a:solidFill>
              </a:rPr>
              <a:t> </a:t>
            </a:r>
            <a:r>
              <a:rPr lang="fr-FR" altLang="fr-FR" sz="2200" dirty="0" smtClean="0">
                <a:solidFill>
                  <a:schemeClr val="tx1"/>
                </a:solidFill>
              </a:rPr>
              <a:t>Si une occurrence de l’entité est obligatoirement concernée par une (au moins) occurrence de l’association ;</a:t>
            </a:r>
          </a:p>
          <a:p>
            <a:pPr lvl="1" eaLnBrk="1" hangingPunct="1"/>
            <a:r>
              <a:rPr lang="fr-FR" altLang="fr-FR" sz="2200" b="1" i="1" dirty="0" smtClean="0">
                <a:solidFill>
                  <a:schemeClr val="tx1"/>
                </a:solidFill>
              </a:rPr>
              <a:t>la</a:t>
            </a:r>
            <a:r>
              <a:rPr lang="fr-FR" altLang="fr-FR" sz="2200" dirty="0" smtClean="0">
                <a:solidFill>
                  <a:schemeClr val="tx1"/>
                </a:solidFill>
              </a:rPr>
              <a:t> </a:t>
            </a:r>
            <a:r>
              <a:rPr lang="fr-FR" altLang="fr-FR" sz="2200" b="1" i="1" dirty="0" smtClean="0">
                <a:solidFill>
                  <a:schemeClr val="tx1"/>
                </a:solidFill>
              </a:rPr>
              <a:t>cardinalité maximale </a:t>
            </a:r>
            <a:r>
              <a:rPr lang="fr-FR" altLang="fr-FR" sz="2200" b="1" i="1" dirty="0" smtClean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fr-FR" altLang="fr-FR" sz="2200" dirty="0" smtClean="0">
                <a:solidFill>
                  <a:schemeClr val="tx1"/>
                </a:solidFill>
              </a:rPr>
              <a:t> Si une occurrence de l’entité peut (éventuellement) être concernée par plusieurs occurrences de l’association.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0" y="214313"/>
            <a:ext cx="9143999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Association : les contraintes de cardinalité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28736"/>
            <a:ext cx="8464579" cy="40380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fr-FR" b="1" dirty="0" smtClean="0">
                <a:solidFill>
                  <a:schemeClr val="tx1"/>
                </a:solidFill>
              </a:rPr>
              <a:t>Elle peut prendre deux valeurs : </a:t>
            </a:r>
          </a:p>
          <a:p>
            <a:pPr eaLnBrk="1" hangingPunct="1">
              <a:buFontTx/>
              <a:buNone/>
            </a:pPr>
            <a:endParaRPr lang="fr-FR" altLang="fr-FR" b="1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fr-FR" altLang="fr-FR" sz="3200" b="1" dirty="0" smtClean="0">
                <a:solidFill>
                  <a:schemeClr val="tx1"/>
                </a:solidFill>
              </a:rPr>
              <a:t>0, </a:t>
            </a:r>
            <a:r>
              <a:rPr lang="fr-FR" altLang="fr-FR" sz="3200" dirty="0" smtClean="0">
                <a:solidFill>
                  <a:schemeClr val="tx1"/>
                </a:solidFill>
              </a:rPr>
              <a:t>signifie que l’entité peut ne pas intervenir dans l’association.</a:t>
            </a:r>
          </a:p>
          <a:p>
            <a:pPr lvl="1" eaLnBrk="1" hangingPunct="1">
              <a:buFontTx/>
              <a:buNone/>
            </a:pPr>
            <a:endParaRPr lang="fr-FR" altLang="fr-FR" sz="32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fr-FR" altLang="fr-FR" sz="3200" b="1" dirty="0" smtClean="0">
                <a:solidFill>
                  <a:schemeClr val="tx1"/>
                </a:solidFill>
              </a:rPr>
              <a:t>1,</a:t>
            </a:r>
            <a:r>
              <a:rPr lang="fr-FR" altLang="fr-FR" sz="3200" dirty="0" smtClean="0">
                <a:solidFill>
                  <a:schemeClr val="tx1"/>
                </a:solidFill>
              </a:rPr>
              <a:t> signifie au contraire qu’elle intervient obligatoirement une fois.</a:t>
            </a:r>
            <a:endParaRPr lang="fr-FR" altLang="fr-FR" sz="3200" i="1" u="sng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fr-FR" altLang="fr-FR" dirty="0" smtClean="0">
              <a:solidFill>
                <a:schemeClr val="tx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85720" y="274638"/>
            <a:ext cx="8715405" cy="6093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Association : cardinalité minimale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464579" cy="349634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altLang="fr-FR" b="1" dirty="0" smtClean="0">
                <a:solidFill>
                  <a:schemeClr val="tx1"/>
                </a:solidFill>
              </a:rPr>
              <a:t>Elle peut prendre deux valeurs :</a:t>
            </a:r>
          </a:p>
          <a:p>
            <a:pPr eaLnBrk="1" hangingPunct="1"/>
            <a:endParaRPr lang="fr-FR" altLang="fr-FR" b="1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fr-FR" altLang="fr-FR" sz="3200" b="1" dirty="0" smtClean="0">
                <a:solidFill>
                  <a:schemeClr val="tx1"/>
                </a:solidFill>
              </a:rPr>
              <a:t>1,</a:t>
            </a:r>
            <a:r>
              <a:rPr lang="fr-FR" altLang="fr-FR" sz="3200" dirty="0" smtClean="0">
                <a:solidFill>
                  <a:schemeClr val="tx1"/>
                </a:solidFill>
              </a:rPr>
              <a:t> signifie que l’entité ne peut intervenir plus d’une seule fois dans l’association-type ;</a:t>
            </a:r>
          </a:p>
          <a:p>
            <a:pPr eaLnBrk="1" hangingPunct="1">
              <a:buFontTx/>
              <a:buNone/>
            </a:pPr>
            <a:endParaRPr lang="fr-FR" altLang="fr-FR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fr-FR" altLang="fr-FR" sz="3200" b="1" dirty="0" smtClean="0">
                <a:solidFill>
                  <a:schemeClr val="tx1"/>
                </a:solidFill>
              </a:rPr>
              <a:t>n,</a:t>
            </a:r>
            <a:r>
              <a:rPr lang="fr-FR" altLang="fr-FR" sz="3200" dirty="0" smtClean="0">
                <a:solidFill>
                  <a:schemeClr val="tx1"/>
                </a:solidFill>
              </a:rPr>
              <a:t> signifie au contraire qu’elle peut intervenir plusieurs fois dans l’association.</a:t>
            </a:r>
            <a:endParaRPr lang="fr-FR" altLang="fr-FR" dirty="0" smtClean="0">
              <a:solidFill>
                <a:schemeClr val="tx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7158" y="274638"/>
            <a:ext cx="8643967" cy="6093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Association : cardinalité maximale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34757" y="142852"/>
            <a:ext cx="8423524" cy="477957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Associations, cardinalités et propriétés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785938"/>
            <a:ext cx="7534275" cy="1809726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altLang="fr-FR" sz="2800" b="1" dirty="0" smtClean="0">
                <a:solidFill>
                  <a:schemeClr val="tx1"/>
                </a:solidFill>
              </a:rPr>
              <a:t>Une patte sans contrainte aura </a:t>
            </a:r>
          </a:p>
          <a:p>
            <a:pPr algn="ctr" eaLnBrk="1" hangingPunct="1">
              <a:buFontTx/>
              <a:buNone/>
            </a:pPr>
            <a:r>
              <a:rPr lang="fr-FR" altLang="fr-FR" sz="2800" b="1" dirty="0" smtClean="0">
                <a:solidFill>
                  <a:schemeClr val="tx1"/>
                </a:solidFill>
              </a:rPr>
              <a:t>pour cardinalités : (0, n) </a:t>
            </a:r>
          </a:p>
          <a:p>
            <a:pPr eaLnBrk="1" hangingPunct="1"/>
            <a:endParaRPr lang="fr-FR" altLang="fr-FR" sz="2800" b="1" dirty="0" smtClean="0">
              <a:solidFill>
                <a:schemeClr val="tx1"/>
              </a:solidFill>
            </a:endParaRPr>
          </a:p>
          <a:p>
            <a:pPr eaLnBrk="1" hangingPunct="1"/>
            <a:endParaRPr lang="fr-FR" altLang="fr-FR" sz="2800" dirty="0" smtClean="0">
              <a:solidFill>
                <a:schemeClr val="tx1"/>
              </a:solidFill>
            </a:endParaRPr>
          </a:p>
        </p:txBody>
      </p:sp>
      <p:pic>
        <p:nvPicPr>
          <p:cNvPr id="46084" name="Picture 4" descr="Cardinalités 0,n couleu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12838" y="3716338"/>
            <a:ext cx="7602537" cy="1654175"/>
          </a:xfrm>
        </p:spPr>
      </p:pic>
      <p:sp>
        <p:nvSpPr>
          <p:cNvPr id="6" name="Titre 4"/>
          <p:cNvSpPr>
            <a:spLocks noGrp="1"/>
          </p:cNvSpPr>
          <p:nvPr>
            <p:ph type="title"/>
          </p:nvPr>
        </p:nvSpPr>
        <p:spPr>
          <a:xfrm>
            <a:off x="285720" y="274638"/>
            <a:ext cx="8715405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Association : c’est le 1 qui représente la contrainte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9"/>
          <p:cNvSpPr>
            <a:spLocks noGrp="1" noChangeArrowheads="1"/>
          </p:cNvSpPr>
          <p:nvPr>
            <p:ph type="title"/>
          </p:nvPr>
        </p:nvSpPr>
        <p:spPr>
          <a:xfrm>
            <a:off x="142844" y="142875"/>
            <a:ext cx="9001156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Association : combinaisons de cardinalités possibles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8088" y="1743075"/>
            <a:ext cx="4038600" cy="11811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altLang="fr-FR" sz="2800" smtClean="0">
                <a:solidFill>
                  <a:srgbClr val="CC0000"/>
                </a:solidFill>
              </a:rPr>
              <a:t>Interdit : (1, 1) / (1, 1)</a:t>
            </a:r>
            <a:r>
              <a:rPr lang="fr-FR" altLang="fr-FR" sz="2800" smtClean="0"/>
              <a:t>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58888" y="2420938"/>
            <a:ext cx="6626225" cy="2613025"/>
            <a:chOff x="793" y="1525"/>
            <a:chExt cx="4174" cy="1646"/>
          </a:xfrm>
        </p:grpSpPr>
        <p:pic>
          <p:nvPicPr>
            <p:cNvPr id="49158" name="Picture 8" descr="Double contraintes 1,1 couleurs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" y="1933"/>
              <a:ext cx="4174" cy="1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59" name="Text Box 11"/>
            <p:cNvSpPr txBox="1">
              <a:spLocks noChangeArrowheads="1"/>
            </p:cNvSpPr>
            <p:nvPr/>
          </p:nvSpPr>
          <p:spPr bwMode="auto">
            <a:xfrm>
              <a:off x="1904" y="2387"/>
              <a:ext cx="376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600">
                  <a:latin typeface="Gill Sans MT" pitchFamily="34" charset="0"/>
                </a:rPr>
                <a:t>1,1</a:t>
              </a:r>
            </a:p>
          </p:txBody>
        </p:sp>
        <p:sp>
          <p:nvSpPr>
            <p:cNvPr id="49160" name="Text Box 12"/>
            <p:cNvSpPr txBox="1">
              <a:spLocks noChangeArrowheads="1"/>
            </p:cNvSpPr>
            <p:nvPr/>
          </p:nvSpPr>
          <p:spPr bwMode="auto">
            <a:xfrm>
              <a:off x="2335" y="1525"/>
              <a:ext cx="9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fr-FR" altLang="fr-FR" sz="2000" b="1">
                  <a:solidFill>
                    <a:srgbClr val="CC0000"/>
                  </a:solidFill>
                  <a:latin typeface="Gill Sans MT" pitchFamily="34" charset="0"/>
                </a:rPr>
                <a:t>FAUX</a:t>
              </a:r>
            </a:p>
          </p:txBody>
        </p:sp>
        <p:sp>
          <p:nvSpPr>
            <p:cNvPr id="49161" name="Line 13"/>
            <p:cNvSpPr>
              <a:spLocks noChangeShapeType="1"/>
            </p:cNvSpPr>
            <p:nvPr/>
          </p:nvSpPr>
          <p:spPr bwMode="auto">
            <a:xfrm flipH="1">
              <a:off x="2154" y="1752"/>
              <a:ext cx="499" cy="63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9162" name="Line 14"/>
            <p:cNvSpPr>
              <a:spLocks noChangeShapeType="1"/>
            </p:cNvSpPr>
            <p:nvPr/>
          </p:nvSpPr>
          <p:spPr bwMode="auto">
            <a:xfrm>
              <a:off x="2970" y="1752"/>
              <a:ext cx="454" cy="63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179388" y="3860800"/>
            <a:ext cx="8785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FR" altLang="fr-FR"/>
          </a:p>
        </p:txBody>
      </p:sp>
      <p:sp>
        <p:nvSpPr>
          <p:cNvPr id="235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85786" y="1928813"/>
            <a:ext cx="7572427" cy="197592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endParaRPr lang="fr-FR" sz="2800" dirty="0" smtClean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sz="2800" dirty="0" smtClean="0">
                <a:solidFill>
                  <a:schemeClr val="tx1"/>
                </a:solidFill>
              </a:rPr>
              <a:t>Une propriété doit être portée 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sz="2800" dirty="0" smtClean="0">
                <a:solidFill>
                  <a:schemeClr val="tx1"/>
                </a:solidFill>
              </a:rPr>
              <a:t>par l’entité, ou l’association, 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sz="2800" dirty="0" smtClean="0">
                <a:solidFill>
                  <a:schemeClr val="tx1"/>
                </a:solidFill>
              </a:rPr>
              <a:t>dont elle </a:t>
            </a:r>
            <a:r>
              <a:rPr lang="fr-FR" sz="2800" b="1" dirty="0" smtClean="0">
                <a:solidFill>
                  <a:schemeClr val="tx1"/>
                </a:solidFill>
              </a:rPr>
              <a:t>dépend entièrement</a:t>
            </a:r>
            <a:r>
              <a:rPr lang="fr-FR" sz="2200" b="1" i="1" dirty="0" smtClean="0">
                <a:solidFill>
                  <a:schemeClr val="tx1"/>
                </a:solidFill>
              </a:rPr>
              <a:t>.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endParaRPr lang="fr-FR" sz="2200" b="1" dirty="0" smtClean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571472" y="214313"/>
            <a:ext cx="7115203" cy="609398"/>
          </a:xfrm>
        </p:spPr>
        <p:txBody>
          <a:bodyPr/>
          <a:lstStyle/>
          <a:p>
            <a:pPr eaLnBrk="1" hangingPunct="1">
              <a:defRPr/>
            </a:pPr>
            <a:r>
              <a:rPr lang="fr-FR" sz="4400" dirty="0">
                <a:solidFill>
                  <a:srgbClr val="00AEEF"/>
                </a:solidFill>
              </a:rPr>
              <a:t>Propriétés : sens et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8662" y="4779963"/>
            <a:ext cx="7502551" cy="387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altLang="fr-FR" sz="2800" dirty="0" smtClean="0">
              <a:solidFill>
                <a:srgbClr val="FF0000"/>
              </a:solidFill>
            </a:endParaRPr>
          </a:p>
        </p:txBody>
      </p:sp>
      <p:sp>
        <p:nvSpPr>
          <p:cNvPr id="6" name="Titre 6"/>
          <p:cNvSpPr txBox="1">
            <a:spLocks/>
          </p:cNvSpPr>
          <p:nvPr/>
        </p:nvSpPr>
        <p:spPr>
          <a:xfrm>
            <a:off x="214282" y="214313"/>
            <a:ext cx="8929718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fr-FR" sz="44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Propriétés : portées par une association (</a:t>
            </a:r>
            <a:r>
              <a:rPr lang="fr-FR" sz="4400" spc="-100" dirty="0" smtClean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1/2).</a:t>
            </a:r>
            <a:endParaRPr lang="fr-FR" sz="4400" spc="-100" dirty="0">
              <a:ln w="3175">
                <a:noFill/>
              </a:ln>
              <a:solidFill>
                <a:srgbClr val="00AEEF"/>
              </a:solidFill>
              <a:latin typeface="Segoe UI Light" pitchFamily="34" charset="0"/>
              <a:cs typeface="Arial" charset="0"/>
            </a:endParaRPr>
          </a:p>
        </p:txBody>
      </p:sp>
      <p:grpSp>
        <p:nvGrpSpPr>
          <p:cNvPr id="24579" name="Group 3"/>
          <p:cNvGrpSpPr>
            <a:grpSpLocks noChangeAspect="1"/>
          </p:cNvGrpSpPr>
          <p:nvPr/>
        </p:nvGrpSpPr>
        <p:grpSpPr bwMode="auto">
          <a:xfrm>
            <a:off x="1571625" y="2125663"/>
            <a:ext cx="6748463" cy="2017712"/>
            <a:chOff x="990" y="1339"/>
            <a:chExt cx="4251" cy="1271"/>
          </a:xfrm>
        </p:grpSpPr>
        <p:sp>
          <p:nvSpPr>
            <p:cNvPr id="24578" name="AutoShape 2"/>
            <p:cNvSpPr>
              <a:spLocks noChangeAspect="1" noChangeArrowheads="1" noTextEdit="1"/>
            </p:cNvSpPr>
            <p:nvPr/>
          </p:nvSpPr>
          <p:spPr bwMode="auto">
            <a:xfrm>
              <a:off x="990" y="1339"/>
              <a:ext cx="4230" cy="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 flipH="1">
              <a:off x="1597" y="1975"/>
              <a:ext cx="15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255" y="1871"/>
              <a:ext cx="28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0,n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000" y="1351"/>
              <a:ext cx="1194" cy="1247"/>
            </a:xfrm>
            <a:prstGeom prst="rect">
              <a:avLst/>
            </a:prstGeom>
            <a:solidFill>
              <a:srgbClr val="FFFFE8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1000" y="1663"/>
              <a:ext cx="11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203" y="1385"/>
              <a:ext cx="788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Etudiant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1051" y="1686"/>
              <a:ext cx="92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1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N° étudiant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1051" y="1905"/>
              <a:ext cx="10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Nom étudiant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1051" y="2125"/>
              <a:ext cx="106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Prénom étudiant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051" y="2344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3196" y="1975"/>
              <a:ext cx="15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3854" y="1871"/>
              <a:ext cx="283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0,n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4208" y="1466"/>
              <a:ext cx="1002" cy="1028"/>
            </a:xfrm>
            <a:prstGeom prst="rect">
              <a:avLst/>
            </a:prstGeom>
            <a:solidFill>
              <a:srgbClr val="FFFFE8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4208" y="1778"/>
              <a:ext cx="10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4335" y="1501"/>
              <a:ext cx="738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Matière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4259" y="1801"/>
              <a:ext cx="89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1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N° matière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4259" y="2021"/>
              <a:ext cx="98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Nom matière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6" name="Rectangle 20"/>
            <p:cNvSpPr>
              <a:spLocks noChangeArrowheads="1"/>
            </p:cNvSpPr>
            <p:nvPr/>
          </p:nvSpPr>
          <p:spPr bwMode="auto">
            <a:xfrm>
              <a:off x="4259" y="2240"/>
              <a:ext cx="87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Coefficient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7" name="AutoShape 21"/>
            <p:cNvSpPr>
              <a:spLocks noChangeArrowheads="1"/>
            </p:cNvSpPr>
            <p:nvPr/>
          </p:nvSpPr>
          <p:spPr bwMode="auto">
            <a:xfrm>
              <a:off x="2609" y="1697"/>
              <a:ext cx="1184" cy="555"/>
            </a:xfrm>
            <a:prstGeom prst="roundRect">
              <a:avLst>
                <a:gd name="adj" fmla="val 31250"/>
              </a:avLst>
            </a:prstGeom>
            <a:solidFill>
              <a:srgbClr val="00FF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2609" y="1975"/>
              <a:ext cx="11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675" y="1732"/>
              <a:ext cx="104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Examen final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660" y="1998"/>
              <a:ext cx="41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Note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763" y="1714488"/>
            <a:ext cx="3857625" cy="332399"/>
          </a:xfrm>
        </p:spPr>
        <p:txBody>
          <a:bodyPr/>
          <a:lstStyle/>
          <a:p>
            <a:pPr eaLnBrk="1" hangingPunct="1">
              <a:defRPr/>
            </a:pPr>
            <a:r>
              <a:rPr lang="fr-FR" sz="2400" b="1" dirty="0" smtClean="0">
                <a:solidFill>
                  <a:srgbClr val="FF0000"/>
                </a:solidFill>
              </a:rPr>
              <a:t>Un autre choix de gestion</a:t>
            </a:r>
          </a:p>
        </p:txBody>
      </p:sp>
      <p:sp>
        <p:nvSpPr>
          <p:cNvPr id="6" name="Titre 6"/>
          <p:cNvSpPr txBox="1">
            <a:spLocks/>
          </p:cNvSpPr>
          <p:nvPr/>
        </p:nvSpPr>
        <p:spPr>
          <a:xfrm>
            <a:off x="0" y="214313"/>
            <a:ext cx="914400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fr-FR" sz="44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Propriétés : portées par une association (2/2).</a:t>
            </a:r>
          </a:p>
        </p:txBody>
      </p:sp>
      <p:grpSp>
        <p:nvGrpSpPr>
          <p:cNvPr id="23555" name="Group 3"/>
          <p:cNvGrpSpPr>
            <a:grpSpLocks noChangeAspect="1"/>
          </p:cNvGrpSpPr>
          <p:nvPr/>
        </p:nvGrpSpPr>
        <p:grpSpPr bwMode="auto">
          <a:xfrm>
            <a:off x="714375" y="2717800"/>
            <a:ext cx="7815263" cy="2854325"/>
            <a:chOff x="450" y="1712"/>
            <a:chExt cx="4923" cy="1798"/>
          </a:xfrm>
        </p:grpSpPr>
        <p:sp>
          <p:nvSpPr>
            <p:cNvPr id="23554" name="AutoShape 2"/>
            <p:cNvSpPr>
              <a:spLocks noChangeAspect="1" noChangeArrowheads="1" noTextEdit="1"/>
            </p:cNvSpPr>
            <p:nvPr/>
          </p:nvSpPr>
          <p:spPr bwMode="auto">
            <a:xfrm>
              <a:off x="450" y="1712"/>
              <a:ext cx="4905" cy="1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 flipH="1" flipV="1">
              <a:off x="985" y="2238"/>
              <a:ext cx="954" cy="10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467" y="2812"/>
              <a:ext cx="25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0,n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459" y="1722"/>
              <a:ext cx="1052" cy="1032"/>
            </a:xfrm>
            <a:prstGeom prst="rect">
              <a:avLst/>
            </a:prstGeom>
            <a:solidFill>
              <a:srgbClr val="FFFFE8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459" y="1980"/>
              <a:ext cx="10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637" y="1750"/>
              <a:ext cx="696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Etudiant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504" y="1999"/>
              <a:ext cx="8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1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N° étudiant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504" y="2181"/>
              <a:ext cx="88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Nom étudiant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504" y="2362"/>
              <a:ext cx="106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Prénom étudiant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504" y="2544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V="1">
              <a:off x="4035" y="2238"/>
              <a:ext cx="865" cy="103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4249" y="2764"/>
              <a:ext cx="25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0,n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4463" y="1817"/>
              <a:ext cx="883" cy="851"/>
            </a:xfrm>
            <a:prstGeom prst="rect">
              <a:avLst/>
            </a:prstGeom>
            <a:solidFill>
              <a:srgbClr val="FFFFE8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4463" y="2075"/>
              <a:ext cx="88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4575" y="1846"/>
              <a:ext cx="65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Matière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4508" y="2095"/>
              <a:ext cx="78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1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N° matière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4508" y="2276"/>
              <a:ext cx="865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Nom matière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4508" y="2458"/>
              <a:ext cx="76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Coefficient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V="1">
              <a:off x="1939" y="2200"/>
              <a:ext cx="651" cy="10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2082" y="2707"/>
              <a:ext cx="25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1,1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H="1" flipV="1">
              <a:off x="3375" y="2104"/>
              <a:ext cx="660" cy="11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3616" y="2678"/>
              <a:ext cx="25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1,1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2367" y="1817"/>
              <a:ext cx="1240" cy="851"/>
            </a:xfrm>
            <a:prstGeom prst="rect">
              <a:avLst/>
            </a:prstGeom>
            <a:solidFill>
              <a:srgbClr val="FFFFE8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2367" y="2075"/>
              <a:ext cx="1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2462" y="1846"/>
              <a:ext cx="1042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Interrogation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2412" y="2095"/>
              <a:ext cx="116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1" i="0" u="sng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N° interrogation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2412" y="2276"/>
              <a:ext cx="117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Date interrogation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2412" y="2458"/>
              <a:ext cx="36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Note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3" name="AutoShape 31"/>
            <p:cNvSpPr>
              <a:spLocks noChangeArrowheads="1"/>
            </p:cNvSpPr>
            <p:nvPr/>
          </p:nvSpPr>
          <p:spPr bwMode="auto">
            <a:xfrm>
              <a:off x="1520" y="3041"/>
              <a:ext cx="838" cy="459"/>
            </a:xfrm>
            <a:prstGeom prst="roundRect">
              <a:avLst>
                <a:gd name="adj" fmla="val 31250"/>
              </a:avLst>
            </a:prstGeom>
            <a:solidFill>
              <a:srgbClr val="00FF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1520" y="3271"/>
              <a:ext cx="83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1591" y="3070"/>
              <a:ext cx="69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Concerne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86" name="AutoShape 34"/>
            <p:cNvSpPr>
              <a:spLocks noChangeArrowheads="1"/>
            </p:cNvSpPr>
            <p:nvPr/>
          </p:nvSpPr>
          <p:spPr bwMode="auto">
            <a:xfrm>
              <a:off x="3812" y="3041"/>
              <a:ext cx="446" cy="459"/>
            </a:xfrm>
            <a:prstGeom prst="roundRect">
              <a:avLst>
                <a:gd name="adj" fmla="val 31250"/>
              </a:avLst>
            </a:prstGeom>
            <a:solidFill>
              <a:srgbClr val="00FF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3812" y="3271"/>
              <a:ext cx="4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8" name="Rectangle 36"/>
            <p:cNvSpPr>
              <a:spLocks noChangeArrowheads="1"/>
            </p:cNvSpPr>
            <p:nvPr/>
          </p:nvSpPr>
          <p:spPr bwMode="auto">
            <a:xfrm>
              <a:off x="3915" y="3070"/>
              <a:ext cx="24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De</a:t>
              </a: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34757" y="1428736"/>
            <a:ext cx="8423524" cy="203810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 smtClean="0"/>
              <a:t>Contraintes d’Intégrité Fonctionnelle (CIF)</a:t>
            </a:r>
          </a:p>
        </p:txBody>
      </p:sp>
    </p:spTree>
    <p:extLst>
      <p:ext uri="{BB962C8B-B14F-4D97-AF65-F5344CB8AC3E}">
        <p14:creationId xmlns:p14="http://schemas.microsoft.com/office/powerpoint/2010/main" val="19312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14282" y="214313"/>
            <a:ext cx="8640793" cy="6093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Principes fondamentaux 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357158" y="1285861"/>
            <a:ext cx="864396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fr-FR" altLang="fr-FR" sz="2000" dirty="0">
                <a:latin typeface="Gill Sans MT" pitchFamily="34" charset="0"/>
              </a:rPr>
              <a:t> Le </a:t>
            </a:r>
            <a:r>
              <a:rPr lang="fr-FR" altLang="fr-FR" sz="2000" b="1" dirty="0">
                <a:latin typeface="Gill Sans MT" pitchFamily="34" charset="0"/>
              </a:rPr>
              <a:t>MCD</a:t>
            </a:r>
            <a:r>
              <a:rPr lang="fr-FR" altLang="fr-FR" sz="2000" dirty="0">
                <a:latin typeface="Gill Sans MT" pitchFamily="34" charset="0"/>
              </a:rPr>
              <a:t> a pour but d'écrire de façon </a:t>
            </a:r>
            <a:r>
              <a:rPr lang="fr-FR" altLang="fr-FR" sz="2000" b="1" dirty="0">
                <a:latin typeface="Gill Sans MT" pitchFamily="34" charset="0"/>
              </a:rPr>
              <a:t>formelle</a:t>
            </a:r>
            <a:r>
              <a:rPr lang="fr-FR" altLang="fr-FR" sz="2000" dirty="0">
                <a:latin typeface="Gill Sans MT" pitchFamily="34" charset="0"/>
              </a:rPr>
              <a:t> les données </a:t>
            </a:r>
            <a:r>
              <a:rPr lang="fr-FR" altLang="fr-FR" sz="2000" dirty="0" smtClean="0">
                <a:latin typeface="Gill Sans MT" pitchFamily="34" charset="0"/>
              </a:rPr>
              <a:t>qui seront </a:t>
            </a:r>
            <a:r>
              <a:rPr lang="fr-FR" altLang="fr-FR" sz="2000" dirty="0">
                <a:latin typeface="Gill Sans MT" pitchFamily="34" charset="0"/>
              </a:rPr>
              <a:t>utilisées par le système </a:t>
            </a:r>
            <a:r>
              <a:rPr lang="fr-FR" altLang="fr-FR" sz="2000" dirty="0" smtClean="0">
                <a:latin typeface="Gill Sans MT" pitchFamily="34" charset="0"/>
              </a:rPr>
              <a:t>d'information.</a:t>
            </a:r>
          </a:p>
          <a:p>
            <a:pPr algn="just" eaLnBrk="1" hangingPunct="1">
              <a:buFontTx/>
              <a:buChar char="•"/>
            </a:pPr>
            <a:r>
              <a:rPr lang="fr-FR" altLang="fr-FR" sz="2000" dirty="0" smtClean="0">
                <a:latin typeface="Gill Sans MT" pitchFamily="34" charset="0"/>
              </a:rPr>
              <a:t>Il </a:t>
            </a:r>
            <a:r>
              <a:rPr lang="fr-FR" altLang="fr-FR" sz="2000" dirty="0">
                <a:latin typeface="Gill Sans MT" pitchFamily="34" charset="0"/>
              </a:rPr>
              <a:t>s'agit donc </a:t>
            </a:r>
            <a:r>
              <a:rPr lang="fr-FR" altLang="fr-FR" sz="2000" dirty="0" smtClean="0">
                <a:latin typeface="Gill Sans MT" pitchFamily="34" charset="0"/>
              </a:rPr>
              <a:t>d'une </a:t>
            </a:r>
            <a:r>
              <a:rPr lang="fr-FR" altLang="fr-FR" sz="2000" b="1" dirty="0" smtClean="0">
                <a:latin typeface="Gill Sans MT" pitchFamily="34" charset="0"/>
              </a:rPr>
              <a:t>représentation</a:t>
            </a:r>
            <a:r>
              <a:rPr lang="fr-FR" altLang="fr-FR" sz="2000" dirty="0" smtClean="0">
                <a:latin typeface="Gill Sans MT" pitchFamily="34" charset="0"/>
              </a:rPr>
              <a:t> </a:t>
            </a:r>
            <a:r>
              <a:rPr lang="fr-FR" altLang="fr-FR" sz="2000" dirty="0">
                <a:latin typeface="Gill Sans MT" pitchFamily="34" charset="0"/>
              </a:rPr>
              <a:t>des données, facilement </a:t>
            </a:r>
            <a:r>
              <a:rPr lang="fr-FR" altLang="fr-FR" sz="2000" b="1" dirty="0">
                <a:latin typeface="Gill Sans MT" pitchFamily="34" charset="0"/>
              </a:rPr>
              <a:t>compréhensible</a:t>
            </a:r>
            <a:r>
              <a:rPr lang="fr-FR" altLang="fr-FR" sz="2000" dirty="0" smtClean="0">
                <a:latin typeface="Gill Sans MT" pitchFamily="34" charset="0"/>
              </a:rPr>
              <a:t>, permettant </a:t>
            </a:r>
            <a:r>
              <a:rPr lang="fr-FR" altLang="fr-FR" sz="2000" dirty="0">
                <a:latin typeface="Gill Sans MT" pitchFamily="34" charset="0"/>
              </a:rPr>
              <a:t>de décrire le système d'information à l'aide </a:t>
            </a:r>
            <a:r>
              <a:rPr lang="fr-FR" altLang="fr-FR" sz="2000" b="1" dirty="0">
                <a:latin typeface="Gill Sans MT" pitchFamily="34" charset="0"/>
              </a:rPr>
              <a:t>d'entités</a:t>
            </a:r>
            <a:r>
              <a:rPr lang="fr-FR" altLang="fr-FR" sz="2000" dirty="0">
                <a:latin typeface="Gill Sans MT" pitchFamily="34" charset="0"/>
              </a:rPr>
              <a:t>. </a:t>
            </a:r>
          </a:p>
          <a:p>
            <a:pPr algn="just" eaLnBrk="1" hangingPunct="1">
              <a:buFontTx/>
              <a:buChar char="•"/>
            </a:pPr>
            <a:endParaRPr lang="fr-FR" altLang="fr-FR" sz="2000" dirty="0">
              <a:latin typeface="Gill Sans MT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fr-FR" altLang="fr-FR" sz="2000" dirty="0">
                <a:latin typeface="Gill Sans MT" pitchFamily="34" charset="0"/>
              </a:rPr>
              <a:t> Il est à la base de tous les </a:t>
            </a:r>
            <a:r>
              <a:rPr lang="fr-FR" altLang="fr-FR" sz="2000" b="1" dirty="0">
                <a:latin typeface="Gill Sans MT" pitchFamily="34" charset="0"/>
              </a:rPr>
              <a:t>SGBD</a:t>
            </a:r>
            <a:r>
              <a:rPr lang="fr-FR" altLang="fr-FR" sz="2000" dirty="0">
                <a:latin typeface="Gill Sans MT" pitchFamily="34" charset="0"/>
              </a:rPr>
              <a:t> </a:t>
            </a:r>
            <a:r>
              <a:rPr lang="fr-FR" altLang="fr-FR" sz="2000" b="1" dirty="0">
                <a:latin typeface="Gill Sans MT" pitchFamily="34" charset="0"/>
              </a:rPr>
              <a:t>dits relationnels </a:t>
            </a:r>
            <a:r>
              <a:rPr lang="fr-FR" altLang="fr-FR" sz="2000" dirty="0">
                <a:latin typeface="Gill Sans MT" pitchFamily="34" charset="0"/>
              </a:rPr>
              <a:t>(Access, </a:t>
            </a:r>
            <a:r>
              <a:rPr lang="fr-FR" altLang="fr-FR" sz="2000" dirty="0" err="1" smtClean="0">
                <a:latin typeface="Gill Sans MT" pitchFamily="34" charset="0"/>
              </a:rPr>
              <a:t>Oracle,DB2</a:t>
            </a:r>
            <a:r>
              <a:rPr lang="fr-FR" altLang="fr-FR" sz="2000" dirty="0" smtClean="0">
                <a:latin typeface="Gill Sans MT" pitchFamily="34" charset="0"/>
              </a:rPr>
              <a:t>…) qui </a:t>
            </a:r>
            <a:r>
              <a:rPr lang="fr-FR" altLang="fr-FR" sz="2000" dirty="0">
                <a:latin typeface="Gill Sans MT" pitchFamily="34" charset="0"/>
              </a:rPr>
              <a:t>sont les plus utilisés actuellement dans </a:t>
            </a:r>
            <a:r>
              <a:rPr lang="fr-FR" altLang="fr-FR" sz="2000" dirty="0" smtClean="0">
                <a:latin typeface="Gill Sans MT" pitchFamily="34" charset="0"/>
              </a:rPr>
              <a:t>les entreprises</a:t>
            </a:r>
            <a:r>
              <a:rPr lang="fr-FR" altLang="fr-FR" sz="2000" dirty="0">
                <a:latin typeface="Gill Sans MT" pitchFamily="34" charset="0"/>
              </a:rPr>
              <a:t>.</a:t>
            </a:r>
          </a:p>
          <a:p>
            <a:pPr algn="just" eaLnBrk="1" hangingPunct="1"/>
            <a:endParaRPr lang="fr-FR" altLang="fr-FR" sz="2000" dirty="0">
              <a:latin typeface="Gill Sans MT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fr-FR" altLang="fr-FR" sz="2000" dirty="0">
                <a:latin typeface="Gill Sans MT" pitchFamily="34" charset="0"/>
              </a:rPr>
              <a:t> Cet outil va nous permettre de recenser et </a:t>
            </a:r>
            <a:r>
              <a:rPr lang="fr-FR" altLang="fr-FR" sz="2000" b="1" dirty="0">
                <a:latin typeface="Gill Sans MT" pitchFamily="34" charset="0"/>
              </a:rPr>
              <a:t>d’organiser</a:t>
            </a:r>
            <a:r>
              <a:rPr lang="fr-FR" altLang="fr-FR" sz="2000" dirty="0">
                <a:latin typeface="Gill Sans MT" pitchFamily="34" charset="0"/>
              </a:rPr>
              <a:t> les données </a:t>
            </a:r>
            <a:r>
              <a:rPr lang="fr-FR" altLang="fr-FR" sz="2000" dirty="0" smtClean="0">
                <a:latin typeface="Gill Sans MT" pitchFamily="34" charset="0"/>
              </a:rPr>
              <a:t>du </a:t>
            </a:r>
            <a:r>
              <a:rPr lang="fr-FR" altLang="fr-FR" sz="2000" dirty="0">
                <a:latin typeface="Gill Sans MT" pitchFamily="34" charset="0"/>
              </a:rPr>
              <a:t>système d’information du domaine étudié. </a:t>
            </a:r>
          </a:p>
          <a:p>
            <a:pPr algn="just" eaLnBrk="1" hangingPunct="1"/>
            <a:endParaRPr lang="fr-FR" altLang="fr-FR" sz="2000" dirty="0">
              <a:latin typeface="Gill Sans MT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fr-FR" altLang="fr-FR" sz="2000" dirty="0">
                <a:latin typeface="Gill Sans MT" pitchFamily="34" charset="0"/>
              </a:rPr>
              <a:t> Il permet donc une représentation du “ réel perçu ” sous la forme </a:t>
            </a:r>
            <a:r>
              <a:rPr lang="fr-FR" altLang="fr-FR" sz="2000" dirty="0" smtClean="0">
                <a:latin typeface="Gill Sans MT" pitchFamily="34" charset="0"/>
              </a:rPr>
              <a:t>de</a:t>
            </a:r>
            <a:r>
              <a:rPr lang="fr-FR" altLang="fr-FR" sz="2000" dirty="0">
                <a:latin typeface="Gill Sans MT" pitchFamily="34" charset="0"/>
              </a:rPr>
              <a:t> </a:t>
            </a:r>
            <a:r>
              <a:rPr lang="fr-FR" altLang="fr-FR" sz="2000" dirty="0" smtClean="0">
                <a:latin typeface="Gill Sans MT" pitchFamily="34" charset="0"/>
              </a:rPr>
              <a:t>: </a:t>
            </a:r>
          </a:p>
          <a:p>
            <a:pPr algn="just" eaLnBrk="1" hangingPunct="1"/>
            <a:endParaRPr lang="fr-FR" altLang="fr-FR" sz="2000" dirty="0" smtClean="0">
              <a:solidFill>
                <a:srgbClr val="002060"/>
              </a:solidFill>
              <a:latin typeface="Gill Sans MT" pitchFamily="34" charset="0"/>
            </a:endParaRPr>
          </a:p>
          <a:p>
            <a:pPr algn="ctr" eaLnBrk="1" hangingPunct="1"/>
            <a:r>
              <a:rPr lang="fr-FR" altLang="fr-FR" sz="2000" b="1" dirty="0" smtClean="0">
                <a:solidFill>
                  <a:srgbClr val="002060"/>
                </a:solidFill>
                <a:latin typeface="Comic Sans MS" pitchFamily="66" charset="0"/>
              </a:rPr>
              <a:t>ENTITES, ASSOCIATIONS et PROPRIETES</a:t>
            </a:r>
            <a:r>
              <a:rPr lang="fr-FR" altLang="fr-FR" sz="2000" b="1" dirty="0">
                <a:solidFill>
                  <a:srgbClr val="002060"/>
                </a:solidFill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76" y="1986685"/>
            <a:ext cx="8858280" cy="258532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altLang="fr-FR" sz="2800" dirty="0" smtClean="0">
                <a:solidFill>
                  <a:schemeClr val="tx1"/>
                </a:solidFill>
              </a:rPr>
              <a:t>Lorsqu’une association-type binaire a une patte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altLang="fr-FR" sz="2800" dirty="0" smtClean="0">
                <a:solidFill>
                  <a:schemeClr val="tx1"/>
                </a:solidFill>
              </a:rPr>
              <a:t>dont la </a:t>
            </a:r>
            <a:r>
              <a:rPr lang="fr-FR" altLang="fr-FR" sz="2800" b="1" dirty="0" smtClean="0">
                <a:solidFill>
                  <a:schemeClr val="tx1"/>
                </a:solidFill>
              </a:rPr>
              <a:t>cardinalité maximale </a:t>
            </a:r>
            <a:r>
              <a:rPr lang="fr-FR" altLang="fr-FR" sz="2800" dirty="0" smtClean="0">
                <a:solidFill>
                  <a:schemeClr val="tx1"/>
                </a:solidFill>
              </a:rPr>
              <a:t>est</a:t>
            </a:r>
            <a:r>
              <a:rPr lang="fr-FR" altLang="fr-FR" sz="2800" b="1" i="1" dirty="0" smtClean="0">
                <a:solidFill>
                  <a:schemeClr val="tx1"/>
                </a:solidFill>
              </a:rPr>
              <a:t> </a:t>
            </a:r>
            <a:r>
              <a:rPr lang="fr-FR" altLang="fr-FR" sz="2800" b="1" dirty="0" smtClean="0">
                <a:solidFill>
                  <a:schemeClr val="tx1"/>
                </a:solidFill>
              </a:rPr>
              <a:t>égale à 1</a:t>
            </a:r>
            <a:r>
              <a:rPr lang="fr-FR" altLang="fr-FR" sz="2800" dirty="0" smtClean="0">
                <a:solidFill>
                  <a:schemeClr val="tx1"/>
                </a:solidFill>
              </a:rPr>
              <a:t>, </a:t>
            </a:r>
          </a:p>
          <a:p>
            <a:pPr algn="ctr" eaLnBrk="1" hangingPunct="1">
              <a:lnSpc>
                <a:spcPct val="90000"/>
              </a:lnSpc>
              <a:buNone/>
              <a:defRPr/>
            </a:pPr>
            <a:r>
              <a:rPr lang="fr-FR" altLang="fr-FR" sz="2800" dirty="0" smtClean="0">
                <a:solidFill>
                  <a:schemeClr val="tx1"/>
                </a:solidFill>
              </a:rPr>
              <a:t>alors cette relation est particulière et on dit qu'elle représente une </a:t>
            </a:r>
            <a:r>
              <a:rPr lang="fr-FR" altLang="fr-FR" sz="2800" b="1" dirty="0" smtClean="0">
                <a:solidFill>
                  <a:srgbClr val="FF0000"/>
                </a:solidFill>
              </a:rPr>
              <a:t>Contrainte d'Intégrité Fonctionnelle (CIF).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fr-FR" altLang="fr-FR" sz="2800" i="1" dirty="0" smtClean="0">
              <a:solidFill>
                <a:schemeClr val="tx1"/>
              </a:solidFill>
            </a:endParaRPr>
          </a:p>
        </p:txBody>
      </p:sp>
      <p:pic>
        <p:nvPicPr>
          <p:cNvPr id="48132" name="Picture 4" descr="Double contraintes 1,1 couleu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57224" y="4727596"/>
            <a:ext cx="7600950" cy="1773238"/>
          </a:xfrm>
        </p:spPr>
      </p:pic>
      <p:sp>
        <p:nvSpPr>
          <p:cNvPr id="6" name="Titre 4"/>
          <p:cNvSpPr txBox="1">
            <a:spLocks/>
          </p:cNvSpPr>
          <p:nvPr/>
        </p:nvSpPr>
        <p:spPr>
          <a:xfrm>
            <a:off x="214282" y="214313"/>
            <a:ext cx="8786843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44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Association : </a:t>
            </a:r>
            <a:r>
              <a:rPr lang="fr-FR" altLang="fr-FR" sz="4400" spc="-100" dirty="0" smtClean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Contrainte d’intégrité fonctionnelle</a:t>
            </a:r>
            <a:endParaRPr lang="fr-FR" sz="4400" spc="-100" dirty="0">
              <a:ln w="3175">
                <a:noFill/>
              </a:ln>
              <a:solidFill>
                <a:srgbClr val="00AEEF"/>
              </a:solidFill>
              <a:latin typeface="Segoe UI Light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436" y="228601"/>
            <a:ext cx="8363939" cy="609398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4400" dirty="0">
                <a:solidFill>
                  <a:srgbClr val="00AEEF"/>
                </a:solidFill>
              </a:rPr>
              <a:t>Contrainte d’intégrité fonctionnelle	</a:t>
            </a:r>
          </a:p>
        </p:txBody>
      </p:sp>
      <p:sp>
        <p:nvSpPr>
          <p:cNvPr id="413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9436" y="1447801"/>
            <a:ext cx="8363939" cy="2622256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endParaRPr lang="en-GB" altLang="fr-FR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fr-FR" alt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Une </a:t>
            </a:r>
            <a:r>
              <a:rPr lang="fr-FR" altLang="fr-FR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CIF</a:t>
            </a:r>
            <a:r>
              <a:rPr lang="fr-FR" alt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indique que l'une des entités est totalement déterminée par la connaissance de l'autre.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fr-FR" altLang="fr-FR" sz="240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fr-FR" alt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Par exemple on peut dire que connaissant une facture bien précise, on connaît avec certitude le client correspondant.</a:t>
            </a:r>
            <a:r>
              <a:rPr lang="fr-FR" altLang="fr-FR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anose="020B0604020202020204" pitchFamily="34" charset="-128"/>
              </a:rPr>
              <a:t> </a:t>
            </a:r>
            <a:endParaRPr lang="en-GB" altLang="fr-FR" sz="240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fr-FR" altLang="fr-FR" sz="24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610600" cy="4071966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1200"/>
              </a:spcBef>
              <a:tabLst>
                <a:tab pos="2282825" algn="ctr"/>
                <a:tab pos="5427663" algn="ctr"/>
                <a:tab pos="8374063" algn="r"/>
              </a:tabLst>
              <a:defRPr/>
            </a:pPr>
            <a:r>
              <a:rPr lang="fr-FR" altLang="fr-FR" sz="2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Exemple 1			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  <a:tabLst>
                <a:tab pos="2282825" algn="ctr"/>
                <a:tab pos="5427663" algn="ctr"/>
                <a:tab pos="8374063" algn="r"/>
              </a:tabLst>
              <a:defRPr/>
            </a:pPr>
            <a:endParaRPr lang="fr-FR" altLang="fr-FR" sz="28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  <a:tabLst>
                <a:tab pos="2282825" algn="ctr"/>
                <a:tab pos="5427663" algn="ctr"/>
                <a:tab pos="8374063" algn="r"/>
              </a:tabLst>
              <a:defRPr/>
            </a:pPr>
            <a:endParaRPr lang="fr-FR" altLang="fr-FR" sz="28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 eaLnBrk="1" hangingPunct="1">
              <a:lnSpc>
                <a:spcPct val="70000"/>
              </a:lnSpc>
              <a:spcBef>
                <a:spcPts val="1200"/>
              </a:spcBef>
              <a:tabLst>
                <a:tab pos="2282825" algn="ctr"/>
                <a:tab pos="5427663" algn="ctr"/>
                <a:tab pos="8374063" algn="r"/>
              </a:tabLst>
              <a:defRPr/>
            </a:pPr>
            <a:endParaRPr lang="fr-FR" altLang="fr-FR" sz="28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just" eaLnBrk="1" hangingPunct="1">
              <a:lnSpc>
                <a:spcPct val="70000"/>
              </a:lnSpc>
              <a:spcBef>
                <a:spcPts val="1200"/>
              </a:spcBef>
              <a:tabLst>
                <a:tab pos="2282825" algn="ctr"/>
                <a:tab pos="5427663" algn="ctr"/>
                <a:tab pos="8374063" algn="r"/>
              </a:tabLst>
              <a:defRPr/>
            </a:pPr>
            <a:endParaRPr lang="fr-FR" altLang="fr-FR" sz="28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819150" lvl="1" algn="just" eaLnBrk="1" hangingPunct="1">
              <a:lnSpc>
                <a:spcPct val="90000"/>
              </a:lnSpc>
              <a:spcBef>
                <a:spcPts val="1200"/>
              </a:spcBef>
              <a:tabLst>
                <a:tab pos="2282825" algn="ctr"/>
                <a:tab pos="5427663" algn="ctr"/>
                <a:tab pos="8374063" algn="r"/>
              </a:tabLst>
              <a:defRPr/>
            </a:pPr>
            <a:r>
              <a:rPr lang="fr-FR" altLang="fr-FR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nouvelle RG : un micro </a:t>
            </a:r>
            <a:r>
              <a:rPr lang="fr-FR" altLang="fr-FR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est </a:t>
            </a:r>
            <a:r>
              <a:rPr lang="fr-FR" altLang="fr-FR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connecté au plus une à une imprimante </a:t>
            </a:r>
          </a:p>
          <a:p>
            <a:pPr marL="819150" lvl="1" algn="just" eaLnBrk="1" hangingPunct="1">
              <a:lnSpc>
                <a:spcPct val="70000"/>
              </a:lnSpc>
              <a:spcBef>
                <a:spcPts val="1200"/>
              </a:spcBef>
              <a:tabLst>
                <a:tab pos="2282825" algn="ctr"/>
                <a:tab pos="5427663" algn="ctr"/>
                <a:tab pos="8374063" algn="r"/>
              </a:tabLst>
              <a:defRPr/>
            </a:pPr>
            <a:r>
              <a:rPr lang="fr-FR" altLang="fr-FR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Cela se traduit par la DF : n°Micro </a:t>
            </a:r>
            <a:r>
              <a:rPr lang="fr-FR" altLang="fr-FR" sz="2400" dirty="0" smtClean="0">
                <a:solidFill>
                  <a:schemeClr val="tx1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</a:t>
            </a:r>
            <a:r>
              <a:rPr lang="fr-FR" altLang="fr-FR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sz="2400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n°Imp</a:t>
            </a:r>
            <a:endParaRPr lang="fr-FR" altLang="fr-FR" sz="24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64797"/>
          </a:xfrm>
        </p:spPr>
        <p:txBody>
          <a:bodyPr/>
          <a:lstStyle/>
          <a:p>
            <a:pPr defTabSz="873125" eaLnBrk="1" hangingPunct="1">
              <a:tabLst>
                <a:tab pos="8288338" algn="r"/>
              </a:tabLst>
              <a:defRPr/>
            </a:pPr>
            <a:r>
              <a:rPr lang="fr-FR" altLang="fr-FR" sz="4400" dirty="0">
                <a:solidFill>
                  <a:srgbClr val="00AEEF"/>
                </a:solidFill>
              </a:rPr>
              <a:t>Contrainte d’intégrité fonctionnelle</a:t>
            </a:r>
            <a:r>
              <a:rPr lang="fr-FR" altLang="fr-FR" dirty="0" smtClean="0">
                <a:ea typeface="ＭＳ Ｐゴシック" panose="020B0600070205080204" pitchFamily="34" charset="-128"/>
              </a:rPr>
              <a:t>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47850" y="2159004"/>
            <a:ext cx="6496050" cy="1770062"/>
            <a:chOff x="672" y="1573"/>
            <a:chExt cx="4092" cy="111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72" y="1615"/>
              <a:ext cx="960" cy="1008"/>
              <a:chOff x="672" y="1615"/>
              <a:chExt cx="960" cy="1008"/>
            </a:xfrm>
          </p:grpSpPr>
          <p:sp>
            <p:nvSpPr>
              <p:cNvPr id="82962" name="Rectangle 6"/>
              <p:cNvSpPr>
                <a:spLocks noChangeArrowheads="1"/>
              </p:cNvSpPr>
              <p:nvPr/>
            </p:nvSpPr>
            <p:spPr bwMode="auto">
              <a:xfrm>
                <a:off x="672" y="1615"/>
                <a:ext cx="960" cy="2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fr-FR" altLang="fr-FR">
                    <a:solidFill>
                      <a:srgbClr val="002060"/>
                    </a:solidFill>
                    <a:ea typeface="ＭＳ Ｐゴシック" pitchFamily="34" charset="-128"/>
                  </a:rPr>
                  <a:t>MICRO</a:t>
                </a:r>
              </a:p>
            </p:txBody>
          </p:sp>
          <p:sp>
            <p:nvSpPr>
              <p:cNvPr id="82963" name="Rectangle 7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960" cy="7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r>
                  <a:rPr lang="fr-FR" altLang="fr-FR" u="sng">
                    <a:solidFill>
                      <a:srgbClr val="002060"/>
                    </a:solidFill>
                    <a:ea typeface="ＭＳ Ｐゴシック" pitchFamily="34" charset="-128"/>
                  </a:rPr>
                  <a:t>n°Micro</a:t>
                </a:r>
              </a:p>
              <a:p>
                <a:r>
                  <a:rPr lang="fr-FR" altLang="fr-FR">
                    <a:solidFill>
                      <a:srgbClr val="002060"/>
                    </a:solidFill>
                    <a:ea typeface="ＭＳ Ｐゴシック" pitchFamily="34" charset="-128"/>
                  </a:rPr>
                  <a:t>typeMicro</a:t>
                </a:r>
              </a:p>
              <a:p>
                <a:r>
                  <a:rPr lang="fr-FR" altLang="fr-FR">
                    <a:solidFill>
                      <a:srgbClr val="002060"/>
                    </a:solidFill>
                    <a:ea typeface="ＭＳ Ｐゴシック" pitchFamily="34" charset="-128"/>
                  </a:rPr>
                  <a:t>modèleMicro</a:t>
                </a:r>
              </a:p>
              <a:p>
                <a:endParaRPr lang="fr-FR" altLang="fr-FR">
                  <a:solidFill>
                    <a:srgbClr val="002060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96" y="1573"/>
              <a:ext cx="1068" cy="1115"/>
              <a:chOff x="1104" y="1994"/>
              <a:chExt cx="1200" cy="1174"/>
            </a:xfrm>
          </p:grpSpPr>
          <p:sp>
            <p:nvSpPr>
              <p:cNvPr id="82960" name="Rectangle 9"/>
              <p:cNvSpPr>
                <a:spLocks noChangeArrowheads="1"/>
              </p:cNvSpPr>
              <p:nvPr/>
            </p:nvSpPr>
            <p:spPr bwMode="auto">
              <a:xfrm>
                <a:off x="1104" y="1994"/>
                <a:ext cx="120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fr-FR" altLang="fr-FR" dirty="0">
                    <a:solidFill>
                      <a:srgbClr val="002060"/>
                    </a:solidFill>
                    <a:ea typeface="ＭＳ Ｐゴシック" pitchFamily="34" charset="-128"/>
                  </a:rPr>
                  <a:t>IMPRIMANTE</a:t>
                </a:r>
              </a:p>
            </p:txBody>
          </p:sp>
          <p:sp>
            <p:nvSpPr>
              <p:cNvPr id="82961" name="Rectangle 10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1200" cy="9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r>
                  <a:rPr lang="fr-FR" altLang="fr-FR" u="sng">
                    <a:solidFill>
                      <a:srgbClr val="002060"/>
                    </a:solidFill>
                    <a:ea typeface="ＭＳ Ｐゴシック" pitchFamily="34" charset="-128"/>
                  </a:rPr>
                  <a:t>n°Imp</a:t>
                </a:r>
              </a:p>
              <a:p>
                <a:r>
                  <a:rPr lang="fr-FR" altLang="fr-FR">
                    <a:solidFill>
                      <a:srgbClr val="002060"/>
                    </a:solidFill>
                    <a:ea typeface="ＭＳ Ｐゴシック" pitchFamily="34" charset="-128"/>
                  </a:rPr>
                  <a:t>typeImp</a:t>
                </a:r>
              </a:p>
              <a:p>
                <a:r>
                  <a:rPr lang="fr-FR" altLang="fr-FR">
                    <a:solidFill>
                      <a:srgbClr val="002060"/>
                    </a:solidFill>
                    <a:ea typeface="ＭＳ Ｐゴシック" pitchFamily="34" charset="-128"/>
                  </a:rPr>
                  <a:t>modèleImp</a:t>
                </a:r>
              </a:p>
              <a:p>
                <a:r>
                  <a:rPr lang="fr-FR" altLang="fr-FR">
                    <a:solidFill>
                      <a:srgbClr val="002060"/>
                    </a:solidFill>
                    <a:ea typeface="ＭＳ Ｐゴシック" pitchFamily="34" charset="-128"/>
                  </a:rPr>
                  <a:t>résolutionImp</a:t>
                </a:r>
              </a:p>
              <a:p>
                <a:endParaRPr lang="fr-FR" altLang="fr-FR">
                  <a:solidFill>
                    <a:srgbClr val="002060"/>
                  </a:solidFill>
                  <a:ea typeface="ＭＳ Ｐゴシック" pitchFamily="34" charset="-128"/>
                </a:endParaRPr>
              </a:p>
              <a:p>
                <a:endParaRPr lang="fr-FR" altLang="fr-FR">
                  <a:solidFill>
                    <a:srgbClr val="002060"/>
                  </a:solidFill>
                  <a:ea typeface="ＭＳ Ｐゴシック" pitchFamily="34" charset="-128"/>
                </a:endParaRPr>
              </a:p>
            </p:txBody>
          </p:sp>
        </p:grpSp>
        <p:cxnSp>
          <p:nvCxnSpPr>
            <p:cNvPr id="82955" name="AutoShape 11"/>
            <p:cNvCxnSpPr>
              <a:cxnSpLocks noChangeShapeType="1"/>
              <a:stCxn id="82963" idx="3"/>
              <a:endCxn id="82958" idx="1"/>
            </p:cNvCxnSpPr>
            <p:nvPr/>
          </p:nvCxnSpPr>
          <p:spPr bwMode="auto">
            <a:xfrm>
              <a:off x="1638" y="2248"/>
              <a:ext cx="586" cy="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956" name="AutoShape 12"/>
            <p:cNvCxnSpPr>
              <a:cxnSpLocks noChangeShapeType="1"/>
              <a:stCxn id="82961" idx="1"/>
              <a:endCxn id="82958" idx="3"/>
            </p:cNvCxnSpPr>
            <p:nvPr/>
          </p:nvCxnSpPr>
          <p:spPr bwMode="auto">
            <a:xfrm flipH="1">
              <a:off x="2982" y="2255"/>
              <a:ext cx="708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230" y="1968"/>
              <a:ext cx="746" cy="576"/>
              <a:chOff x="2352" y="2182"/>
              <a:chExt cx="1008" cy="602"/>
            </a:xfrm>
          </p:grpSpPr>
          <p:sp>
            <p:nvSpPr>
              <p:cNvPr id="82958" name="AutoShape 14"/>
              <p:cNvSpPr>
                <a:spLocks noChangeArrowheads="1"/>
              </p:cNvSpPr>
              <p:nvPr/>
            </p:nvSpPr>
            <p:spPr bwMode="auto">
              <a:xfrm>
                <a:off x="2352" y="2182"/>
                <a:ext cx="1008" cy="60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/>
              <a:lstStyle/>
              <a:p>
                <a:pPr algn="ctr"/>
                <a:r>
                  <a:rPr lang="fr-FR" altLang="fr-FR" dirty="0">
                    <a:solidFill>
                      <a:srgbClr val="002060"/>
                    </a:solidFill>
                    <a:ea typeface="ＭＳ Ｐゴシック" pitchFamily="34" charset="-128"/>
                  </a:rPr>
                  <a:t>Connecter</a:t>
                </a:r>
              </a:p>
              <a:p>
                <a:pPr algn="ctr">
                  <a:lnSpc>
                    <a:spcPct val="130000"/>
                  </a:lnSpc>
                </a:pPr>
                <a:endParaRPr lang="fr-FR" altLang="fr-FR" dirty="0">
                  <a:solidFill>
                    <a:srgbClr val="002060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82959" name="Line 15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fr-FR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82950" name="Rectangle 16"/>
          <p:cNvSpPr>
            <a:spLocks noChangeArrowheads="1"/>
          </p:cNvSpPr>
          <p:nvPr/>
        </p:nvSpPr>
        <p:spPr bwMode="auto">
          <a:xfrm>
            <a:off x="5857900" y="2786066"/>
            <a:ext cx="369888" cy="292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r-FR" altLang="fr-FR" b="1">
                <a:solidFill>
                  <a:srgbClr val="002060"/>
                </a:solidFill>
                <a:ea typeface="ＭＳ Ｐゴシック" pitchFamily="34" charset="-128"/>
              </a:rPr>
              <a:t>1</a:t>
            </a:r>
            <a:r>
              <a:rPr lang="fr-FR" altLang="fr-FR">
                <a:solidFill>
                  <a:srgbClr val="002060"/>
                </a:solidFill>
                <a:ea typeface="ＭＳ Ｐゴシック" pitchFamily="34" charset="-128"/>
              </a:rPr>
              <a:t>, </a:t>
            </a:r>
            <a:r>
              <a:rPr lang="fr-FR" altLang="fr-FR" b="1">
                <a:solidFill>
                  <a:srgbClr val="002060"/>
                </a:solidFill>
                <a:ea typeface="ＭＳ Ｐゴシック" pitchFamily="34" charset="-128"/>
              </a:rPr>
              <a:t>n</a:t>
            </a:r>
            <a:endParaRPr lang="fr-FR" altLang="fr-FR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199697" name="Rectangle 17"/>
          <p:cNvSpPr>
            <a:spLocks noChangeArrowheads="1"/>
          </p:cNvSpPr>
          <p:nvPr/>
        </p:nvSpPr>
        <p:spPr bwMode="auto">
          <a:xfrm>
            <a:off x="3343300" y="2786066"/>
            <a:ext cx="369888" cy="292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fr-FR" altLang="fr-FR" b="1" dirty="0">
                <a:solidFill>
                  <a:srgbClr val="002060"/>
                </a:solidFill>
                <a:ea typeface="ＭＳ Ｐゴシック" pitchFamily="34" charset="-128"/>
              </a:rPr>
              <a:t>0</a:t>
            </a:r>
            <a:r>
              <a:rPr lang="fr-FR" altLang="fr-FR" dirty="0">
                <a:solidFill>
                  <a:srgbClr val="002060"/>
                </a:solidFill>
                <a:ea typeface="ＭＳ Ｐゴシック" pitchFamily="34" charset="-128"/>
              </a:rPr>
              <a:t>, </a:t>
            </a:r>
            <a:r>
              <a:rPr lang="fr-FR" altLang="fr-FR" b="1" dirty="0">
                <a:solidFill>
                  <a:srgbClr val="002060"/>
                </a:solidFill>
                <a:ea typeface="ＭＳ Ｐゴシック" pitchFamily="34" charset="-128"/>
              </a:rPr>
              <a:t>1</a:t>
            </a:r>
            <a:endParaRPr lang="fr-FR" altLang="fr-FR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82952" name="Rectangle 19"/>
          <p:cNvSpPr>
            <a:spLocks noChangeArrowheads="1"/>
          </p:cNvSpPr>
          <p:nvPr/>
        </p:nvSpPr>
        <p:spPr bwMode="auto">
          <a:xfrm>
            <a:off x="1428728" y="5786454"/>
            <a:ext cx="6335713" cy="70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altLang="fr-FR" sz="2000" b="1" dirty="0">
                <a:solidFill>
                  <a:schemeClr val="tx1"/>
                </a:solidFill>
                <a:ea typeface="ＭＳ Ｐゴシック" pitchFamily="34" charset="-128"/>
              </a:rPr>
              <a:t>il existe une Contrainte d’Intégrité Fonctionnelle </a:t>
            </a:r>
          </a:p>
          <a:p>
            <a:r>
              <a:rPr lang="fr-FR" altLang="fr-FR" sz="2000" b="1" dirty="0">
                <a:solidFill>
                  <a:schemeClr val="tx1"/>
                </a:solidFill>
                <a:ea typeface="ＭＳ Ｐゴシック" pitchFamily="34" charset="-128"/>
              </a:rPr>
              <a:t>entre les entités « MICRO » et « IMPRIMANTE »</a:t>
            </a: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2976" y="1357298"/>
            <a:ext cx="7034212" cy="911019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fr-FR" b="1" dirty="0" smtClean="0">
                <a:solidFill>
                  <a:srgbClr val="FF0000"/>
                </a:solidFill>
              </a:rPr>
              <a:t>Une CIF ne peut en aucun cas porter de propriété !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fr-FR" sz="800" dirty="0" smtClean="0">
                <a:solidFill>
                  <a:srgbClr val="FF0000"/>
                </a:solidFill>
              </a:rPr>
              <a:t>			</a:t>
            </a:r>
          </a:p>
        </p:txBody>
      </p:sp>
      <p:pic>
        <p:nvPicPr>
          <p:cNvPr id="54276" name="Picture 9" descr="Schéma faux N° 1 couleu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82732" y="2997216"/>
            <a:ext cx="5975350" cy="2646362"/>
          </a:xfrm>
          <a:noFill/>
        </p:spPr>
      </p:pic>
      <p:sp>
        <p:nvSpPr>
          <p:cNvPr id="7" name="Titre 6"/>
          <p:cNvSpPr txBox="1">
            <a:spLocks/>
          </p:cNvSpPr>
          <p:nvPr/>
        </p:nvSpPr>
        <p:spPr>
          <a:xfrm>
            <a:off x="0" y="1"/>
            <a:ext cx="7686675" cy="8572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fr-FR" altLang="fr-FR" sz="44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Propriétés : règle absolue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fr-FR" altLang="fr-FR"/>
          </a:p>
        </p:txBody>
      </p:sp>
      <p:pic>
        <p:nvPicPr>
          <p:cNvPr id="55300" name="Picture 9" descr="Taux mal placé couleur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7450" y="1614488"/>
            <a:ext cx="6769100" cy="2462212"/>
          </a:xfrm>
          <a:noFill/>
        </p:spPr>
      </p:pic>
      <p:pic>
        <p:nvPicPr>
          <p:cNvPr id="55301" name="Picture 10" descr="l'association n'est pas fonctionnelle couleu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16013" y="4365625"/>
            <a:ext cx="7272337" cy="2335213"/>
          </a:xfrm>
          <a:noFill/>
        </p:spPr>
      </p:pic>
      <p:sp>
        <p:nvSpPr>
          <p:cNvPr id="7" name="Titre 6"/>
          <p:cNvSpPr txBox="1">
            <a:spLocks/>
          </p:cNvSpPr>
          <p:nvPr/>
        </p:nvSpPr>
        <p:spPr>
          <a:xfrm>
            <a:off x="0" y="142874"/>
            <a:ext cx="9144000" cy="121442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r>
              <a:rPr lang="fr-FR" altLang="fr-FR" sz="44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Propriétés </a:t>
            </a:r>
            <a:r>
              <a:rPr lang="fr-FR" altLang="fr-FR" sz="4400" spc="-100" dirty="0" smtClean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: règle absolue</a:t>
            </a:r>
          </a:p>
          <a:p>
            <a:pPr>
              <a:defRPr/>
            </a:pPr>
            <a:endParaRPr lang="fr-FR" altLang="fr-FR" sz="4400" spc="-100" dirty="0" smtClean="0">
              <a:ln w="3175">
                <a:noFill/>
              </a:ln>
              <a:solidFill>
                <a:srgbClr val="00AEEF"/>
              </a:solidFill>
              <a:latin typeface="Segoe UI Light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597" y="1142984"/>
            <a:ext cx="8247092" cy="5500704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fr-FR" sz="2800" dirty="0" smtClean="0">
                <a:solidFill>
                  <a:schemeClr val="tx1"/>
                </a:solidFill>
              </a:rPr>
              <a:t>L’association </a:t>
            </a:r>
            <a:r>
              <a:rPr lang="fr-FR" sz="2800" i="1" dirty="0" smtClean="0">
                <a:solidFill>
                  <a:schemeClr val="tx1"/>
                </a:solidFill>
              </a:rPr>
              <a:t>A6</a:t>
            </a:r>
            <a:r>
              <a:rPr lang="fr-FR" sz="2800" dirty="0" smtClean="0">
                <a:solidFill>
                  <a:schemeClr val="tx1"/>
                </a:solidFill>
              </a:rPr>
              <a:t> décrit un lien sémantique entre les entités </a:t>
            </a:r>
            <a:r>
              <a:rPr lang="fr-FR" sz="2800" i="1" dirty="0" smtClean="0">
                <a:solidFill>
                  <a:schemeClr val="tx1"/>
                </a:solidFill>
              </a:rPr>
              <a:t>X</a:t>
            </a:r>
            <a:r>
              <a:rPr lang="fr-FR" sz="2800" dirty="0" smtClean="0">
                <a:solidFill>
                  <a:schemeClr val="tx1"/>
                </a:solidFill>
              </a:rPr>
              <a:t>, </a:t>
            </a:r>
            <a:r>
              <a:rPr lang="fr-FR" sz="2800" i="1" dirty="0" smtClean="0">
                <a:solidFill>
                  <a:schemeClr val="tx1"/>
                </a:solidFill>
              </a:rPr>
              <a:t>Y</a:t>
            </a:r>
            <a:r>
              <a:rPr lang="fr-FR" sz="2800" dirty="0" smtClean="0">
                <a:solidFill>
                  <a:schemeClr val="tx1"/>
                </a:solidFill>
              </a:rPr>
              <a:t> et </a:t>
            </a:r>
            <a:r>
              <a:rPr lang="fr-FR" sz="2800" i="1" dirty="0" smtClean="0">
                <a:solidFill>
                  <a:schemeClr val="tx1"/>
                </a:solidFill>
              </a:rPr>
              <a:t>Z</a:t>
            </a:r>
            <a:r>
              <a:rPr lang="fr-FR" sz="2800" dirty="0" smtClean="0">
                <a:solidFill>
                  <a:schemeClr val="tx1"/>
                </a:solidFill>
              </a:rPr>
              <a:t>. 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fr-FR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fr-FR" sz="2800" b="1" dirty="0" smtClean="0">
              <a:solidFill>
                <a:schemeClr val="accent2"/>
              </a:solidFill>
            </a:endParaRPr>
          </a:p>
          <a:p>
            <a:pPr marL="365760" indent="-283464"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fr-FR" sz="2400" b="1" dirty="0" smtClean="0">
                <a:solidFill>
                  <a:srgbClr val="002060"/>
                </a:solidFill>
              </a:rPr>
              <a:t>Difficile à gérer en pratique !!!</a:t>
            </a:r>
          </a:p>
          <a:p>
            <a:pPr marL="365760" indent="-283464"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fr-FR" sz="2400" b="1" dirty="0" smtClean="0">
                <a:solidFill>
                  <a:srgbClr val="002060"/>
                </a:solidFill>
              </a:rPr>
              <a:t>Il faut essayer d’en avoir le moins possible. </a:t>
            </a:r>
          </a:p>
        </p:txBody>
      </p:sp>
      <p:pic>
        <p:nvPicPr>
          <p:cNvPr id="56324" name="Picture 8" descr="Une ternaire couleu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103438" y="2071688"/>
            <a:ext cx="4968875" cy="3375025"/>
          </a:xfrm>
        </p:spPr>
      </p:pic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0" y="0"/>
            <a:ext cx="7534275" cy="92868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44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Le cas des associations ternaire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1146175" y="1495425"/>
            <a:ext cx="1276350" cy="984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 altLang="fr-FR">
              <a:latin typeface="Gill Sans MT" pitchFamily="34" charset="0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4954588" y="1512888"/>
            <a:ext cx="1277937" cy="984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 altLang="fr-FR">
              <a:latin typeface="Gill Sans MT" pitchFamily="34" charset="0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1262063" y="3500438"/>
            <a:ext cx="1277937" cy="757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altLang="fr-FR" sz="2000"/>
              <a:t>Classe</a:t>
            </a:r>
          </a:p>
        </p:txBody>
      </p:sp>
      <p:sp>
        <p:nvSpPr>
          <p:cNvPr id="57350" name="Line 8"/>
          <p:cNvSpPr>
            <a:spLocks noChangeShapeType="1"/>
          </p:cNvSpPr>
          <p:nvPr/>
        </p:nvSpPr>
        <p:spPr bwMode="auto">
          <a:xfrm>
            <a:off x="1143000" y="1814513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7351" name="Line 10"/>
          <p:cNvSpPr>
            <a:spLocks noChangeShapeType="1"/>
          </p:cNvSpPr>
          <p:nvPr/>
        </p:nvSpPr>
        <p:spPr bwMode="auto">
          <a:xfrm>
            <a:off x="1262063" y="3857625"/>
            <a:ext cx="1277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7352" name="Line 11"/>
          <p:cNvSpPr>
            <a:spLocks noChangeShapeType="1"/>
          </p:cNvSpPr>
          <p:nvPr/>
        </p:nvSpPr>
        <p:spPr bwMode="auto">
          <a:xfrm>
            <a:off x="4954588" y="1814513"/>
            <a:ext cx="1277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7353" name="Oval 12"/>
          <p:cNvSpPr>
            <a:spLocks noChangeArrowheads="1"/>
          </p:cNvSpPr>
          <p:nvPr/>
        </p:nvSpPr>
        <p:spPr bwMode="auto">
          <a:xfrm>
            <a:off x="2833688" y="2344738"/>
            <a:ext cx="1851025" cy="755650"/>
          </a:xfrm>
          <a:prstGeom prst="ellipse">
            <a:avLst/>
          </a:prstGeom>
          <a:solidFill>
            <a:srgbClr val="5AD74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fr-FR" sz="2000"/>
          </a:p>
        </p:txBody>
      </p:sp>
      <p:sp>
        <p:nvSpPr>
          <p:cNvPr id="57354" name="Line 13"/>
          <p:cNvSpPr>
            <a:spLocks noChangeShapeType="1"/>
          </p:cNvSpPr>
          <p:nvPr/>
        </p:nvSpPr>
        <p:spPr bwMode="auto">
          <a:xfrm>
            <a:off x="2890838" y="2722563"/>
            <a:ext cx="1779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7355" name="Line 14"/>
          <p:cNvSpPr>
            <a:spLocks noChangeShapeType="1"/>
          </p:cNvSpPr>
          <p:nvPr/>
        </p:nvSpPr>
        <p:spPr bwMode="auto">
          <a:xfrm>
            <a:off x="2427288" y="2054225"/>
            <a:ext cx="865187" cy="328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7356" name="Line 15"/>
          <p:cNvSpPr>
            <a:spLocks noChangeShapeType="1"/>
          </p:cNvSpPr>
          <p:nvPr/>
        </p:nvSpPr>
        <p:spPr bwMode="auto">
          <a:xfrm flipV="1">
            <a:off x="4210050" y="2041525"/>
            <a:ext cx="744538" cy="347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7357" name="Line 17"/>
          <p:cNvSpPr>
            <a:spLocks noChangeShapeType="1"/>
          </p:cNvSpPr>
          <p:nvPr/>
        </p:nvSpPr>
        <p:spPr bwMode="auto">
          <a:xfrm flipH="1">
            <a:off x="2547938" y="3101975"/>
            <a:ext cx="1214437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7358" name="Text Box 18"/>
          <p:cNvSpPr txBox="1">
            <a:spLocks noChangeArrowheads="1"/>
          </p:cNvSpPr>
          <p:nvPr/>
        </p:nvSpPr>
        <p:spPr bwMode="auto">
          <a:xfrm>
            <a:off x="1279525" y="1457325"/>
            <a:ext cx="69691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000"/>
              <a:t>Prof</a:t>
            </a:r>
          </a:p>
        </p:txBody>
      </p:sp>
      <p:sp>
        <p:nvSpPr>
          <p:cNvPr id="57359" name="Text Box 19"/>
          <p:cNvSpPr txBox="1">
            <a:spLocks noChangeArrowheads="1"/>
          </p:cNvSpPr>
          <p:nvPr/>
        </p:nvSpPr>
        <p:spPr bwMode="auto">
          <a:xfrm>
            <a:off x="1289050" y="1854200"/>
            <a:ext cx="973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000" u="sng"/>
              <a:t>N°prof</a:t>
            </a:r>
          </a:p>
          <a:p>
            <a:pPr eaLnBrk="1" hangingPunct="1"/>
            <a:r>
              <a:rPr lang="fr-FR" altLang="fr-FR" sz="2000"/>
              <a:t>Nom</a:t>
            </a:r>
          </a:p>
        </p:txBody>
      </p:sp>
      <p:sp>
        <p:nvSpPr>
          <p:cNvPr id="57360" name="Text Box 20"/>
          <p:cNvSpPr txBox="1">
            <a:spLocks noChangeArrowheads="1"/>
          </p:cNvSpPr>
          <p:nvPr/>
        </p:nvSpPr>
        <p:spPr bwMode="auto">
          <a:xfrm>
            <a:off x="5068888" y="1508125"/>
            <a:ext cx="1106487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000"/>
              <a:t>Matière</a:t>
            </a:r>
          </a:p>
        </p:txBody>
      </p:sp>
      <p:sp>
        <p:nvSpPr>
          <p:cNvPr id="57361" name="Text Box 21"/>
          <p:cNvSpPr txBox="1">
            <a:spLocks noChangeArrowheads="1"/>
          </p:cNvSpPr>
          <p:nvPr/>
        </p:nvSpPr>
        <p:spPr bwMode="auto">
          <a:xfrm>
            <a:off x="5005388" y="1804988"/>
            <a:ext cx="95885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000" u="sng"/>
              <a:t>N°mat</a:t>
            </a:r>
          </a:p>
        </p:txBody>
      </p:sp>
      <p:sp>
        <p:nvSpPr>
          <p:cNvPr id="57362" name="Text Box 22"/>
          <p:cNvSpPr txBox="1">
            <a:spLocks noChangeArrowheads="1"/>
          </p:cNvSpPr>
          <p:nvPr/>
        </p:nvSpPr>
        <p:spPr bwMode="auto">
          <a:xfrm>
            <a:off x="3041650" y="2414588"/>
            <a:ext cx="8708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000" dirty="0" smtClean="0"/>
              <a:t> cours</a:t>
            </a:r>
            <a:endParaRPr lang="fr-FR" altLang="fr-FR" sz="2000" dirty="0"/>
          </a:p>
        </p:txBody>
      </p:sp>
      <p:sp>
        <p:nvSpPr>
          <p:cNvPr id="57363" name="Text Box 24"/>
          <p:cNvSpPr txBox="1">
            <a:spLocks noChangeArrowheads="1"/>
          </p:cNvSpPr>
          <p:nvPr/>
        </p:nvSpPr>
        <p:spPr bwMode="auto">
          <a:xfrm>
            <a:off x="3000375" y="2711450"/>
            <a:ext cx="160813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000"/>
              <a:t>salle, heure</a:t>
            </a:r>
          </a:p>
        </p:txBody>
      </p:sp>
      <p:sp>
        <p:nvSpPr>
          <p:cNvPr id="57364" name="Text Box 29"/>
          <p:cNvSpPr txBox="1">
            <a:spLocks noChangeArrowheads="1"/>
          </p:cNvSpPr>
          <p:nvPr/>
        </p:nvSpPr>
        <p:spPr bwMode="auto">
          <a:xfrm>
            <a:off x="1262063" y="3857625"/>
            <a:ext cx="12795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sz="2000" u="sng"/>
              <a:t>N°classe</a:t>
            </a:r>
          </a:p>
        </p:txBody>
      </p:sp>
      <p:sp>
        <p:nvSpPr>
          <p:cNvPr id="57365" name="Freeform 34"/>
          <p:cNvSpPr>
            <a:spLocks/>
          </p:cNvSpPr>
          <p:nvPr/>
        </p:nvSpPr>
        <p:spPr bwMode="auto">
          <a:xfrm>
            <a:off x="2584450" y="1428750"/>
            <a:ext cx="2098675" cy="419100"/>
          </a:xfrm>
          <a:custGeom>
            <a:avLst/>
            <a:gdLst>
              <a:gd name="T0" fmla="*/ 0 w 1231"/>
              <a:gd name="T1" fmla="*/ 2147483646 h 319"/>
              <a:gd name="T2" fmla="*/ 2147483646 w 1231"/>
              <a:gd name="T3" fmla="*/ 2147483646 h 319"/>
              <a:gd name="T4" fmla="*/ 2147483646 w 1231"/>
              <a:gd name="T5" fmla="*/ 2147483646 h 319"/>
              <a:gd name="T6" fmla="*/ 0 60000 65536"/>
              <a:gd name="T7" fmla="*/ 0 60000 65536"/>
              <a:gd name="T8" fmla="*/ 0 60000 65536"/>
              <a:gd name="T9" fmla="*/ 0 w 1231"/>
              <a:gd name="T10" fmla="*/ 0 h 319"/>
              <a:gd name="T11" fmla="*/ 1231 w 1231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1" h="319">
                <a:moveTo>
                  <a:pt x="0" y="319"/>
                </a:moveTo>
                <a:cubicBezTo>
                  <a:pt x="160" y="180"/>
                  <a:pt x="321" y="42"/>
                  <a:pt x="526" y="21"/>
                </a:cubicBezTo>
                <a:cubicBezTo>
                  <a:pt x="731" y="0"/>
                  <a:pt x="1114" y="162"/>
                  <a:pt x="1231" y="19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2" name="Groupe 55"/>
          <p:cNvGrpSpPr>
            <a:grpSpLocks/>
          </p:cNvGrpSpPr>
          <p:nvPr/>
        </p:nvGrpSpPr>
        <p:grpSpPr bwMode="auto">
          <a:xfrm>
            <a:off x="3427413" y="4183063"/>
            <a:ext cx="4787900" cy="2460625"/>
            <a:chOff x="3284562" y="4397399"/>
            <a:chExt cx="4787900" cy="2460625"/>
          </a:xfrm>
        </p:grpSpPr>
        <p:sp>
          <p:nvSpPr>
            <p:cNvPr id="57378" name="Rectangle 4"/>
            <p:cNvSpPr>
              <a:spLocks noChangeArrowheads="1"/>
            </p:cNvSpPr>
            <p:nvPr/>
          </p:nvSpPr>
          <p:spPr bwMode="auto">
            <a:xfrm>
              <a:off x="3289325" y="4402161"/>
              <a:ext cx="1187450" cy="11890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altLang="fr-FR">
                <a:latin typeface="Gill Sans MT" pitchFamily="34" charset="0"/>
              </a:endParaRPr>
            </a:p>
          </p:txBody>
        </p:sp>
        <p:sp>
          <p:nvSpPr>
            <p:cNvPr id="57379" name="Rectangle 5"/>
            <p:cNvSpPr>
              <a:spLocks noChangeArrowheads="1"/>
            </p:cNvSpPr>
            <p:nvPr/>
          </p:nvSpPr>
          <p:spPr bwMode="auto">
            <a:xfrm>
              <a:off x="6854850" y="4402161"/>
              <a:ext cx="1189037" cy="11890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fr-FR" altLang="fr-FR">
                <a:latin typeface="Gill Sans MT" pitchFamily="34" charset="0"/>
              </a:endParaRPr>
            </a:p>
          </p:txBody>
        </p:sp>
        <p:sp>
          <p:nvSpPr>
            <p:cNvPr id="57380" name="Rectangle 6"/>
            <p:cNvSpPr>
              <a:spLocks noChangeArrowheads="1"/>
            </p:cNvSpPr>
            <p:nvPr/>
          </p:nvSpPr>
          <p:spPr bwMode="auto">
            <a:xfrm>
              <a:off x="6854850" y="5943624"/>
              <a:ext cx="1189037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fr-FR" altLang="fr-FR" sz="2000"/>
                <a:t>Classe</a:t>
              </a:r>
            </a:p>
          </p:txBody>
        </p:sp>
        <p:sp>
          <p:nvSpPr>
            <p:cNvPr id="57381" name="Line 8"/>
            <p:cNvSpPr>
              <a:spLocks noChangeShapeType="1"/>
            </p:cNvSpPr>
            <p:nvPr/>
          </p:nvSpPr>
          <p:spPr bwMode="auto">
            <a:xfrm>
              <a:off x="3289325" y="4767286"/>
              <a:ext cx="1187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382" name="Line 10"/>
            <p:cNvSpPr>
              <a:spLocks noChangeShapeType="1"/>
            </p:cNvSpPr>
            <p:nvPr/>
          </p:nvSpPr>
          <p:spPr bwMode="auto">
            <a:xfrm>
              <a:off x="6854850" y="6318274"/>
              <a:ext cx="11890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383" name="Line 11"/>
            <p:cNvSpPr>
              <a:spLocks noChangeShapeType="1"/>
            </p:cNvSpPr>
            <p:nvPr/>
          </p:nvSpPr>
          <p:spPr bwMode="auto">
            <a:xfrm>
              <a:off x="6854850" y="4767286"/>
              <a:ext cx="11890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384" name="Oval 12"/>
            <p:cNvSpPr>
              <a:spLocks noChangeArrowheads="1"/>
            </p:cNvSpPr>
            <p:nvPr/>
          </p:nvSpPr>
          <p:spPr bwMode="auto">
            <a:xfrm>
              <a:off x="4933975" y="5407049"/>
              <a:ext cx="1592262" cy="914400"/>
            </a:xfrm>
            <a:prstGeom prst="ellipse">
              <a:avLst/>
            </a:prstGeom>
            <a:solidFill>
              <a:srgbClr val="5AD74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altLang="fr-FR" sz="2000"/>
            </a:p>
          </p:txBody>
        </p:sp>
        <p:sp>
          <p:nvSpPr>
            <p:cNvPr id="57385" name="Line 13"/>
            <p:cNvSpPr>
              <a:spLocks noChangeShapeType="1"/>
            </p:cNvSpPr>
            <p:nvPr/>
          </p:nvSpPr>
          <p:spPr bwMode="auto">
            <a:xfrm>
              <a:off x="4933975" y="5864249"/>
              <a:ext cx="1566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386" name="Line 14"/>
            <p:cNvSpPr>
              <a:spLocks noChangeShapeType="1"/>
            </p:cNvSpPr>
            <p:nvPr/>
          </p:nvSpPr>
          <p:spPr bwMode="auto">
            <a:xfrm flipV="1">
              <a:off x="4476775" y="4943499"/>
              <a:ext cx="684212" cy="98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387" name="Line 15"/>
            <p:cNvSpPr>
              <a:spLocks noChangeShapeType="1"/>
            </p:cNvSpPr>
            <p:nvPr/>
          </p:nvSpPr>
          <p:spPr bwMode="auto">
            <a:xfrm>
              <a:off x="4500587" y="5353074"/>
              <a:ext cx="474663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388" name="Line 17"/>
            <p:cNvSpPr>
              <a:spLocks noChangeShapeType="1"/>
            </p:cNvSpPr>
            <p:nvPr/>
          </p:nvSpPr>
          <p:spPr bwMode="auto">
            <a:xfrm>
              <a:off x="6057925" y="6264299"/>
              <a:ext cx="812800" cy="327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389" name="Text Box 18"/>
            <p:cNvSpPr txBox="1">
              <a:spLocks noChangeArrowheads="1"/>
            </p:cNvSpPr>
            <p:nvPr/>
          </p:nvSpPr>
          <p:spPr bwMode="auto">
            <a:xfrm>
              <a:off x="3303612" y="4418036"/>
              <a:ext cx="649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000"/>
                <a:t>Prof</a:t>
              </a:r>
            </a:p>
          </p:txBody>
        </p:sp>
        <p:sp>
          <p:nvSpPr>
            <p:cNvPr id="57390" name="Text Box 19"/>
            <p:cNvSpPr txBox="1">
              <a:spLocks noChangeArrowheads="1"/>
            </p:cNvSpPr>
            <p:nvPr/>
          </p:nvSpPr>
          <p:spPr bwMode="auto">
            <a:xfrm>
              <a:off x="3284562" y="4814911"/>
              <a:ext cx="90646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000" u="sng"/>
                <a:t>N°prof</a:t>
              </a:r>
            </a:p>
            <a:p>
              <a:pPr eaLnBrk="1" hangingPunct="1"/>
              <a:r>
                <a:rPr lang="fr-FR" altLang="fr-FR" sz="2000"/>
                <a:t>Nom</a:t>
              </a:r>
            </a:p>
          </p:txBody>
        </p:sp>
        <p:sp>
          <p:nvSpPr>
            <p:cNvPr id="57391" name="Text Box 20"/>
            <p:cNvSpPr txBox="1">
              <a:spLocks noChangeArrowheads="1"/>
            </p:cNvSpPr>
            <p:nvPr/>
          </p:nvSpPr>
          <p:spPr bwMode="auto">
            <a:xfrm>
              <a:off x="6961212" y="4397399"/>
              <a:ext cx="1030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000"/>
                <a:t>Matière</a:t>
              </a:r>
            </a:p>
          </p:txBody>
        </p:sp>
        <p:sp>
          <p:nvSpPr>
            <p:cNvPr id="57392" name="Text Box 21"/>
            <p:cNvSpPr txBox="1">
              <a:spLocks noChangeArrowheads="1"/>
            </p:cNvSpPr>
            <p:nvPr/>
          </p:nvSpPr>
          <p:spPr bwMode="auto">
            <a:xfrm>
              <a:off x="6902475" y="4756174"/>
              <a:ext cx="8921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000" u="sng"/>
                <a:t>N°mat</a:t>
              </a:r>
            </a:p>
          </p:txBody>
        </p:sp>
        <p:sp>
          <p:nvSpPr>
            <p:cNvPr id="57393" name="Text Box 22"/>
            <p:cNvSpPr txBox="1">
              <a:spLocks noChangeArrowheads="1"/>
            </p:cNvSpPr>
            <p:nvPr/>
          </p:nvSpPr>
          <p:spPr bwMode="auto">
            <a:xfrm>
              <a:off x="5202262" y="5491186"/>
              <a:ext cx="8048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000"/>
                <a:t>cours</a:t>
              </a:r>
            </a:p>
          </p:txBody>
        </p:sp>
        <p:sp>
          <p:nvSpPr>
            <p:cNvPr id="57394" name="Text Box 23"/>
            <p:cNvSpPr txBox="1">
              <a:spLocks noChangeArrowheads="1"/>
            </p:cNvSpPr>
            <p:nvPr/>
          </p:nvSpPr>
          <p:spPr bwMode="auto">
            <a:xfrm>
              <a:off x="5019700" y="5835674"/>
              <a:ext cx="1497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000"/>
                <a:t>salle, heure</a:t>
              </a:r>
            </a:p>
          </p:txBody>
        </p:sp>
        <p:sp>
          <p:nvSpPr>
            <p:cNvPr id="57395" name="Text Box 25"/>
            <p:cNvSpPr txBox="1">
              <a:spLocks noChangeArrowheads="1"/>
            </p:cNvSpPr>
            <p:nvPr/>
          </p:nvSpPr>
          <p:spPr bwMode="auto">
            <a:xfrm>
              <a:off x="3308375" y="6356374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fr-FR" sz="2000"/>
            </a:p>
          </p:txBody>
        </p:sp>
        <p:sp>
          <p:nvSpPr>
            <p:cNvPr id="57396" name="Text Box 27"/>
            <p:cNvSpPr txBox="1">
              <a:spLocks noChangeArrowheads="1"/>
            </p:cNvSpPr>
            <p:nvPr/>
          </p:nvSpPr>
          <p:spPr bwMode="auto">
            <a:xfrm>
              <a:off x="6881837" y="6365899"/>
              <a:ext cx="1190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000" u="sng"/>
                <a:t>N°classe</a:t>
              </a:r>
            </a:p>
          </p:txBody>
        </p:sp>
        <p:sp>
          <p:nvSpPr>
            <p:cNvPr id="57397" name="Oval 28"/>
            <p:cNvSpPr>
              <a:spLocks noChangeArrowheads="1"/>
            </p:cNvSpPr>
            <p:nvPr/>
          </p:nvSpPr>
          <p:spPr bwMode="auto">
            <a:xfrm>
              <a:off x="5165750" y="4592661"/>
              <a:ext cx="1112837" cy="615950"/>
            </a:xfrm>
            <a:prstGeom prst="ellipse">
              <a:avLst/>
            </a:prstGeom>
            <a:solidFill>
              <a:srgbClr val="5AD74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fr-FR" altLang="fr-FR">
                <a:latin typeface="Gill Sans MT" pitchFamily="34" charset="0"/>
              </a:endParaRPr>
            </a:p>
          </p:txBody>
        </p:sp>
        <p:sp>
          <p:nvSpPr>
            <p:cNvPr id="57398" name="Line 29"/>
            <p:cNvSpPr>
              <a:spLocks noChangeShapeType="1"/>
            </p:cNvSpPr>
            <p:nvPr/>
          </p:nvSpPr>
          <p:spPr bwMode="auto">
            <a:xfrm>
              <a:off x="6286525" y="4851424"/>
              <a:ext cx="557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399" name="Text Box 30"/>
            <p:cNvSpPr txBox="1">
              <a:spLocks noChangeArrowheads="1"/>
            </p:cNvSpPr>
            <p:nvPr/>
          </p:nvSpPr>
          <p:spPr bwMode="auto">
            <a:xfrm>
              <a:off x="5211787" y="4676799"/>
              <a:ext cx="946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altLang="fr-FR" sz="2000"/>
                <a:t>assure</a:t>
              </a:r>
            </a:p>
          </p:txBody>
        </p:sp>
      </p:grpSp>
      <p:sp>
        <p:nvSpPr>
          <p:cNvPr id="57367" name="Text Box 37"/>
          <p:cNvSpPr txBox="1">
            <a:spLocks noChangeArrowheads="1"/>
          </p:cNvSpPr>
          <p:nvPr/>
        </p:nvSpPr>
        <p:spPr bwMode="auto">
          <a:xfrm>
            <a:off x="2514600" y="2014538"/>
            <a:ext cx="490538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sz="1400"/>
              <a:t>0,n</a:t>
            </a:r>
          </a:p>
        </p:txBody>
      </p:sp>
      <p:sp>
        <p:nvSpPr>
          <p:cNvPr id="57368" name="Text Box 37"/>
          <p:cNvSpPr txBox="1">
            <a:spLocks noChangeArrowheads="1"/>
          </p:cNvSpPr>
          <p:nvPr/>
        </p:nvSpPr>
        <p:spPr bwMode="auto">
          <a:xfrm>
            <a:off x="4343400" y="2028825"/>
            <a:ext cx="490538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sz="1400"/>
              <a:t>0,n</a:t>
            </a:r>
          </a:p>
        </p:txBody>
      </p:sp>
      <p:sp>
        <p:nvSpPr>
          <p:cNvPr id="57369" name="Text Box 37"/>
          <p:cNvSpPr txBox="1">
            <a:spLocks noChangeArrowheads="1"/>
          </p:cNvSpPr>
          <p:nvPr/>
        </p:nvSpPr>
        <p:spPr bwMode="auto">
          <a:xfrm>
            <a:off x="2781300" y="3209925"/>
            <a:ext cx="481013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sz="1400"/>
              <a:t>0,n</a:t>
            </a:r>
          </a:p>
        </p:txBody>
      </p:sp>
      <p:sp>
        <p:nvSpPr>
          <p:cNvPr id="57370" name="ZoneTexte 58"/>
          <p:cNvSpPr txBox="1">
            <a:spLocks noChangeArrowheads="1"/>
          </p:cNvSpPr>
          <p:nvPr/>
        </p:nvSpPr>
        <p:spPr bwMode="auto">
          <a:xfrm>
            <a:off x="3262313" y="1428750"/>
            <a:ext cx="49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altLang="fr-FR" b="1">
                <a:solidFill>
                  <a:srgbClr val="FF0000"/>
                </a:solidFill>
                <a:latin typeface="Gill Sans MT" pitchFamily="34" charset="0"/>
              </a:rPr>
              <a:t>DF</a:t>
            </a:r>
          </a:p>
        </p:txBody>
      </p:sp>
      <p:sp>
        <p:nvSpPr>
          <p:cNvPr id="57371" name="Text Box 37"/>
          <p:cNvSpPr txBox="1">
            <a:spLocks noChangeArrowheads="1"/>
          </p:cNvSpPr>
          <p:nvPr/>
        </p:nvSpPr>
        <p:spPr bwMode="auto">
          <a:xfrm>
            <a:off x="4724400" y="4589463"/>
            <a:ext cx="490538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sz="1400"/>
              <a:t>1,1</a:t>
            </a:r>
          </a:p>
        </p:txBody>
      </p:sp>
      <p:sp>
        <p:nvSpPr>
          <p:cNvPr id="57372" name="Text Box 37"/>
          <p:cNvSpPr txBox="1">
            <a:spLocks noChangeArrowheads="1"/>
          </p:cNvSpPr>
          <p:nvPr/>
        </p:nvSpPr>
        <p:spPr bwMode="auto">
          <a:xfrm>
            <a:off x="6457950" y="4465638"/>
            <a:ext cx="490538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sz="1400"/>
              <a:t>1,n</a:t>
            </a:r>
          </a:p>
        </p:txBody>
      </p:sp>
      <p:sp>
        <p:nvSpPr>
          <p:cNvPr id="57373" name="Text Box 37"/>
          <p:cNvSpPr txBox="1">
            <a:spLocks noChangeArrowheads="1"/>
          </p:cNvSpPr>
          <p:nvPr/>
        </p:nvSpPr>
        <p:spPr bwMode="auto">
          <a:xfrm>
            <a:off x="6410325" y="6097588"/>
            <a:ext cx="490538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sz="1400"/>
              <a:t>0,n</a:t>
            </a:r>
          </a:p>
        </p:txBody>
      </p:sp>
      <p:sp>
        <p:nvSpPr>
          <p:cNvPr id="57374" name="Text Box 37"/>
          <p:cNvSpPr txBox="1">
            <a:spLocks noChangeArrowheads="1"/>
          </p:cNvSpPr>
          <p:nvPr/>
        </p:nvSpPr>
        <p:spPr bwMode="auto">
          <a:xfrm>
            <a:off x="4667250" y="5126038"/>
            <a:ext cx="490538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sz="1400"/>
              <a:t>0,n</a:t>
            </a:r>
          </a:p>
        </p:txBody>
      </p:sp>
      <p:sp>
        <p:nvSpPr>
          <p:cNvPr id="66" name="Virage 65"/>
          <p:cNvSpPr/>
          <p:nvPr/>
        </p:nvSpPr>
        <p:spPr>
          <a:xfrm rot="16200000" flipH="1" flipV="1">
            <a:off x="5157788" y="3057525"/>
            <a:ext cx="828675" cy="714375"/>
          </a:xfrm>
          <a:prstGeom prst="bentArrow">
            <a:avLst>
              <a:gd name="adj1" fmla="val 25000"/>
              <a:gd name="adj2" fmla="val 25000"/>
              <a:gd name="adj3" fmla="val 21525"/>
              <a:gd name="adj4" fmla="val 49542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57376" name="ZoneTexte 54"/>
          <p:cNvSpPr txBox="1">
            <a:spLocks noChangeArrowheads="1"/>
          </p:cNvSpPr>
          <p:nvPr/>
        </p:nvSpPr>
        <p:spPr bwMode="auto">
          <a:xfrm>
            <a:off x="6572250" y="1643063"/>
            <a:ext cx="2143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fr-FR" altLang="fr-FR" b="1" dirty="0">
                <a:solidFill>
                  <a:srgbClr val="FF0000"/>
                </a:solidFill>
                <a:latin typeface="Gill Sans MT" pitchFamily="34" charset="0"/>
              </a:rPr>
              <a:t>DF</a:t>
            </a:r>
            <a:r>
              <a:rPr lang="fr-FR" altLang="fr-FR" b="1" dirty="0" smtClean="0">
                <a:solidFill>
                  <a:srgbClr val="FF0000"/>
                </a:solidFill>
                <a:latin typeface="Gill Sans MT" pitchFamily="34" charset="0"/>
              </a:rPr>
              <a:t>: un </a:t>
            </a:r>
            <a:r>
              <a:rPr lang="fr-FR" altLang="fr-FR" b="1" dirty="0">
                <a:solidFill>
                  <a:srgbClr val="FF0000"/>
                </a:solidFill>
                <a:latin typeface="Gill Sans MT" pitchFamily="34" charset="0"/>
              </a:rPr>
              <a:t>prof. Enseigne une seule matière. </a:t>
            </a:r>
          </a:p>
        </p:txBody>
      </p:sp>
      <p:sp>
        <p:nvSpPr>
          <p:cNvPr id="56" name="Rectangle 9"/>
          <p:cNvSpPr txBox="1">
            <a:spLocks noChangeArrowheads="1"/>
          </p:cNvSpPr>
          <p:nvPr/>
        </p:nvSpPr>
        <p:spPr>
          <a:xfrm>
            <a:off x="0" y="-24"/>
            <a:ext cx="9143999" cy="92868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44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Association ternaire : dépendance fonctionnelle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1" grpId="0" animBg="1"/>
      <p:bldP spid="57372" grpId="0" animBg="1"/>
      <p:bldP spid="57373" grpId="0" animBg="1"/>
      <p:bldP spid="57374" grpId="0" animBg="1"/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10" y="1714488"/>
            <a:ext cx="8215370" cy="178595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fr-FR" b="1" dirty="0" smtClean="0">
                <a:solidFill>
                  <a:srgbClr val="002060"/>
                </a:solidFill>
              </a:rPr>
              <a:t>	Toutes les cardinalités maximum d’une </a:t>
            </a:r>
          </a:p>
          <a:p>
            <a:pPr marL="365760" indent="-283464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fr-FR" b="1" dirty="0" smtClean="0">
                <a:solidFill>
                  <a:srgbClr val="002060"/>
                </a:solidFill>
              </a:rPr>
              <a:t>association ternaire </a:t>
            </a:r>
          </a:p>
          <a:p>
            <a:pPr marL="365760" indent="-283464"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fr-FR" b="1" dirty="0" smtClean="0">
                <a:solidFill>
                  <a:srgbClr val="002060"/>
                </a:solidFill>
              </a:rPr>
              <a:t>(et au-delà) doivent être égales à n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214282" y="0"/>
            <a:ext cx="8929718" cy="128587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sz="4300" spc="-100" dirty="0">
                <a:ln w="3175">
                  <a:noFill/>
                </a:ln>
                <a:solidFill>
                  <a:srgbClr val="00AEEF"/>
                </a:solidFill>
                <a:latin typeface="Segoe UI Light" pitchFamily="34" charset="0"/>
                <a:cs typeface="Arial" charset="0"/>
              </a:rPr>
              <a:t>Association ternaire : règle absolue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963613" y="4143375"/>
            <a:ext cx="8108950" cy="24288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b="1" dirty="0">
                <a:solidFill>
                  <a:schemeClr val="tx1"/>
                </a:solidFill>
                <a:latin typeface="Comic Sans MS" pitchFamily="66" charset="0"/>
              </a:rPr>
              <a:t>Règle 5 </a:t>
            </a:r>
            <a:r>
              <a:rPr lang="fr-FR" dirty="0">
                <a:solidFill>
                  <a:schemeClr val="tx1"/>
                </a:solidFill>
              </a:rPr>
              <a:t>A chaque occurrence d’une association correspond une et une 	seule occurrence de chaque entité qui participe à la relation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b="1" dirty="0">
                <a:solidFill>
                  <a:schemeClr val="tx1"/>
                </a:solidFill>
                <a:latin typeface="Comic Sans MS" pitchFamily="66" charset="0"/>
              </a:rPr>
              <a:t>Règle 6 </a:t>
            </a:r>
            <a:r>
              <a:rPr lang="fr-FR" dirty="0">
                <a:solidFill>
                  <a:schemeClr val="tx1"/>
                </a:solidFill>
              </a:rPr>
              <a:t>Pour chaque occurrence de l’association, il ne peut exister qu’une </a:t>
            </a:r>
            <a:r>
              <a:rPr lang="fr-FR" dirty="0" smtClean="0">
                <a:solidFill>
                  <a:schemeClr val="tx1"/>
                </a:solidFill>
              </a:rPr>
              <a:t>et une seule </a:t>
            </a:r>
            <a:r>
              <a:rPr lang="fr-FR" dirty="0">
                <a:solidFill>
                  <a:schemeClr val="tx1"/>
                </a:solidFill>
              </a:rPr>
              <a:t>valeur pour chaque propriété de l’association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b="1" dirty="0">
                <a:solidFill>
                  <a:schemeClr val="tx1"/>
                </a:solidFill>
                <a:latin typeface="Comic Sans MS" pitchFamily="66" charset="0"/>
              </a:rPr>
              <a:t>Règle 7 </a:t>
            </a:r>
            <a:r>
              <a:rPr lang="fr-FR" dirty="0">
                <a:solidFill>
                  <a:schemeClr val="tx1"/>
                </a:solidFill>
              </a:rPr>
              <a:t>Toutes les propriétés d’une association doivent dépendre </a:t>
            </a:r>
            <a:r>
              <a:rPr lang="fr-FR" dirty="0" smtClean="0">
                <a:solidFill>
                  <a:schemeClr val="tx1"/>
                </a:solidFill>
              </a:rPr>
              <a:t>pleinement de </a:t>
            </a:r>
            <a:r>
              <a:rPr lang="fr-FR" dirty="0">
                <a:solidFill>
                  <a:schemeClr val="tx1"/>
                </a:solidFill>
              </a:rPr>
              <a:t>l’identifiant de la relation.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027113" y="919163"/>
            <a:ext cx="8072437" cy="300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fr-FR" b="1" dirty="0">
                <a:solidFill>
                  <a:schemeClr val="accent6"/>
                </a:solidFill>
                <a:latin typeface="Comic Sans MS" pitchFamily="66" charset="0"/>
              </a:rPr>
              <a:t>Règle 1 </a:t>
            </a:r>
            <a:r>
              <a:rPr lang="fr-FR" dirty="0">
                <a:solidFill>
                  <a:schemeClr val="accent6"/>
                </a:solidFill>
              </a:rPr>
              <a:t>Existence d’un identifiant pour chaque entité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accent6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accent6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b="1" dirty="0">
                <a:solidFill>
                  <a:schemeClr val="accent6"/>
                </a:solidFill>
                <a:latin typeface="Comic Sans MS" pitchFamily="66" charset="0"/>
              </a:rPr>
              <a:t>Règle 2 </a:t>
            </a:r>
            <a:r>
              <a:rPr lang="fr-FR" dirty="0">
                <a:solidFill>
                  <a:schemeClr val="accent6"/>
                </a:solidFill>
              </a:rPr>
              <a:t>Pour chaque occurrence d’une entité, chaque propriété ne </a:t>
            </a:r>
            <a:r>
              <a:rPr lang="fr-FR" dirty="0" smtClean="0">
                <a:solidFill>
                  <a:schemeClr val="accent6"/>
                </a:solidFill>
              </a:rPr>
              <a:t>peut </a:t>
            </a:r>
            <a:endParaRPr lang="fr-FR" dirty="0">
              <a:solidFill>
                <a:schemeClr val="accent6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dirty="0" smtClean="0">
                <a:solidFill>
                  <a:schemeClr val="accent6"/>
                </a:solidFill>
              </a:rPr>
              <a:t> prendre </a:t>
            </a:r>
            <a:r>
              <a:rPr lang="fr-FR" dirty="0">
                <a:solidFill>
                  <a:schemeClr val="accent6"/>
                </a:solidFill>
              </a:rPr>
              <a:t>qu’une valeur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accent6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accent6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b="1" dirty="0">
                <a:solidFill>
                  <a:schemeClr val="accent6"/>
                </a:solidFill>
                <a:latin typeface="Comic Sans MS" pitchFamily="66" charset="0"/>
              </a:rPr>
              <a:t>Règle 3 </a:t>
            </a:r>
            <a:r>
              <a:rPr lang="fr-FR" dirty="0">
                <a:solidFill>
                  <a:schemeClr val="accent6"/>
                </a:solidFill>
              </a:rPr>
              <a:t>Toutes les propriétés doivent êtres élémentaires (non décomposables)</a:t>
            </a: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accent6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fr-FR" dirty="0">
              <a:solidFill>
                <a:schemeClr val="accent6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fr-FR" b="1" dirty="0">
                <a:solidFill>
                  <a:schemeClr val="accent6"/>
                </a:solidFill>
                <a:latin typeface="Comic Sans MS" pitchFamily="66" charset="0"/>
              </a:rPr>
              <a:t>Règle 4 </a:t>
            </a:r>
            <a:r>
              <a:rPr lang="fr-FR" dirty="0">
                <a:solidFill>
                  <a:schemeClr val="accent6"/>
                </a:solidFill>
              </a:rPr>
              <a:t>Toutes les propriétés autres que l’identifiant doivent dépendre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fr-FR" dirty="0" smtClean="0">
                <a:solidFill>
                  <a:schemeClr val="accent6"/>
                </a:solidFill>
              </a:rPr>
              <a:t> pleinement </a:t>
            </a:r>
            <a:r>
              <a:rPr lang="fr-FR" dirty="0">
                <a:solidFill>
                  <a:schemeClr val="accent6"/>
                </a:solidFill>
              </a:rPr>
              <a:t>et directement de l’identifiant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1428750" y="3286125"/>
            <a:ext cx="8001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fr-FR" altLang="fr-FR" sz="1000" b="1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endParaRPr lang="fr-FR" altLang="fr-FR">
              <a:latin typeface="Gill Sans MT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fr-FR" altLang="fr-FR">
              <a:latin typeface="Gill Sans MT" pitchFamily="34" charset="0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1457325" y="71438"/>
            <a:ext cx="6686550" cy="928687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sz="4300" b="1" dirty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À retenir…</a:t>
            </a:r>
          </a:p>
        </p:txBody>
      </p:sp>
      <p:sp>
        <p:nvSpPr>
          <p:cNvPr id="14" name="Bulle ronde 13"/>
          <p:cNvSpPr/>
          <p:nvPr/>
        </p:nvSpPr>
        <p:spPr>
          <a:xfrm>
            <a:off x="79375" y="428625"/>
            <a:ext cx="1214438" cy="642938"/>
          </a:xfrm>
          <a:prstGeom prst="wedgeEllipseCallout">
            <a:avLst>
              <a:gd name="adj1" fmla="val 29688"/>
              <a:gd name="adj2" fmla="val 76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Entités</a:t>
            </a:r>
          </a:p>
        </p:txBody>
      </p:sp>
      <p:sp>
        <p:nvSpPr>
          <p:cNvPr id="15" name="Bulle ronde 14"/>
          <p:cNvSpPr>
            <a:spLocks noChangeArrowheads="1"/>
          </p:cNvSpPr>
          <p:nvPr/>
        </p:nvSpPr>
        <p:spPr bwMode="auto">
          <a:xfrm>
            <a:off x="-249979" y="3732807"/>
            <a:ext cx="2025548" cy="642937"/>
          </a:xfrm>
          <a:prstGeom prst="wedgeEllipseCallout">
            <a:avLst>
              <a:gd name="adj1" fmla="val 28310"/>
              <a:gd name="adj2" fmla="val 75926"/>
            </a:avLst>
          </a:prstGeom>
          <a:solidFill>
            <a:srgbClr val="C6B07E"/>
          </a:solidFill>
          <a:ln w="25400" algn="ctr">
            <a:solidFill>
              <a:srgbClr val="C6B07E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latin typeface="+mn-lt"/>
              </a:rPr>
              <a:t>Association</a:t>
            </a:r>
            <a:endParaRPr lang="fr-FR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566738" y="1022350"/>
            <a:ext cx="8043862" cy="3757613"/>
          </a:xfrm>
          <a:prstGeom prst="horizontalScroll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fr-F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133475" y="1828800"/>
            <a:ext cx="72707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fr-FR" altLang="fr-FR" sz="2800" dirty="0">
                <a:solidFill>
                  <a:srgbClr val="000000"/>
                </a:solidFill>
              </a:rPr>
              <a:t>Pour une situation donnée,</a:t>
            </a:r>
            <a:r>
              <a:rPr lang="fr-FR" altLang="fr-FR" sz="2800" b="1" dirty="0">
                <a:solidFill>
                  <a:srgbClr val="000000"/>
                </a:solidFill>
              </a:rPr>
              <a:t> il n’existe pas une «solution» unique. </a:t>
            </a:r>
          </a:p>
          <a:p>
            <a:pPr algn="ctr" eaLnBrk="1" hangingPunct="1">
              <a:lnSpc>
                <a:spcPct val="90000"/>
              </a:lnSpc>
            </a:pPr>
            <a:r>
              <a:rPr lang="fr-FR" altLang="fr-FR" sz="2800" dirty="0">
                <a:solidFill>
                  <a:srgbClr val="000000"/>
                </a:solidFill>
              </a:rPr>
              <a:t>Le « bon modèle » est celui qui est</a:t>
            </a:r>
            <a:r>
              <a:rPr lang="fr-FR" altLang="fr-FR" sz="2800" b="1" dirty="0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lnSpc>
                <a:spcPct val="90000"/>
              </a:lnSpc>
            </a:pPr>
            <a:r>
              <a:rPr lang="fr-FR" altLang="fr-FR" sz="2800" b="1" dirty="0">
                <a:solidFill>
                  <a:srgbClr val="000000"/>
                </a:solidFill>
              </a:rPr>
              <a:t>accepté par les personnes concernées par le projet.</a:t>
            </a:r>
          </a:p>
          <a:p>
            <a:pPr algn="ctr" eaLnBrk="1" hangingPunct="1"/>
            <a:endParaRPr lang="en-US" altLang="fr-FR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fr-FR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8643969" cy="4979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200" dirty="0" smtClean="0">
                <a:solidFill>
                  <a:schemeClr val="tx1"/>
                </a:solidFill>
              </a:rPr>
              <a:t>Est la représentation formelle de la mémorisation d’une </a:t>
            </a:r>
            <a:r>
              <a:rPr lang="fr-FR" altLang="fr-FR" sz="2200" b="1" dirty="0" smtClean="0">
                <a:solidFill>
                  <a:schemeClr val="tx1"/>
                </a:solidFill>
              </a:rPr>
              <a:t>information complexe et cohérente</a:t>
            </a:r>
            <a:r>
              <a:rPr lang="fr-FR" altLang="fr-FR" sz="2200" dirty="0" smtClean="0">
                <a:solidFill>
                  <a:schemeClr val="tx1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fr-FR" altLang="fr-FR" sz="2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200" dirty="0" smtClean="0">
                <a:solidFill>
                  <a:schemeClr val="tx1"/>
                </a:solidFill>
              </a:rPr>
              <a:t>Sert à décrire plusieurs </a:t>
            </a:r>
            <a:r>
              <a:rPr lang="fr-FR" altLang="fr-FR" sz="2200" b="1" dirty="0" smtClean="0">
                <a:solidFill>
                  <a:schemeClr val="tx1"/>
                </a:solidFill>
              </a:rPr>
              <a:t>occurrences</a:t>
            </a:r>
            <a:r>
              <a:rPr lang="fr-FR" altLang="fr-FR" sz="2200" dirty="0" smtClean="0">
                <a:solidFill>
                  <a:schemeClr val="tx1"/>
                </a:solidFill>
              </a:rPr>
              <a:t> de la même information complexe.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000" dirty="0" smtClean="0">
                <a:solidFill>
                  <a:schemeClr val="tx1"/>
                </a:solidFill>
              </a:rPr>
              <a:t>Exemple :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fr-FR" sz="1600" dirty="0" smtClean="0">
                <a:solidFill>
                  <a:schemeClr val="tx1"/>
                </a:solidFill>
              </a:rPr>
              <a:t>une 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Ford fiesta</a:t>
            </a:r>
            <a:r>
              <a:rPr lang="fr-FR" altLang="fr-FR" sz="1600" dirty="0" smtClean="0">
                <a:solidFill>
                  <a:schemeClr val="tx1"/>
                </a:solidFill>
              </a:rPr>
              <a:t>, une 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Renault </a:t>
            </a:r>
            <a:r>
              <a:rPr lang="fr-FR" altLang="fr-FR" sz="1600" i="1" dirty="0" err="1" smtClean="0">
                <a:solidFill>
                  <a:schemeClr val="tx1"/>
                </a:solidFill>
              </a:rPr>
              <a:t>Laguna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 </a:t>
            </a:r>
            <a:r>
              <a:rPr lang="fr-FR" altLang="fr-FR" sz="1600" dirty="0" smtClean="0">
                <a:solidFill>
                  <a:schemeClr val="tx1"/>
                </a:solidFill>
              </a:rPr>
              <a:t>et une 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Peugeot 306 </a:t>
            </a:r>
            <a:r>
              <a:rPr lang="fr-FR" altLang="fr-FR" sz="1600" dirty="0" smtClean="0">
                <a:solidFill>
                  <a:schemeClr val="tx1"/>
                </a:solidFill>
              </a:rPr>
              <a:t>sont trois occurrences de la même entité qu’on peut appeler </a:t>
            </a:r>
            <a:r>
              <a:rPr lang="fr-FR" altLang="fr-FR" sz="1600" b="1" dirty="0" smtClean="0">
                <a:solidFill>
                  <a:schemeClr val="tx1"/>
                </a:solidFill>
              </a:rPr>
              <a:t>voiture</a:t>
            </a:r>
            <a:r>
              <a:rPr lang="fr-FR" altLang="fr-FR" sz="1400" dirty="0" smtClean="0">
                <a:solidFill>
                  <a:schemeClr val="tx1"/>
                </a:solidFill>
              </a:rPr>
              <a:t>. </a:t>
            </a:r>
          </a:p>
          <a:p>
            <a:pPr lvl="2" eaLnBrk="1" hangingPunct="1">
              <a:lnSpc>
                <a:spcPct val="90000"/>
              </a:lnSpc>
            </a:pPr>
            <a:endParaRPr lang="fr-FR" altLang="fr-FR" sz="14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200" dirty="0" smtClean="0">
                <a:solidFill>
                  <a:schemeClr val="tx1"/>
                </a:solidFill>
              </a:rPr>
              <a:t>Les éléments de l’information (complexe) modélisée par l’entité sont les </a:t>
            </a:r>
            <a:r>
              <a:rPr lang="fr-FR" altLang="fr-FR" sz="2200" b="1" dirty="0" smtClean="0">
                <a:solidFill>
                  <a:schemeClr val="tx1"/>
                </a:solidFill>
              </a:rPr>
              <a:t>propriétés</a:t>
            </a:r>
            <a:r>
              <a:rPr lang="fr-FR" altLang="fr-FR" sz="2200" dirty="0" smtClean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2000" dirty="0" smtClean="0">
                <a:solidFill>
                  <a:schemeClr val="tx1"/>
                </a:solidFill>
              </a:rPr>
              <a:t>Exemple : 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fr-FR" sz="1600" i="1" dirty="0" smtClean="0">
                <a:solidFill>
                  <a:schemeClr val="tx1"/>
                </a:solidFill>
              </a:rPr>
              <a:t>Ford, Renaud </a:t>
            </a:r>
            <a:r>
              <a:rPr lang="fr-FR" altLang="fr-FR" sz="1600" dirty="0" smtClean="0">
                <a:solidFill>
                  <a:schemeClr val="tx1"/>
                </a:solidFill>
              </a:rPr>
              <a:t>et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 Peugeot </a:t>
            </a:r>
            <a:r>
              <a:rPr lang="fr-FR" altLang="fr-FR" sz="1600" dirty="0" smtClean="0">
                <a:solidFill>
                  <a:schemeClr val="tx1"/>
                </a:solidFill>
              </a:rPr>
              <a:t>sont des « marques » ; 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fiesta, </a:t>
            </a:r>
            <a:r>
              <a:rPr lang="fr-FR" altLang="fr-FR" sz="1600" i="1" dirty="0" err="1" smtClean="0">
                <a:solidFill>
                  <a:schemeClr val="tx1"/>
                </a:solidFill>
              </a:rPr>
              <a:t>Laguna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 </a:t>
            </a:r>
            <a:r>
              <a:rPr lang="fr-FR" altLang="fr-FR" sz="1600" dirty="0" smtClean="0">
                <a:solidFill>
                  <a:schemeClr val="tx1"/>
                </a:solidFill>
              </a:rPr>
              <a:t>et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 306 </a:t>
            </a:r>
            <a:r>
              <a:rPr lang="fr-FR" altLang="fr-FR" sz="1600" dirty="0" smtClean="0">
                <a:solidFill>
                  <a:schemeClr val="tx1"/>
                </a:solidFill>
              </a:rPr>
              <a:t>sont des « modèles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 </a:t>
            </a:r>
            <a:r>
              <a:rPr lang="fr-FR" altLang="fr-FR" sz="1600" dirty="0" smtClean="0">
                <a:solidFill>
                  <a:schemeClr val="tx1"/>
                </a:solidFill>
              </a:rPr>
              <a:t>»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. </a:t>
            </a:r>
            <a:r>
              <a:rPr lang="fr-FR" altLang="fr-FR" sz="1600" dirty="0" smtClean="0">
                <a:solidFill>
                  <a:schemeClr val="tx1"/>
                </a:solidFill>
              </a:rPr>
              <a:t>Ainsi, 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Marque</a:t>
            </a:r>
            <a:r>
              <a:rPr lang="fr-FR" altLang="fr-FR" sz="1600" dirty="0" smtClean="0">
                <a:solidFill>
                  <a:schemeClr val="tx1"/>
                </a:solidFill>
              </a:rPr>
              <a:t> et </a:t>
            </a:r>
            <a:r>
              <a:rPr lang="fr-FR" altLang="fr-FR" sz="1600" i="1" dirty="0" smtClean="0">
                <a:solidFill>
                  <a:schemeClr val="tx1"/>
                </a:solidFill>
              </a:rPr>
              <a:t>Modèle</a:t>
            </a:r>
            <a:r>
              <a:rPr lang="fr-FR" altLang="fr-FR" sz="1600" dirty="0" smtClean="0">
                <a:solidFill>
                  <a:schemeClr val="tx1"/>
                </a:solidFill>
              </a:rPr>
              <a:t> peuvent être des </a:t>
            </a:r>
            <a:r>
              <a:rPr lang="fr-FR" altLang="fr-FR" sz="1600" b="1" dirty="0" smtClean="0">
                <a:solidFill>
                  <a:schemeClr val="tx1"/>
                </a:solidFill>
              </a:rPr>
              <a:t>propriétés</a:t>
            </a:r>
            <a:r>
              <a:rPr lang="fr-FR" altLang="fr-FR" sz="1600" dirty="0" smtClean="0">
                <a:solidFill>
                  <a:schemeClr val="tx1"/>
                </a:solidFill>
              </a:rPr>
              <a:t> de l’entité </a:t>
            </a:r>
            <a:r>
              <a:rPr lang="fr-FR" altLang="fr-FR" sz="1600" b="1" dirty="0" smtClean="0">
                <a:solidFill>
                  <a:schemeClr val="tx1"/>
                </a:solidFill>
              </a:rPr>
              <a:t>voiture</a:t>
            </a:r>
            <a:r>
              <a:rPr lang="fr-FR" altLang="fr-FR" sz="1600" dirty="0" smtClean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fr-FR" altLang="fr-FR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400" dirty="0" smtClean="0">
                <a:solidFill>
                  <a:schemeClr val="tx1"/>
                </a:solidFill>
              </a:rPr>
              <a:t>Remarque : on l’appel aussi </a:t>
            </a:r>
            <a:r>
              <a:rPr lang="fr-FR" altLang="fr-FR" sz="2400" b="1" dirty="0" smtClean="0">
                <a:solidFill>
                  <a:schemeClr val="tx1"/>
                </a:solidFill>
              </a:rPr>
              <a:t>Entité-Type</a:t>
            </a:r>
            <a:r>
              <a:rPr lang="fr-FR" altLang="fr-FR" sz="2400" dirty="0" smtClean="0">
                <a:solidFill>
                  <a:schemeClr val="tx1"/>
                </a:solidFill>
              </a:rPr>
              <a:t>.</a:t>
            </a:r>
            <a:endParaRPr lang="fr-FR" altLang="fr-FR" sz="2000" dirty="0" smtClean="0">
              <a:solidFill>
                <a:schemeClr val="tx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7158" y="214313"/>
            <a:ext cx="8497917" cy="6093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Entité : définition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1571612"/>
            <a:ext cx="8409018" cy="4371988"/>
          </a:xfrm>
        </p:spPr>
        <p:txBody>
          <a:bodyPr>
            <a:normAutofit fontScale="92500"/>
          </a:bodyPr>
          <a:lstStyle/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fr-FR" sz="2800" dirty="0" smtClean="0">
                <a:solidFill>
                  <a:schemeClr val="tx1"/>
                </a:solidFill>
              </a:rPr>
              <a:t> Une propriété est </a:t>
            </a:r>
            <a:r>
              <a:rPr lang="fr-FR" sz="2800" b="1" dirty="0" smtClean="0">
                <a:solidFill>
                  <a:schemeClr val="tx1"/>
                </a:solidFill>
              </a:rPr>
              <a:t>un élément </a:t>
            </a:r>
            <a:r>
              <a:rPr lang="fr-FR" sz="2800" dirty="0" smtClean="0">
                <a:solidFill>
                  <a:schemeClr val="tx1"/>
                </a:solidFill>
              </a:rPr>
              <a:t>d’une entité, et </a:t>
            </a:r>
            <a:r>
              <a:rPr lang="fr-FR" sz="2800" b="1" dirty="0" smtClean="0">
                <a:solidFill>
                  <a:schemeClr val="tx1"/>
                </a:solidFill>
              </a:rPr>
              <a:t>d’une seule</a:t>
            </a:r>
            <a:r>
              <a:rPr lang="fr-FR" sz="2800" dirty="0" smtClean="0">
                <a:solidFill>
                  <a:schemeClr val="tx1"/>
                </a:solidFill>
              </a:rPr>
              <a:t> :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fr-FR" sz="2800" dirty="0" smtClean="0">
              <a:solidFill>
                <a:schemeClr val="tx1"/>
              </a:solidFill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fr-FR" sz="2600" dirty="0" smtClean="0">
                <a:solidFill>
                  <a:schemeClr val="tx1"/>
                </a:solidFill>
              </a:rPr>
              <a:t>décrit la mémorisation d’une information élémentaire,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600" dirty="0" smtClean="0">
              <a:solidFill>
                <a:schemeClr val="tx1"/>
              </a:solidFill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fr-FR" sz="2600" dirty="0" smtClean="0">
                <a:solidFill>
                  <a:schemeClr val="tx1"/>
                </a:solidFill>
              </a:rPr>
              <a:t>a un nom unique, 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600" dirty="0" smtClean="0">
              <a:solidFill>
                <a:schemeClr val="tx1"/>
              </a:solidFill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fr-FR" sz="2600" dirty="0" smtClean="0">
                <a:solidFill>
                  <a:schemeClr val="tx1"/>
                </a:solidFill>
              </a:rPr>
              <a:t>permet de mémoriser une valeur,</a:t>
            </a:r>
          </a:p>
          <a:p>
            <a:pPr marL="365760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fr-FR" sz="2600" dirty="0" smtClean="0">
              <a:solidFill>
                <a:schemeClr val="tx1"/>
              </a:solidFill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fr-FR" sz="2600" dirty="0" smtClean="0">
                <a:solidFill>
                  <a:schemeClr val="tx1"/>
                </a:solidFill>
              </a:rPr>
              <a:t>doit avoir un sens (donc une valeur) pour chacune des occurrences de la composante </a:t>
            </a: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None/>
              <a:defRPr/>
            </a:pPr>
            <a:r>
              <a:rPr lang="fr-FR" sz="2600" dirty="0" smtClean="0">
                <a:solidFill>
                  <a:schemeClr val="tx1"/>
                </a:solidFill>
                <a:sym typeface="Wingdings" pitchFamily="2" charset="2"/>
              </a:rPr>
              <a:t>		</a:t>
            </a:r>
            <a:endParaRPr lang="fr-FR" sz="2600" b="1" dirty="0" smtClean="0">
              <a:solidFill>
                <a:schemeClr val="tx1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093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Entité : propriété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86779" cy="2585323"/>
          </a:xfrm>
        </p:spPr>
        <p:txBody>
          <a:bodyPr/>
          <a:lstStyle/>
          <a:p>
            <a:pPr algn="just" eaLnBrk="1" hangingPunct="1"/>
            <a:r>
              <a:rPr lang="fr-FR" altLang="fr-FR" sz="2800" dirty="0" smtClean="0">
                <a:solidFill>
                  <a:schemeClr val="tx1"/>
                </a:solidFill>
              </a:rPr>
              <a:t>L’identifiant de l’entité est une propriété qui ne peut pas prendre deux fois la même valeur dans deux occurrences de l’entité.</a:t>
            </a:r>
          </a:p>
          <a:p>
            <a:pPr algn="just" eaLnBrk="1" hangingPunct="1"/>
            <a:endParaRPr lang="fr-FR" altLang="fr-FR" sz="2800" dirty="0" smtClean="0">
              <a:solidFill>
                <a:schemeClr val="tx1"/>
              </a:solidFill>
            </a:endParaRPr>
          </a:p>
          <a:p>
            <a:pPr algn="just" eaLnBrk="1" hangingPunct="1"/>
            <a:r>
              <a:rPr lang="fr-FR" altLang="fr-FR" sz="2800" b="1" dirty="0" smtClean="0">
                <a:solidFill>
                  <a:schemeClr val="tx1"/>
                </a:solidFill>
              </a:rPr>
              <a:t>C’est l’identifiant qui fait l’entité.</a:t>
            </a:r>
            <a:r>
              <a:rPr lang="fr-FR" altLang="fr-FR" sz="2800" dirty="0" smtClean="0">
                <a:solidFill>
                  <a:schemeClr val="tx1"/>
                </a:solidFill>
              </a:rPr>
              <a:t> </a:t>
            </a:r>
          </a:p>
          <a:p>
            <a:pPr algn="just" eaLnBrk="1" hangingPunct="1">
              <a:buFontTx/>
              <a:buNone/>
            </a:pPr>
            <a:endParaRPr lang="fr-FR" altLang="fr-FR" sz="2800" dirty="0" smtClean="0">
              <a:solidFill>
                <a:schemeClr val="tx1"/>
              </a:solidFill>
            </a:endParaRPr>
          </a:p>
        </p:txBody>
      </p:sp>
      <p:sp>
        <p:nvSpPr>
          <p:cNvPr id="5" name="Titre 5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09398"/>
          </a:xfrm>
        </p:spPr>
        <p:txBody>
          <a:bodyPr/>
          <a:lstStyle/>
          <a:p>
            <a:pPr>
              <a:defRPr/>
            </a:pPr>
            <a:r>
              <a:rPr lang="fr-FR" sz="4400" dirty="0">
                <a:solidFill>
                  <a:srgbClr val="00AEEF"/>
                </a:solidFill>
              </a:rPr>
              <a:t>Entité : identifiant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fr-FR" altLang="fr-FR">
              <a:latin typeface="Gill Sans MT" pitchFamily="34" charset="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fr-FR" altLang="fr-FR">
              <a:latin typeface="Gill Sans MT" pitchFamily="34" charset="0"/>
            </a:endParaRP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fr-FR" altLang="fr-FR">
              <a:latin typeface="Gill Sans MT" pitchFamily="34" charset="0"/>
            </a:endParaRPr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fr-FR" altLang="fr-FR">
              <a:latin typeface="Gill Sans MT" pitchFamily="34" charset="0"/>
            </a:endParaRP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539750" y="1844675"/>
            <a:ext cx="806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FR" altLang="fr-FR">
              <a:latin typeface="Gill Sans MT" pitchFamily="34" charset="0"/>
            </a:endParaRP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fr-FR" altLang="fr-FR">
              <a:latin typeface="Gill Sans MT" pitchFamily="34" charset="0"/>
            </a:endParaRPr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fr-FR" altLang="fr-FR">
              <a:latin typeface="Gill Sans MT" pitchFamily="34" charset="0"/>
            </a:endParaRPr>
          </a:p>
        </p:txBody>
      </p:sp>
      <p:pic>
        <p:nvPicPr>
          <p:cNvPr id="38922" name="Picture 15" descr="Entité-type couleur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051300" y="1857364"/>
            <a:ext cx="3021013" cy="3168650"/>
          </a:xfrm>
        </p:spPr>
      </p:pic>
      <p:sp>
        <p:nvSpPr>
          <p:cNvPr id="14" name="Légende encadrée 1 13"/>
          <p:cNvSpPr/>
          <p:nvPr/>
        </p:nvSpPr>
        <p:spPr>
          <a:xfrm>
            <a:off x="1643063" y="2500302"/>
            <a:ext cx="1428750" cy="612775"/>
          </a:xfrm>
          <a:prstGeom prst="borderCallout1">
            <a:avLst>
              <a:gd name="adj1" fmla="val 26365"/>
              <a:gd name="adj2" fmla="val 105953"/>
              <a:gd name="adj3" fmla="val 59073"/>
              <a:gd name="adj4" fmla="val 177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Identifiant </a:t>
            </a:r>
          </a:p>
        </p:txBody>
      </p:sp>
      <p:sp>
        <p:nvSpPr>
          <p:cNvPr id="16" name="Légende encadrée 1 15"/>
          <p:cNvSpPr/>
          <p:nvPr/>
        </p:nvSpPr>
        <p:spPr>
          <a:xfrm>
            <a:off x="1622425" y="3816339"/>
            <a:ext cx="1428750" cy="612775"/>
          </a:xfrm>
          <a:prstGeom prst="borderCallout1">
            <a:avLst>
              <a:gd name="adj1" fmla="val 26365"/>
              <a:gd name="adj2" fmla="val 105953"/>
              <a:gd name="adj3" fmla="val -90181"/>
              <a:gd name="adj4" fmla="val 182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Identifiant </a:t>
            </a:r>
          </a:p>
        </p:txBody>
      </p:sp>
      <p:sp>
        <p:nvSpPr>
          <p:cNvPr id="17" name="Légende encadrée 1 16"/>
          <p:cNvSpPr/>
          <p:nvPr/>
        </p:nvSpPr>
        <p:spPr>
          <a:xfrm>
            <a:off x="1612900" y="3821102"/>
            <a:ext cx="1428750" cy="612775"/>
          </a:xfrm>
          <a:prstGeom prst="borderCallout1">
            <a:avLst>
              <a:gd name="adj1" fmla="val 26365"/>
              <a:gd name="adj2" fmla="val 105953"/>
              <a:gd name="adj3" fmla="val 68028"/>
              <a:gd name="adj4" fmla="val 181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Propriété </a:t>
            </a:r>
          </a:p>
        </p:txBody>
      </p:sp>
      <p:sp>
        <p:nvSpPr>
          <p:cNvPr id="15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Entité : représentation schématique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1214423"/>
            <a:ext cx="8329642" cy="1691362"/>
          </a:xfrm>
        </p:spPr>
        <p:txBody>
          <a:bodyPr/>
          <a:lstStyle/>
          <a:p>
            <a:pPr eaLnBrk="1" hangingPunct="1"/>
            <a:r>
              <a:rPr lang="fr-FR" altLang="fr-FR" sz="2800" dirty="0" smtClean="0">
                <a:solidFill>
                  <a:schemeClr val="tx1"/>
                </a:solidFill>
              </a:rPr>
              <a:t>Pour une valeur de l’identifiant, on a une valeur de chacune des propriétés.</a:t>
            </a:r>
          </a:p>
          <a:p>
            <a:pPr eaLnBrk="1" hangingPunct="1"/>
            <a:r>
              <a:rPr lang="fr-FR" altLang="fr-FR" sz="2800" dirty="0" smtClean="0">
                <a:solidFill>
                  <a:schemeClr val="tx1"/>
                </a:solidFill>
              </a:rPr>
              <a:t>Deux occurrences de l’entité ne peuvent avoir la même valeur d’identifiant.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11188" y="2492375"/>
            <a:ext cx="792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fr-FR" altLang="fr-FR">
              <a:latin typeface="Gill Sans MT" pitchFamily="34" charset="0"/>
            </a:endParaRPr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fr-FR" altLang="fr-FR">
              <a:latin typeface="Gill Sans MT" pitchFamily="34" charset="0"/>
            </a:endParaRPr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4383088" y="1009650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fr-FR" altLang="fr-FR" sz="1200" dirty="0" smtClean="0">
                <a:latin typeface="Gill Sans MT" pitchFamily="34" charset="0"/>
                <a:cs typeface="Times New Roman" pitchFamily="18" charset="0"/>
              </a:rPr>
              <a:t> </a:t>
            </a:r>
            <a:endParaRPr lang="fr-FR" altLang="fr-FR" dirty="0">
              <a:latin typeface="Gill Sans MT" pitchFamily="34" charset="0"/>
            </a:endParaRPr>
          </a:p>
        </p:txBody>
      </p:sp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4365625" y="2293938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fr-FR" altLang="fr-FR" sz="1200" dirty="0" smtClean="0">
                <a:latin typeface="Gill Sans MT" pitchFamily="34" charset="0"/>
                <a:cs typeface="Times New Roman" pitchFamily="18" charset="0"/>
              </a:rPr>
              <a:t> </a:t>
            </a:r>
            <a:endParaRPr lang="fr-FR" altLang="fr-FR" dirty="0">
              <a:latin typeface="Gill Sans MT" pitchFamily="34" charset="0"/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/>
          </p:nvPr>
        </p:nvSpPr>
        <p:spPr>
          <a:xfrm>
            <a:off x="357158" y="142875"/>
            <a:ext cx="8355042" cy="6093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Entité : occurrences </a:t>
            </a:r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1142976" y="3571876"/>
            <a:ext cx="1593850" cy="2000250"/>
            <a:chOff x="900" y="2745"/>
            <a:chExt cx="1004" cy="1271"/>
          </a:xfrm>
        </p:grpSpPr>
        <p:sp>
          <p:nvSpPr>
            <p:cNvPr id="39964" name="AutoShape 13"/>
            <p:cNvSpPr>
              <a:spLocks noChangeAspect="1" noChangeArrowheads="1" noTextEdit="1"/>
            </p:cNvSpPr>
            <p:nvPr/>
          </p:nvSpPr>
          <p:spPr bwMode="auto">
            <a:xfrm>
              <a:off x="900" y="2745"/>
              <a:ext cx="1004" cy="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65" name="Rectangle 15"/>
            <p:cNvSpPr>
              <a:spLocks noChangeArrowheads="1"/>
            </p:cNvSpPr>
            <p:nvPr/>
          </p:nvSpPr>
          <p:spPr bwMode="auto">
            <a:xfrm>
              <a:off x="910" y="2755"/>
              <a:ext cx="984" cy="1251"/>
            </a:xfrm>
            <a:prstGeom prst="rect">
              <a:avLst/>
            </a:prstGeom>
            <a:solidFill>
              <a:srgbClr val="FFFFE8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66" name="Line 16"/>
            <p:cNvSpPr>
              <a:spLocks noChangeShapeType="1"/>
            </p:cNvSpPr>
            <p:nvPr/>
          </p:nvSpPr>
          <p:spPr bwMode="auto">
            <a:xfrm>
              <a:off x="910" y="3021"/>
              <a:ext cx="98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67" name="Rectangle 17"/>
            <p:cNvSpPr>
              <a:spLocks noChangeArrowheads="1"/>
            </p:cNvSpPr>
            <p:nvPr/>
          </p:nvSpPr>
          <p:spPr bwMode="auto">
            <a:xfrm>
              <a:off x="1018" y="2784"/>
              <a:ext cx="76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300" b="1">
                  <a:solidFill>
                    <a:srgbClr val="000000"/>
                  </a:solidFill>
                  <a:latin typeface="Times New Roman" pitchFamily="18" charset="0"/>
                </a:rPr>
                <a:t>Etudiant</a:t>
              </a:r>
              <a:endParaRPr lang="fr-FR" altLang="fr-FR"/>
            </a:p>
          </p:txBody>
        </p:sp>
        <p:sp>
          <p:nvSpPr>
            <p:cNvPr id="39968" name="Rectangle 18"/>
            <p:cNvSpPr>
              <a:spLocks noChangeArrowheads="1"/>
            </p:cNvSpPr>
            <p:nvPr/>
          </p:nvSpPr>
          <p:spPr bwMode="auto">
            <a:xfrm>
              <a:off x="959" y="3041"/>
              <a:ext cx="6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 b="1" u="sng">
                  <a:solidFill>
                    <a:srgbClr val="000000"/>
                  </a:solidFill>
                  <a:latin typeface="Times New Roman" pitchFamily="18" charset="0"/>
                </a:rPr>
                <a:t>026854M</a:t>
              </a:r>
              <a:endParaRPr lang="fr-FR" altLang="fr-FR"/>
            </a:p>
          </p:txBody>
        </p:sp>
        <p:sp>
          <p:nvSpPr>
            <p:cNvPr id="39969" name="Rectangle 19"/>
            <p:cNvSpPr>
              <a:spLocks noChangeArrowheads="1"/>
            </p:cNvSpPr>
            <p:nvPr/>
          </p:nvSpPr>
          <p:spPr bwMode="auto">
            <a:xfrm>
              <a:off x="959" y="3228"/>
              <a:ext cx="47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>
                  <a:solidFill>
                    <a:srgbClr val="000000"/>
                  </a:solidFill>
                  <a:latin typeface="Times New Roman" pitchFamily="18" charset="0"/>
                </a:rPr>
                <a:t>Ahmed</a:t>
              </a:r>
              <a:endParaRPr lang="fr-FR" altLang="fr-FR"/>
            </a:p>
          </p:txBody>
        </p:sp>
        <p:sp>
          <p:nvSpPr>
            <p:cNvPr id="39970" name="Rectangle 20"/>
            <p:cNvSpPr>
              <a:spLocks noChangeArrowheads="1"/>
            </p:cNvSpPr>
            <p:nvPr/>
          </p:nvSpPr>
          <p:spPr bwMode="auto">
            <a:xfrm>
              <a:off x="959" y="3415"/>
              <a:ext cx="29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>
                  <a:solidFill>
                    <a:srgbClr val="000000"/>
                  </a:solidFill>
                  <a:latin typeface="Times New Roman" pitchFamily="18" charset="0"/>
                </a:rPr>
                <a:t>Alili</a:t>
              </a:r>
              <a:endParaRPr lang="fr-FR" altLang="fr-FR"/>
            </a:p>
          </p:txBody>
        </p:sp>
        <p:sp>
          <p:nvSpPr>
            <p:cNvPr id="39971" name="Rectangle 21"/>
            <p:cNvSpPr>
              <a:spLocks noChangeArrowheads="1"/>
            </p:cNvSpPr>
            <p:nvPr/>
          </p:nvSpPr>
          <p:spPr bwMode="auto">
            <a:xfrm>
              <a:off x="959" y="3602"/>
              <a:ext cx="69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>
                  <a:solidFill>
                    <a:srgbClr val="000000"/>
                  </a:solidFill>
                  <a:latin typeface="Times New Roman" pitchFamily="18" charset="0"/>
                </a:rPr>
                <a:t>Marrakech</a:t>
              </a:r>
              <a:endParaRPr lang="fr-FR" altLang="fr-FR"/>
            </a:p>
          </p:txBody>
        </p:sp>
      </p:grpSp>
      <p:grpSp>
        <p:nvGrpSpPr>
          <p:cNvPr id="3" name="Group 25"/>
          <p:cNvGrpSpPr>
            <a:grpSpLocks noChangeAspect="1"/>
          </p:cNvGrpSpPr>
          <p:nvPr/>
        </p:nvGrpSpPr>
        <p:grpSpPr bwMode="auto">
          <a:xfrm>
            <a:off x="3714726" y="3571876"/>
            <a:ext cx="1592263" cy="2016125"/>
            <a:chOff x="2520" y="2745"/>
            <a:chExt cx="1003" cy="1270"/>
          </a:xfrm>
        </p:grpSpPr>
        <p:sp>
          <p:nvSpPr>
            <p:cNvPr id="39956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520" y="2745"/>
              <a:ext cx="1003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57" name="Rectangle 26"/>
            <p:cNvSpPr>
              <a:spLocks noChangeArrowheads="1"/>
            </p:cNvSpPr>
            <p:nvPr/>
          </p:nvSpPr>
          <p:spPr bwMode="auto">
            <a:xfrm>
              <a:off x="2530" y="2755"/>
              <a:ext cx="983" cy="1250"/>
            </a:xfrm>
            <a:prstGeom prst="rect">
              <a:avLst/>
            </a:prstGeom>
            <a:solidFill>
              <a:srgbClr val="FFFFE8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58" name="Line 27"/>
            <p:cNvSpPr>
              <a:spLocks noChangeShapeType="1"/>
            </p:cNvSpPr>
            <p:nvPr/>
          </p:nvSpPr>
          <p:spPr bwMode="auto">
            <a:xfrm>
              <a:off x="2530" y="3021"/>
              <a:ext cx="98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59" name="Rectangle 28"/>
            <p:cNvSpPr>
              <a:spLocks noChangeArrowheads="1"/>
            </p:cNvSpPr>
            <p:nvPr/>
          </p:nvSpPr>
          <p:spPr bwMode="auto">
            <a:xfrm>
              <a:off x="2624" y="2784"/>
              <a:ext cx="7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300" b="1">
                  <a:solidFill>
                    <a:srgbClr val="000000"/>
                  </a:solidFill>
                  <a:latin typeface="Times New Roman" pitchFamily="18" charset="0"/>
                </a:rPr>
                <a:t>Etudiant</a:t>
              </a:r>
              <a:endParaRPr lang="fr-FR" altLang="fr-FR"/>
            </a:p>
          </p:txBody>
        </p:sp>
        <p:sp>
          <p:nvSpPr>
            <p:cNvPr id="39960" name="Rectangle 29"/>
            <p:cNvSpPr>
              <a:spLocks noChangeArrowheads="1"/>
            </p:cNvSpPr>
            <p:nvPr/>
          </p:nvSpPr>
          <p:spPr bwMode="auto">
            <a:xfrm>
              <a:off x="2579" y="3040"/>
              <a:ext cx="63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 b="1" u="sng">
                  <a:solidFill>
                    <a:srgbClr val="000000"/>
                  </a:solidFill>
                  <a:latin typeface="Times New Roman" pitchFamily="18" charset="0"/>
                </a:rPr>
                <a:t>017895E</a:t>
              </a:r>
              <a:endParaRPr lang="fr-FR" altLang="fr-FR"/>
            </a:p>
          </p:txBody>
        </p:sp>
        <p:sp>
          <p:nvSpPr>
            <p:cNvPr id="39961" name="Rectangle 30"/>
            <p:cNvSpPr>
              <a:spLocks noChangeArrowheads="1"/>
            </p:cNvSpPr>
            <p:nvPr/>
          </p:nvSpPr>
          <p:spPr bwMode="auto">
            <a:xfrm>
              <a:off x="2579" y="3227"/>
              <a:ext cx="40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>
                  <a:solidFill>
                    <a:srgbClr val="000000"/>
                  </a:solidFill>
                  <a:latin typeface="Times New Roman" pitchFamily="18" charset="0"/>
                </a:rPr>
                <a:t>Samia</a:t>
              </a:r>
              <a:endParaRPr lang="fr-FR" altLang="fr-FR"/>
            </a:p>
          </p:txBody>
        </p:sp>
        <p:sp>
          <p:nvSpPr>
            <p:cNvPr id="39962" name="Rectangle 31"/>
            <p:cNvSpPr>
              <a:spLocks noChangeArrowheads="1"/>
            </p:cNvSpPr>
            <p:nvPr/>
          </p:nvSpPr>
          <p:spPr bwMode="auto">
            <a:xfrm>
              <a:off x="2579" y="3414"/>
              <a:ext cx="37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 dirty="0" err="1">
                  <a:solidFill>
                    <a:srgbClr val="000000"/>
                  </a:solidFill>
                  <a:latin typeface="Times New Roman" pitchFamily="18" charset="0"/>
                </a:rPr>
                <a:t>Fatihi</a:t>
              </a:r>
              <a:endParaRPr lang="fr-FR" altLang="fr-FR" dirty="0"/>
            </a:p>
          </p:txBody>
        </p:sp>
        <p:sp>
          <p:nvSpPr>
            <p:cNvPr id="39963" name="Rectangle 32"/>
            <p:cNvSpPr>
              <a:spLocks noChangeArrowheads="1"/>
            </p:cNvSpPr>
            <p:nvPr/>
          </p:nvSpPr>
          <p:spPr bwMode="auto">
            <a:xfrm>
              <a:off x="2579" y="3602"/>
              <a:ext cx="73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>
                  <a:solidFill>
                    <a:srgbClr val="000000"/>
                  </a:solidFill>
                  <a:latin typeface="Times New Roman" pitchFamily="18" charset="0"/>
                </a:rPr>
                <a:t>Casablanca</a:t>
              </a:r>
              <a:endParaRPr lang="fr-FR" altLang="fr-FR"/>
            </a:p>
          </p:txBody>
        </p:sp>
      </p:grpSp>
      <p:grpSp>
        <p:nvGrpSpPr>
          <p:cNvPr id="4" name="Group 36"/>
          <p:cNvGrpSpPr>
            <a:grpSpLocks noChangeAspect="1"/>
          </p:cNvGrpSpPr>
          <p:nvPr/>
        </p:nvGrpSpPr>
        <p:grpSpPr bwMode="auto">
          <a:xfrm>
            <a:off x="6157889" y="3579813"/>
            <a:ext cx="1593850" cy="2016125"/>
            <a:chOff x="4059" y="2750"/>
            <a:chExt cx="1004" cy="1270"/>
          </a:xfrm>
        </p:grpSpPr>
        <p:sp>
          <p:nvSpPr>
            <p:cNvPr id="39948" name="AutoShape 35"/>
            <p:cNvSpPr>
              <a:spLocks noChangeAspect="1" noChangeArrowheads="1" noTextEdit="1"/>
            </p:cNvSpPr>
            <p:nvPr/>
          </p:nvSpPr>
          <p:spPr bwMode="auto">
            <a:xfrm>
              <a:off x="4059" y="2750"/>
              <a:ext cx="1004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49" name="Rectangle 37"/>
            <p:cNvSpPr>
              <a:spLocks noChangeArrowheads="1"/>
            </p:cNvSpPr>
            <p:nvPr/>
          </p:nvSpPr>
          <p:spPr bwMode="auto">
            <a:xfrm>
              <a:off x="4069" y="2760"/>
              <a:ext cx="984" cy="1250"/>
            </a:xfrm>
            <a:prstGeom prst="rect">
              <a:avLst/>
            </a:prstGeom>
            <a:solidFill>
              <a:srgbClr val="FFFFE8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50" name="Line 38"/>
            <p:cNvSpPr>
              <a:spLocks noChangeShapeType="1"/>
            </p:cNvSpPr>
            <p:nvPr/>
          </p:nvSpPr>
          <p:spPr bwMode="auto">
            <a:xfrm>
              <a:off x="4069" y="3026"/>
              <a:ext cx="984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51" name="Rectangle 39"/>
            <p:cNvSpPr>
              <a:spLocks noChangeArrowheads="1"/>
            </p:cNvSpPr>
            <p:nvPr/>
          </p:nvSpPr>
          <p:spPr bwMode="auto">
            <a:xfrm>
              <a:off x="4163" y="2789"/>
              <a:ext cx="7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300" b="1">
                  <a:solidFill>
                    <a:srgbClr val="000000"/>
                  </a:solidFill>
                  <a:latin typeface="Times New Roman" pitchFamily="18" charset="0"/>
                </a:rPr>
                <a:t>Etudiant</a:t>
              </a:r>
              <a:endParaRPr lang="fr-FR" altLang="fr-FR"/>
            </a:p>
          </p:txBody>
        </p:sp>
        <p:sp>
          <p:nvSpPr>
            <p:cNvPr id="39952" name="Rectangle 40"/>
            <p:cNvSpPr>
              <a:spLocks noChangeArrowheads="1"/>
            </p:cNvSpPr>
            <p:nvPr/>
          </p:nvSpPr>
          <p:spPr bwMode="auto">
            <a:xfrm>
              <a:off x="4118" y="3045"/>
              <a:ext cx="630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 b="1" u="sng">
                  <a:solidFill>
                    <a:srgbClr val="000000"/>
                  </a:solidFill>
                  <a:latin typeface="Times New Roman" pitchFamily="18" charset="0"/>
                </a:rPr>
                <a:t>026547Z</a:t>
              </a:r>
              <a:endParaRPr lang="fr-FR" altLang="fr-FR"/>
            </a:p>
          </p:txBody>
        </p:sp>
        <p:sp>
          <p:nvSpPr>
            <p:cNvPr id="39953" name="Rectangle 41"/>
            <p:cNvSpPr>
              <a:spLocks noChangeArrowheads="1"/>
            </p:cNvSpPr>
            <p:nvPr/>
          </p:nvSpPr>
          <p:spPr bwMode="auto">
            <a:xfrm>
              <a:off x="4118" y="3232"/>
              <a:ext cx="40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>
                  <a:solidFill>
                    <a:srgbClr val="000000"/>
                  </a:solidFill>
                  <a:latin typeface="Times New Roman" pitchFamily="18" charset="0"/>
                </a:rPr>
                <a:t>Imane</a:t>
              </a:r>
              <a:endParaRPr lang="fr-FR" altLang="fr-FR"/>
            </a:p>
          </p:txBody>
        </p:sp>
        <p:sp>
          <p:nvSpPr>
            <p:cNvPr id="39954" name="Rectangle 42"/>
            <p:cNvSpPr>
              <a:spLocks noChangeArrowheads="1"/>
            </p:cNvSpPr>
            <p:nvPr/>
          </p:nvSpPr>
          <p:spPr bwMode="auto">
            <a:xfrm>
              <a:off x="4118" y="3419"/>
              <a:ext cx="37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>
                  <a:solidFill>
                    <a:srgbClr val="000000"/>
                  </a:solidFill>
                  <a:latin typeface="Times New Roman" pitchFamily="18" charset="0"/>
                </a:rPr>
                <a:t>Fatihi</a:t>
              </a:r>
              <a:endParaRPr lang="fr-FR" altLang="fr-FR"/>
            </a:p>
          </p:txBody>
        </p:sp>
        <p:sp>
          <p:nvSpPr>
            <p:cNvPr id="39955" name="Rectangle 43"/>
            <p:cNvSpPr>
              <a:spLocks noChangeArrowheads="1"/>
            </p:cNvSpPr>
            <p:nvPr/>
          </p:nvSpPr>
          <p:spPr bwMode="auto">
            <a:xfrm>
              <a:off x="4118" y="3607"/>
              <a:ext cx="73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fr-FR" altLang="fr-FR" sz="2000" dirty="0">
                  <a:solidFill>
                    <a:srgbClr val="000000"/>
                  </a:solidFill>
                  <a:latin typeface="Times New Roman" pitchFamily="18" charset="0"/>
                </a:rPr>
                <a:t>Casablanca</a:t>
              </a:r>
              <a:endParaRPr lang="fr-FR" alt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428737"/>
            <a:ext cx="8786843" cy="42226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800" dirty="0" smtClean="0">
                <a:solidFill>
                  <a:schemeClr val="tx1"/>
                </a:solidFill>
              </a:rPr>
              <a:t>C’est la représentation abstraite de la mémorisation d’un </a:t>
            </a:r>
            <a:r>
              <a:rPr lang="fr-FR" altLang="fr-FR" sz="2800" b="1" dirty="0" smtClean="0">
                <a:solidFill>
                  <a:schemeClr val="tx1"/>
                </a:solidFill>
              </a:rPr>
              <a:t>lien entre des informations complexes </a:t>
            </a:r>
            <a:r>
              <a:rPr lang="fr-FR" altLang="fr-FR" sz="2800" dirty="0" smtClean="0">
                <a:solidFill>
                  <a:schemeClr val="tx1"/>
                </a:solidFill>
              </a:rPr>
              <a:t>(représentées par des entités). </a:t>
            </a:r>
          </a:p>
          <a:p>
            <a:pPr eaLnBrk="1" hangingPunct="1">
              <a:lnSpc>
                <a:spcPct val="90000"/>
              </a:lnSpc>
            </a:pPr>
            <a:endParaRPr lang="fr-FR" altLang="fr-FR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800" dirty="0" smtClean="0">
                <a:solidFill>
                  <a:schemeClr val="tx1"/>
                </a:solidFill>
              </a:rPr>
              <a:t>On appelle </a:t>
            </a:r>
            <a:r>
              <a:rPr lang="fr-FR" altLang="fr-FR" sz="2800" b="1" dirty="0" smtClean="0">
                <a:solidFill>
                  <a:schemeClr val="tx1"/>
                </a:solidFill>
              </a:rPr>
              <a:t>collection de l’association </a:t>
            </a:r>
            <a:r>
              <a:rPr lang="fr-FR" altLang="fr-FR" sz="2800" dirty="0" smtClean="0">
                <a:solidFill>
                  <a:schemeClr val="tx1"/>
                </a:solidFill>
              </a:rPr>
              <a:t>l’ensemble des entités qu’elle relie. </a:t>
            </a:r>
          </a:p>
          <a:p>
            <a:pPr eaLnBrk="1" hangingPunct="1">
              <a:lnSpc>
                <a:spcPct val="90000"/>
              </a:lnSpc>
            </a:pPr>
            <a:endParaRPr lang="fr-FR" altLang="fr-FR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800" b="1" dirty="0" smtClean="0">
                <a:solidFill>
                  <a:schemeClr val="tx1"/>
                </a:solidFill>
              </a:rPr>
              <a:t>Une occurrence </a:t>
            </a:r>
            <a:r>
              <a:rPr lang="fr-FR" altLang="fr-FR" sz="2800" dirty="0" smtClean="0">
                <a:solidFill>
                  <a:schemeClr val="tx1"/>
                </a:solidFill>
              </a:rPr>
              <a:t>de l’association représente un lien sémantique qui concerne une occurrence de chacune des entités de la collection. 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609398"/>
          </a:xfrm>
        </p:spPr>
        <p:txBody>
          <a:bodyPr/>
          <a:lstStyle/>
          <a:p>
            <a:pPr>
              <a:defRPr/>
            </a:pPr>
            <a:r>
              <a:rPr lang="fr-FR" sz="4400" dirty="0">
                <a:solidFill>
                  <a:srgbClr val="00AEEF"/>
                </a:solidFill>
              </a:rPr>
              <a:t>Association : introduction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468313" y="1628775"/>
            <a:ext cx="820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fr-FR" altLang="fr-FR">
              <a:latin typeface="Gill Sans MT" pitchFamily="34" charset="0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2592388" y="5662613"/>
            <a:ext cx="3960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r-FR" altLang="fr-FR" sz="2000" b="1">
                <a:solidFill>
                  <a:srgbClr val="005E5C"/>
                </a:solidFill>
                <a:latin typeface="Gill Sans MT" pitchFamily="34" charset="0"/>
              </a:rPr>
              <a:t>Entités de la collection</a:t>
            </a:r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 flipH="1" flipV="1">
            <a:off x="2773363" y="5013325"/>
            <a:ext cx="503237" cy="6492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 flipV="1">
            <a:off x="5868988" y="5013325"/>
            <a:ext cx="360362" cy="6492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2700338" y="1773238"/>
            <a:ext cx="352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r-FR" altLang="fr-FR" sz="2000" b="1">
                <a:solidFill>
                  <a:srgbClr val="005E5C"/>
                </a:solidFill>
                <a:latin typeface="Gill Sans MT" pitchFamily="34" charset="0"/>
              </a:rPr>
              <a:t>Nom de l’association</a:t>
            </a:r>
          </a:p>
        </p:txBody>
      </p:sp>
      <p:sp>
        <p:nvSpPr>
          <p:cNvPr id="41992" name="Line 12"/>
          <p:cNvSpPr>
            <a:spLocks noChangeShapeType="1"/>
          </p:cNvSpPr>
          <p:nvPr/>
        </p:nvSpPr>
        <p:spPr bwMode="auto">
          <a:xfrm>
            <a:off x="4500563" y="2133600"/>
            <a:ext cx="0" cy="12969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3781425" y="4941888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fr-FR" altLang="fr-FR" sz="2000" b="1">
                <a:solidFill>
                  <a:srgbClr val="005E5C"/>
                </a:solidFill>
                <a:latin typeface="Gill Sans MT" pitchFamily="34" charset="0"/>
              </a:rPr>
              <a:t>Pattes</a:t>
            </a:r>
          </a:p>
        </p:txBody>
      </p:sp>
      <p:sp>
        <p:nvSpPr>
          <p:cNvPr id="41994" name="Line 14"/>
          <p:cNvSpPr>
            <a:spLocks noChangeShapeType="1"/>
          </p:cNvSpPr>
          <p:nvPr/>
        </p:nvSpPr>
        <p:spPr bwMode="auto">
          <a:xfrm flipH="1" flipV="1">
            <a:off x="3421063" y="3933825"/>
            <a:ext cx="719137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 flipV="1">
            <a:off x="4932363" y="4005263"/>
            <a:ext cx="649287" cy="8651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pic>
        <p:nvPicPr>
          <p:cNvPr id="41996" name="Picture 18" descr="Association-type couleur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6375" y="3141663"/>
            <a:ext cx="6408738" cy="1536700"/>
          </a:xfrm>
        </p:spPr>
      </p:pic>
      <p:sp>
        <p:nvSpPr>
          <p:cNvPr id="14" name="Titre 4"/>
          <p:cNvSpPr>
            <a:spLocks noGrp="1"/>
          </p:cNvSpPr>
          <p:nvPr>
            <p:ph type="title"/>
          </p:nvPr>
        </p:nvSpPr>
        <p:spPr>
          <a:xfrm>
            <a:off x="71406" y="142852"/>
            <a:ext cx="91440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>
                <a:solidFill>
                  <a:srgbClr val="00AEEF"/>
                </a:solidFill>
              </a:rPr>
              <a:t>Association : </a:t>
            </a:r>
            <a:r>
              <a:rPr lang="fr-FR" sz="4400" dirty="0" smtClean="0">
                <a:solidFill>
                  <a:srgbClr val="00AEEF"/>
                </a:solidFill>
              </a:rPr>
              <a:t>représentation schématique</a:t>
            </a:r>
            <a:endParaRPr lang="fr-FR" sz="4400" dirty="0">
              <a:solidFill>
                <a:srgbClr val="00AEE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2.xml><?xml version="1.0" encoding="utf-8"?>
<a:theme xmlns:a="http://schemas.openxmlformats.org/drawingml/2006/main" name="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3.xml><?xml version="1.0" encoding="utf-8"?>
<a:theme xmlns:a="http://schemas.openxmlformats.org/drawingml/2006/main" name="1_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2E1CCF18-0F0D-4052-AA01-5B60DA4F6352}"/>
    </a:ext>
  </a:extLst>
</a:theme>
</file>

<file path=ppt/theme/theme4.xml><?xml version="1.0" encoding="utf-8"?>
<a:theme xmlns:a="http://schemas.openxmlformats.org/drawingml/2006/main" name="1_Metro Template Light 4x3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112_Metro_ppt_templates_V03 [Lecture seule]" id="{545D65EF-386C-4505-8A80-37ACF433791A}" vid="{DB6F361C-AE31-43B7-A7FC-54B81053C8A7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832</Words>
  <Application>Microsoft Office PowerPoint</Application>
  <PresentationFormat>Affichage à l'écran (4:3)</PresentationFormat>
  <Paragraphs>250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29</vt:i4>
      </vt:variant>
    </vt:vector>
  </HeadingPairs>
  <TitlesOfParts>
    <vt:vector size="46" baseType="lpstr">
      <vt:lpstr>Arial Unicode MS</vt:lpstr>
      <vt:lpstr>ＭＳ Ｐゴシック</vt:lpstr>
      <vt:lpstr>Arial</vt:lpstr>
      <vt:lpstr>Calibri</vt:lpstr>
      <vt:lpstr>Comic Sans MS</vt:lpstr>
      <vt:lpstr>Gill Sans MT</vt:lpstr>
      <vt:lpstr>Segoe UI</vt:lpstr>
      <vt:lpstr>Segoe UI Light</vt:lpstr>
      <vt:lpstr>Times New Roman</vt:lpstr>
      <vt:lpstr>Verdana</vt:lpstr>
      <vt:lpstr>Wingdings</vt:lpstr>
      <vt:lpstr>Wingdings 2</vt:lpstr>
      <vt:lpstr>Metro Template Colored Titles Segoe UI 16x9</vt:lpstr>
      <vt:lpstr>Metro Template Light 4x3</vt:lpstr>
      <vt:lpstr>1_Metro Template Colored Titles Segoe UI 16x9</vt:lpstr>
      <vt:lpstr>1_Metro Template Light 4x3</vt:lpstr>
      <vt:lpstr>Conception personnalisée</vt:lpstr>
      <vt:lpstr>Présentation PowerPoint</vt:lpstr>
      <vt:lpstr>Principes fondamentaux </vt:lpstr>
      <vt:lpstr>Entité : définition</vt:lpstr>
      <vt:lpstr>Entité : propriété</vt:lpstr>
      <vt:lpstr>Entité : identifiant</vt:lpstr>
      <vt:lpstr>Entité : représentation schématique </vt:lpstr>
      <vt:lpstr>Entité : occurrences </vt:lpstr>
      <vt:lpstr>Association : introduction</vt:lpstr>
      <vt:lpstr>Association : représentation schématique</vt:lpstr>
      <vt:lpstr>Association : les contraintes de cardinalité</vt:lpstr>
      <vt:lpstr>Association : cardinalité minimale</vt:lpstr>
      <vt:lpstr>Association : cardinalité maximale</vt:lpstr>
      <vt:lpstr>Présentation PowerPoint</vt:lpstr>
      <vt:lpstr>Association : c’est le 1 qui représente la contrainte</vt:lpstr>
      <vt:lpstr>Association : combinaisons de cardinalités possibles </vt:lpstr>
      <vt:lpstr>Propriétés : sens et place</vt:lpstr>
      <vt:lpstr>Présentation PowerPoint</vt:lpstr>
      <vt:lpstr>Un autre choix de gestion</vt:lpstr>
      <vt:lpstr>Présentation PowerPoint</vt:lpstr>
      <vt:lpstr>Présentation PowerPoint</vt:lpstr>
      <vt:lpstr>Contrainte d’intégrité fonctionnelle </vt:lpstr>
      <vt:lpstr>Contrainte d’intégrité fonctionnelle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SALWA</dc:creator>
  <cp:lastModifiedBy>fati</cp:lastModifiedBy>
  <cp:revision>290</cp:revision>
  <dcterms:created xsi:type="dcterms:W3CDTF">2014-09-20T10:01:14Z</dcterms:created>
  <dcterms:modified xsi:type="dcterms:W3CDTF">2016-10-10T12:56:40Z</dcterms:modified>
</cp:coreProperties>
</file>