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1"/>
  </p:notesMasterIdLst>
  <p:sldIdLst>
    <p:sldId id="271" r:id="rId2"/>
    <p:sldId id="319" r:id="rId3"/>
    <p:sldId id="261" r:id="rId4"/>
    <p:sldId id="281" r:id="rId5"/>
    <p:sldId id="282" r:id="rId6"/>
    <p:sldId id="283" r:id="rId7"/>
    <p:sldId id="320" r:id="rId8"/>
    <p:sldId id="321" r:id="rId9"/>
    <p:sldId id="322" r:id="rId10"/>
    <p:sldId id="284" r:id="rId11"/>
    <p:sldId id="313" r:id="rId12"/>
    <p:sldId id="314" r:id="rId13"/>
    <p:sldId id="286" r:id="rId14"/>
    <p:sldId id="318" r:id="rId15"/>
    <p:sldId id="316" r:id="rId16"/>
    <p:sldId id="262" r:id="rId17"/>
    <p:sldId id="289" r:id="rId18"/>
    <p:sldId id="265" r:id="rId19"/>
    <p:sldId id="295" r:id="rId20"/>
    <p:sldId id="327" r:id="rId21"/>
    <p:sldId id="323" r:id="rId22"/>
    <p:sldId id="324" r:id="rId23"/>
    <p:sldId id="325" r:id="rId24"/>
    <p:sldId id="326" r:id="rId25"/>
    <p:sldId id="328" r:id="rId26"/>
    <p:sldId id="275" r:id="rId27"/>
    <p:sldId id="298" r:id="rId28"/>
    <p:sldId id="259" r:id="rId29"/>
    <p:sldId id="335" r:id="rId30"/>
    <p:sldId id="300" r:id="rId31"/>
    <p:sldId id="307" r:id="rId32"/>
    <p:sldId id="337" r:id="rId33"/>
    <p:sldId id="329" r:id="rId34"/>
    <p:sldId id="330" r:id="rId35"/>
    <p:sldId id="331" r:id="rId36"/>
    <p:sldId id="332" r:id="rId37"/>
    <p:sldId id="308" r:id="rId38"/>
    <p:sldId id="333" r:id="rId39"/>
    <p:sldId id="334"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89785" autoAdjust="0"/>
  </p:normalViewPr>
  <p:slideViewPr>
    <p:cSldViewPr>
      <p:cViewPr varScale="1">
        <p:scale>
          <a:sx n="61" d="100"/>
          <a:sy n="61" d="100"/>
        </p:scale>
        <p:origin x="-918" y="-90"/>
      </p:cViewPr>
      <p:guideLst>
        <p:guide orient="horz" pos="2160"/>
        <p:guide pos="2880"/>
      </p:guideLst>
    </p:cSldViewPr>
  </p:slideViewPr>
  <p:outlineViewPr>
    <p:cViewPr>
      <p:scale>
        <a:sx n="33" d="100"/>
        <a:sy n="33" d="100"/>
      </p:scale>
      <p:origin x="0" y="444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21F421-18D2-478F-B25E-A3D1BAE1D92F}" type="datetimeFigureOut">
              <a:rPr lang="en-US" smtClean="0"/>
              <a:pPr/>
              <a:t>2/11/2020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0BF05D-E0E2-44ED-AA1A-0C9B93098160}"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smtClean="0"/>
          </a:p>
        </p:txBody>
      </p:sp>
    </p:spTree>
    <p:extLst>
      <p:ext uri="{BB962C8B-B14F-4D97-AF65-F5344CB8AC3E}">
        <p14:creationId xmlns="" xmlns:p14="http://schemas.microsoft.com/office/powerpoint/2010/main" val="4782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Avant d’aborder l’aspect technique,  il est important de rappeler brièvement</a:t>
            </a:r>
            <a:r>
              <a:rPr lang="fr-FR" sz="1200" kern="1200" baseline="0" dirty="0" smtClean="0">
                <a:solidFill>
                  <a:schemeClr val="tx1"/>
                </a:solidFill>
                <a:latin typeface="+mn-lt"/>
                <a:ea typeface="+mn-ea"/>
                <a:cs typeface="+mn-cs"/>
              </a:rPr>
              <a:t> le contexte industriel de nos travaux</a:t>
            </a:r>
            <a:r>
              <a:rPr lang="fr-FR" sz="1200" kern="1200" dirty="0" smtClean="0">
                <a:solidFill>
                  <a:schemeClr val="tx1"/>
                </a:solidFill>
                <a:latin typeface="+mn-lt"/>
                <a:ea typeface="+mn-ea"/>
                <a:cs typeface="+mn-cs"/>
              </a:rPr>
              <a:t>.   En effet, l’environnement des entreprises est en constante évolution. Chaque changement dans l’environnement de l’entreprise introduit de nouvelles contraintes que les dirigeants doivent appréhender pour adapter le fonctionnement de l’entreprise à ce nouvel environnement. Ce caractère dynamique et évolutif du contexte économique provoque une pression concurrentielle accrue entre les entreprises et une forte exigence de la part du consommateur . Ainsi, celle qui possède la part de marché la plus importante c’est celle qui vend le produit ou le service le moins cher, de meilleure qualité et produit dans les plus brefs délais.</a:t>
            </a: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Dans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contexte</a:t>
            </a:r>
            <a:r>
              <a:rPr lang="en-US" sz="1200" kern="1200" dirty="0" smtClean="0">
                <a:solidFill>
                  <a:schemeClr val="tx1"/>
                </a:solidFill>
                <a:latin typeface="+mn-lt"/>
                <a:ea typeface="+mn-ea"/>
                <a:cs typeface="+mn-cs"/>
              </a:rPr>
              <a:t> et pour </a:t>
            </a:r>
            <a:r>
              <a:rPr lang="en-US" sz="1200" kern="1200" dirty="0" err="1" smtClean="0">
                <a:solidFill>
                  <a:schemeClr val="tx1"/>
                </a:solidFill>
                <a:latin typeface="+mn-lt"/>
                <a:ea typeface="+mn-ea"/>
                <a:cs typeface="+mn-cs"/>
              </a:rPr>
              <a:t>rester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compétitives</a:t>
            </a:r>
            <a:r>
              <a:rPr lang="en-US" sz="1200" kern="1200" dirty="0" smtClean="0">
                <a:solidFill>
                  <a:schemeClr val="tx1"/>
                </a:solidFill>
                <a:latin typeface="+mn-lt"/>
                <a:ea typeface="+mn-ea"/>
                <a:cs typeface="+mn-cs"/>
              </a:rPr>
              <a:t> et assurer </a:t>
            </a:r>
            <a:r>
              <a:rPr lang="en-US" sz="1200" kern="1200" dirty="0" err="1" smtClean="0">
                <a:solidFill>
                  <a:schemeClr val="tx1"/>
                </a:solidFill>
                <a:latin typeface="+mn-lt"/>
                <a:ea typeface="+mn-ea"/>
                <a:cs typeface="+mn-cs"/>
              </a:rPr>
              <a:t>leur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pérennité</a:t>
            </a:r>
            <a:r>
              <a:rPr lang="en-US" sz="1200" kern="1200" dirty="0" smtClean="0">
                <a:solidFill>
                  <a:schemeClr val="tx1"/>
                </a:solidFill>
                <a:latin typeface="+mn-lt"/>
                <a:ea typeface="+mn-ea"/>
                <a:cs typeface="+mn-cs"/>
              </a:rPr>
              <a:t>, les </a:t>
            </a:r>
            <a:r>
              <a:rPr lang="en-US" sz="1200" kern="1200" dirty="0" err="1" smtClean="0">
                <a:solidFill>
                  <a:schemeClr val="tx1"/>
                </a:solidFill>
                <a:latin typeface="+mn-lt"/>
                <a:ea typeface="+mn-ea"/>
                <a:cs typeface="+mn-cs"/>
              </a:rPr>
              <a:t>entreprises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doivent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etre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capables</a:t>
            </a:r>
            <a:r>
              <a:rPr lang="en-US" sz="1200" kern="1200" dirty="0" smtClean="0">
                <a:solidFill>
                  <a:schemeClr val="tx1"/>
                </a:solidFill>
                <a:latin typeface="+mn-lt"/>
                <a:ea typeface="+mn-ea"/>
                <a:cs typeface="+mn-cs"/>
              </a:rPr>
              <a:t> de </a:t>
            </a:r>
            <a:r>
              <a:rPr lang="en-US" sz="1200" kern="1200" dirty="0" err="1" smtClean="0">
                <a:solidFill>
                  <a:schemeClr val="tx1"/>
                </a:solidFill>
                <a:latin typeface="+mn-lt"/>
                <a:ea typeface="+mn-ea"/>
                <a:cs typeface="+mn-cs"/>
              </a:rPr>
              <a:t>développer</a:t>
            </a:r>
            <a:r>
              <a:rPr lang="en-US" sz="1200" kern="1200" dirty="0" smtClean="0">
                <a:solidFill>
                  <a:schemeClr val="tx1"/>
                </a:solidFill>
                <a:latin typeface="+mn-lt"/>
                <a:ea typeface="+mn-ea"/>
                <a:cs typeface="+mn-cs"/>
              </a:rPr>
              <a:t> des collaborations avec les </a:t>
            </a:r>
            <a:r>
              <a:rPr lang="en-US" sz="1200" kern="1200" dirty="0" err="1" smtClean="0">
                <a:solidFill>
                  <a:schemeClr val="tx1"/>
                </a:solidFill>
                <a:latin typeface="+mn-lt"/>
                <a:ea typeface="+mn-ea"/>
                <a:cs typeface="+mn-cs"/>
              </a:rPr>
              <a:t>partenaires</a:t>
            </a:r>
            <a:r>
              <a:rPr lang="en-US" sz="1200" kern="1200" dirty="0" smtClean="0">
                <a:solidFill>
                  <a:schemeClr val="tx1"/>
                </a:solidFill>
                <a:latin typeface="+mn-lt"/>
                <a:ea typeface="+mn-ea"/>
                <a:cs typeface="+mn-cs"/>
              </a:rPr>
              <a:t> et se doter de </a:t>
            </a:r>
            <a:r>
              <a:rPr lang="en-US" sz="1200" kern="1200" dirty="0" err="1" smtClean="0">
                <a:solidFill>
                  <a:schemeClr val="tx1"/>
                </a:solidFill>
                <a:latin typeface="+mn-lt"/>
                <a:ea typeface="+mn-ea"/>
                <a:cs typeface="+mn-cs"/>
              </a:rPr>
              <a:t>systèmes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d’information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robustes</a:t>
            </a:r>
            <a:r>
              <a:rPr lang="en-US" sz="1200" kern="1200" dirty="0" smtClean="0">
                <a:solidFill>
                  <a:schemeClr val="tx1"/>
                </a:solidFill>
                <a:latin typeface="+mn-lt"/>
                <a:ea typeface="+mn-ea"/>
                <a:cs typeface="+mn-cs"/>
              </a:rPr>
              <a:t> et </a:t>
            </a:r>
            <a:r>
              <a:rPr lang="en-US" sz="1200" kern="1200" dirty="0" err="1" smtClean="0">
                <a:solidFill>
                  <a:schemeClr val="tx1"/>
                </a:solidFill>
                <a:latin typeface="+mn-lt"/>
                <a:ea typeface="+mn-ea"/>
                <a:cs typeface="+mn-cs"/>
              </a:rPr>
              <a:t>ouvrables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capables</a:t>
            </a:r>
            <a:r>
              <a:rPr lang="en-US" sz="1200" kern="1200" dirty="0" smtClean="0">
                <a:solidFill>
                  <a:schemeClr val="tx1"/>
                </a:solidFill>
                <a:latin typeface="+mn-lt"/>
                <a:ea typeface="+mn-ea"/>
                <a:cs typeface="+mn-cs"/>
              </a:rPr>
              <a:t> de supporter </a:t>
            </a:r>
            <a:r>
              <a:rPr lang="en-US" sz="1200" kern="1200" dirty="0" err="1" smtClean="0">
                <a:solidFill>
                  <a:schemeClr val="tx1"/>
                </a:solidFill>
                <a:latin typeface="+mn-lt"/>
                <a:ea typeface="+mn-ea"/>
                <a:cs typeface="+mn-cs"/>
              </a:rPr>
              <a:t>tous</a:t>
            </a:r>
            <a:r>
              <a:rPr lang="en-US" sz="1200" kern="1200" dirty="0" smtClean="0">
                <a:solidFill>
                  <a:schemeClr val="tx1"/>
                </a:solidFill>
                <a:latin typeface="+mn-lt"/>
                <a:ea typeface="+mn-ea"/>
                <a:cs typeface="+mn-cs"/>
              </a:rPr>
              <a:t> les types de collaboration.</a:t>
            </a:r>
            <a:endParaRPr lang="fr-FR"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Ce</a:t>
            </a:r>
            <a:r>
              <a:rPr lang="en-US" sz="1200" kern="1200" dirty="0" smtClean="0">
                <a:solidFill>
                  <a:schemeClr val="tx1"/>
                </a:solidFill>
                <a:latin typeface="+mn-lt"/>
                <a:ea typeface="+mn-ea"/>
                <a:cs typeface="+mn-cs"/>
              </a:rPr>
              <a:t> qui </a:t>
            </a:r>
            <a:r>
              <a:rPr lang="en-US" sz="1200" kern="1200" dirty="0" err="1" smtClean="0">
                <a:solidFill>
                  <a:schemeClr val="tx1"/>
                </a:solidFill>
                <a:latin typeface="+mn-lt"/>
                <a:ea typeface="+mn-ea"/>
                <a:cs typeface="+mn-cs"/>
              </a:rPr>
              <a:t>explique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qu’actuellement</a:t>
            </a:r>
            <a:r>
              <a:rPr lang="en-US" sz="1200" kern="1200" dirty="0" smtClean="0">
                <a:solidFill>
                  <a:schemeClr val="tx1"/>
                </a:solidFill>
                <a:latin typeface="+mn-lt"/>
                <a:ea typeface="+mn-ea"/>
                <a:cs typeface="+mn-cs"/>
              </a:rPr>
              <a:t> les motivations</a:t>
            </a:r>
            <a:r>
              <a:rPr lang="en-US" sz="1200" kern="1200" baseline="0" dirty="0" smtClean="0">
                <a:solidFill>
                  <a:schemeClr val="tx1"/>
                </a:solidFill>
                <a:latin typeface="+mn-lt"/>
                <a:ea typeface="+mn-ea"/>
                <a:cs typeface="+mn-cs"/>
              </a:rPr>
              <a:t> des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organisations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c’est</a:t>
            </a:r>
            <a:r>
              <a:rPr lang="en-US" sz="1200" kern="1200" dirty="0" smtClean="0">
                <a:solidFill>
                  <a:schemeClr val="tx1"/>
                </a:solidFill>
                <a:latin typeface="+mn-lt"/>
                <a:ea typeface="+mn-ea"/>
                <a:cs typeface="+mn-cs"/>
              </a:rPr>
              <a:t> comment </a:t>
            </a:r>
            <a:r>
              <a:rPr lang="en-US" sz="1200" kern="1200" dirty="0" err="1" smtClean="0">
                <a:solidFill>
                  <a:schemeClr val="tx1"/>
                </a:solidFill>
                <a:latin typeface="+mn-lt"/>
                <a:ea typeface="+mn-ea"/>
                <a:cs typeface="+mn-cs"/>
              </a:rPr>
              <a:t>établir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ces</a:t>
            </a:r>
            <a:r>
              <a:rPr lang="en-US" sz="1200" kern="1200" dirty="0" smtClean="0">
                <a:solidFill>
                  <a:schemeClr val="tx1"/>
                </a:solidFill>
                <a:latin typeface="+mn-lt"/>
                <a:ea typeface="+mn-ea"/>
                <a:cs typeface="+mn-cs"/>
              </a:rPr>
              <a:t> collaborations et comment adapter </a:t>
            </a:r>
            <a:r>
              <a:rPr lang="en-US" sz="1200" kern="1200" dirty="0" err="1" smtClean="0">
                <a:solidFill>
                  <a:schemeClr val="tx1"/>
                </a:solidFill>
                <a:latin typeface="+mn-lt"/>
                <a:ea typeface="+mn-ea"/>
                <a:cs typeface="+mn-cs"/>
              </a:rPr>
              <a:t>leurs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systemes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d’information</a:t>
            </a:r>
            <a:r>
              <a:rPr lang="en-US" sz="1200" kern="1200" dirty="0" smtClean="0">
                <a:solidFill>
                  <a:schemeClr val="tx1"/>
                </a:solidFill>
                <a:latin typeface="+mn-lt"/>
                <a:ea typeface="+mn-ea"/>
                <a:cs typeface="+mn-cs"/>
              </a:rPr>
              <a:t> pour </a:t>
            </a:r>
            <a:r>
              <a:rPr lang="en-US" sz="1200" kern="1200" dirty="0" err="1" smtClean="0">
                <a:solidFill>
                  <a:schemeClr val="tx1"/>
                </a:solidFill>
                <a:latin typeface="+mn-lt"/>
                <a:ea typeface="+mn-ea"/>
                <a:cs typeface="+mn-cs"/>
              </a:rPr>
              <a:t>qu’ils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soient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capables</a:t>
            </a:r>
            <a:r>
              <a:rPr lang="en-US" sz="1200" kern="1200" dirty="0" smtClean="0">
                <a:solidFill>
                  <a:schemeClr val="tx1"/>
                </a:solidFill>
                <a:latin typeface="+mn-lt"/>
                <a:ea typeface="+mn-ea"/>
                <a:cs typeface="+mn-cs"/>
              </a:rPr>
              <a:t> de supporter </a:t>
            </a:r>
            <a:r>
              <a:rPr lang="en-US" sz="1200" kern="1200" dirty="0" err="1" smtClean="0">
                <a:solidFill>
                  <a:schemeClr val="tx1"/>
                </a:solidFill>
                <a:latin typeface="+mn-lt"/>
                <a:ea typeface="+mn-ea"/>
                <a:cs typeface="+mn-cs"/>
              </a:rPr>
              <a:t>ce</a:t>
            </a:r>
            <a:r>
              <a:rPr lang="en-US" sz="1200" kern="1200" dirty="0" smtClean="0">
                <a:solidFill>
                  <a:schemeClr val="tx1"/>
                </a:solidFill>
                <a:latin typeface="+mn-lt"/>
                <a:ea typeface="+mn-ea"/>
                <a:cs typeface="+mn-cs"/>
              </a:rPr>
              <a:t> genre de collaboration</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Espace réservé du numéro de diapositive 3"/>
          <p:cNvSpPr>
            <a:spLocks noGrp="1"/>
          </p:cNvSpPr>
          <p:nvPr>
            <p:ph type="sldNum" sz="quarter" idx="10"/>
          </p:nvPr>
        </p:nvSpPr>
        <p:spPr/>
        <p:txBody>
          <a:bodyPr/>
          <a:lstStyle/>
          <a:p>
            <a:fld id="{5AB8317C-1922-40D3-8217-E7A07CB515E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r>
              <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rPr>
              <a:t>Pour résoudre un problème : Découper un programme en une série de fonctions (ou procédures).</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r>
              <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rPr>
              <a:t>Ces fonctions contiennent un certain nombre d’instructions qui ont pour but de réaliser un traitement particulier.</a:t>
            </a: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endPar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a:buChar char="•"/>
              <a:tabLst/>
              <a:defRPr/>
            </a:pPr>
            <a:r>
              <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rPr>
              <a:t>Exemple: C, Pascal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1200" b="0" i="0" u="none" strike="noStrike" kern="1200" cap="none" spc="0" normalizeH="0" baseline="0" noProof="0" dirty="0" smtClean="0">
              <a:ln>
                <a:noFill/>
              </a:ln>
              <a:solidFill>
                <a:schemeClr val="tx1"/>
              </a:solidFill>
              <a:effectLst/>
              <a:uLnTx/>
              <a:uFillTx/>
              <a:latin typeface="Garamond"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1200" b="0" i="0" u="none" strike="noStrike" kern="1200" cap="none" spc="0" normalizeH="0" baseline="0" noProof="0" dirty="0" smtClean="0">
              <a:ln>
                <a:noFill/>
              </a:ln>
              <a:solidFill>
                <a:srgbClr val="000000"/>
              </a:solidFill>
              <a:effectLst/>
              <a:uLnTx/>
              <a:uFillTx/>
              <a:latin typeface="Roboto Regular"/>
              <a:ea typeface="+mn-ea"/>
              <a:cs typeface="Roboto Regular"/>
            </a:endParaRPr>
          </a:p>
          <a:p>
            <a:endParaRPr lang="fr-FR" dirty="0" smtClean="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a:buChar char="•"/>
            </a:pPr>
            <a:r>
              <a:rPr lang="fr-FR" b="1" dirty="0" smtClean="0">
                <a:solidFill>
                  <a:schemeClr val="tx1"/>
                </a:solidFill>
                <a:latin typeface="Garamond" pitchFamily="18" charset="0"/>
              </a:rPr>
              <a:t>Avantages :</a:t>
            </a:r>
          </a:p>
          <a:p>
            <a:pPr>
              <a:buFont typeface="Arial"/>
              <a:buChar char="•"/>
            </a:pPr>
            <a:endParaRPr lang="fr-FR" b="1" dirty="0" smtClean="0">
              <a:solidFill>
                <a:schemeClr val="tx1"/>
              </a:solidFill>
              <a:latin typeface="Garamond" pitchFamily="18" charset="0"/>
            </a:endParaRPr>
          </a:p>
          <a:p>
            <a:pPr lvl="1">
              <a:buFont typeface="Wingdings" charset="2"/>
              <a:buChar char="ü"/>
            </a:pPr>
            <a:r>
              <a:rPr lang="fr-FR" sz="2000" dirty="0" smtClean="0">
                <a:solidFill>
                  <a:schemeClr val="tx1"/>
                </a:solidFill>
                <a:latin typeface="Garamond" pitchFamily="18" charset="0"/>
              </a:rPr>
              <a:t>Réutilisation du même code dans différents emplacements.</a:t>
            </a:r>
          </a:p>
          <a:p>
            <a:pPr lvl="1">
              <a:buFont typeface="Wingdings" charset="2"/>
              <a:buChar char="ü"/>
            </a:pPr>
            <a:r>
              <a:rPr lang="fr-FR" sz="2000" dirty="0" smtClean="0">
                <a:solidFill>
                  <a:schemeClr val="tx1"/>
                </a:solidFill>
                <a:latin typeface="Garamond" pitchFamily="18" charset="0"/>
              </a:rPr>
              <a:t>Simplicité du suivi de l’évolution du code.</a:t>
            </a:r>
          </a:p>
          <a:p>
            <a:pPr lvl="1">
              <a:buFont typeface="Wingdings" charset="2"/>
              <a:buChar char="ü"/>
            </a:pPr>
            <a:r>
              <a:rPr lang="fr-FR" sz="2000" dirty="0" smtClean="0">
                <a:solidFill>
                  <a:schemeClr val="tx1"/>
                </a:solidFill>
                <a:latin typeface="Garamond" pitchFamily="18" charset="0"/>
              </a:rPr>
              <a:t>Code modulé et structuré.</a:t>
            </a:r>
          </a:p>
          <a:p>
            <a:pPr marL="320040" lvl="1" indent="0">
              <a:buNone/>
            </a:pPr>
            <a:endParaRPr lang="fr-FR" sz="2000" dirty="0" smtClean="0">
              <a:solidFill>
                <a:schemeClr val="tx1"/>
              </a:solidFill>
              <a:latin typeface="Garamond" pitchFamily="18" charset="0"/>
            </a:endParaRPr>
          </a:p>
          <a:p>
            <a:r>
              <a:rPr lang="fr-FR" b="1" dirty="0" smtClean="0">
                <a:solidFill>
                  <a:schemeClr val="tx1"/>
                </a:solidFill>
                <a:latin typeface="Garamond" pitchFamily="18" charset="0"/>
              </a:rPr>
              <a:t>Limites:</a:t>
            </a:r>
          </a:p>
          <a:p>
            <a:endParaRPr lang="fr-FR" b="1" dirty="0" smtClean="0">
              <a:solidFill>
                <a:schemeClr val="tx1"/>
              </a:solidFill>
              <a:latin typeface="Garamond" pitchFamily="18" charset="0"/>
            </a:endParaRPr>
          </a:p>
          <a:p>
            <a:pPr lvl="1">
              <a:buFont typeface="Wingdings" charset="2"/>
              <a:buChar char="ü"/>
            </a:pPr>
            <a:r>
              <a:rPr lang="fr-FR" sz="2000" dirty="0" smtClean="0">
                <a:solidFill>
                  <a:schemeClr val="tx1"/>
                </a:solidFill>
                <a:latin typeface="Garamond" pitchFamily="18" charset="0"/>
              </a:rPr>
              <a:t>Approche non évolutive.</a:t>
            </a:r>
          </a:p>
          <a:p>
            <a:pPr lvl="1">
              <a:buFont typeface="Wingdings" charset="2"/>
              <a:buChar char="ü"/>
            </a:pPr>
            <a:r>
              <a:rPr lang="fr-FR" sz="2000" dirty="0" smtClean="0">
                <a:solidFill>
                  <a:schemeClr val="tx1"/>
                </a:solidFill>
                <a:latin typeface="Garamond" pitchFamily="18" charset="0"/>
              </a:rPr>
              <a:t>Non adaptée au développement d’applications qui évoluent sans cesse (des milliers de lignes de code).</a:t>
            </a:r>
          </a:p>
          <a:p>
            <a:pPr lvl="1">
              <a:buFont typeface="Wingdings" charset="2"/>
              <a:buChar char="ü"/>
            </a:pPr>
            <a:r>
              <a:rPr lang="fr-FR" sz="2000" dirty="0" smtClean="0">
                <a:solidFill>
                  <a:schemeClr val="tx1"/>
                </a:solidFill>
                <a:latin typeface="Garamond" pitchFamily="18" charset="0"/>
              </a:rPr>
              <a:t>Difficulté lors de la maintenance du code</a:t>
            </a:r>
          </a:p>
          <a:p>
            <a:endParaRPr lang="fr-FR"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nSpc>
                <a:spcPct val="150000"/>
              </a:lnSpc>
              <a:buFont typeface="Arial"/>
              <a:buChar char="•"/>
            </a:pPr>
            <a:r>
              <a:rPr lang="fr-FR" sz="1200" dirty="0" smtClean="0">
                <a:solidFill>
                  <a:schemeClr val="tx1"/>
                </a:solidFill>
                <a:latin typeface="Garamond" pitchFamily="18" charset="0"/>
              </a:rPr>
              <a:t>La Programmation Orientée Objet est utilisée aujourd’hui dans tout les domaines de l’informatique.</a:t>
            </a:r>
          </a:p>
          <a:p>
            <a:pPr>
              <a:lnSpc>
                <a:spcPct val="150000"/>
              </a:lnSpc>
              <a:buFont typeface="Arial"/>
              <a:buChar char="•"/>
            </a:pPr>
            <a:r>
              <a:rPr lang="fr-FR" sz="1200" dirty="0" smtClean="0">
                <a:solidFill>
                  <a:schemeClr val="tx1"/>
                </a:solidFill>
                <a:latin typeface="Garamond" pitchFamily="18" charset="0"/>
              </a:rPr>
              <a:t>Elle vise le développement des modules réutilisables.</a:t>
            </a:r>
          </a:p>
          <a:p>
            <a:pPr>
              <a:lnSpc>
                <a:spcPct val="150000"/>
              </a:lnSpc>
            </a:pPr>
            <a:r>
              <a:rPr lang="fr-FR" sz="1200" dirty="0" smtClean="0">
                <a:solidFill>
                  <a:schemeClr val="tx1"/>
                </a:solidFill>
                <a:latin typeface="Garamond" pitchFamily="18" charset="0"/>
              </a:rPr>
              <a:t>La POO propose une méthodologie de programmation centrée sur les objets, ou un objet peut être vu comme une entité regroupant un ensemble de données et de méthodes de traitement.</a:t>
            </a:r>
          </a:p>
          <a:p>
            <a:pPr>
              <a:lnSpc>
                <a:spcPct val="150000"/>
              </a:lnSpc>
            </a:pPr>
            <a:r>
              <a:rPr lang="fr-FR" sz="1200" dirty="0" smtClean="0">
                <a:solidFill>
                  <a:schemeClr val="tx1"/>
                </a:solidFill>
                <a:latin typeface="Garamond" pitchFamily="18" charset="0"/>
              </a:rPr>
              <a:t>Chaque objet possède certaines propriétés et peut accomplir certaines taches.</a:t>
            </a:r>
          </a:p>
          <a:p>
            <a:pPr>
              <a:lnSpc>
                <a:spcPct val="150000"/>
              </a:lnSpc>
            </a:pPr>
            <a:r>
              <a:rPr lang="fr-FR" sz="1200" dirty="0" smtClean="0">
                <a:solidFill>
                  <a:schemeClr val="tx1"/>
                </a:solidFill>
                <a:latin typeface="Garamond" pitchFamily="18" charset="0"/>
              </a:rPr>
              <a:t>Exemple : Java , C# .......</a:t>
            </a:r>
          </a:p>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smtClean="0"/>
          </a:p>
        </p:txBody>
      </p:sp>
    </p:spTree>
    <p:extLst>
      <p:ext uri="{BB962C8B-B14F-4D97-AF65-F5344CB8AC3E}">
        <p14:creationId xmlns="" xmlns:p14="http://schemas.microsoft.com/office/powerpoint/2010/main" val="4782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1300163" y="801688"/>
            <a:ext cx="4257675" cy="3194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Rectangle 1027"/>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ltLang="fr-FR" dirty="0" smtClean="0"/>
          </a:p>
        </p:txBody>
      </p:sp>
    </p:spTree>
    <p:extLst>
      <p:ext uri="{BB962C8B-B14F-4D97-AF65-F5344CB8AC3E}">
        <p14:creationId xmlns="" xmlns:p14="http://schemas.microsoft.com/office/powerpoint/2010/main" val="4782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8D59173-4189-4C54-8A6C-1E812A9AB6E8}" type="datetimeFigureOut">
              <a:rPr lang="en-US" smtClean="0"/>
              <a:pPr/>
              <a:t>2/11/2020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8D59173-4189-4C54-8A6C-1E812A9AB6E8}" type="datetimeFigureOut">
              <a:rPr lang="en-US" smtClean="0"/>
              <a:pPr/>
              <a:t>2/11/2020</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8D59173-4189-4C54-8A6C-1E812A9AB6E8}" type="datetimeFigureOut">
              <a:rPr lang="en-US" smtClean="0"/>
              <a:pPr/>
              <a:t>2/11/2020</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8D59173-4189-4C54-8A6C-1E812A9AB6E8}" type="datetimeFigureOut">
              <a:rPr lang="en-US" smtClean="0"/>
              <a:pPr/>
              <a:t>2/11/2020</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8D59173-4189-4C54-8A6C-1E812A9AB6E8}" type="datetimeFigureOut">
              <a:rPr lang="en-US" smtClean="0"/>
              <a:pPr/>
              <a:t>2/11/2020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8D59173-4189-4C54-8A6C-1E812A9AB6E8}" type="datetimeFigureOut">
              <a:rPr lang="en-US" smtClean="0"/>
              <a:pPr/>
              <a:t>2/11/2020</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8A8FE3C-F32F-4DF4-9751-EE8C49999A6A}"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59173-4189-4C54-8A6C-1E812A9AB6E8}" type="datetimeFigureOut">
              <a:rPr lang="en-US" smtClean="0"/>
              <a:pPr/>
              <a:t>2/11/2020</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8FE3C-F32F-4DF4-9751-EE8C49999A6A}"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pPr algn="ctr"/>
            <a:r>
              <a:rPr lang="en-US" sz="4000" b="1" dirty="0" err="1" smtClean="0">
                <a:solidFill>
                  <a:schemeClr val="tx2"/>
                </a:solidFill>
                <a:latin typeface="Times New Roman" pitchFamily="18" charset="0"/>
                <a:cs typeface="Times New Roman" pitchFamily="18" charset="0"/>
              </a:rPr>
              <a:t>Fondements</a:t>
            </a:r>
            <a:r>
              <a:rPr lang="en-US" sz="4000" b="1" dirty="0" smtClean="0">
                <a:solidFill>
                  <a:schemeClr val="tx2"/>
                </a:solidFill>
                <a:latin typeface="Times New Roman" pitchFamily="18" charset="0"/>
                <a:cs typeface="Times New Roman" pitchFamily="18" charset="0"/>
              </a:rPr>
              <a:t> de la </a:t>
            </a:r>
            <a:r>
              <a:rPr lang="en-US" sz="4000" b="1" dirty="0" err="1" smtClean="0">
                <a:solidFill>
                  <a:schemeClr val="tx2"/>
                </a:solidFill>
                <a:latin typeface="Times New Roman" pitchFamily="18" charset="0"/>
                <a:cs typeface="Times New Roman" pitchFamily="18" charset="0"/>
              </a:rPr>
              <a:t>programmation</a:t>
            </a:r>
            <a:r>
              <a:rPr lang="en-US" sz="4000" b="1" dirty="0" smtClean="0">
                <a:solidFill>
                  <a:schemeClr val="tx2"/>
                </a:solidFill>
                <a:latin typeface="Times New Roman" pitchFamily="18" charset="0"/>
                <a:cs typeface="Times New Roman" pitchFamily="18" charset="0"/>
              </a:rPr>
              <a:t> </a:t>
            </a:r>
            <a:r>
              <a:rPr lang="en-US" sz="4000" b="1" dirty="0" err="1" smtClean="0">
                <a:solidFill>
                  <a:schemeClr val="tx2"/>
                </a:solidFill>
                <a:latin typeface="Times New Roman" pitchFamily="18" charset="0"/>
                <a:cs typeface="Times New Roman" pitchFamily="18" charset="0"/>
              </a:rPr>
              <a:t>orientée</a:t>
            </a:r>
            <a:r>
              <a:rPr lang="en-US" sz="4000" b="1" dirty="0" smtClean="0">
                <a:solidFill>
                  <a:schemeClr val="tx2"/>
                </a:solidFill>
                <a:latin typeface="Times New Roman" pitchFamily="18" charset="0"/>
                <a:cs typeface="Times New Roman" pitchFamily="18" charset="0"/>
              </a:rPr>
              <a:t> objet</a:t>
            </a:r>
            <a:endParaRPr lang="en-US" sz="4000" b="1" dirty="0">
              <a:solidFill>
                <a:schemeClr val="tx2"/>
              </a:solidFill>
              <a:latin typeface="Times New Roman" pitchFamily="18" charset="0"/>
              <a:cs typeface="Times New Roman" pitchFamily="18" charset="0"/>
            </a:endParaRP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3356992"/>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051"/>
          <p:cNvSpPr>
            <a:spLocks noGrp="1" noChangeArrowheads="1"/>
          </p:cNvSpPr>
          <p:nvPr>
            <p:ph idx="1"/>
          </p:nvPr>
        </p:nvSpPr>
        <p:spPr>
          <a:xfrm>
            <a:off x="0" y="1643050"/>
            <a:ext cx="9358346" cy="5026310"/>
          </a:xfrm>
        </p:spPr>
        <p:txBody>
          <a:bodyPr>
            <a:noAutofit/>
          </a:bodyPr>
          <a:lstStyle/>
          <a:p>
            <a:r>
              <a:rPr lang="fr-FR" altLang="fr-FR" sz="2000" dirty="0" smtClean="0">
                <a:solidFill>
                  <a:schemeClr val="tx2">
                    <a:lumMod val="50000"/>
                  </a:schemeClr>
                </a:solidFill>
                <a:latin typeface="Times New Roman" pitchFamily="18" charset="0"/>
                <a:cs typeface="Times New Roman" pitchFamily="18" charset="0"/>
              </a:rPr>
              <a:t>Qu’est-ce qu’un objet ?</a:t>
            </a:r>
          </a:p>
          <a:p>
            <a:pPr marL="0" indent="0">
              <a:buNone/>
            </a:pPr>
            <a:r>
              <a:rPr lang="fr-FR" sz="2000" dirty="0">
                <a:solidFill>
                  <a:schemeClr val="tx2">
                    <a:lumMod val="50000"/>
                  </a:schemeClr>
                </a:solidFill>
                <a:latin typeface="Times New Roman" pitchFamily="18" charset="0"/>
                <a:cs typeface="Times New Roman" pitchFamily="18" charset="0"/>
              </a:rPr>
              <a:t>un objet représente un concept, une idée ou toute entité du monde </a:t>
            </a:r>
            <a:r>
              <a:rPr lang="fr-FR" sz="2000" dirty="0" smtClean="0">
                <a:solidFill>
                  <a:schemeClr val="tx2">
                    <a:lumMod val="50000"/>
                  </a:schemeClr>
                </a:solidFill>
                <a:latin typeface="Times New Roman" pitchFamily="18" charset="0"/>
                <a:cs typeface="Times New Roman" pitchFamily="18" charset="0"/>
              </a:rPr>
              <a:t>réel</a:t>
            </a:r>
            <a:endParaRPr lang="fr-FR" altLang="fr-FR" sz="2000" dirty="0">
              <a:solidFill>
                <a:schemeClr val="tx2">
                  <a:lumMod val="50000"/>
                </a:schemeClr>
              </a:solidFill>
              <a:latin typeface="Times New Roman" pitchFamily="18" charset="0"/>
              <a:cs typeface="Times New Roman" pitchFamily="18" charset="0"/>
            </a:endParaRPr>
          </a:p>
          <a:p>
            <a:pPr lvl="1"/>
            <a:r>
              <a:rPr lang="fr-FR" altLang="fr-FR" sz="2000" dirty="0" smtClean="0">
                <a:solidFill>
                  <a:schemeClr val="tx2">
                    <a:lumMod val="50000"/>
                  </a:schemeClr>
                </a:solidFill>
                <a:latin typeface="Times New Roman" pitchFamily="18" charset="0"/>
                <a:cs typeface="Times New Roman" pitchFamily="18" charset="0"/>
              </a:rPr>
              <a:t>Le monde qui nous entoure est composé d'objets</a:t>
            </a:r>
          </a:p>
          <a:p>
            <a:pPr lvl="1"/>
            <a:r>
              <a:rPr lang="fr-FR" altLang="fr-FR" sz="2000" dirty="0" smtClean="0">
                <a:solidFill>
                  <a:schemeClr val="tx2">
                    <a:lumMod val="50000"/>
                  </a:schemeClr>
                </a:solidFill>
                <a:latin typeface="Times New Roman" pitchFamily="18" charset="0"/>
                <a:cs typeface="Times New Roman" pitchFamily="18" charset="0"/>
              </a:rPr>
              <a:t>Ces objets ont deux caractéristiques</a:t>
            </a:r>
          </a:p>
          <a:p>
            <a:pPr lvl="2"/>
            <a:r>
              <a:rPr lang="fr-FR" altLang="fr-FR" sz="2000" dirty="0" smtClean="0">
                <a:solidFill>
                  <a:schemeClr val="tx2">
                    <a:lumMod val="50000"/>
                  </a:schemeClr>
                </a:solidFill>
                <a:latin typeface="Times New Roman" pitchFamily="18" charset="0"/>
                <a:cs typeface="Times New Roman" pitchFamily="18" charset="0"/>
              </a:rPr>
              <a:t>un état: </a:t>
            </a:r>
            <a:r>
              <a:rPr lang="fr-FR" sz="2000" dirty="0" smtClean="0">
                <a:solidFill>
                  <a:schemeClr val="tx2">
                    <a:lumMod val="50000"/>
                  </a:schemeClr>
                </a:solidFill>
                <a:latin typeface="Times New Roman" pitchFamily="18" charset="0"/>
                <a:cs typeface="Times New Roman" pitchFamily="18" charset="0"/>
              </a:rPr>
              <a:t>représenté par des attributs (variables) qui stockent  des valeurs</a:t>
            </a:r>
            <a:endParaRPr lang="fr-FR" altLang="fr-FR" sz="2000" dirty="0" smtClean="0">
              <a:solidFill>
                <a:schemeClr val="tx2">
                  <a:lumMod val="50000"/>
                </a:schemeClr>
              </a:solidFill>
              <a:latin typeface="Times New Roman" pitchFamily="18" charset="0"/>
              <a:cs typeface="Times New Roman" pitchFamily="18" charset="0"/>
            </a:endParaRPr>
          </a:p>
          <a:p>
            <a:pPr lvl="2"/>
            <a:r>
              <a:rPr lang="fr-FR" altLang="fr-FR" sz="2000" dirty="0" smtClean="0">
                <a:solidFill>
                  <a:schemeClr val="tx2">
                    <a:lumMod val="50000"/>
                  </a:schemeClr>
                </a:solidFill>
                <a:latin typeface="Times New Roman" pitchFamily="18" charset="0"/>
                <a:cs typeface="Times New Roman" pitchFamily="18" charset="0"/>
              </a:rPr>
              <a:t>un comportement: </a:t>
            </a:r>
            <a:r>
              <a:rPr lang="fr-FR" sz="2000" dirty="0" smtClean="0">
                <a:solidFill>
                  <a:schemeClr val="tx2">
                    <a:lumMod val="50000"/>
                  </a:schemeClr>
                </a:solidFill>
                <a:latin typeface="Times New Roman" pitchFamily="18" charset="0"/>
                <a:cs typeface="Times New Roman" pitchFamily="18" charset="0"/>
              </a:rPr>
              <a:t>défini par des méthodes (procédures) qui  modifient des états</a:t>
            </a:r>
            <a:endParaRPr lang="fr-FR" altLang="fr-FR" sz="2000" dirty="0" smtClean="0">
              <a:solidFill>
                <a:schemeClr val="tx2">
                  <a:lumMod val="50000"/>
                </a:schemeClr>
              </a:solidFill>
              <a:latin typeface="Times New Roman" pitchFamily="18" charset="0"/>
              <a:cs typeface="Times New Roman" pitchFamily="18" charset="0"/>
            </a:endParaRPr>
          </a:p>
          <a:p>
            <a:r>
              <a:rPr lang="fr-FR" altLang="fr-FR" sz="2000" dirty="0" smtClean="0">
                <a:solidFill>
                  <a:schemeClr val="tx2">
                    <a:lumMod val="50000"/>
                  </a:schemeClr>
                </a:solidFill>
                <a:latin typeface="Times New Roman" pitchFamily="18" charset="0"/>
                <a:cs typeface="Times New Roman" pitchFamily="18" charset="0"/>
              </a:rPr>
              <a:t>Exemples d’objets du monde réel</a:t>
            </a:r>
          </a:p>
          <a:p>
            <a:pPr lvl="1"/>
            <a:r>
              <a:rPr lang="fr-FR" altLang="fr-FR" sz="2000" dirty="0" smtClean="0">
                <a:solidFill>
                  <a:schemeClr val="tx2">
                    <a:lumMod val="50000"/>
                  </a:schemeClr>
                </a:solidFill>
                <a:latin typeface="Times New Roman" pitchFamily="18" charset="0"/>
                <a:cs typeface="Times New Roman" pitchFamily="18" charset="0"/>
              </a:rPr>
              <a:t>chien</a:t>
            </a:r>
          </a:p>
          <a:p>
            <a:pPr lvl="2"/>
            <a:r>
              <a:rPr lang="fr-FR" altLang="fr-FR" sz="2000" dirty="0" smtClean="0">
                <a:solidFill>
                  <a:schemeClr val="tx2">
                    <a:lumMod val="50000"/>
                  </a:schemeClr>
                </a:solidFill>
                <a:latin typeface="Times New Roman" pitchFamily="18" charset="0"/>
                <a:cs typeface="Times New Roman" pitchFamily="18" charset="0"/>
              </a:rPr>
              <a:t>état : nom, couleur, race, poids.... </a:t>
            </a:r>
          </a:p>
          <a:p>
            <a:pPr lvl="2"/>
            <a:r>
              <a:rPr lang="fr-FR" altLang="fr-FR" sz="2000" dirty="0" smtClean="0">
                <a:solidFill>
                  <a:schemeClr val="tx2">
                    <a:lumMod val="50000"/>
                  </a:schemeClr>
                </a:solidFill>
                <a:latin typeface="Times New Roman" pitchFamily="18" charset="0"/>
                <a:cs typeface="Times New Roman" pitchFamily="18" charset="0"/>
              </a:rPr>
              <a:t>comportement : manger, aboyer, renifler... </a:t>
            </a:r>
          </a:p>
          <a:p>
            <a:pPr lvl="1"/>
            <a:r>
              <a:rPr lang="fr-FR" altLang="fr-FR" sz="2000" dirty="0" smtClean="0">
                <a:solidFill>
                  <a:schemeClr val="tx2">
                    <a:lumMod val="50000"/>
                  </a:schemeClr>
                </a:solidFill>
                <a:latin typeface="Times New Roman" pitchFamily="18" charset="0"/>
                <a:cs typeface="Times New Roman" pitchFamily="18" charset="0"/>
              </a:rPr>
              <a:t>Bicyclette</a:t>
            </a:r>
          </a:p>
          <a:p>
            <a:pPr lvl="2"/>
            <a:r>
              <a:rPr lang="fr-FR" altLang="fr-FR" sz="2000" dirty="0" smtClean="0">
                <a:solidFill>
                  <a:schemeClr val="tx2">
                    <a:lumMod val="50000"/>
                  </a:schemeClr>
                </a:solidFill>
                <a:latin typeface="Times New Roman" pitchFamily="18" charset="0"/>
                <a:cs typeface="Times New Roman" pitchFamily="18" charset="0"/>
              </a:rPr>
              <a:t>état : nombre de vitesses, vitesse courante, couleur</a:t>
            </a:r>
          </a:p>
          <a:p>
            <a:pPr lvl="2"/>
            <a:r>
              <a:rPr lang="fr-FR" altLang="fr-FR" sz="2000" dirty="0" smtClean="0">
                <a:solidFill>
                  <a:schemeClr val="tx2">
                    <a:lumMod val="50000"/>
                  </a:schemeClr>
                </a:solidFill>
                <a:latin typeface="Times New Roman" pitchFamily="18" charset="0"/>
                <a:cs typeface="Times New Roman" pitchFamily="18" charset="0"/>
              </a:rPr>
              <a:t>comportement : tourner, accélérer, changer de vitesse</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Programmation par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637537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fr-FR" dirty="0" smtClean="0"/>
              <a:t>Objet (</a:t>
            </a:r>
            <a:r>
              <a:rPr lang="en-US" altLang="fr-FR" dirty="0" err="1" smtClean="0"/>
              <a:t>exemple</a:t>
            </a:r>
            <a:r>
              <a:rPr lang="en-US" altLang="fr-FR" dirty="0" smtClean="0"/>
              <a:t> / </a:t>
            </a:r>
            <a:r>
              <a:rPr lang="en-US" altLang="fr-FR" dirty="0" err="1" smtClean="0"/>
              <a:t>fenêtre</a:t>
            </a:r>
            <a:r>
              <a:rPr lang="en-US" altLang="fr-FR" dirty="0" smtClean="0"/>
              <a:t>)</a:t>
            </a:r>
          </a:p>
        </p:txBody>
      </p:sp>
      <p:sp>
        <p:nvSpPr>
          <p:cNvPr id="13315" name="Rectangle 3"/>
          <p:cNvSpPr>
            <a:spLocks noGrp="1" noChangeArrowheads="1"/>
          </p:cNvSpPr>
          <p:nvPr>
            <p:ph idx="1"/>
          </p:nvPr>
        </p:nvSpPr>
        <p:spPr>
          <a:xfrm>
            <a:off x="357158" y="1857364"/>
            <a:ext cx="8501122" cy="4724400"/>
          </a:xfrm>
        </p:spPr>
        <p:txBody>
          <a:bodyPr>
            <a:normAutofit/>
          </a:bodyPr>
          <a:lstStyle/>
          <a:p>
            <a:pPr>
              <a:buNone/>
            </a:pPr>
            <a:r>
              <a:rPr lang="fr-FR" altLang="fr-FR" sz="2400" dirty="0" smtClean="0">
                <a:solidFill>
                  <a:schemeClr val="tx2">
                    <a:lumMod val="50000"/>
                  </a:schemeClr>
                </a:solidFill>
                <a:latin typeface="Times New Roman" pitchFamily="18" charset="0"/>
                <a:cs typeface="Times New Roman" pitchFamily="18" charset="0"/>
              </a:rPr>
              <a:t> </a:t>
            </a:r>
            <a:r>
              <a:rPr lang="fr-FR" altLang="fr-FR" sz="2400" u="sng" dirty="0" smtClean="0">
                <a:solidFill>
                  <a:schemeClr val="tx2">
                    <a:lumMod val="50000"/>
                  </a:schemeClr>
                </a:solidFill>
                <a:latin typeface="Times New Roman" pitchFamily="18" charset="0"/>
                <a:cs typeface="Times New Roman" pitchFamily="18" charset="0"/>
              </a:rPr>
              <a:t>propriétés</a:t>
            </a:r>
            <a:r>
              <a:rPr lang="fr-FR" altLang="fr-FR" sz="2400" dirty="0" smtClean="0">
                <a:solidFill>
                  <a:schemeClr val="tx2">
                    <a:lumMod val="50000"/>
                  </a:schemeClr>
                </a:solidFill>
                <a:latin typeface="Times New Roman" pitchFamily="18" charset="0"/>
                <a:cs typeface="Times New Roman" pitchFamily="18" charset="0"/>
              </a:rPr>
              <a:t> d’une fenêtre</a:t>
            </a:r>
          </a:p>
          <a:p>
            <a:pPr lvl="1"/>
            <a:r>
              <a:rPr lang="fr-FR" altLang="fr-FR" sz="2400" dirty="0" smtClean="0">
                <a:solidFill>
                  <a:schemeClr val="tx2">
                    <a:lumMod val="50000"/>
                  </a:schemeClr>
                </a:solidFill>
                <a:latin typeface="Times New Roman" pitchFamily="18" charset="0"/>
                <a:cs typeface="Times New Roman" pitchFamily="18" charset="0"/>
              </a:rPr>
              <a:t>ouverte/fermée</a:t>
            </a:r>
          </a:p>
          <a:p>
            <a:pPr lvl="1"/>
            <a:r>
              <a:rPr lang="fr-FR" altLang="fr-FR" sz="2400" dirty="0" smtClean="0">
                <a:solidFill>
                  <a:schemeClr val="tx2">
                    <a:lumMod val="50000"/>
                  </a:schemeClr>
                </a:solidFill>
                <a:latin typeface="Times New Roman" pitchFamily="18" charset="0"/>
                <a:cs typeface="Times New Roman" pitchFamily="18" charset="0"/>
              </a:rPr>
              <a:t>cassée/intacte</a:t>
            </a:r>
          </a:p>
          <a:p>
            <a:pPr lvl="1"/>
            <a:r>
              <a:rPr lang="fr-FR" altLang="fr-FR" sz="2400" dirty="0" smtClean="0">
                <a:solidFill>
                  <a:schemeClr val="tx2">
                    <a:lumMod val="50000"/>
                  </a:schemeClr>
                </a:solidFill>
                <a:latin typeface="Times New Roman" pitchFamily="18" charset="0"/>
                <a:cs typeface="Times New Roman" pitchFamily="18" charset="0"/>
              </a:rPr>
              <a:t>taille</a:t>
            </a:r>
          </a:p>
          <a:p>
            <a:pPr lvl="1"/>
            <a:r>
              <a:rPr lang="fr-FR" altLang="fr-FR" sz="2400" dirty="0" smtClean="0">
                <a:solidFill>
                  <a:schemeClr val="tx2">
                    <a:lumMod val="50000"/>
                  </a:schemeClr>
                </a:solidFill>
                <a:latin typeface="Times New Roman" pitchFamily="18" charset="0"/>
                <a:cs typeface="Times New Roman" pitchFamily="18" charset="0"/>
              </a:rPr>
              <a:t>sens d’ouverture</a:t>
            </a:r>
          </a:p>
          <a:p>
            <a:pPr lvl="1"/>
            <a:r>
              <a:rPr lang="fr-FR" altLang="fr-FR" sz="2400" dirty="0" smtClean="0">
                <a:solidFill>
                  <a:schemeClr val="tx2">
                    <a:lumMod val="50000"/>
                  </a:schemeClr>
                </a:solidFill>
                <a:latin typeface="Times New Roman" pitchFamily="18" charset="0"/>
                <a:cs typeface="Times New Roman" pitchFamily="18" charset="0"/>
              </a:rPr>
              <a:t>type de verre</a:t>
            </a:r>
          </a:p>
          <a:p>
            <a:pPr lvl="1"/>
            <a:r>
              <a:rPr lang="fr-FR" altLang="fr-FR" sz="2400" dirty="0" smtClean="0">
                <a:solidFill>
                  <a:schemeClr val="tx2">
                    <a:lumMod val="50000"/>
                  </a:schemeClr>
                </a:solidFill>
                <a:latin typeface="Times New Roman" pitchFamily="18" charset="0"/>
                <a:cs typeface="Times New Roman" pitchFamily="18" charset="0"/>
              </a:rPr>
              <a:t>coefficient de réflexion de chaleur</a:t>
            </a:r>
          </a:p>
          <a:p>
            <a:pPr lvl="1">
              <a:buNone/>
            </a:pPr>
            <a:endParaRPr lang="fr-FR" altLang="fr-FR" sz="2400" dirty="0" smtClean="0">
              <a:solidFill>
                <a:schemeClr val="tx2">
                  <a:lumMod val="50000"/>
                </a:schemeClr>
              </a:solidFill>
              <a:latin typeface="Times New Roman" pitchFamily="18" charset="0"/>
              <a:cs typeface="Times New Roman" pitchFamily="18" charset="0"/>
            </a:endParaRPr>
          </a:p>
          <a:p>
            <a:r>
              <a:rPr lang="fr-FR" altLang="fr-FR" sz="2400" dirty="0" smtClean="0">
                <a:solidFill>
                  <a:schemeClr val="tx2">
                    <a:lumMod val="50000"/>
                  </a:schemeClr>
                </a:solidFill>
                <a:latin typeface="Times New Roman" pitchFamily="18" charset="0"/>
                <a:cs typeface="Times New Roman" pitchFamily="18" charset="0"/>
              </a:rPr>
              <a:t> </a:t>
            </a:r>
            <a:r>
              <a:rPr lang="fr-FR" altLang="fr-FR" sz="2400" b="1" dirty="0" smtClean="0">
                <a:solidFill>
                  <a:schemeClr val="tx2">
                    <a:lumMod val="50000"/>
                  </a:schemeClr>
                </a:solidFill>
                <a:latin typeface="Times New Roman" pitchFamily="18" charset="0"/>
                <a:cs typeface="Times New Roman" pitchFamily="18" charset="0"/>
              </a:rPr>
              <a:t>Pour une fenêtre concrète, ces propriétés ont des valeurs.</a:t>
            </a:r>
          </a:p>
        </p:txBody>
      </p:sp>
      <p:sp>
        <p:nvSpPr>
          <p:cNvPr id="9" name="Rectangle 8"/>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0"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 concept Objet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1" name="Rectangle 10"/>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Objet fenêtre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151620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857364"/>
            <a:ext cx="8229600" cy="4525963"/>
          </a:xfrm>
        </p:spPr>
        <p:txBody>
          <a:bodyPr/>
          <a:lstStyle/>
          <a:p>
            <a:pPr>
              <a:buNone/>
            </a:pPr>
            <a:endParaRPr lang="fr-FR" altLang="fr-FR" sz="2400" u="sng" dirty="0">
              <a:latin typeface="Times New Roman" pitchFamily="18" charset="0"/>
              <a:cs typeface="Times New Roman" pitchFamily="18" charset="0"/>
            </a:endParaRPr>
          </a:p>
          <a:p>
            <a:pPr>
              <a:buNone/>
            </a:pPr>
            <a:r>
              <a:rPr lang="fr-FR" altLang="fr-FR" sz="2400" dirty="0" smtClean="0">
                <a:solidFill>
                  <a:schemeClr val="tx2">
                    <a:lumMod val="50000"/>
                  </a:schemeClr>
                </a:solidFill>
                <a:latin typeface="Times New Roman" pitchFamily="18" charset="0"/>
                <a:cs typeface="Times New Roman" pitchFamily="18" charset="0"/>
              </a:rPr>
              <a:t>	</a:t>
            </a:r>
            <a:r>
              <a:rPr lang="fr-FR" altLang="fr-FR" sz="2400" u="sng" dirty="0" smtClean="0">
                <a:solidFill>
                  <a:schemeClr val="tx2">
                    <a:lumMod val="50000"/>
                  </a:schemeClr>
                </a:solidFill>
                <a:latin typeface="Times New Roman" pitchFamily="18" charset="0"/>
                <a:cs typeface="Times New Roman" pitchFamily="18" charset="0"/>
              </a:rPr>
              <a:t>Opérations</a:t>
            </a:r>
            <a:r>
              <a:rPr lang="fr-FR" altLang="fr-FR" sz="2400" dirty="0" smtClean="0">
                <a:solidFill>
                  <a:schemeClr val="tx2">
                    <a:lumMod val="50000"/>
                  </a:schemeClr>
                </a:solidFill>
                <a:latin typeface="Times New Roman" pitchFamily="18" charset="0"/>
                <a:cs typeface="Times New Roman" pitchFamily="18" charset="0"/>
              </a:rPr>
              <a:t> d’une fenêtre donnée</a:t>
            </a:r>
          </a:p>
          <a:p>
            <a:pPr lvl="1"/>
            <a:r>
              <a:rPr lang="fr-FR" altLang="fr-FR" sz="2400" dirty="0" smtClean="0">
                <a:solidFill>
                  <a:schemeClr val="tx2">
                    <a:lumMod val="50000"/>
                  </a:schemeClr>
                </a:solidFill>
                <a:latin typeface="Times New Roman" pitchFamily="18" charset="0"/>
                <a:cs typeface="Times New Roman" pitchFamily="18" charset="0"/>
              </a:rPr>
              <a:t>ouvrir</a:t>
            </a:r>
          </a:p>
          <a:p>
            <a:pPr lvl="1"/>
            <a:r>
              <a:rPr lang="fr-FR" altLang="fr-FR" sz="2400" dirty="0" smtClean="0">
                <a:solidFill>
                  <a:schemeClr val="tx2">
                    <a:lumMod val="50000"/>
                  </a:schemeClr>
                </a:solidFill>
                <a:latin typeface="Times New Roman" pitchFamily="18" charset="0"/>
                <a:cs typeface="Times New Roman" pitchFamily="18" charset="0"/>
              </a:rPr>
              <a:t>fermer</a:t>
            </a:r>
          </a:p>
          <a:p>
            <a:pPr lvl="1"/>
            <a:r>
              <a:rPr lang="fr-FR" altLang="fr-FR" sz="2400" dirty="0" smtClean="0">
                <a:solidFill>
                  <a:schemeClr val="tx2">
                    <a:lumMod val="50000"/>
                  </a:schemeClr>
                </a:solidFill>
                <a:latin typeface="Times New Roman" pitchFamily="18" charset="0"/>
                <a:cs typeface="Times New Roman" pitchFamily="18" charset="0"/>
              </a:rPr>
              <a:t>casser</a:t>
            </a:r>
          </a:p>
          <a:p>
            <a:pPr lvl="1"/>
            <a:r>
              <a:rPr lang="fr-FR" altLang="fr-FR" sz="2400" dirty="0" smtClean="0">
                <a:solidFill>
                  <a:schemeClr val="tx2">
                    <a:lumMod val="50000"/>
                  </a:schemeClr>
                </a:solidFill>
                <a:latin typeface="Times New Roman" pitchFamily="18" charset="0"/>
                <a:cs typeface="Times New Roman" pitchFamily="18" charset="0"/>
              </a:rPr>
              <a:t>réparer</a:t>
            </a:r>
          </a:p>
          <a:p>
            <a:pPr lvl="1"/>
            <a:r>
              <a:rPr lang="fr-FR" altLang="fr-FR" sz="2400" dirty="0" smtClean="0">
                <a:solidFill>
                  <a:schemeClr val="tx2">
                    <a:lumMod val="50000"/>
                  </a:schemeClr>
                </a:solidFill>
                <a:latin typeface="Times New Roman" pitchFamily="18" charset="0"/>
                <a:cs typeface="Times New Roman" pitchFamily="18" charset="0"/>
              </a:rPr>
              <a:t>changer le verre</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 concept objet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a:t>
            </a:r>
            <a:r>
              <a:rPr lang="fr-FR" sz="2800" baseline="0" dirty="0" smtClean="0">
                <a:solidFill>
                  <a:schemeClr val="tx2">
                    <a:lumMod val="75000"/>
                  </a:schemeClr>
                </a:solidFill>
                <a:latin typeface="Times New Roman" pitchFamily="18" charset="0"/>
                <a:ea typeface="+mj-ea"/>
                <a:cs typeface="Times New Roman" pitchFamily="18" charset="0"/>
              </a:rPr>
              <a:t>:</a:t>
            </a:r>
            <a:r>
              <a:rPr lang="fr-FR" sz="2800" dirty="0" smtClean="0">
                <a:solidFill>
                  <a:schemeClr val="tx2">
                    <a:lumMod val="75000"/>
                  </a:schemeClr>
                </a:solidFill>
                <a:latin typeface="Times New Roman" pitchFamily="18" charset="0"/>
                <a:ea typeface="+mj-ea"/>
                <a:cs typeface="Times New Roman" pitchFamily="18" charset="0"/>
              </a:rPr>
              <a:t> Objet fenêtre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974496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285720" y="2714620"/>
            <a:ext cx="8424936" cy="1785950"/>
          </a:xfrm>
          <a:prstGeom prst="rect">
            <a:avLst/>
          </a:prstGeom>
        </p:spPr>
        <p:txBody>
          <a:bodyPr vert="horz" lIns="91440" tIns="45720" rIns="91440" bIns="45720" rtlCol="0">
            <a:normAutofit/>
          </a:bodyPr>
          <a:lstStyle/>
          <a:p>
            <a:pPr algn="just"/>
            <a:endParaRPr lang="fr-FR" altLang="fr-FR" sz="2800" dirty="0" smtClean="0">
              <a:solidFill>
                <a:srgbClr val="000066"/>
              </a:solidFill>
            </a:endParaRPr>
          </a:p>
          <a:p>
            <a:pPr marL="263525" indent="-263525"/>
            <a:endParaRPr lang="fr-FR" altLang="fr-FR" sz="3200" dirty="0" smtClean="0">
              <a:solidFill>
                <a:srgbClr val="000066"/>
              </a:solidFill>
            </a:endParaRP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fr-FR" altLang="fr-FR"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 concept objet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9" name="Rectangle 8"/>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Définition d’un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2" name="Rectangle 11"/>
          <p:cNvSpPr/>
          <p:nvPr/>
        </p:nvSpPr>
        <p:spPr>
          <a:xfrm>
            <a:off x="428596" y="2786058"/>
            <a:ext cx="8358246" cy="17859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fr-FR" sz="2800" b="1" dirty="0" smtClean="0">
                <a:solidFill>
                  <a:srgbClr val="C00000"/>
                </a:solidFill>
                <a:latin typeface="Times New Roman" pitchFamily="18" charset="0"/>
                <a:cs typeface="Times New Roman" pitchFamily="18" charset="0"/>
              </a:rPr>
              <a:t>Un objet est un ensemble de propriétés ayant des valeurs et des actions (opérations ou méthodes) agissant sur les valeurs de ces propriétés.</a:t>
            </a:r>
          </a:p>
          <a:p>
            <a:pPr algn="ctr"/>
            <a:endParaRPr lang="fr-FR" dirty="0"/>
          </a:p>
        </p:txBody>
      </p:sp>
    </p:spTree>
    <p:extLst>
      <p:ext uri="{BB962C8B-B14F-4D97-AF65-F5344CB8AC3E}">
        <p14:creationId xmlns="" xmlns:p14="http://schemas.microsoft.com/office/powerpoint/2010/main" val="1637537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928802"/>
            <a:ext cx="8715436" cy="4452526"/>
          </a:xfrm>
        </p:spPr>
        <p:txBody>
          <a:bodyPr>
            <a:noAutofit/>
          </a:bodyPr>
          <a:lstStyle/>
          <a:p>
            <a:pPr algn="just">
              <a:buNone/>
            </a:pPr>
            <a:r>
              <a:rPr lang="fr-FR" sz="2400" dirty="0" smtClean="0">
                <a:solidFill>
                  <a:schemeClr val="accent1">
                    <a:lumMod val="50000"/>
                  </a:schemeClr>
                </a:solidFill>
                <a:latin typeface="Times New Roman" pitchFamily="18" charset="0"/>
                <a:cs typeface="Times New Roman" pitchFamily="18" charset="0"/>
              </a:rPr>
              <a:t>Objet est défini par </a:t>
            </a:r>
          </a:p>
          <a:p>
            <a:pPr algn="just"/>
            <a:r>
              <a:rPr lang="fr-FR" sz="2400" dirty="0" smtClean="0">
                <a:solidFill>
                  <a:schemeClr val="accent1">
                    <a:lumMod val="50000"/>
                  </a:schemeClr>
                </a:solidFill>
                <a:latin typeface="Times New Roman" pitchFamily="18" charset="0"/>
                <a:cs typeface="Times New Roman" pitchFamily="18" charset="0"/>
              </a:rPr>
              <a:t>un état </a:t>
            </a:r>
          </a:p>
          <a:p>
            <a:pPr algn="just"/>
            <a:r>
              <a:rPr lang="fr-FR" sz="2400" dirty="0" smtClean="0">
                <a:solidFill>
                  <a:schemeClr val="accent1">
                    <a:lumMod val="50000"/>
                  </a:schemeClr>
                </a:solidFill>
                <a:latin typeface="Times New Roman" pitchFamily="18" charset="0"/>
                <a:cs typeface="Times New Roman" pitchFamily="18" charset="0"/>
              </a:rPr>
              <a:t>un comportement </a:t>
            </a:r>
          </a:p>
          <a:p>
            <a:pPr algn="just"/>
            <a:r>
              <a:rPr lang="fr-FR" sz="2400" dirty="0" smtClean="0">
                <a:solidFill>
                  <a:schemeClr val="accent1">
                    <a:lumMod val="50000"/>
                  </a:schemeClr>
                </a:solidFill>
                <a:latin typeface="Times New Roman" pitchFamily="18" charset="0"/>
                <a:cs typeface="Times New Roman" pitchFamily="18" charset="0"/>
              </a:rPr>
              <a:t>une identité </a:t>
            </a:r>
          </a:p>
          <a:p>
            <a:pPr marL="180000" indent="180000" algn="just">
              <a:spcBef>
                <a:spcPts val="0"/>
              </a:spcBef>
              <a:buNone/>
            </a:pPr>
            <a:endParaRPr lang="fr-FR" sz="2400" b="1" dirty="0" smtClean="0">
              <a:solidFill>
                <a:schemeClr val="accent1">
                  <a:lumMod val="50000"/>
                </a:schemeClr>
              </a:solidFill>
              <a:latin typeface="Times New Roman" pitchFamily="18" charset="0"/>
              <a:cs typeface="Times New Roman" pitchFamily="18" charset="0"/>
            </a:endParaRPr>
          </a:p>
          <a:p>
            <a:pPr marL="180000" indent="180000" algn="just">
              <a:spcBef>
                <a:spcPts val="0"/>
              </a:spcBef>
              <a:buNone/>
            </a:pPr>
            <a:r>
              <a:rPr lang="fr-FR" sz="2400" b="1" dirty="0" smtClean="0">
                <a:solidFill>
                  <a:schemeClr val="accent1">
                    <a:lumMod val="50000"/>
                  </a:schemeClr>
                </a:solidFill>
                <a:latin typeface="Times New Roman" pitchFamily="18" charset="0"/>
                <a:cs typeface="Times New Roman" pitchFamily="18" charset="0"/>
              </a:rPr>
              <a:t>État : </a:t>
            </a:r>
            <a:r>
              <a:rPr lang="fr-FR" sz="2400" dirty="0" smtClean="0">
                <a:solidFill>
                  <a:schemeClr val="accent1">
                    <a:lumMod val="50000"/>
                  </a:schemeClr>
                </a:solidFill>
                <a:latin typeface="Times New Roman" pitchFamily="18" charset="0"/>
                <a:cs typeface="Times New Roman" pitchFamily="18" charset="0"/>
              </a:rPr>
              <a:t>représenté par des attributs (variables) qui stockent  des valeurs</a:t>
            </a:r>
          </a:p>
          <a:p>
            <a:pPr marL="180000" indent="180000" algn="just">
              <a:spcBef>
                <a:spcPts val="0"/>
              </a:spcBef>
              <a:buNone/>
            </a:pPr>
            <a:endParaRPr lang="fr-FR" sz="2400" b="1" dirty="0" smtClean="0">
              <a:solidFill>
                <a:schemeClr val="accent1">
                  <a:lumMod val="50000"/>
                </a:schemeClr>
              </a:solidFill>
              <a:latin typeface="Times New Roman" pitchFamily="18" charset="0"/>
              <a:cs typeface="Times New Roman" pitchFamily="18" charset="0"/>
            </a:endParaRPr>
          </a:p>
          <a:p>
            <a:pPr marL="180000" indent="180000" algn="just">
              <a:spcBef>
                <a:spcPts val="0"/>
              </a:spcBef>
              <a:buNone/>
            </a:pPr>
            <a:r>
              <a:rPr lang="fr-FR" sz="2400" b="1" dirty="0" smtClean="0">
                <a:solidFill>
                  <a:schemeClr val="accent1">
                    <a:lumMod val="50000"/>
                  </a:schemeClr>
                </a:solidFill>
                <a:latin typeface="Times New Roman" pitchFamily="18" charset="0"/>
                <a:cs typeface="Times New Roman" pitchFamily="18" charset="0"/>
              </a:rPr>
              <a:t>Comportement : </a:t>
            </a:r>
            <a:r>
              <a:rPr lang="fr-FR" sz="2400" dirty="0" smtClean="0">
                <a:solidFill>
                  <a:schemeClr val="accent1">
                    <a:lumMod val="50000"/>
                  </a:schemeClr>
                </a:solidFill>
                <a:latin typeface="Times New Roman" pitchFamily="18" charset="0"/>
                <a:cs typeface="Times New Roman" pitchFamily="18" charset="0"/>
              </a:rPr>
              <a:t>défini par des méthodes (procédures) qui  modifient   des états</a:t>
            </a:r>
          </a:p>
          <a:p>
            <a:pPr marL="180000" indent="180000" algn="just">
              <a:spcBef>
                <a:spcPts val="0"/>
              </a:spcBef>
              <a:buNone/>
            </a:pPr>
            <a:endParaRPr lang="fr-FR" sz="2400" b="1" dirty="0" smtClean="0">
              <a:solidFill>
                <a:schemeClr val="accent1">
                  <a:lumMod val="50000"/>
                </a:schemeClr>
              </a:solidFill>
              <a:latin typeface="Times New Roman" pitchFamily="18" charset="0"/>
              <a:cs typeface="Times New Roman" pitchFamily="18" charset="0"/>
            </a:endParaRPr>
          </a:p>
          <a:p>
            <a:pPr marL="180000" indent="180000" algn="just">
              <a:spcBef>
                <a:spcPts val="0"/>
              </a:spcBef>
              <a:buNone/>
            </a:pPr>
            <a:r>
              <a:rPr lang="fr-FR" sz="2400" b="1" dirty="0" smtClean="0">
                <a:solidFill>
                  <a:schemeClr val="accent1">
                    <a:lumMod val="50000"/>
                  </a:schemeClr>
                </a:solidFill>
                <a:latin typeface="Times New Roman" pitchFamily="18" charset="0"/>
                <a:cs typeface="Times New Roman" pitchFamily="18" charset="0"/>
              </a:rPr>
              <a:t>Identité : </a:t>
            </a:r>
            <a:r>
              <a:rPr lang="fr-FR" sz="2400" dirty="0" smtClean="0">
                <a:solidFill>
                  <a:schemeClr val="accent1">
                    <a:lumMod val="50000"/>
                  </a:schemeClr>
                </a:solidFill>
                <a:latin typeface="Times New Roman" pitchFamily="18" charset="0"/>
                <a:cs typeface="Times New Roman" pitchFamily="18" charset="0"/>
              </a:rPr>
              <a:t>permet  de distinguer un objet d’un autre objet</a:t>
            </a:r>
            <a:endParaRPr lang="fr-FR" sz="2400" dirty="0">
              <a:solidFill>
                <a:schemeClr val="accent1">
                  <a:lumMod val="5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00" y="1857364"/>
            <a:ext cx="3914775" cy="1914525"/>
          </a:xfrm>
          <a:prstGeom prst="rect">
            <a:avLst/>
          </a:prstGeom>
          <a:noFill/>
          <a:ln w="9525">
            <a:noFill/>
            <a:miter lim="800000"/>
            <a:headEnd/>
            <a:tailEnd/>
          </a:ln>
          <a:effectLst/>
        </p:spPr>
      </p:pic>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 concept objet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Définition d’un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p:cNvGraphicFramePr>
            <a:graphicFrameLocks noChangeAspect="1"/>
          </p:cNvGraphicFramePr>
          <p:nvPr/>
        </p:nvGraphicFramePr>
        <p:xfrm>
          <a:off x="214282" y="2214554"/>
          <a:ext cx="8631767" cy="1687513"/>
        </p:xfrm>
        <a:graphic>
          <a:graphicData uri="http://schemas.openxmlformats.org/presentationml/2006/ole">
            <p:oleObj spid="_x0000_s77826" name="Clip" r:id="rId4" imgW="6545263" imgH="1706563" progId="">
              <p:embed/>
            </p:oleObj>
          </a:graphicData>
        </a:graphic>
      </p:graphicFrame>
      <p:sp>
        <p:nvSpPr>
          <p:cNvPr id="7" name="Rectangle 6"/>
          <p:cNvSpPr txBox="1">
            <a:spLocks noChangeArrowheads="1"/>
          </p:cNvSpPr>
          <p:nvPr/>
        </p:nvSpPr>
        <p:spPr>
          <a:xfrm>
            <a:off x="0" y="4049688"/>
            <a:ext cx="8892480" cy="2808312"/>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altLang="fr-FR"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a:t>
            </a:r>
            <a:r>
              <a:rPr lang="fr-FR" altLang="fr-FR" sz="2400" dirty="0" smtClean="0">
                <a:solidFill>
                  <a:srgbClr val="FF0000"/>
                </a:solidFill>
                <a:latin typeface="Times New Roman" pitchFamily="18" charset="0"/>
                <a:cs typeface="Times New Roman" pitchFamily="18" charset="0"/>
              </a:rPr>
              <a:t>Attributs </a:t>
            </a:r>
            <a:r>
              <a:rPr kumimoji="0" lang="fr-FR" altLang="fr-FR"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intéressants?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altLang="fr-FR"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 Méthodes intéressantes?</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fr-FR" altLang="fr-FR" sz="2400" b="0"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endParaRPr>
          </a:p>
          <a:p>
            <a:pPr marL="1885950" lvl="3" indent="-514350" algn="just">
              <a:spcBef>
                <a:spcPct val="20000"/>
              </a:spcBef>
              <a:buFont typeface="+mj-lt"/>
              <a:buAutoNum type="arabicPeriod"/>
              <a:defRPr/>
            </a:pPr>
            <a:r>
              <a:rPr kumimoji="0" lang="fr-FR" altLang="fr-FR" sz="2400" b="0" i="0" u="none" strike="noStrike" kern="1200" cap="none" spc="0" normalizeH="0" baseline="0" noProof="0" dirty="0" smtClean="0">
                <a:ln>
                  <a:noFill/>
                </a:ln>
                <a:effectLst/>
                <a:uLnTx/>
                <a:uFillTx/>
                <a:latin typeface="Times New Roman" pitchFamily="18" charset="0"/>
                <a:cs typeface="Times New Roman" pitchFamily="18" charset="0"/>
              </a:rPr>
              <a:t>pour une compétition,</a:t>
            </a:r>
          </a:p>
          <a:p>
            <a:pPr marL="1885950" lvl="3" indent="-514350" algn="just">
              <a:spcBef>
                <a:spcPct val="20000"/>
              </a:spcBef>
              <a:buFont typeface="+mj-lt"/>
              <a:buAutoNum type="arabicPeriod"/>
              <a:defRPr/>
            </a:pPr>
            <a:r>
              <a:rPr kumimoji="0" lang="fr-FR" altLang="fr-FR" sz="2400" b="0" i="0" u="none" strike="noStrike" kern="1200" cap="none" spc="0" normalizeH="0" baseline="0" noProof="0" dirty="0" smtClean="0">
                <a:ln>
                  <a:noFill/>
                </a:ln>
                <a:effectLst/>
                <a:uLnTx/>
                <a:uFillTx/>
                <a:latin typeface="Times New Roman" pitchFamily="18" charset="0"/>
                <a:cs typeface="Times New Roman" pitchFamily="18" charset="0"/>
              </a:rPr>
              <a:t> pour une entreprise qui loue des voitures</a:t>
            </a: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Le concept objet</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Définition d’un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1637537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0" y="1714488"/>
            <a:ext cx="8858280" cy="4625609"/>
          </a:xfrm>
        </p:spPr>
        <p:txBody>
          <a:bodyPr>
            <a:normAutofit/>
          </a:bodyPr>
          <a:lstStyle/>
          <a:p>
            <a:pPr algn="just"/>
            <a:r>
              <a:rPr lang="fr-FR" sz="2400" dirty="0" smtClean="0">
                <a:solidFill>
                  <a:schemeClr val="accent1">
                    <a:lumMod val="50000"/>
                  </a:schemeClr>
                </a:solidFill>
                <a:latin typeface="Times New Roman" pitchFamily="18" charset="0"/>
                <a:cs typeface="Times New Roman" pitchFamily="18" charset="0"/>
              </a:rPr>
              <a:t>Les objets qui ont les mêmes états et les mêmes comportements sont regroupés </a:t>
            </a:r>
            <a:r>
              <a:rPr lang="fr-FR" sz="2400" dirty="0" smtClean="0">
                <a:latin typeface="Times New Roman" pitchFamily="18" charset="0"/>
                <a:cs typeface="Times New Roman" pitchFamily="18" charset="0"/>
              </a:rPr>
              <a:t>: </a:t>
            </a:r>
            <a:r>
              <a:rPr lang="fr-FR" sz="2400" b="1" dirty="0" smtClean="0">
                <a:solidFill>
                  <a:srgbClr val="FF0000"/>
                </a:solidFill>
                <a:latin typeface="Times New Roman" pitchFamily="18" charset="0"/>
                <a:cs typeface="Times New Roman" pitchFamily="18" charset="0"/>
              </a:rPr>
              <a:t>c’est une classe</a:t>
            </a:r>
          </a:p>
          <a:p>
            <a:pPr algn="just"/>
            <a:r>
              <a:rPr lang="fr-FR" sz="2400" dirty="0" smtClean="0">
                <a:solidFill>
                  <a:schemeClr val="accent1">
                    <a:lumMod val="50000"/>
                  </a:schemeClr>
                </a:solidFill>
                <a:latin typeface="Times New Roman" pitchFamily="18" charset="0"/>
                <a:cs typeface="Times New Roman" pitchFamily="18" charset="0"/>
              </a:rPr>
              <a:t>Les classes servent de « moules » pour la création des objets </a:t>
            </a:r>
          </a:p>
          <a:p>
            <a:pPr algn="just">
              <a:buNone/>
            </a:pPr>
            <a:r>
              <a:rPr lang="fr-FR" sz="2400" b="1" dirty="0" smtClean="0">
                <a:solidFill>
                  <a:srgbClr val="FF0000"/>
                </a:solidFill>
                <a:latin typeface="Times New Roman" pitchFamily="18" charset="0"/>
                <a:cs typeface="Times New Roman" pitchFamily="18" charset="0"/>
              </a:rPr>
              <a:t>     Un objet est une instance d’une classe </a:t>
            </a:r>
          </a:p>
          <a:p>
            <a:pPr algn="just"/>
            <a:r>
              <a:rPr lang="fr-FR" sz="2400" dirty="0" smtClean="0">
                <a:solidFill>
                  <a:schemeClr val="accent1">
                    <a:lumMod val="50000"/>
                  </a:schemeClr>
                </a:solidFill>
                <a:latin typeface="Times New Roman" pitchFamily="18" charset="0"/>
                <a:cs typeface="Times New Roman" pitchFamily="18" charset="0"/>
              </a:rPr>
              <a:t>Un programme OO est constitué de classes qui permettent  de créer des objets qui s’envoient des messages</a:t>
            </a:r>
            <a:endParaRPr lang="fr-FR" sz="2400" dirty="0">
              <a:solidFill>
                <a:schemeClr val="accent1">
                  <a:lumMod val="50000"/>
                </a:schemeClr>
              </a:solidFill>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3" cstate="print"/>
          <a:srcRect/>
          <a:stretch>
            <a:fillRect/>
          </a:stretch>
        </p:blipFill>
        <p:spPr bwMode="auto">
          <a:xfrm>
            <a:off x="1428728" y="4178884"/>
            <a:ext cx="5429288" cy="2679116"/>
          </a:xfrm>
          <a:prstGeom prst="rect">
            <a:avLst/>
          </a:prstGeom>
          <a:noFill/>
          <a:ln w="9525">
            <a:noFill/>
            <a:miter lim="800000"/>
            <a:headEnd/>
            <a:tailEnd/>
          </a:ln>
        </p:spPr>
      </p:pic>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Concept de classe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518864" y="1785926"/>
            <a:ext cx="8625136" cy="4739418"/>
          </a:xfrm>
        </p:spPr>
        <p:txBody>
          <a:bodyPr>
            <a:noAutofit/>
          </a:bodyPr>
          <a:lstStyle/>
          <a:p>
            <a:pPr>
              <a:buNone/>
            </a:pPr>
            <a:r>
              <a:rPr lang="fr-FR" sz="2300" dirty="0" smtClean="0">
                <a:solidFill>
                  <a:schemeClr val="accent1">
                    <a:lumMod val="50000"/>
                  </a:schemeClr>
                </a:solidFill>
                <a:latin typeface="Times New Roman" pitchFamily="18" charset="0"/>
                <a:cs typeface="Times New Roman" pitchFamily="18" charset="0"/>
              </a:rPr>
              <a:t>Une classe est constituée</a:t>
            </a:r>
          </a:p>
          <a:p>
            <a:r>
              <a:rPr lang="fr-FR" sz="2300" dirty="0" smtClean="0">
                <a:solidFill>
                  <a:schemeClr val="accent1">
                    <a:lumMod val="50000"/>
                  </a:schemeClr>
                </a:solidFill>
                <a:latin typeface="Times New Roman" pitchFamily="18" charset="0"/>
                <a:cs typeface="Times New Roman" pitchFamily="18" charset="0"/>
              </a:rPr>
              <a:t>Données ce qu'on appelle des </a:t>
            </a:r>
            <a:r>
              <a:rPr lang="fr-FR" sz="2300" b="1" dirty="0" smtClean="0">
                <a:solidFill>
                  <a:schemeClr val="accent1">
                    <a:lumMod val="50000"/>
                  </a:schemeClr>
                </a:solidFill>
                <a:latin typeface="Times New Roman" pitchFamily="18" charset="0"/>
                <a:cs typeface="Times New Roman" pitchFamily="18" charset="0"/>
              </a:rPr>
              <a:t>attributs</a:t>
            </a:r>
          </a:p>
          <a:p>
            <a:r>
              <a:rPr lang="fr-FR" sz="2300" dirty="0" smtClean="0">
                <a:solidFill>
                  <a:schemeClr val="accent1">
                    <a:lumMod val="50000"/>
                  </a:schemeClr>
                </a:solidFill>
                <a:latin typeface="Times New Roman" pitchFamily="18" charset="0"/>
                <a:cs typeface="Times New Roman" pitchFamily="18" charset="0"/>
              </a:rPr>
              <a:t>Procédures et/ou des fonctions ce qu'on appelle des </a:t>
            </a:r>
            <a:r>
              <a:rPr lang="fr-FR" sz="2300" b="1" dirty="0" smtClean="0">
                <a:solidFill>
                  <a:schemeClr val="accent1">
                    <a:lumMod val="50000"/>
                  </a:schemeClr>
                </a:solidFill>
                <a:latin typeface="Times New Roman" pitchFamily="18" charset="0"/>
                <a:cs typeface="Times New Roman" pitchFamily="18" charset="0"/>
              </a:rPr>
              <a:t>méthodes</a:t>
            </a:r>
          </a:p>
          <a:p>
            <a:pPr>
              <a:buNone/>
            </a:pPr>
            <a:endParaRPr lang="fr-FR" sz="2300" dirty="0" smtClean="0">
              <a:solidFill>
                <a:schemeClr val="accent1">
                  <a:lumMod val="50000"/>
                </a:schemeClr>
              </a:solidFill>
              <a:latin typeface="Times New Roman" pitchFamily="18" charset="0"/>
              <a:cs typeface="Times New Roman" pitchFamily="18" charset="0"/>
            </a:endParaRPr>
          </a:p>
          <a:p>
            <a:pPr>
              <a:buNone/>
            </a:pPr>
            <a:r>
              <a:rPr lang="fr-FR" sz="2300" dirty="0" smtClean="0">
                <a:solidFill>
                  <a:schemeClr val="accent1">
                    <a:lumMod val="50000"/>
                  </a:schemeClr>
                </a:solidFill>
                <a:latin typeface="Times New Roman" pitchFamily="18" charset="0"/>
                <a:cs typeface="Times New Roman" pitchFamily="18" charset="0"/>
              </a:rPr>
              <a:t>Une classe est un modèle de définition pour des objets</a:t>
            </a:r>
          </a:p>
          <a:p>
            <a:r>
              <a:rPr lang="fr-FR" sz="2300" dirty="0" smtClean="0">
                <a:solidFill>
                  <a:schemeClr val="accent1">
                    <a:lumMod val="50000"/>
                  </a:schemeClr>
                </a:solidFill>
                <a:latin typeface="Times New Roman" pitchFamily="18" charset="0"/>
                <a:cs typeface="Times New Roman" pitchFamily="18" charset="0"/>
              </a:rPr>
              <a:t>Ayant même structure (même ensemble d'attributs)</a:t>
            </a:r>
          </a:p>
          <a:p>
            <a:r>
              <a:rPr lang="fr-FR" sz="2300" dirty="0" smtClean="0">
                <a:solidFill>
                  <a:schemeClr val="accent1">
                    <a:lumMod val="50000"/>
                  </a:schemeClr>
                </a:solidFill>
                <a:latin typeface="Times New Roman" pitchFamily="18" charset="0"/>
                <a:cs typeface="Times New Roman" pitchFamily="18" charset="0"/>
              </a:rPr>
              <a:t>Ayant même comportement (même méthodes)</a:t>
            </a:r>
          </a:p>
          <a:p>
            <a:r>
              <a:rPr lang="fr-FR" sz="2300" dirty="0" smtClean="0">
                <a:solidFill>
                  <a:schemeClr val="accent1">
                    <a:lumMod val="50000"/>
                  </a:schemeClr>
                </a:solidFill>
                <a:latin typeface="Times New Roman" pitchFamily="18" charset="0"/>
                <a:cs typeface="Times New Roman" pitchFamily="18" charset="0"/>
              </a:rPr>
              <a:t> Ayant une sémantique commune</a:t>
            </a:r>
          </a:p>
          <a:p>
            <a:pPr>
              <a:buNone/>
            </a:pPr>
            <a:endParaRPr lang="fr-FR" sz="2300" dirty="0" smtClean="0">
              <a:solidFill>
                <a:schemeClr val="accent1">
                  <a:lumMod val="50000"/>
                </a:schemeClr>
              </a:solidFill>
              <a:latin typeface="Times New Roman" pitchFamily="18" charset="0"/>
              <a:cs typeface="Times New Roman" pitchFamily="18" charset="0"/>
            </a:endParaRPr>
          </a:p>
          <a:p>
            <a:r>
              <a:rPr lang="fr-FR" sz="2300" dirty="0" smtClean="0">
                <a:solidFill>
                  <a:schemeClr val="accent1">
                    <a:lumMod val="50000"/>
                  </a:schemeClr>
                </a:solidFill>
                <a:latin typeface="Times New Roman" pitchFamily="18" charset="0"/>
                <a:cs typeface="Times New Roman" pitchFamily="18" charset="0"/>
              </a:rPr>
              <a:t>Une classe permet d'</a:t>
            </a:r>
            <a:r>
              <a:rPr lang="fr-FR" sz="2300" b="1" dirty="0" smtClean="0">
                <a:solidFill>
                  <a:schemeClr val="accent1">
                    <a:lumMod val="50000"/>
                  </a:schemeClr>
                </a:solidFill>
                <a:latin typeface="Times New Roman" pitchFamily="18" charset="0"/>
                <a:cs typeface="Times New Roman" pitchFamily="18" charset="0"/>
              </a:rPr>
              <a:t>instancier (créer) plusieurs objets.</a:t>
            </a:r>
          </a:p>
          <a:p>
            <a:r>
              <a:rPr lang="fr-FR" sz="2300" dirty="0" smtClean="0">
                <a:solidFill>
                  <a:schemeClr val="accent1">
                    <a:lumMod val="50000"/>
                  </a:schemeClr>
                </a:solidFill>
                <a:latin typeface="Times New Roman" pitchFamily="18" charset="0"/>
                <a:cs typeface="Times New Roman" pitchFamily="18" charset="0"/>
              </a:rPr>
              <a:t>Chaque objet est instance d'une classe et une seule.</a:t>
            </a: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Concept de classe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928802"/>
            <a:ext cx="8715404" cy="4525963"/>
          </a:xfrm>
        </p:spPr>
        <p:txBody>
          <a:bodyPr>
            <a:normAutofit fontScale="85000" lnSpcReduction="10000"/>
          </a:bodyPr>
          <a:lstStyle/>
          <a:p>
            <a:pPr algn="just"/>
            <a:r>
              <a:rPr lang="fr-FR" dirty="0" smtClean="0">
                <a:solidFill>
                  <a:schemeClr val="tx2">
                    <a:lumMod val="50000"/>
                  </a:schemeClr>
                </a:solidFill>
                <a:latin typeface="Times New Roman" pitchFamily="18" charset="0"/>
                <a:cs typeface="Times New Roman" pitchFamily="18" charset="0"/>
              </a:rPr>
              <a:t>Les objets sont des instances de classe. </a:t>
            </a:r>
          </a:p>
          <a:p>
            <a:pPr algn="just">
              <a:buNone/>
            </a:pPr>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Il ne suffit pas de nommer les variables objets, il faut les construire explicitement et les initialiser. </a:t>
            </a:r>
          </a:p>
          <a:p>
            <a:pPr algn="just"/>
            <a:endParaRPr lang="fr-FR" dirty="0" smtClean="0">
              <a:solidFill>
                <a:schemeClr val="tx2">
                  <a:lumMod val="50000"/>
                </a:schemeClr>
              </a:solidFill>
              <a:latin typeface="Times New Roman" pitchFamily="18" charset="0"/>
              <a:cs typeface="Times New Roman" pitchFamily="18" charset="0"/>
            </a:endParaRPr>
          </a:p>
          <a:p>
            <a:pPr algn="just"/>
            <a:r>
              <a:rPr lang="fr-FR" b="1" dirty="0" smtClean="0">
                <a:solidFill>
                  <a:srgbClr val="C00000"/>
                </a:solidFill>
                <a:latin typeface="Times New Roman" pitchFamily="18" charset="0"/>
                <a:cs typeface="Times New Roman" pitchFamily="18" charset="0"/>
              </a:rPr>
              <a:t>Le constructeur </a:t>
            </a:r>
            <a:r>
              <a:rPr lang="fr-FR" dirty="0" smtClean="0">
                <a:solidFill>
                  <a:schemeClr val="tx2">
                    <a:lumMod val="50000"/>
                  </a:schemeClr>
                </a:solidFill>
                <a:latin typeface="Times New Roman" pitchFamily="18" charset="0"/>
                <a:cs typeface="Times New Roman" pitchFamily="18" charset="0"/>
              </a:rPr>
              <a:t>d’un objet est une méthode indispensable qui est appelée automatiquement pour créer une instance.</a:t>
            </a:r>
          </a:p>
          <a:p>
            <a:pPr algn="just">
              <a:buNone/>
            </a:pPr>
            <a:endParaRPr lang="fr-FR" dirty="0" smtClean="0">
              <a:solidFill>
                <a:schemeClr val="tx2">
                  <a:lumMod val="50000"/>
                </a:schemeClr>
              </a:solidFill>
              <a:latin typeface="Times New Roman" pitchFamily="18" charset="0"/>
              <a:cs typeface="Times New Roman" pitchFamily="18" charset="0"/>
            </a:endParaRPr>
          </a:p>
          <a:p>
            <a:pPr algn="just"/>
            <a:r>
              <a:rPr lang="fr-FR" dirty="0" smtClean="0">
                <a:solidFill>
                  <a:schemeClr val="tx2">
                    <a:lumMod val="50000"/>
                  </a:schemeClr>
                </a:solidFill>
                <a:latin typeface="Times New Roman" pitchFamily="18" charset="0"/>
                <a:cs typeface="Times New Roman" pitchFamily="18" charset="0"/>
              </a:rPr>
              <a:t>Le constructeur doit porter le même nom que la classe et ne retourne aucun résultat.</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Comment créer un objet</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71604" y="2000240"/>
            <a:ext cx="5500726" cy="4525963"/>
          </a:xfrm>
          <a:ln w="19050"/>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nSpc>
                <a:spcPct val="80000"/>
              </a:lnSpc>
              <a:buFont typeface="Monotype Sorts" pitchFamily="2" charset="2"/>
              <a:buNone/>
            </a:pPr>
            <a:r>
              <a:rPr lang="fr-FR" altLang="fr-FR" dirty="0" smtClean="0"/>
              <a:t> </a:t>
            </a:r>
          </a:p>
          <a:p>
            <a:pPr>
              <a:lnSpc>
                <a:spcPct val="80000"/>
              </a:lnSpc>
              <a:buFont typeface="Monotype Sorts" pitchFamily="2" charset="2"/>
              <a:buNone/>
            </a:pPr>
            <a:r>
              <a:rPr lang="fr-FR" altLang="fr-FR" b="1" dirty="0" smtClean="0">
                <a:solidFill>
                  <a:srgbClr val="000066"/>
                </a:solidFill>
              </a:rPr>
              <a:t>public class</a:t>
            </a:r>
            <a:r>
              <a:rPr lang="fr-FR" altLang="fr-FR" dirty="0" smtClean="0"/>
              <a:t> Cercle;</a:t>
            </a:r>
          </a:p>
          <a:p>
            <a:pPr>
              <a:lnSpc>
                <a:spcPct val="80000"/>
              </a:lnSpc>
              <a:buFont typeface="Monotype Sorts" pitchFamily="2" charset="2"/>
              <a:buNone/>
            </a:pPr>
            <a:r>
              <a:rPr lang="fr-FR" altLang="fr-FR" dirty="0" smtClean="0"/>
              <a:t>{</a:t>
            </a:r>
          </a:p>
          <a:p>
            <a:pPr>
              <a:lnSpc>
                <a:spcPct val="80000"/>
              </a:lnSpc>
              <a:buFont typeface="Monotype Sorts" pitchFamily="2" charset="2"/>
              <a:buNone/>
            </a:pPr>
            <a:r>
              <a:rPr lang="fr-FR" altLang="fr-FR" dirty="0" smtClean="0"/>
              <a:t>	</a:t>
            </a:r>
            <a:r>
              <a:rPr lang="fr-FR" altLang="fr-FR" b="1" dirty="0" smtClean="0">
                <a:solidFill>
                  <a:srgbClr val="000066"/>
                </a:solidFill>
              </a:rPr>
              <a:t>double</a:t>
            </a:r>
            <a:r>
              <a:rPr lang="fr-FR" altLang="fr-FR" dirty="0" smtClean="0"/>
              <a:t> Rayon;</a:t>
            </a:r>
          </a:p>
          <a:p>
            <a:pPr>
              <a:lnSpc>
                <a:spcPct val="80000"/>
              </a:lnSpc>
              <a:buFont typeface="Monotype Sorts" pitchFamily="2" charset="2"/>
              <a:buNone/>
            </a:pPr>
            <a:endParaRPr lang="fr-FR" altLang="fr-FR" dirty="0" smtClean="0"/>
          </a:p>
          <a:p>
            <a:pPr>
              <a:lnSpc>
                <a:spcPct val="80000"/>
              </a:lnSpc>
              <a:buFont typeface="Monotype Sorts" pitchFamily="2" charset="2"/>
              <a:buNone/>
            </a:pPr>
            <a:r>
              <a:rPr lang="fr-FR" altLang="fr-FR" dirty="0" smtClean="0"/>
              <a:t>	</a:t>
            </a:r>
            <a:r>
              <a:rPr lang="fr-FR" altLang="fr-FR" b="1" dirty="0" smtClean="0">
                <a:solidFill>
                  <a:srgbClr val="000066"/>
                </a:solidFill>
              </a:rPr>
              <a:t>public double</a:t>
            </a:r>
            <a:r>
              <a:rPr lang="fr-FR" altLang="fr-FR" dirty="0" smtClean="0"/>
              <a:t> </a:t>
            </a:r>
            <a:r>
              <a:rPr lang="fr-FR" altLang="fr-FR" dirty="0" err="1" smtClean="0"/>
              <a:t>calculerAire</a:t>
            </a:r>
            <a:r>
              <a:rPr lang="fr-FR" altLang="fr-FR" dirty="0" smtClean="0"/>
              <a:t>()	</a:t>
            </a:r>
          </a:p>
          <a:p>
            <a:pPr>
              <a:lnSpc>
                <a:spcPct val="80000"/>
              </a:lnSpc>
              <a:buFont typeface="Monotype Sorts" pitchFamily="2" charset="2"/>
              <a:buNone/>
            </a:pPr>
            <a:r>
              <a:rPr lang="fr-FR" altLang="fr-FR" dirty="0" smtClean="0"/>
              <a:t>	{</a:t>
            </a:r>
          </a:p>
          <a:p>
            <a:pPr>
              <a:lnSpc>
                <a:spcPct val="80000"/>
              </a:lnSpc>
              <a:buFont typeface="Monotype Sorts" pitchFamily="2" charset="2"/>
              <a:buNone/>
            </a:pPr>
            <a:r>
              <a:rPr lang="fr-FR" altLang="fr-FR" dirty="0" smtClean="0"/>
              <a:t>		</a:t>
            </a:r>
            <a:r>
              <a:rPr lang="fr-FR" altLang="fr-FR" b="1" dirty="0" smtClean="0">
                <a:solidFill>
                  <a:srgbClr val="000066"/>
                </a:solidFill>
              </a:rPr>
              <a:t>return</a:t>
            </a:r>
            <a:r>
              <a:rPr lang="fr-FR" altLang="fr-FR" dirty="0" smtClean="0"/>
              <a:t> Rayon * Rayon * 3.1415;</a:t>
            </a:r>
          </a:p>
          <a:p>
            <a:pPr>
              <a:lnSpc>
                <a:spcPct val="80000"/>
              </a:lnSpc>
              <a:buFont typeface="Monotype Sorts" pitchFamily="2" charset="2"/>
              <a:buNone/>
            </a:pPr>
            <a:r>
              <a:rPr lang="fr-FR" altLang="fr-FR" dirty="0" smtClean="0"/>
              <a:t>	}</a:t>
            </a:r>
          </a:p>
          <a:p>
            <a:pPr>
              <a:lnSpc>
                <a:spcPct val="80000"/>
              </a:lnSpc>
              <a:buFont typeface="Monotype Sorts" pitchFamily="2" charset="2"/>
              <a:buNone/>
            </a:pPr>
            <a:endParaRPr lang="fr-FR" altLang="fr-FR" dirty="0" smtClean="0"/>
          </a:p>
          <a:p>
            <a:pPr>
              <a:lnSpc>
                <a:spcPct val="80000"/>
              </a:lnSpc>
              <a:buFont typeface="Monotype Sorts" pitchFamily="2" charset="2"/>
              <a:buNone/>
            </a:pPr>
            <a:r>
              <a:rPr lang="fr-FR" altLang="fr-FR" dirty="0" smtClean="0"/>
              <a:t>	</a:t>
            </a:r>
            <a:r>
              <a:rPr lang="fr-FR" altLang="fr-FR" dirty="0" smtClean="0">
                <a:solidFill>
                  <a:srgbClr val="C00000"/>
                </a:solidFill>
              </a:rPr>
              <a:t>Cercle(</a:t>
            </a:r>
            <a:r>
              <a:rPr lang="fr-FR" altLang="fr-FR" b="1" dirty="0" smtClean="0">
                <a:solidFill>
                  <a:srgbClr val="C00000"/>
                </a:solidFill>
              </a:rPr>
              <a:t>double</a:t>
            </a:r>
            <a:r>
              <a:rPr lang="fr-FR" altLang="fr-FR" dirty="0" smtClean="0">
                <a:solidFill>
                  <a:srgbClr val="C00000"/>
                </a:solidFill>
              </a:rPr>
              <a:t> r)     </a:t>
            </a:r>
            <a:r>
              <a:rPr lang="fr-FR" altLang="fr-FR" dirty="0" smtClean="0">
                <a:solidFill>
                  <a:schemeClr val="tx2"/>
                </a:solidFill>
              </a:rPr>
              <a:t>// constructeur</a:t>
            </a:r>
          </a:p>
          <a:p>
            <a:pPr>
              <a:lnSpc>
                <a:spcPct val="80000"/>
              </a:lnSpc>
              <a:buFont typeface="Monotype Sorts" pitchFamily="2" charset="2"/>
              <a:buNone/>
            </a:pPr>
            <a:r>
              <a:rPr lang="fr-FR" altLang="fr-FR" dirty="0" smtClean="0">
                <a:solidFill>
                  <a:srgbClr val="C00000"/>
                </a:solidFill>
              </a:rPr>
              <a:t>	{</a:t>
            </a:r>
          </a:p>
          <a:p>
            <a:pPr>
              <a:lnSpc>
                <a:spcPct val="80000"/>
              </a:lnSpc>
              <a:buFont typeface="Monotype Sorts" pitchFamily="2" charset="2"/>
              <a:buNone/>
            </a:pPr>
            <a:r>
              <a:rPr lang="fr-FR" altLang="fr-FR" dirty="0" smtClean="0">
                <a:solidFill>
                  <a:srgbClr val="C00000"/>
                </a:solidFill>
              </a:rPr>
              <a:t>		Rayon = r;</a:t>
            </a:r>
          </a:p>
          <a:p>
            <a:pPr>
              <a:lnSpc>
                <a:spcPct val="80000"/>
              </a:lnSpc>
              <a:buFont typeface="Monotype Sorts" pitchFamily="2" charset="2"/>
              <a:buNone/>
            </a:pPr>
            <a:r>
              <a:rPr lang="fr-FR" altLang="fr-FR" dirty="0" smtClean="0">
                <a:solidFill>
                  <a:srgbClr val="C00000"/>
                </a:solidFill>
              </a:rPr>
              <a:t>	}</a:t>
            </a:r>
          </a:p>
          <a:p>
            <a:pPr>
              <a:lnSpc>
                <a:spcPct val="80000"/>
              </a:lnSpc>
              <a:buFont typeface="Monotype Sorts" pitchFamily="2" charset="2"/>
              <a:buNone/>
            </a:pPr>
            <a:r>
              <a:rPr lang="fr-FR" altLang="fr-FR" dirty="0" smtClean="0"/>
              <a:t>}</a:t>
            </a:r>
          </a:p>
          <a:p>
            <a:endParaRPr lang="en-US" dirty="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 dans le langage JAVA</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42875" y="1628800"/>
            <a:ext cx="9001125" cy="2846933"/>
          </a:xfrm>
          <a:prstGeom prst="rect">
            <a:avLst/>
          </a:prstGeom>
          <a:noFill/>
          <a:ln w="9525">
            <a:noFill/>
            <a:miter lim="800000"/>
            <a:headEnd/>
            <a:tailEnd/>
          </a:ln>
        </p:spPr>
        <p:txBody>
          <a:bodyPr anchor="ctr">
            <a:spAutoFit/>
          </a:bodyPr>
          <a:lstStyle/>
          <a:p>
            <a:pPr algn="ctr" eaLnBrk="0" hangingPunct="0">
              <a:lnSpc>
                <a:spcPct val="130000"/>
              </a:lnSpc>
            </a:pPr>
            <a:endParaRPr lang="fr-FR" altLang="zh-CN" sz="1600" i="1" dirty="0">
              <a:latin typeface="Times New Roman" pitchFamily="18" charset="0"/>
              <a:ea typeface="SimSun" pitchFamily="2" charset="-122"/>
              <a:cs typeface="Times New Roman" pitchFamily="18" charset="0"/>
            </a:endParaRPr>
          </a:p>
          <a:p>
            <a:pPr algn="ctr" eaLnBrk="0" hangingPunct="0">
              <a:lnSpc>
                <a:spcPct val="130000"/>
              </a:lnSpc>
            </a:pPr>
            <a:endParaRPr lang="fr-FR" altLang="zh-CN" i="1" dirty="0">
              <a:latin typeface="Times New Roman" pitchFamily="18" charset="0"/>
              <a:ea typeface="SimSun" pitchFamily="2" charset="-122"/>
              <a:cs typeface="Times New Roman" pitchFamily="18" charset="0"/>
            </a:endParaRPr>
          </a:p>
          <a:p>
            <a:pPr algn="ctr" eaLnBrk="0" hangingPunct="0">
              <a:lnSpc>
                <a:spcPct val="130000"/>
              </a:lnSpc>
            </a:pPr>
            <a:endParaRPr lang="fr-FR" altLang="zh-CN" b="1" dirty="0">
              <a:latin typeface="Times New Roman" pitchFamily="18" charset="0"/>
              <a:ea typeface="SimSun" pitchFamily="2" charset="-122"/>
              <a:cs typeface="Times New Roman" pitchFamily="18" charset="0"/>
            </a:endParaRPr>
          </a:p>
          <a:p>
            <a:pPr algn="ctr" eaLnBrk="0" hangingPunct="0">
              <a:lnSpc>
                <a:spcPct val="130000"/>
              </a:lnSpc>
            </a:pPr>
            <a:endParaRPr lang="fr-FR" altLang="zh-CN" dirty="0">
              <a:latin typeface="Times New Roman" pitchFamily="18" charset="0"/>
              <a:ea typeface="SimSun" pitchFamily="2" charset="-122"/>
              <a:cs typeface="Times New Roman" pitchFamily="18" charset="0"/>
            </a:endParaRPr>
          </a:p>
          <a:p>
            <a:pPr eaLnBrk="0" hangingPunct="0"/>
            <a:r>
              <a:rPr lang="fr-FR" altLang="zh-CN" sz="1600" b="1" dirty="0">
                <a:latin typeface="Times New Roman" pitchFamily="18" charset="0"/>
                <a:ea typeface="SimSun" pitchFamily="2" charset="-122"/>
                <a:cs typeface="Times New Roman" pitchFamily="18" charset="0"/>
              </a:rPr>
              <a:t>	</a:t>
            </a:r>
            <a:endParaRPr lang="fr-FR" altLang="zh-CN" sz="1600" i="1" dirty="0">
              <a:latin typeface="Times New Roman" pitchFamily="18" charset="0"/>
              <a:ea typeface="SimSun" pitchFamily="2" charset="-122"/>
              <a:cs typeface="Times New Roman" pitchFamily="18" charset="0"/>
            </a:endParaRPr>
          </a:p>
          <a:p>
            <a:pPr eaLnBrk="0" hangingPunct="0"/>
            <a:endParaRPr lang="fr-FR" altLang="zh-CN" sz="1600" i="1" dirty="0">
              <a:latin typeface="Times New Roman" pitchFamily="18" charset="0"/>
              <a:ea typeface="SimSun" pitchFamily="2" charset="-122"/>
              <a:cs typeface="Times New Roman" pitchFamily="18" charset="0"/>
            </a:endParaRPr>
          </a:p>
          <a:p>
            <a:pPr eaLnBrk="0" hangingPunct="0"/>
            <a:endParaRPr lang="fr-FR" altLang="zh-CN" sz="1400" i="1" dirty="0">
              <a:latin typeface="Times New Roman" pitchFamily="18" charset="0"/>
              <a:ea typeface="SimSun" pitchFamily="2" charset="-122"/>
              <a:cs typeface="Times New Roman" pitchFamily="18" charset="0"/>
            </a:endParaRPr>
          </a:p>
          <a:p>
            <a:pPr algn="ctr" eaLnBrk="0" hangingPunct="0"/>
            <a:endParaRPr lang="fr-FR" altLang="zh-CN" sz="1400" i="1" dirty="0">
              <a:latin typeface="Times New Roman" pitchFamily="18" charset="0"/>
              <a:ea typeface="SimSun" pitchFamily="2" charset="-122"/>
              <a:cs typeface="Times New Roman" pitchFamily="18" charset="0"/>
            </a:endParaRPr>
          </a:p>
          <a:p>
            <a:pPr algn="ctr" eaLnBrk="0" hangingPunct="0"/>
            <a:endParaRPr lang="fr-FR" altLang="zh-CN" sz="1400" i="1" dirty="0">
              <a:latin typeface="Times New Roman" pitchFamily="18" charset="0"/>
              <a:ea typeface="SimSun" pitchFamily="2" charset="-122"/>
              <a:cs typeface="Times New Roman" pitchFamily="18" charset="0"/>
            </a:endParaRPr>
          </a:p>
          <a:p>
            <a:pPr algn="ctr" eaLnBrk="0" hangingPunct="0"/>
            <a:endParaRPr lang="fr-FR" altLang="zh-CN" sz="1400" i="1" dirty="0">
              <a:latin typeface="Times New Roman" pitchFamily="18" charset="0"/>
              <a:ea typeface="SimSun" pitchFamily="2" charset="-122"/>
              <a:cs typeface="Times New Roman" pitchFamily="18" charset="0"/>
            </a:endParaRPr>
          </a:p>
        </p:txBody>
      </p:sp>
      <p:sp>
        <p:nvSpPr>
          <p:cNvPr id="15" name="Rectangle 1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Organisation du cours</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9" name="Rectangle 18"/>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parties à traiter</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142844" y="1643050"/>
            <a:ext cx="9001156" cy="5667385"/>
          </a:xfrm>
          <a:prstGeom prst="rect">
            <a:avLst/>
          </a:prstGeom>
        </p:spPr>
        <p:txBody>
          <a:bodyPr wrap="square">
            <a:spAutoFit/>
          </a:bodyPr>
          <a:lstStyle/>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Partie1: Fondements de la programmation orientée objet (POO)</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2 : Introduction au langage JAVA</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3 : Bases du langage JAVA</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4: Classes et objets</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5 : Héritage et classe abstraite</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6 : Héritage et polymorphisme</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7 : Interface</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8 : les exceptions</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9: les collections</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Partie10: les interfaces/classes génériques</a:t>
            </a:r>
          </a:p>
          <a:p>
            <a:pPr marL="365125" indent="-365125">
              <a:lnSpc>
                <a:spcPct val="150000"/>
              </a:lnSpc>
              <a:buFont typeface="Wingdings" pitchFamily="2" charset="2"/>
              <a:buChar char="v"/>
            </a:pPr>
            <a:r>
              <a:rPr lang="fr-FR" sz="2000" dirty="0" smtClean="0">
                <a:solidFill>
                  <a:schemeClr val="tx2">
                    <a:lumMod val="50000"/>
                  </a:schemeClr>
                </a:solidFill>
                <a:latin typeface="Times New Roman" pitchFamily="18" charset="0"/>
                <a:cs typeface="Times New Roman" pitchFamily="18" charset="0"/>
              </a:rPr>
              <a:t>Partie 11 : Les entrées/sorties</a:t>
            </a:r>
          </a:p>
          <a:p>
            <a:pPr marL="514350" indent="-514350">
              <a:lnSpc>
                <a:spcPct val="150000"/>
              </a:lnSpc>
              <a:buFont typeface="Arial" pitchFamily="34" charset="0"/>
              <a:buChar char="•"/>
            </a:pPr>
            <a:endParaRPr lang="fr-FR" sz="240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Réutilisation de l’implémentation </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9" name="Espace réservé du contenu 8"/>
          <p:cNvSpPr>
            <a:spLocks noGrp="1"/>
          </p:cNvSpPr>
          <p:nvPr>
            <p:ph idx="1"/>
          </p:nvPr>
        </p:nvSpPr>
        <p:spPr>
          <a:xfrm>
            <a:off x="0" y="1928802"/>
            <a:ext cx="9144000" cy="4525963"/>
          </a:xfrm>
        </p:spPr>
        <p:txBody>
          <a:bodyPr/>
          <a:lstStyle/>
          <a:p>
            <a:pPr algn="just"/>
            <a:r>
              <a:rPr lang="fr-FR" sz="2400" dirty="0" smtClean="0">
                <a:solidFill>
                  <a:schemeClr val="tx2">
                    <a:lumMod val="50000"/>
                  </a:schemeClr>
                </a:solidFill>
                <a:latin typeface="Times New Roman" pitchFamily="18" charset="0"/>
                <a:cs typeface="Times New Roman" pitchFamily="18" charset="0"/>
              </a:rPr>
              <a:t>La réutilisation des classes créées et testées est l’un des grands avantages des langages </a:t>
            </a:r>
            <a:r>
              <a:rPr lang="en-US" sz="2400" dirty="0" smtClean="0">
                <a:solidFill>
                  <a:schemeClr val="tx2">
                    <a:lumMod val="50000"/>
                  </a:schemeClr>
                </a:solidFill>
                <a:latin typeface="Times New Roman" pitchFamily="18" charset="0"/>
                <a:cs typeface="Times New Roman" pitchFamily="18" charset="0"/>
              </a:rPr>
              <a:t>OO: </a:t>
            </a:r>
            <a:r>
              <a:rPr lang="en-US" sz="2400" b="1" dirty="0" err="1" smtClean="0">
                <a:solidFill>
                  <a:schemeClr val="tx2">
                    <a:lumMod val="50000"/>
                  </a:schemeClr>
                </a:solidFill>
                <a:latin typeface="Times New Roman" pitchFamily="18" charset="0"/>
                <a:cs typeface="Times New Roman" pitchFamily="18" charset="0"/>
              </a:rPr>
              <a:t>flexibilité</a:t>
            </a:r>
            <a:r>
              <a:rPr lang="en-US" sz="2400" b="1" dirty="0" smtClean="0">
                <a:solidFill>
                  <a:schemeClr val="tx2">
                    <a:lumMod val="50000"/>
                  </a:schemeClr>
                </a:solidFill>
                <a:latin typeface="Times New Roman" pitchFamily="18" charset="0"/>
                <a:cs typeface="Times New Roman" pitchFamily="18" charset="0"/>
              </a:rPr>
              <a:t>.</a:t>
            </a:r>
          </a:p>
          <a:p>
            <a:pPr algn="just"/>
            <a:r>
              <a:rPr lang="fr-FR" sz="2400" dirty="0" smtClean="0">
                <a:solidFill>
                  <a:schemeClr val="tx2">
                    <a:lumMod val="50000"/>
                  </a:schemeClr>
                </a:solidFill>
                <a:latin typeface="Times New Roman" pitchFamily="18" charset="0"/>
                <a:cs typeface="Times New Roman" pitchFamily="18" charset="0"/>
              </a:rPr>
              <a:t>Placer un objet d’une classe à l'intérieur d'une nouvelle classe : c’est ce qu’on appelle « </a:t>
            </a:r>
            <a:r>
              <a:rPr lang="fr-FR" sz="2400" b="1" dirty="0" smtClean="0">
                <a:solidFill>
                  <a:schemeClr val="tx2">
                    <a:lumMod val="50000"/>
                  </a:schemeClr>
                </a:solidFill>
                <a:latin typeface="Times New Roman" pitchFamily="18" charset="0"/>
                <a:cs typeface="Times New Roman" pitchFamily="18" charset="0"/>
              </a:rPr>
              <a:t>créer un objet membre »</a:t>
            </a:r>
            <a:endParaRPr lang="en-US" sz="2400" dirty="0" smtClean="0">
              <a:solidFill>
                <a:schemeClr val="tx2">
                  <a:lumMod val="50000"/>
                </a:schemeClr>
              </a:solidFill>
              <a:latin typeface="Times New Roman" pitchFamily="18" charset="0"/>
              <a:cs typeface="Times New Roman" pitchFamily="18" charset="0"/>
            </a:endParaRPr>
          </a:p>
          <a:p>
            <a:endParaRPr lang="fr-FR" dirty="0"/>
          </a:p>
        </p:txBody>
      </p:sp>
      <p:pic>
        <p:nvPicPr>
          <p:cNvPr id="10" name="Picture 2"/>
          <p:cNvPicPr>
            <a:picLocks noChangeAspect="1" noChangeArrowheads="1"/>
          </p:cNvPicPr>
          <p:nvPr/>
        </p:nvPicPr>
        <p:blipFill>
          <a:blip r:embed="rId2" cstate="print"/>
          <a:srcRect/>
          <a:stretch>
            <a:fillRect/>
          </a:stretch>
        </p:blipFill>
        <p:spPr bwMode="auto">
          <a:xfrm>
            <a:off x="0" y="3682964"/>
            <a:ext cx="5214942" cy="3175036"/>
          </a:xfrm>
          <a:prstGeom prst="rect">
            <a:avLst/>
          </a:prstGeom>
          <a:noFill/>
          <a:ln w="9525">
            <a:noFill/>
            <a:miter lim="800000"/>
            <a:headEnd/>
            <a:tailEnd/>
          </a:ln>
        </p:spPr>
      </p:pic>
      <p:sp>
        <p:nvSpPr>
          <p:cNvPr id="11" name="Rectangle 10"/>
          <p:cNvSpPr/>
          <p:nvPr/>
        </p:nvSpPr>
        <p:spPr>
          <a:xfrm>
            <a:off x="5000628" y="4786322"/>
            <a:ext cx="4143372" cy="1569660"/>
          </a:xfrm>
          <a:prstGeom prst="rect">
            <a:avLst/>
          </a:prstGeom>
        </p:spPr>
        <p:txBody>
          <a:bodyPr wrap="square">
            <a:spAutoFit/>
          </a:bodyPr>
          <a:lstStyle/>
          <a:p>
            <a:pPr algn="just"/>
            <a:r>
              <a:rPr lang="fr-FR" sz="2400" dirty="0" smtClean="0">
                <a:solidFill>
                  <a:schemeClr val="tx2">
                    <a:lumMod val="50000"/>
                  </a:schemeClr>
                </a:solidFill>
                <a:latin typeface="Times New Roman" pitchFamily="18" charset="0"/>
                <a:cs typeface="Times New Roman" pitchFamily="18" charset="0"/>
              </a:rPr>
              <a:t>Parce que la nouvelle classe est composée à partir de classes existantes, </a:t>
            </a:r>
            <a:r>
              <a:rPr lang="fr-FR" sz="2400" b="1" i="1" dirty="0" smtClean="0">
                <a:solidFill>
                  <a:schemeClr val="tx2">
                    <a:lumMod val="50000"/>
                  </a:schemeClr>
                </a:solidFill>
                <a:latin typeface="Times New Roman" pitchFamily="18" charset="0"/>
                <a:cs typeface="Times New Roman" pitchFamily="18" charset="0"/>
              </a:rPr>
              <a:t>ce concept est </a:t>
            </a:r>
            <a:r>
              <a:rPr lang="fr-FR" sz="2400" dirty="0" smtClean="0">
                <a:solidFill>
                  <a:schemeClr val="tx2">
                    <a:lumMod val="50000"/>
                  </a:schemeClr>
                </a:solidFill>
                <a:latin typeface="Times New Roman" pitchFamily="18" charset="0"/>
                <a:cs typeface="Times New Roman" pitchFamily="18" charset="0"/>
              </a:rPr>
              <a:t>appelé </a:t>
            </a:r>
            <a:r>
              <a:rPr lang="fr-FR" sz="2400" b="1" i="1" dirty="0" smtClean="0">
                <a:solidFill>
                  <a:srgbClr val="C00000"/>
                </a:solidFill>
                <a:latin typeface="Times New Roman" pitchFamily="18" charset="0"/>
                <a:cs typeface="Times New Roman" pitchFamily="18" charset="0"/>
              </a:rPr>
              <a:t>composition </a:t>
            </a:r>
            <a:r>
              <a:rPr lang="fr-FR" sz="2400" b="1" i="1" dirty="0" smtClean="0">
                <a:solidFill>
                  <a:schemeClr val="tx2">
                    <a:lumMod val="50000"/>
                  </a:schemeClr>
                </a:solidFill>
                <a:latin typeface="Times New Roman" pitchFamily="18" charset="0"/>
                <a:cs typeface="Times New Roman" pitchFamily="18" charset="0"/>
              </a:rPr>
              <a:t>. </a:t>
            </a:r>
            <a:endParaRPr lang="en-US" sz="2400" dirty="0">
              <a:solidFill>
                <a:schemeClr val="tx2">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Encapsulation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Content Placeholder 2"/>
          <p:cNvSpPr>
            <a:spLocks noGrp="1"/>
          </p:cNvSpPr>
          <p:nvPr>
            <p:ph sz="quarter" idx="1"/>
          </p:nvPr>
        </p:nvSpPr>
        <p:spPr>
          <a:xfrm>
            <a:off x="0" y="2143116"/>
            <a:ext cx="9144000" cy="4714884"/>
          </a:xfrm>
        </p:spPr>
        <p:txBody>
          <a:bodyPr>
            <a:normAutofit/>
          </a:bodyPr>
          <a:lstStyle/>
          <a:p>
            <a:pPr algn="just">
              <a:lnSpc>
                <a:spcPct val="150000"/>
              </a:lnSpc>
              <a:buFont typeface="Arial"/>
              <a:buChar char="•"/>
            </a:pPr>
            <a:r>
              <a:rPr lang="fr-FR" sz="2400" dirty="0" smtClean="0">
                <a:solidFill>
                  <a:schemeClr val="tx2">
                    <a:lumMod val="50000"/>
                  </a:schemeClr>
                </a:solidFill>
                <a:latin typeface="Times New Roman" pitchFamily="18" charset="0"/>
                <a:cs typeface="Times New Roman" pitchFamily="18" charset="0"/>
              </a:rPr>
              <a:t>C’est </a:t>
            </a:r>
            <a:r>
              <a:rPr lang="fr-FR" sz="2400" dirty="0">
                <a:solidFill>
                  <a:schemeClr val="tx2">
                    <a:lumMod val="50000"/>
                  </a:schemeClr>
                </a:solidFill>
                <a:latin typeface="Times New Roman" pitchFamily="18" charset="0"/>
                <a:cs typeface="Times New Roman" pitchFamily="18" charset="0"/>
              </a:rPr>
              <a:t>le faite qu’un objet renferme ses propres attributs et ses méthodes. Les détails de l’implémentation d’un objet sont masqués aux autres objets du </a:t>
            </a:r>
            <a:r>
              <a:rPr lang="fr-FR" sz="2400" dirty="0" smtClean="0">
                <a:solidFill>
                  <a:schemeClr val="tx2">
                    <a:lumMod val="50000"/>
                  </a:schemeClr>
                </a:solidFill>
                <a:latin typeface="Times New Roman" pitchFamily="18" charset="0"/>
                <a:cs typeface="Times New Roman" pitchFamily="18" charset="0"/>
              </a:rPr>
              <a:t>système</a:t>
            </a:r>
          </a:p>
          <a:p>
            <a:pPr>
              <a:lnSpc>
                <a:spcPct val="150000"/>
              </a:lnSpc>
              <a:buFont typeface="Arial"/>
              <a:buChar char="•"/>
            </a:pPr>
            <a:r>
              <a:rPr lang="fr-FR" sz="2400" dirty="0" smtClean="0">
                <a:solidFill>
                  <a:schemeClr val="tx2">
                    <a:lumMod val="50000"/>
                  </a:schemeClr>
                </a:solidFill>
                <a:latin typeface="Times New Roman" pitchFamily="18" charset="0"/>
                <a:cs typeface="Times New Roman" pitchFamily="18" charset="0"/>
              </a:rPr>
              <a:t>Un </a:t>
            </a:r>
            <a:r>
              <a:rPr lang="fr-FR" sz="2400" dirty="0">
                <a:solidFill>
                  <a:schemeClr val="tx2">
                    <a:lumMod val="50000"/>
                  </a:schemeClr>
                </a:solidFill>
                <a:latin typeface="Times New Roman" pitchFamily="18" charset="0"/>
                <a:cs typeface="Times New Roman" pitchFamily="18" charset="0"/>
              </a:rPr>
              <a:t>utilisateur peut utiliser un objet sans savoir comment il fonctionne. (ex : un enfant sait se servir d’un téléviseur, malgré la complexité de cet appareil</a:t>
            </a:r>
            <a:r>
              <a:rPr lang="fr-FR" sz="2400" dirty="0" smtClean="0">
                <a:solidFill>
                  <a:schemeClr val="tx2">
                    <a:lumMod val="50000"/>
                  </a:schemeClr>
                </a:solidFill>
                <a:latin typeface="Times New Roman" pitchFamily="18" charset="0"/>
                <a:cs typeface="Times New Roman" pitchFamily="18" charset="0"/>
              </a:rPr>
              <a:t>)</a:t>
            </a:r>
          </a:p>
          <a:p>
            <a:pPr>
              <a:lnSpc>
                <a:spcPct val="150000"/>
              </a:lnSpc>
              <a:buFont typeface="Arial"/>
              <a:buChar char="•"/>
            </a:pPr>
            <a:r>
              <a:rPr lang="fr-FR" sz="2400" dirty="0" smtClean="0">
                <a:solidFill>
                  <a:schemeClr val="tx2">
                    <a:lumMod val="50000"/>
                  </a:schemeClr>
                </a:solidFill>
                <a:latin typeface="Times New Roman" pitchFamily="18" charset="0"/>
                <a:cs typeface="Times New Roman" pitchFamily="18" charset="0"/>
              </a:rPr>
              <a:t>Un </a:t>
            </a:r>
            <a:r>
              <a:rPr lang="fr-FR" sz="2400" dirty="0">
                <a:solidFill>
                  <a:schemeClr val="tx2">
                    <a:lumMod val="50000"/>
                  </a:schemeClr>
                </a:solidFill>
                <a:latin typeface="Times New Roman" pitchFamily="18" charset="0"/>
                <a:cs typeface="Times New Roman" pitchFamily="18" charset="0"/>
              </a:rPr>
              <a:t>objet possède une interface (visible et manipulable par l’utilisateur) et une implémentation (cachée).</a:t>
            </a:r>
          </a:p>
          <a:p>
            <a:pPr>
              <a:buFont typeface="Arial"/>
              <a:buChar char="•"/>
            </a:pPr>
            <a:endParaRPr lang="fr-FR" dirty="0" smtClean="0">
              <a:solidFill>
                <a:srgbClr val="000000"/>
              </a:solidFill>
              <a:latin typeface="Roboto Regular"/>
              <a:cs typeface="Roboto Regul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1857364"/>
            <a:ext cx="8929718" cy="1357322"/>
          </a:xfrm>
          <a:prstGeom prst="rect">
            <a:avLst/>
          </a:prstGeom>
        </p:spPr>
        <p:txBody>
          <a:bodyPr vert="horz" lIns="91440" tIns="45720" rIns="91440" bIns="45720" rtlCol="0">
            <a:normAutofit fontScale="77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1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Un attribut ou une méthode sont dits </a:t>
            </a:r>
            <a:r>
              <a:rPr kumimoji="0" lang="fr-FR" sz="3100" b="1"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privés</a:t>
            </a:r>
            <a:r>
              <a:rPr kumimoji="0" lang="fr-FR" sz="31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 si leur utilisation est interdite en dehors de la classe.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sz="31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Un attribut ou une méthode sont dits </a:t>
            </a:r>
            <a:r>
              <a:rPr kumimoji="0" lang="fr-FR" sz="3100" b="1"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publics</a:t>
            </a:r>
            <a:r>
              <a:rPr kumimoji="0" lang="fr-FR" sz="3100" b="0" i="0" u="none" strike="noStrike" kern="1200" cap="none" spc="0" normalizeH="0" baseline="0" noProof="0" dirty="0" smtClean="0">
                <a:ln>
                  <a:noFill/>
                </a:ln>
                <a:solidFill>
                  <a:schemeClr val="accent1">
                    <a:lumMod val="50000"/>
                  </a:schemeClr>
                </a:solidFill>
                <a:effectLst/>
                <a:uLnTx/>
                <a:uFillTx/>
                <a:latin typeface="Times New Roman" pitchFamily="18" charset="0"/>
                <a:cs typeface="Times New Roman" pitchFamily="18" charset="0"/>
              </a:rPr>
              <a:t> si leur utilisation est autorisée en dehors de la classe</a:t>
            </a:r>
          </a:p>
          <a:p>
            <a:pPr marL="0" marR="0" lvl="0" indent="0" algn="l" defTabSz="914400" rtl="0" eaLnBrk="1" fontAlgn="auto" latinLnBrk="0" hangingPunct="1">
              <a:lnSpc>
                <a:spcPct val="100000"/>
              </a:lnSpc>
              <a:spcBef>
                <a:spcPct val="20000"/>
              </a:spcBef>
              <a:spcAft>
                <a:spcPts val="0"/>
              </a:spcAft>
              <a:buClrTx/>
              <a:buSzTx/>
              <a:buFont typeface="Monotype Sorts" pitchFamily="2" charset="2"/>
              <a:buNone/>
              <a:tabLst/>
              <a:defRPr/>
            </a:pPr>
            <a:endParaRPr kumimoji="0" lang="en-US" altLang="fr-FR"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a:spLocks noChangeArrowheads="1"/>
          </p:cNvSpPr>
          <p:nvPr/>
        </p:nvSpPr>
        <p:spPr bwMode="auto">
          <a:xfrm>
            <a:off x="642910" y="3857628"/>
            <a:ext cx="3149600" cy="609600"/>
          </a:xfrm>
          <a:prstGeom prst="rect">
            <a:avLst/>
          </a:prstGeom>
          <a:ln/>
          <a:extLst>
            <a:ext uri="{91240B29-F687-4F45-9708-019B960494DF}">
              <a14:hiddenLine xmlns="" xmlns:a14="http://schemas.microsoft.com/office/drawing/2010/main" w="9525">
                <a:solidFill>
                  <a:schemeClr val="tx1"/>
                </a:solidFill>
                <a:miter lim="800000"/>
                <a:headEnd/>
                <a:tailEnd/>
              </a14:hiddenLine>
            </a:ext>
          </a:extLst>
        </p:spPr>
        <p:style>
          <a:lnRef idx="1">
            <a:schemeClr val="accent2"/>
          </a:lnRef>
          <a:fillRef idx="2">
            <a:schemeClr val="accent2"/>
          </a:fillRef>
          <a:effectRef idx="1">
            <a:schemeClr val="accent2"/>
          </a:effectRef>
          <a:fontRef idx="minor">
            <a:schemeClr val="dk1"/>
          </a:fontRef>
        </p:style>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dirty="0" err="1" smtClean="0">
                <a:solidFill>
                  <a:schemeClr val="tx2"/>
                </a:solidFill>
              </a:rPr>
              <a:t>Attributs</a:t>
            </a:r>
            <a:endParaRPr lang="en-US" altLang="fr-FR" dirty="0">
              <a:solidFill>
                <a:schemeClr val="tx2"/>
              </a:solidFill>
            </a:endParaRPr>
          </a:p>
        </p:txBody>
      </p:sp>
      <p:sp>
        <p:nvSpPr>
          <p:cNvPr id="6" name="Rectangle 5"/>
          <p:cNvSpPr>
            <a:spLocks noChangeArrowheads="1"/>
          </p:cNvSpPr>
          <p:nvPr/>
        </p:nvSpPr>
        <p:spPr bwMode="auto">
          <a:xfrm>
            <a:off x="642910" y="4643446"/>
            <a:ext cx="3149600" cy="609600"/>
          </a:xfrm>
          <a:prstGeom prst="rect">
            <a:avLst/>
          </a:prstGeom>
          <a:ln/>
          <a:extLst>
            <a:ext uri="{91240B29-F687-4F45-9708-019B960494DF}">
              <a14:hiddenLine xmlns="" xmlns:a14="http://schemas.microsoft.com/office/drawing/2010/main" w="9525">
                <a:solidFill>
                  <a:schemeClr val="tx1"/>
                </a:solidFill>
                <a:miter lim="800000"/>
                <a:headEnd/>
                <a:tailEnd/>
              </a14:hiddenLine>
            </a:ext>
          </a:extLst>
        </p:spPr>
        <p:style>
          <a:lnRef idx="1">
            <a:schemeClr val="accent3"/>
          </a:lnRef>
          <a:fillRef idx="2">
            <a:schemeClr val="accent3"/>
          </a:fillRef>
          <a:effectRef idx="1">
            <a:schemeClr val="accent3"/>
          </a:effectRef>
          <a:fontRef idx="minor">
            <a:schemeClr val="dk1"/>
          </a:fontRef>
        </p:style>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dirty="0" err="1" smtClean="0">
                <a:solidFill>
                  <a:srgbClr val="FF0000"/>
                </a:solidFill>
              </a:rPr>
              <a:t>Méthodes</a:t>
            </a:r>
            <a:endParaRPr lang="en-US" altLang="fr-FR" dirty="0"/>
          </a:p>
        </p:txBody>
      </p:sp>
      <p:sp>
        <p:nvSpPr>
          <p:cNvPr id="7" name="Rectangle 6"/>
          <p:cNvSpPr>
            <a:spLocks noChangeArrowheads="1"/>
          </p:cNvSpPr>
          <p:nvPr/>
        </p:nvSpPr>
        <p:spPr bwMode="auto">
          <a:xfrm>
            <a:off x="428596" y="3643314"/>
            <a:ext cx="3605530" cy="176118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endParaRPr kumimoji="0" lang="fr-FR" altLang="fr-FR" sz="2400"/>
          </a:p>
        </p:txBody>
      </p:sp>
      <p:sp>
        <p:nvSpPr>
          <p:cNvPr id="8" name="Text Box 7"/>
          <p:cNvSpPr txBox="1">
            <a:spLocks noChangeArrowheads="1"/>
          </p:cNvSpPr>
          <p:nvPr/>
        </p:nvSpPr>
        <p:spPr bwMode="auto">
          <a:xfrm>
            <a:off x="5072066" y="3429000"/>
            <a:ext cx="4071934"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50000"/>
              </a:spcBef>
              <a:buClrTx/>
              <a:buSzTx/>
              <a:buFontTx/>
              <a:buNone/>
            </a:pPr>
            <a:r>
              <a:rPr kumimoji="0" lang="en-US" altLang="fr-FR" sz="2400" u="sng" dirty="0" err="1"/>
              <a:t>Dans</a:t>
            </a:r>
            <a:r>
              <a:rPr kumimoji="0" lang="en-US" altLang="fr-FR" sz="2400" u="sng" dirty="0"/>
              <a:t> le </a:t>
            </a:r>
            <a:r>
              <a:rPr kumimoji="0" lang="en-US" altLang="fr-FR" sz="2400" u="sng" dirty="0" err="1" smtClean="0"/>
              <a:t>programme</a:t>
            </a:r>
            <a:endParaRPr kumimoji="0" lang="en-US" altLang="fr-FR" sz="2400" u="sng" dirty="0" smtClean="0"/>
          </a:p>
          <a:p>
            <a:pPr>
              <a:spcBef>
                <a:spcPct val="50000"/>
              </a:spcBef>
              <a:buClrTx/>
              <a:buSzTx/>
              <a:buFontTx/>
              <a:buNone/>
            </a:pPr>
            <a:r>
              <a:rPr kumimoji="0" lang="en-US" altLang="fr-FR" sz="2400" dirty="0" smtClean="0"/>
              <a:t>variables</a:t>
            </a:r>
            <a:endParaRPr kumimoji="0" lang="en-US" altLang="fr-FR" sz="2400" dirty="0"/>
          </a:p>
        </p:txBody>
      </p:sp>
      <p:sp>
        <p:nvSpPr>
          <p:cNvPr id="9" name="Text Box 8"/>
          <p:cNvSpPr txBox="1">
            <a:spLocks noChangeArrowheads="1"/>
          </p:cNvSpPr>
          <p:nvPr/>
        </p:nvSpPr>
        <p:spPr bwMode="auto">
          <a:xfrm>
            <a:off x="5143504" y="4786322"/>
            <a:ext cx="341446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50000"/>
              </a:spcBef>
              <a:buClrTx/>
              <a:buSzTx/>
              <a:buFontTx/>
              <a:buNone/>
            </a:pPr>
            <a:r>
              <a:rPr kumimoji="0" lang="en-US" altLang="fr-FR" sz="2400" dirty="0" err="1"/>
              <a:t>procédures</a:t>
            </a:r>
            <a:r>
              <a:rPr kumimoji="0" lang="en-US" altLang="fr-FR" sz="2400" dirty="0"/>
              <a:t> (code)</a:t>
            </a:r>
          </a:p>
        </p:txBody>
      </p:sp>
      <p:sp>
        <p:nvSpPr>
          <p:cNvPr id="10" name="Line 9"/>
          <p:cNvSpPr>
            <a:spLocks noChangeShapeType="1"/>
          </p:cNvSpPr>
          <p:nvPr/>
        </p:nvSpPr>
        <p:spPr bwMode="auto">
          <a:xfrm>
            <a:off x="4143372" y="4214818"/>
            <a:ext cx="682892" cy="0"/>
          </a:xfrm>
          <a:prstGeom prst="line">
            <a:avLst/>
          </a:prstGeom>
          <a:noFill/>
          <a:ln w="127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p:cNvSpPr>
            <a:spLocks noChangeShapeType="1"/>
          </p:cNvSpPr>
          <p:nvPr/>
        </p:nvSpPr>
        <p:spPr bwMode="auto">
          <a:xfrm>
            <a:off x="4143372" y="5072074"/>
            <a:ext cx="682892" cy="0"/>
          </a:xfrm>
          <a:prstGeom prst="line">
            <a:avLst/>
          </a:prstGeom>
          <a:noFill/>
          <a:ln w="127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Rectangle 1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7" name="Rectangle 1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Encapsulation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20" name="Rectangle 19"/>
          <p:cNvSpPr/>
          <p:nvPr/>
        </p:nvSpPr>
        <p:spPr>
          <a:xfrm>
            <a:off x="285720" y="5643578"/>
            <a:ext cx="8358246" cy="10001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1"/>
          <p:cNvSpPr>
            <a:spLocks noChangeArrowheads="1"/>
          </p:cNvSpPr>
          <p:nvPr/>
        </p:nvSpPr>
        <p:spPr bwMode="auto">
          <a:xfrm>
            <a:off x="357158" y="5715016"/>
            <a:ext cx="799288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fr-FR" altLang="fr-FR" dirty="0">
                <a:solidFill>
                  <a:schemeClr val="tx2">
                    <a:lumMod val="50000"/>
                  </a:schemeClr>
                </a:solidFill>
              </a:rPr>
              <a:t>Le principe d'encapsulation est </a:t>
            </a:r>
            <a:r>
              <a:rPr lang="fr-FR" altLang="fr-FR" dirty="0" smtClean="0">
                <a:solidFill>
                  <a:schemeClr val="tx2">
                    <a:lumMod val="50000"/>
                  </a:schemeClr>
                </a:solidFill>
              </a:rPr>
              <a:t>de </a:t>
            </a:r>
            <a:r>
              <a:rPr lang="fr-FR" altLang="fr-FR" dirty="0">
                <a:solidFill>
                  <a:schemeClr val="tx2">
                    <a:lumMod val="50000"/>
                  </a:schemeClr>
                </a:solidFill>
              </a:rPr>
              <a:t>déclarer les</a:t>
            </a:r>
            <a:r>
              <a:rPr lang="fr-FR" altLang="fr-FR" dirty="0">
                <a:solidFill>
                  <a:srgbClr val="C00000"/>
                </a:solidFill>
              </a:rPr>
              <a:t> </a:t>
            </a:r>
            <a:r>
              <a:rPr lang="fr-FR" altLang="fr-FR" b="1" dirty="0">
                <a:solidFill>
                  <a:srgbClr val="C00000"/>
                </a:solidFill>
              </a:rPr>
              <a:t>attributs de façon privée</a:t>
            </a:r>
            <a:r>
              <a:rPr lang="fr-FR" altLang="fr-FR" dirty="0">
                <a:solidFill>
                  <a:srgbClr val="C00000"/>
                </a:solidFill>
              </a:rPr>
              <a:t> et les </a:t>
            </a:r>
            <a:r>
              <a:rPr lang="fr-FR" altLang="fr-FR" b="1" dirty="0">
                <a:solidFill>
                  <a:srgbClr val="C00000"/>
                </a:solidFill>
              </a:rPr>
              <a:t>méthodes de façon publique</a:t>
            </a:r>
            <a:endParaRPr lang="fr-FR" altLang="fr-FR"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00240"/>
            <a:ext cx="9144000" cy="4857760"/>
          </a:xfrm>
        </p:spPr>
        <p:txBody>
          <a:bodyPr>
            <a:normAutofit fontScale="92500"/>
          </a:bodyPr>
          <a:lstStyle/>
          <a:p>
            <a:pPr algn="just"/>
            <a:r>
              <a:rPr lang="fr-FR" sz="2400" dirty="0" smtClean="0">
                <a:solidFill>
                  <a:schemeClr val="tx2">
                    <a:lumMod val="50000"/>
                  </a:schemeClr>
                </a:solidFill>
                <a:latin typeface="Times New Roman" pitchFamily="18" charset="0"/>
                <a:cs typeface="Times New Roman" pitchFamily="18" charset="0"/>
              </a:rPr>
              <a:t>Possibilité d’agir sur la visibilité des membres (attributs et méthodes) d’une classe vis à vis des autres classes.</a:t>
            </a:r>
          </a:p>
          <a:p>
            <a:pPr algn="just"/>
            <a:endParaRPr lang="fr-FR" sz="24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Les données (attributs) doivent être protégés et accessibles pour l’extérieur par des sélecteurs.</a:t>
            </a:r>
          </a:p>
          <a:p>
            <a:pPr algn="just">
              <a:buNone/>
            </a:pPr>
            <a:r>
              <a:rPr lang="fr-FR" sz="2400" dirty="0" smtClean="0">
                <a:solidFill>
                  <a:schemeClr val="tx2">
                    <a:lumMod val="50000"/>
                  </a:schemeClr>
                </a:solidFill>
                <a:latin typeface="Times New Roman" pitchFamily="18" charset="0"/>
                <a:cs typeface="Times New Roman" pitchFamily="18" charset="0"/>
              </a:rPr>
              <a:t> </a:t>
            </a:r>
          </a:p>
          <a:p>
            <a:pPr algn="just"/>
            <a:r>
              <a:rPr lang="fr-FR" sz="2400" dirty="0" smtClean="0">
                <a:solidFill>
                  <a:schemeClr val="tx2">
                    <a:lumMod val="50000"/>
                  </a:schemeClr>
                </a:solidFill>
                <a:latin typeface="Times New Roman" pitchFamily="18" charset="0"/>
                <a:cs typeface="Times New Roman" pitchFamily="18" charset="0"/>
              </a:rPr>
              <a:t>Plusieurs niveaux de visibilité peuvent être définis en précédant un modificateur d’accès la déclaration d’un attribut, méthode ou constructeur</a:t>
            </a:r>
          </a:p>
          <a:p>
            <a:pPr algn="just">
              <a:buNone/>
            </a:pPr>
            <a:endParaRPr lang="fr-FR" sz="2400" dirty="0" smtClean="0">
              <a:solidFill>
                <a:schemeClr val="tx2">
                  <a:lumMod val="50000"/>
                </a:schemeClr>
              </a:solidFill>
              <a:latin typeface="Times New Roman" pitchFamily="18" charset="0"/>
              <a:cs typeface="Times New Roman" pitchFamily="18" charset="0"/>
            </a:endParaRPr>
          </a:p>
          <a:p>
            <a:pPr marL="796925" lvl="1" indent="-177800" algn="just"/>
            <a:r>
              <a:rPr lang="fr-FR" sz="2400" b="1" dirty="0" smtClean="0">
                <a:solidFill>
                  <a:schemeClr val="tx2">
                    <a:lumMod val="50000"/>
                  </a:schemeClr>
                </a:solidFill>
                <a:latin typeface="Times New Roman" pitchFamily="18" charset="0"/>
                <a:cs typeface="Times New Roman" pitchFamily="18" charset="0"/>
              </a:rPr>
              <a:t> Public</a:t>
            </a:r>
          </a:p>
          <a:p>
            <a:pPr marL="796925" lvl="1" indent="-177800" algn="just"/>
            <a:r>
              <a:rPr lang="fr-FR" sz="2400" b="1" dirty="0" smtClean="0">
                <a:solidFill>
                  <a:schemeClr val="tx2">
                    <a:lumMod val="50000"/>
                  </a:schemeClr>
                </a:solidFill>
                <a:latin typeface="Times New Roman" pitchFamily="18" charset="0"/>
                <a:cs typeface="Times New Roman" pitchFamily="18" charset="0"/>
              </a:rPr>
              <a:t> </a:t>
            </a:r>
            <a:r>
              <a:rPr lang="fr-FR" sz="2400" b="1" dirty="0" err="1" smtClean="0">
                <a:solidFill>
                  <a:schemeClr val="tx2">
                    <a:lumMod val="50000"/>
                  </a:schemeClr>
                </a:solidFill>
                <a:latin typeface="Times New Roman" pitchFamily="18" charset="0"/>
                <a:cs typeface="Times New Roman" pitchFamily="18" charset="0"/>
              </a:rPr>
              <a:t>Private</a:t>
            </a:r>
            <a:endParaRPr lang="fr-FR" sz="2400" b="1" dirty="0" smtClean="0">
              <a:solidFill>
                <a:schemeClr val="tx2">
                  <a:lumMod val="50000"/>
                </a:schemeClr>
              </a:solidFill>
              <a:latin typeface="Times New Roman" pitchFamily="18" charset="0"/>
              <a:cs typeface="Times New Roman" pitchFamily="18" charset="0"/>
            </a:endParaRPr>
          </a:p>
          <a:p>
            <a:pPr marL="796925" lvl="1" indent="-177800" algn="just"/>
            <a:r>
              <a:rPr lang="fr-FR" sz="2400" b="1" dirty="0" smtClean="0">
                <a:solidFill>
                  <a:schemeClr val="tx2">
                    <a:lumMod val="50000"/>
                  </a:schemeClr>
                </a:solidFill>
                <a:latin typeface="Times New Roman" pitchFamily="18" charset="0"/>
                <a:cs typeface="Times New Roman" pitchFamily="18" charset="0"/>
              </a:rPr>
              <a:t> </a:t>
            </a:r>
            <a:r>
              <a:rPr lang="fr-FR" sz="2400" b="1" dirty="0" err="1" smtClean="0">
                <a:solidFill>
                  <a:schemeClr val="tx2">
                    <a:lumMod val="50000"/>
                  </a:schemeClr>
                </a:solidFill>
                <a:latin typeface="Times New Roman" pitchFamily="18" charset="0"/>
                <a:cs typeface="Times New Roman" pitchFamily="18" charset="0"/>
              </a:rPr>
              <a:t>Protected</a:t>
            </a:r>
            <a:r>
              <a:rPr lang="fr-FR" sz="2400" b="1" dirty="0" smtClean="0">
                <a:solidFill>
                  <a:schemeClr val="tx2">
                    <a:lumMod val="50000"/>
                  </a:schemeClr>
                </a:solidFill>
                <a:latin typeface="Times New Roman" pitchFamily="18" charset="0"/>
                <a:cs typeface="Times New Roman" pitchFamily="18" charset="0"/>
              </a:rPr>
              <a:t> </a:t>
            </a:r>
            <a:endParaRPr lang="fr-FR" sz="2400" dirty="0" smtClean="0">
              <a:solidFill>
                <a:schemeClr val="tx2">
                  <a:lumMod val="50000"/>
                </a:schemeClr>
              </a:solidFill>
              <a:latin typeface="Times New Roman" pitchFamily="18" charset="0"/>
              <a:cs typeface="Times New Roman" pitchFamily="18" charset="0"/>
            </a:endParaRPr>
          </a:p>
          <a:p>
            <a:endParaRPr lang="en-US" dirty="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Encapsulation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628328" y="2949524"/>
            <a:ext cx="3149600" cy="609600"/>
          </a:xfrm>
          <a:prstGeom prst="rect">
            <a:avLst/>
          </a:prstGeom>
          <a:solidFill>
            <a:srgbClr val="000066"/>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a:solidFill>
                  <a:srgbClr val="FFFF00"/>
                </a:solidFill>
              </a:rPr>
              <a:t>propriétés</a:t>
            </a:r>
            <a:endParaRPr lang="en-US" altLang="fr-FR"/>
          </a:p>
        </p:txBody>
      </p:sp>
      <p:sp>
        <p:nvSpPr>
          <p:cNvPr id="8" name="Rectangle 5"/>
          <p:cNvSpPr>
            <a:spLocks noChangeArrowheads="1"/>
          </p:cNvSpPr>
          <p:nvPr/>
        </p:nvSpPr>
        <p:spPr bwMode="auto">
          <a:xfrm>
            <a:off x="628328" y="3863924"/>
            <a:ext cx="3149600" cy="609600"/>
          </a:xfrm>
          <a:prstGeom prst="rect">
            <a:avLst/>
          </a:prstGeom>
          <a:solidFill>
            <a:srgbClr val="00FF00"/>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buFont typeface="Monotype Sorts" pitchFamily="2" charset="2"/>
              <a:buNone/>
            </a:pPr>
            <a:r>
              <a:rPr lang="en-US" altLang="fr-FR">
                <a:solidFill>
                  <a:srgbClr val="FF0000"/>
                </a:solidFill>
              </a:rPr>
              <a:t>méthodes</a:t>
            </a:r>
            <a:endParaRPr lang="en-US" altLang="fr-FR"/>
          </a:p>
        </p:txBody>
      </p:sp>
      <p:sp>
        <p:nvSpPr>
          <p:cNvPr id="9" name="Rectangle 6"/>
          <p:cNvSpPr>
            <a:spLocks noChangeArrowheads="1"/>
          </p:cNvSpPr>
          <p:nvPr/>
        </p:nvSpPr>
        <p:spPr bwMode="auto">
          <a:xfrm>
            <a:off x="380752" y="2720924"/>
            <a:ext cx="3759200" cy="1981200"/>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endParaRPr kumimoji="0" lang="fr-FR" altLang="fr-FR" sz="2400"/>
          </a:p>
        </p:txBody>
      </p:sp>
      <p:pic>
        <p:nvPicPr>
          <p:cNvPr id="11" name="Picture 2" descr="https://www.supinfo.com/cours/2OOP/chapitres/images/01-Compte.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56862" y="2420888"/>
            <a:ext cx="4263610" cy="288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3"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4" name="Rectangle 13"/>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Encapsulation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3015970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3"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4" name="Rectangle 13"/>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7" name="Rectangle 16"/>
          <p:cNvSpPr/>
          <p:nvPr/>
        </p:nvSpPr>
        <p:spPr>
          <a:xfrm>
            <a:off x="285720" y="2143116"/>
            <a:ext cx="8572560" cy="3814890"/>
          </a:xfrm>
          <a:prstGeom prst="rect">
            <a:avLst/>
          </a:prstGeom>
        </p:spPr>
        <p:txBody>
          <a:bodyPr wrap="square">
            <a:spAutoFit/>
          </a:bodyPr>
          <a:lstStyle/>
          <a:p>
            <a:pPr>
              <a:lnSpc>
                <a:spcPct val="16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sym typeface="Wingdings"/>
              </a:rPr>
              <a:t> L’héritage est un mécanisme propre à la POO.</a:t>
            </a:r>
          </a:p>
          <a:p>
            <a:pPr>
              <a:lnSpc>
                <a:spcPct val="16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sym typeface="Wingdings"/>
              </a:rPr>
              <a:t> Il permet de définir une nouvelle classe à partir d’une classe existante, à laquelle on ajoute de nouvelles données et de nouvelles méthodes.</a:t>
            </a:r>
          </a:p>
          <a:p>
            <a:pPr>
              <a:lnSpc>
                <a:spcPct val="160000"/>
              </a:lnSpc>
              <a:buFont typeface="Arial" pitchFamily="34" charset="0"/>
              <a:buChar char="•"/>
            </a:pPr>
            <a:r>
              <a:rPr lang="fr-FR" sz="2200" dirty="0" smtClean="0">
                <a:solidFill>
                  <a:schemeClr val="tx2">
                    <a:lumMod val="50000"/>
                  </a:schemeClr>
                </a:solidFill>
                <a:latin typeface="Times New Roman" pitchFamily="18" charset="0"/>
                <a:cs typeface="Times New Roman" pitchFamily="18" charset="0"/>
                <a:sym typeface="Wingdings"/>
              </a:rPr>
              <a:t> L’intérêt majeur de l’héritage est de pouvoir définir de nouveaux attributs et de nouvelles méthodes pour la classe dérivée, qui viennent s’ajouter à ceux et celles héritées. Par ce moyen on crée une hiérarchie de classes de plus en plus spécialisées</a:t>
            </a:r>
            <a:endParaRPr lang="fr-FR" sz="2200" dirty="0">
              <a:solidFill>
                <a:schemeClr val="tx2">
                  <a:lumMod val="50000"/>
                </a:schemeClr>
              </a:solidFill>
              <a:latin typeface="Times New Roman" pitchFamily="18" charset="0"/>
              <a:cs typeface="Times New Roman" pitchFamily="18" charset="0"/>
              <a:sym typeface="Wingdings"/>
            </a:endParaRPr>
          </a:p>
        </p:txBody>
      </p:sp>
    </p:spTree>
    <p:extLst>
      <p:ext uri="{BB962C8B-B14F-4D97-AF65-F5344CB8AC3E}">
        <p14:creationId xmlns="" xmlns:p14="http://schemas.microsoft.com/office/powerpoint/2010/main" val="3015970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346" y="1857364"/>
            <a:ext cx="8676456" cy="1108719"/>
          </a:xfrm>
        </p:spPr>
        <p:txBody>
          <a:bodyPr>
            <a:normAutofit/>
          </a:bodyPr>
          <a:lstStyle/>
          <a:p>
            <a:pPr algn="just">
              <a:buNone/>
            </a:pPr>
            <a:r>
              <a:rPr lang="en-US" altLang="fr-FR" sz="2400" dirty="0" smtClean="0">
                <a:solidFill>
                  <a:schemeClr val="tx2">
                    <a:lumMod val="50000"/>
                  </a:schemeClr>
                </a:solidFill>
                <a:latin typeface="Times New Roman" pitchFamily="18" charset="0"/>
                <a:cs typeface="Times New Roman" pitchFamily="18" charset="0"/>
              </a:rPr>
              <a:t>    La </a:t>
            </a:r>
            <a:r>
              <a:rPr lang="en-US" altLang="fr-FR" sz="2400" dirty="0" err="1" smtClean="0">
                <a:solidFill>
                  <a:schemeClr val="tx2">
                    <a:lumMod val="50000"/>
                  </a:schemeClr>
                </a:solidFill>
                <a:latin typeface="Times New Roman" pitchFamily="18" charset="0"/>
                <a:cs typeface="Times New Roman" pitchFamily="18" charset="0"/>
              </a:rPr>
              <a:t>hiérarchie</a:t>
            </a:r>
            <a:r>
              <a:rPr lang="en-US" altLang="fr-FR" sz="2400" dirty="0" smtClean="0">
                <a:solidFill>
                  <a:schemeClr val="tx2">
                    <a:lumMod val="50000"/>
                  </a:schemeClr>
                </a:solidFill>
                <a:latin typeface="Times New Roman" pitchFamily="18" charset="0"/>
                <a:cs typeface="Times New Roman" pitchFamily="18" charset="0"/>
              </a:rPr>
              <a:t> des classes commence par des classes </a:t>
            </a:r>
            <a:r>
              <a:rPr lang="en-US" altLang="fr-FR" sz="2400" dirty="0" err="1" smtClean="0">
                <a:solidFill>
                  <a:schemeClr val="tx2">
                    <a:lumMod val="50000"/>
                  </a:schemeClr>
                </a:solidFill>
                <a:latin typeface="Times New Roman" pitchFamily="18" charset="0"/>
                <a:cs typeface="Times New Roman" pitchFamily="18" charset="0"/>
              </a:rPr>
              <a:t>générales</a:t>
            </a:r>
            <a:r>
              <a:rPr lang="en-US" altLang="fr-FR" sz="2400" dirty="0" smtClean="0">
                <a:solidFill>
                  <a:schemeClr val="tx2">
                    <a:lumMod val="50000"/>
                  </a:schemeClr>
                </a:solidFill>
                <a:latin typeface="Times New Roman" pitchFamily="18" charset="0"/>
                <a:cs typeface="Times New Roman" pitchFamily="18" charset="0"/>
              </a:rPr>
              <a:t> </a:t>
            </a:r>
            <a:r>
              <a:rPr lang="en-US" altLang="fr-FR" sz="2400" dirty="0" err="1" smtClean="0">
                <a:solidFill>
                  <a:schemeClr val="tx2">
                    <a:lumMod val="50000"/>
                  </a:schemeClr>
                </a:solidFill>
                <a:latin typeface="Times New Roman" pitchFamily="18" charset="0"/>
                <a:cs typeface="Times New Roman" pitchFamily="18" charset="0"/>
              </a:rPr>
              <a:t>vers</a:t>
            </a:r>
            <a:r>
              <a:rPr lang="en-US" altLang="fr-FR" sz="2400" dirty="0">
                <a:solidFill>
                  <a:schemeClr val="tx2">
                    <a:lumMod val="50000"/>
                  </a:schemeClr>
                </a:solidFill>
                <a:latin typeface="Times New Roman" pitchFamily="18" charset="0"/>
                <a:cs typeface="Times New Roman" pitchFamily="18" charset="0"/>
              </a:rPr>
              <a:t> </a:t>
            </a:r>
            <a:r>
              <a:rPr lang="en-US" altLang="fr-FR" sz="2400" dirty="0" smtClean="0">
                <a:solidFill>
                  <a:schemeClr val="tx2">
                    <a:lumMod val="50000"/>
                  </a:schemeClr>
                </a:solidFill>
                <a:latin typeface="Times New Roman" pitchFamily="18" charset="0"/>
                <a:cs typeface="Times New Roman" pitchFamily="18" charset="0"/>
              </a:rPr>
              <a:t>des classes </a:t>
            </a:r>
            <a:r>
              <a:rPr lang="en-US" altLang="fr-FR" sz="2400" dirty="0" err="1" smtClean="0">
                <a:solidFill>
                  <a:schemeClr val="tx2">
                    <a:lumMod val="50000"/>
                  </a:schemeClr>
                </a:solidFill>
                <a:latin typeface="Times New Roman" pitchFamily="18" charset="0"/>
                <a:cs typeface="Times New Roman" pitchFamily="18" charset="0"/>
              </a:rPr>
              <a:t>spécifiques</a:t>
            </a:r>
            <a:endParaRPr lang="en-US" altLang="fr-FR" sz="2400" dirty="0" smtClean="0">
              <a:solidFill>
                <a:schemeClr val="tx2">
                  <a:lumMod val="50000"/>
                </a:schemeClr>
              </a:solidFill>
              <a:latin typeface="Times New Roman" pitchFamily="18" charset="0"/>
              <a:cs typeface="Times New Roman" pitchFamily="18" charset="0"/>
            </a:endParaRPr>
          </a:p>
          <a:p>
            <a:endParaRPr lang="en-US" dirty="0"/>
          </a:p>
        </p:txBody>
      </p:sp>
      <p:grpSp>
        <p:nvGrpSpPr>
          <p:cNvPr id="4" name="Groupe 3"/>
          <p:cNvGrpSpPr/>
          <p:nvPr/>
        </p:nvGrpSpPr>
        <p:grpSpPr>
          <a:xfrm>
            <a:off x="1403648" y="2973288"/>
            <a:ext cx="6299200" cy="3048000"/>
            <a:chOff x="5384800" y="1981200"/>
            <a:chExt cx="6299200" cy="3048000"/>
          </a:xfrm>
        </p:grpSpPr>
        <p:sp>
          <p:nvSpPr>
            <p:cNvPr id="5" name="Text Box 4"/>
            <p:cNvSpPr txBox="1">
              <a:spLocks noChangeArrowheads="1"/>
            </p:cNvSpPr>
            <p:nvPr/>
          </p:nvSpPr>
          <p:spPr bwMode="auto">
            <a:xfrm>
              <a:off x="7010400" y="1981200"/>
              <a:ext cx="2438400" cy="461665"/>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fr-FR" sz="2400" dirty="0" smtClean="0">
                  <a:solidFill>
                    <a:srgbClr val="FF0000"/>
                  </a:solidFill>
                </a:rPr>
                <a:t>Véhicule</a:t>
              </a:r>
              <a:r>
                <a:rPr kumimoji="0" lang="fr-FR" sz="2400" dirty="0">
                  <a:solidFill>
                    <a:srgbClr val="FF0000"/>
                  </a:solidFill>
                </a:rPr>
                <a:t> </a:t>
              </a:r>
              <a:endParaRPr kumimoji="0" lang="en-US" altLang="fr-FR" sz="2400" dirty="0">
                <a:solidFill>
                  <a:srgbClr val="FF0000"/>
                </a:solidFill>
              </a:endParaRPr>
            </a:p>
          </p:txBody>
        </p:sp>
        <p:sp>
          <p:nvSpPr>
            <p:cNvPr id="6" name="Text Box 5"/>
            <p:cNvSpPr txBox="1">
              <a:spLocks noChangeArrowheads="1"/>
            </p:cNvSpPr>
            <p:nvPr/>
          </p:nvSpPr>
          <p:spPr bwMode="auto">
            <a:xfrm>
              <a:off x="5384800" y="3276600"/>
              <a:ext cx="21336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err="1" smtClean="0">
                  <a:solidFill>
                    <a:srgbClr val="FF0000"/>
                  </a:solidFill>
                </a:rPr>
                <a:t>Voiture</a:t>
              </a:r>
              <a:endParaRPr kumimoji="0" lang="en-US" altLang="fr-FR" sz="2400" dirty="0"/>
            </a:p>
          </p:txBody>
        </p:sp>
        <p:sp>
          <p:nvSpPr>
            <p:cNvPr id="7" name="Text Box 6"/>
            <p:cNvSpPr txBox="1">
              <a:spLocks noChangeArrowheads="1"/>
            </p:cNvSpPr>
            <p:nvPr/>
          </p:nvSpPr>
          <p:spPr bwMode="auto">
            <a:xfrm>
              <a:off x="5486400" y="4572000"/>
              <a:ext cx="19304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a:solidFill>
                    <a:srgbClr val="FF0000"/>
                  </a:solidFill>
                </a:rPr>
                <a:t>4x4</a:t>
              </a:r>
              <a:endParaRPr kumimoji="0" lang="en-US" altLang="fr-FR" sz="2400"/>
            </a:p>
          </p:txBody>
        </p:sp>
        <p:sp>
          <p:nvSpPr>
            <p:cNvPr id="8" name="Text Box 7"/>
            <p:cNvSpPr txBox="1">
              <a:spLocks noChangeArrowheads="1"/>
            </p:cNvSpPr>
            <p:nvPr/>
          </p:nvSpPr>
          <p:spPr bwMode="auto">
            <a:xfrm>
              <a:off x="7823200" y="3276600"/>
              <a:ext cx="17272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smtClean="0">
                  <a:solidFill>
                    <a:srgbClr val="FF0000"/>
                  </a:solidFill>
                </a:rPr>
                <a:t>Camion</a:t>
              </a:r>
              <a:endParaRPr kumimoji="0" lang="en-US" altLang="fr-FR" sz="2400" dirty="0"/>
            </a:p>
          </p:txBody>
        </p:sp>
        <p:sp>
          <p:nvSpPr>
            <p:cNvPr id="9" name="Line 8"/>
            <p:cNvSpPr>
              <a:spLocks noChangeShapeType="1"/>
            </p:cNvSpPr>
            <p:nvPr/>
          </p:nvSpPr>
          <p:spPr bwMode="auto">
            <a:xfrm flipV="1">
              <a:off x="6502400" y="2514600"/>
              <a:ext cx="1524000" cy="6858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p:cNvSpPr>
              <a:spLocks noChangeShapeType="1"/>
            </p:cNvSpPr>
            <p:nvPr/>
          </p:nvSpPr>
          <p:spPr bwMode="auto">
            <a:xfrm flipH="1" flipV="1">
              <a:off x="8331200" y="2514600"/>
              <a:ext cx="304800" cy="6858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p:cNvSpPr>
              <a:spLocks noChangeShapeType="1"/>
            </p:cNvSpPr>
            <p:nvPr/>
          </p:nvSpPr>
          <p:spPr bwMode="auto">
            <a:xfrm flipV="1">
              <a:off x="6400800" y="3810000"/>
              <a:ext cx="0" cy="6858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11"/>
            <p:cNvSpPr txBox="1">
              <a:spLocks noChangeArrowheads="1"/>
            </p:cNvSpPr>
            <p:nvPr/>
          </p:nvSpPr>
          <p:spPr bwMode="auto">
            <a:xfrm>
              <a:off x="7620000" y="4572000"/>
              <a:ext cx="19304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err="1" smtClean="0">
                  <a:solidFill>
                    <a:srgbClr val="FF0000"/>
                  </a:solidFill>
                </a:rPr>
                <a:t>Utilitaire</a:t>
              </a:r>
              <a:endParaRPr kumimoji="0" lang="en-US" altLang="fr-FR" sz="2400" dirty="0"/>
            </a:p>
          </p:txBody>
        </p:sp>
        <p:sp>
          <p:nvSpPr>
            <p:cNvPr id="13" name="Line 13"/>
            <p:cNvSpPr>
              <a:spLocks noChangeShapeType="1"/>
            </p:cNvSpPr>
            <p:nvPr/>
          </p:nvSpPr>
          <p:spPr bwMode="auto">
            <a:xfrm flipH="1" flipV="1">
              <a:off x="6705600" y="3886200"/>
              <a:ext cx="1727200" cy="6096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4"/>
            <p:cNvSpPr txBox="1">
              <a:spLocks noChangeArrowheads="1"/>
            </p:cNvSpPr>
            <p:nvPr/>
          </p:nvSpPr>
          <p:spPr bwMode="auto">
            <a:xfrm>
              <a:off x="9753600" y="3276600"/>
              <a:ext cx="19304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smtClean="0">
                  <a:solidFill>
                    <a:srgbClr val="FF0000"/>
                  </a:solidFill>
                </a:rPr>
                <a:t>Moto</a:t>
              </a:r>
              <a:endParaRPr kumimoji="0" lang="en-US" altLang="fr-FR" sz="2400" dirty="0"/>
            </a:p>
          </p:txBody>
        </p:sp>
        <p:sp>
          <p:nvSpPr>
            <p:cNvPr id="15" name="Line 15"/>
            <p:cNvSpPr>
              <a:spLocks noChangeShapeType="1"/>
            </p:cNvSpPr>
            <p:nvPr/>
          </p:nvSpPr>
          <p:spPr bwMode="auto">
            <a:xfrm flipH="1" flipV="1">
              <a:off x="8737600" y="2514600"/>
              <a:ext cx="1930400" cy="6858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 name="Rectangle 1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9" name="Rectangle 18"/>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p:cNvGrpSpPr/>
          <p:nvPr/>
        </p:nvGrpSpPr>
        <p:grpSpPr>
          <a:xfrm>
            <a:off x="624712" y="2564904"/>
            <a:ext cx="7691704" cy="2329408"/>
            <a:chOff x="251520" y="3429000"/>
            <a:chExt cx="7691704" cy="2329408"/>
          </a:xfrm>
        </p:grpSpPr>
        <p:sp>
          <p:nvSpPr>
            <p:cNvPr id="16" name="Text Box 3"/>
            <p:cNvSpPr txBox="1">
              <a:spLocks noChangeArrowheads="1"/>
            </p:cNvSpPr>
            <p:nvPr/>
          </p:nvSpPr>
          <p:spPr bwMode="auto">
            <a:xfrm>
              <a:off x="251520" y="3470116"/>
              <a:ext cx="47752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err="1">
                  <a:solidFill>
                    <a:srgbClr val="FF0000"/>
                  </a:solidFill>
                </a:rPr>
                <a:t>voiture</a:t>
              </a:r>
              <a:endParaRPr kumimoji="0" lang="en-US" altLang="fr-FR" sz="2400" dirty="0">
                <a:solidFill>
                  <a:srgbClr val="FF0000"/>
                </a:solidFill>
              </a:endParaRPr>
            </a:p>
          </p:txBody>
        </p:sp>
        <p:sp>
          <p:nvSpPr>
            <p:cNvPr id="17" name="Text Box 4"/>
            <p:cNvSpPr txBox="1">
              <a:spLocks noChangeArrowheads="1"/>
            </p:cNvSpPr>
            <p:nvPr/>
          </p:nvSpPr>
          <p:spPr bwMode="auto">
            <a:xfrm>
              <a:off x="297240" y="5276056"/>
              <a:ext cx="4775200" cy="457200"/>
            </a:xfrm>
            <a:prstGeom prst="rect">
              <a:avLst/>
            </a:prstGeom>
            <a:solidFill>
              <a:schemeClr val="tx2"/>
            </a:solidFill>
            <a:ln/>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lgn="ctr">
                <a:spcBef>
                  <a:spcPct val="50000"/>
                </a:spcBef>
                <a:buClrTx/>
                <a:buSzTx/>
                <a:buFontTx/>
                <a:buNone/>
              </a:pPr>
              <a:r>
                <a:rPr kumimoji="0" lang="en-US" altLang="fr-FR" sz="2400" dirty="0" err="1">
                  <a:solidFill>
                    <a:srgbClr val="FF0000"/>
                  </a:solidFill>
                </a:rPr>
                <a:t>utilitaire</a:t>
              </a:r>
              <a:endParaRPr kumimoji="0" lang="en-US" altLang="fr-FR" sz="2400" dirty="0">
                <a:solidFill>
                  <a:srgbClr val="FF0000"/>
                </a:solidFill>
              </a:endParaRPr>
            </a:p>
          </p:txBody>
        </p:sp>
        <p:sp>
          <p:nvSpPr>
            <p:cNvPr id="18" name="Line 5"/>
            <p:cNvSpPr>
              <a:spLocks noChangeShapeType="1"/>
            </p:cNvSpPr>
            <p:nvPr/>
          </p:nvSpPr>
          <p:spPr bwMode="auto">
            <a:xfrm flipV="1">
              <a:off x="2735640" y="3980656"/>
              <a:ext cx="0" cy="1066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Text Box 6"/>
            <p:cNvSpPr txBox="1">
              <a:spLocks noChangeArrowheads="1"/>
            </p:cNvSpPr>
            <p:nvPr/>
          </p:nvSpPr>
          <p:spPr bwMode="auto">
            <a:xfrm>
              <a:off x="5796136" y="3429000"/>
              <a:ext cx="200307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en-US" altLang="fr-FR" sz="2400" dirty="0" err="1" smtClean="0"/>
                <a:t>Classe</a:t>
              </a:r>
              <a:r>
                <a:rPr kumimoji="0" lang="en-US" altLang="fr-FR" sz="2400" dirty="0" smtClean="0"/>
                <a:t> </a:t>
              </a:r>
              <a:r>
                <a:rPr kumimoji="0" lang="en-US" altLang="fr-FR" sz="2400" dirty="0" err="1" smtClean="0"/>
                <a:t>mère</a:t>
              </a:r>
              <a:r>
                <a:rPr kumimoji="0" lang="en-US" altLang="fr-FR" sz="2400" dirty="0" smtClean="0"/>
                <a:t>  </a:t>
              </a:r>
              <a:endParaRPr kumimoji="0" lang="en-US" altLang="fr-FR" sz="2400" dirty="0"/>
            </a:p>
          </p:txBody>
        </p:sp>
        <p:sp>
          <p:nvSpPr>
            <p:cNvPr id="20" name="Text Box 7"/>
            <p:cNvSpPr txBox="1">
              <a:spLocks noChangeArrowheads="1"/>
            </p:cNvSpPr>
            <p:nvPr/>
          </p:nvSpPr>
          <p:spPr bwMode="auto">
            <a:xfrm>
              <a:off x="5724128" y="5301208"/>
              <a:ext cx="2219096"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90000"/>
                <a:buFont typeface="Monotype Sorts" pitchFamily="2" charset="2"/>
                <a:buChar char="4"/>
                <a:defRPr kumimoji="1" sz="3200">
                  <a:solidFill>
                    <a:schemeClr val="tx1"/>
                  </a:solidFill>
                  <a:latin typeface="Times New Roman" pitchFamily="18" charset="0"/>
                </a:defRPr>
              </a:lvl1pPr>
              <a:lvl2pPr marL="742950" indent="-285750">
                <a:spcBef>
                  <a:spcPct val="20000"/>
                </a:spcBef>
                <a:buClr>
                  <a:schemeClr val="accent1"/>
                </a:buClr>
                <a:buChar char="–"/>
                <a:defRPr kumimoji="1" sz="2800">
                  <a:solidFill>
                    <a:schemeClr val="tx1"/>
                  </a:solidFill>
                  <a:latin typeface="Times New Roman" pitchFamily="18" charset="0"/>
                </a:defRPr>
              </a:lvl2pPr>
              <a:lvl3pPr marL="1143000" indent="-228600">
                <a:spcBef>
                  <a:spcPct val="20000"/>
                </a:spcBef>
                <a:buClr>
                  <a:schemeClr val="accent1"/>
                </a:buClr>
                <a:buChar char="•"/>
                <a:defRPr kumimoji="1" sz="2400">
                  <a:solidFill>
                    <a:schemeClr val="tx1"/>
                  </a:solidFill>
                  <a:latin typeface="Times New Roman" pitchFamily="18" charset="0"/>
                </a:defRPr>
              </a:lvl3pPr>
              <a:lvl4pPr marL="1600200" indent="-228600">
                <a:spcBef>
                  <a:spcPct val="20000"/>
                </a:spcBef>
                <a:buClr>
                  <a:schemeClr val="accent1"/>
                </a:buClr>
                <a:buChar char="–"/>
                <a:defRPr kumimoji="1" sz="2000">
                  <a:solidFill>
                    <a:schemeClr val="tx1"/>
                  </a:solidFill>
                  <a:latin typeface="Times New Roman" pitchFamily="18" charset="0"/>
                </a:defRPr>
              </a:lvl4pPr>
              <a:lvl5pPr marL="2057400" indent="-228600">
                <a:spcBef>
                  <a:spcPct val="20000"/>
                </a:spcBef>
                <a:buClr>
                  <a:schemeClr val="accent1"/>
                </a:buClr>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defRPr>
              </a:lvl9pPr>
            </a:lstStyle>
            <a:p>
              <a:pPr>
                <a:spcBef>
                  <a:spcPct val="0"/>
                </a:spcBef>
                <a:buClrTx/>
                <a:buSzTx/>
                <a:buFontTx/>
                <a:buNone/>
              </a:pPr>
              <a:r>
                <a:rPr kumimoji="0" lang="en-US" altLang="fr-FR" sz="2400" dirty="0" err="1" smtClean="0"/>
                <a:t>Classe</a:t>
              </a:r>
              <a:r>
                <a:rPr kumimoji="0" lang="en-US" altLang="fr-FR" sz="2400" dirty="0" smtClean="0"/>
                <a:t> </a:t>
              </a:r>
              <a:r>
                <a:rPr kumimoji="0" lang="en-US" altLang="fr-FR" sz="2400" dirty="0" err="1"/>
                <a:t>dérivée</a:t>
              </a:r>
              <a:endParaRPr kumimoji="0" lang="en-US" altLang="fr-FR" sz="2400" dirty="0"/>
            </a:p>
          </p:txBody>
        </p:sp>
      </p:grpSp>
      <p:sp>
        <p:nvSpPr>
          <p:cNvPr id="10" name="Rectangle 9"/>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1"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2" name="Rectangle 11"/>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1928802"/>
            <a:ext cx="8686800" cy="4525963"/>
          </a:xfrm>
        </p:spPr>
        <p:txBody>
          <a:bodyPr>
            <a:normAutofit/>
          </a:bodyPr>
          <a:lstStyle/>
          <a:p>
            <a:pPr algn="just"/>
            <a:r>
              <a:rPr lang="fr-FR" sz="2600" dirty="0" smtClean="0">
                <a:solidFill>
                  <a:schemeClr val="tx2">
                    <a:lumMod val="50000"/>
                  </a:schemeClr>
                </a:solidFill>
                <a:latin typeface="Times New Roman" pitchFamily="18" charset="0"/>
                <a:cs typeface="Times New Roman" pitchFamily="18" charset="0"/>
              </a:rPr>
              <a:t>Grâce à </a:t>
            </a:r>
            <a:r>
              <a:rPr lang="fr-FR" sz="2600" b="1" dirty="0" smtClean="0">
                <a:solidFill>
                  <a:schemeClr val="tx2">
                    <a:lumMod val="50000"/>
                  </a:schemeClr>
                </a:solidFill>
                <a:latin typeface="Times New Roman" pitchFamily="18" charset="0"/>
                <a:cs typeface="Times New Roman" pitchFamily="18" charset="0"/>
              </a:rPr>
              <a:t>l'héritage</a:t>
            </a:r>
            <a:r>
              <a:rPr lang="fr-FR" sz="2600" dirty="0" smtClean="0">
                <a:solidFill>
                  <a:schemeClr val="tx2">
                    <a:lumMod val="50000"/>
                  </a:schemeClr>
                </a:solidFill>
                <a:latin typeface="Times New Roman" pitchFamily="18" charset="0"/>
                <a:cs typeface="Times New Roman" pitchFamily="18" charset="0"/>
              </a:rPr>
              <a:t>, on peut faire </a:t>
            </a:r>
            <a:r>
              <a:rPr lang="fr-FR" sz="2600" b="1" dirty="0" smtClean="0">
                <a:solidFill>
                  <a:schemeClr val="tx2">
                    <a:lumMod val="50000"/>
                  </a:schemeClr>
                </a:solidFill>
                <a:latin typeface="Times New Roman" pitchFamily="18" charset="0"/>
                <a:cs typeface="Times New Roman" pitchFamily="18" charset="0"/>
              </a:rPr>
              <a:t>dériver une nouvelle classe d'une classe existante </a:t>
            </a:r>
            <a:r>
              <a:rPr lang="fr-FR" sz="2600" dirty="0" smtClean="0">
                <a:solidFill>
                  <a:schemeClr val="tx2">
                    <a:lumMod val="50000"/>
                  </a:schemeClr>
                </a:solidFill>
                <a:latin typeface="Times New Roman" pitchFamily="18" charset="0"/>
                <a:cs typeface="Times New Roman" pitchFamily="18" charset="0"/>
              </a:rPr>
              <a:t>et ainsi en </a:t>
            </a:r>
            <a:r>
              <a:rPr lang="fr-FR" sz="2600" b="1" dirty="0" smtClean="0">
                <a:solidFill>
                  <a:schemeClr val="tx2">
                    <a:lumMod val="50000"/>
                  </a:schemeClr>
                </a:solidFill>
                <a:latin typeface="Times New Roman" pitchFamily="18" charset="0"/>
                <a:cs typeface="Times New Roman" pitchFamily="18" charset="0"/>
              </a:rPr>
              <a:t>récupérer les attributs et méthodes,</a:t>
            </a:r>
            <a:r>
              <a:rPr lang="fr-FR" sz="2600" dirty="0" smtClean="0">
                <a:solidFill>
                  <a:schemeClr val="tx2">
                    <a:lumMod val="50000"/>
                  </a:schemeClr>
                </a:solidFill>
                <a:latin typeface="Times New Roman" pitchFamily="18" charset="0"/>
                <a:cs typeface="Times New Roman" pitchFamily="18" charset="0"/>
              </a:rPr>
              <a:t> sans avoir à la réécrire complètement. </a:t>
            </a:r>
          </a:p>
          <a:p>
            <a:pPr algn="just">
              <a:buNone/>
            </a:pPr>
            <a:endParaRPr lang="fr-FR" sz="2600" dirty="0" smtClean="0">
              <a:solidFill>
                <a:schemeClr val="tx2">
                  <a:lumMod val="50000"/>
                </a:schemeClr>
              </a:solidFill>
              <a:latin typeface="Times New Roman" pitchFamily="18" charset="0"/>
              <a:cs typeface="Times New Roman" pitchFamily="18" charset="0"/>
            </a:endParaRPr>
          </a:p>
          <a:p>
            <a:r>
              <a:rPr lang="fr-FR" altLang="fr-FR" sz="2600" dirty="0" smtClean="0">
                <a:solidFill>
                  <a:schemeClr val="tx2">
                    <a:lumMod val="50000"/>
                  </a:schemeClr>
                </a:solidFill>
                <a:latin typeface="Times New Roman" pitchFamily="18" charset="0"/>
                <a:cs typeface="Times New Roman" pitchFamily="18" charset="0"/>
              </a:rPr>
              <a:t>la classe dérivée possède </a:t>
            </a:r>
          </a:p>
          <a:p>
            <a:pPr lvl="1"/>
            <a:r>
              <a:rPr lang="fr-FR" altLang="fr-FR" sz="2600" b="1" dirty="0" smtClean="0">
                <a:solidFill>
                  <a:schemeClr val="tx2">
                    <a:lumMod val="50000"/>
                  </a:schemeClr>
                </a:solidFill>
                <a:latin typeface="Times New Roman" pitchFamily="18" charset="0"/>
                <a:cs typeface="Times New Roman" pitchFamily="18" charset="0"/>
              </a:rPr>
              <a:t>TOUTES LES PROPRIETES DE SA CLASSE MERE</a:t>
            </a:r>
          </a:p>
          <a:p>
            <a:pPr lvl="1"/>
            <a:r>
              <a:rPr lang="fr-FR" altLang="fr-FR" sz="2600" b="1" dirty="0" smtClean="0">
                <a:solidFill>
                  <a:schemeClr val="tx2">
                    <a:lumMod val="50000"/>
                  </a:schemeClr>
                </a:solidFill>
                <a:latin typeface="Times New Roman" pitchFamily="18" charset="0"/>
                <a:cs typeface="Times New Roman" pitchFamily="18" charset="0"/>
              </a:rPr>
              <a:t>TOUTES LES METHODES DE SA CLASSE MERE  </a:t>
            </a:r>
          </a:p>
          <a:p>
            <a:endParaRPr lang="fr-FR" dirty="0" smtClean="0"/>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 des propriétés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graphicFrame>
        <p:nvGraphicFramePr>
          <p:cNvPr id="16" name="Tableau 15"/>
          <p:cNvGraphicFramePr>
            <a:graphicFrameLocks noGrp="1"/>
          </p:cNvGraphicFramePr>
          <p:nvPr/>
        </p:nvGraphicFramePr>
        <p:xfrm>
          <a:off x="6286512" y="4143380"/>
          <a:ext cx="2571768" cy="2000264"/>
        </p:xfrm>
        <a:graphic>
          <a:graphicData uri="http://schemas.openxmlformats.org/drawingml/2006/table">
            <a:tbl>
              <a:tblPr firstRow="1" bandRow="1">
                <a:tableStyleId>{2D5ABB26-0587-4C30-8999-92F81FD0307C}</a:tableStyleId>
              </a:tblPr>
              <a:tblGrid>
                <a:gridCol w="2571768"/>
              </a:tblGrid>
              <a:tr h="512464">
                <a:tc>
                  <a:txBody>
                    <a:bodyPr/>
                    <a:lstStyle/>
                    <a:p>
                      <a:r>
                        <a:rPr lang="fr-FR" sz="2500" b="1" dirty="0" smtClean="0">
                          <a:solidFill>
                            <a:srgbClr val="002060"/>
                          </a:solidFill>
                          <a:latin typeface="Times New Roman" pitchFamily="18" charset="0"/>
                          <a:cs typeface="Times New Roman" pitchFamily="18" charset="0"/>
                        </a:rPr>
                        <a:t>Voiture </a:t>
                      </a:r>
                      <a:endParaRPr lang="fr-FR" sz="2500" b="1"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2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rPr>
                        <a:t>Poids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2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rPr>
                        <a:t>Vitesse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200" b="0" i="0" u="none" strike="noStrike" kern="1200" cap="none" spc="0" normalizeH="0" baseline="0" noProof="0" dirty="0" err="1" smtClean="0">
                          <a:ln>
                            <a:noFill/>
                          </a:ln>
                          <a:solidFill>
                            <a:srgbClr val="002060"/>
                          </a:solidFill>
                          <a:effectLst/>
                          <a:uLnTx/>
                          <a:uFillTx/>
                          <a:latin typeface="Times New Roman" pitchFamily="18" charset="0"/>
                          <a:ea typeface="+mn-ea"/>
                          <a:cs typeface="Times New Roman" pitchFamily="18" charset="0"/>
                        </a:rPr>
                        <a:t>Nombre_passagers</a:t>
                      </a:r>
                      <a:endParaRPr kumimoji="0" lang="fr-FR" sz="2200" b="0" i="0" u="none" strike="noStrike" kern="1200" cap="none" spc="0" normalizeH="0" baseline="0" noProof="0" dirty="0" smtClean="0">
                        <a:ln>
                          <a:noFill/>
                        </a:ln>
                        <a:solidFill>
                          <a:srgbClr val="002060"/>
                        </a:solidFill>
                        <a:effectLst/>
                        <a:uLnTx/>
                        <a:uFillTx/>
                        <a:latin typeface="Times New Roman" pitchFamily="18" charset="0"/>
                        <a:ea typeface="+mn-ea"/>
                        <a:cs typeface="Times New Roman" pitchFamily="18" charset="0"/>
                      </a:endParaRPr>
                    </a:p>
                    <a:p>
                      <a:endParaRPr lang="fr-FR" dirty="0" smtClean="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4" descr="Résultat de recherche d'images pour &quot;UML heritage&quo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357430"/>
            <a:ext cx="4916967" cy="335758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3643306" y="1857364"/>
            <a:ext cx="250033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latin typeface="Times New Roman" pitchFamily="18" charset="0"/>
                <a:cs typeface="Times New Roman" pitchFamily="18" charset="0"/>
              </a:rPr>
              <a:t>propriétés héritées</a:t>
            </a:r>
            <a:endParaRPr lang="fr-FR" sz="2400" dirty="0">
              <a:latin typeface="Times New Roman" pitchFamily="18" charset="0"/>
              <a:cs typeface="Times New Roman" pitchFamily="18" charset="0"/>
            </a:endParaRPr>
          </a:p>
        </p:txBody>
      </p:sp>
      <p:graphicFrame>
        <p:nvGraphicFramePr>
          <p:cNvPr id="20" name="Tableau 19"/>
          <p:cNvGraphicFramePr>
            <a:graphicFrameLocks noGrp="1"/>
          </p:cNvGraphicFramePr>
          <p:nvPr/>
        </p:nvGraphicFramePr>
        <p:xfrm>
          <a:off x="6286512" y="1928802"/>
          <a:ext cx="2500330" cy="2000264"/>
        </p:xfrm>
        <a:graphic>
          <a:graphicData uri="http://schemas.openxmlformats.org/drawingml/2006/table">
            <a:tbl>
              <a:tblPr firstRow="1" bandRow="1">
                <a:tableStyleId>{2D5ABB26-0587-4C30-8999-92F81FD0307C}</a:tableStyleId>
              </a:tblPr>
              <a:tblGrid>
                <a:gridCol w="2500330"/>
              </a:tblGrid>
              <a:tr h="512464">
                <a:tc>
                  <a:txBody>
                    <a:bodyPr/>
                    <a:lstStyle/>
                    <a:p>
                      <a:r>
                        <a:rPr lang="fr-FR" sz="2500" b="1" dirty="0" smtClean="0">
                          <a:solidFill>
                            <a:srgbClr val="002060"/>
                          </a:solidFill>
                          <a:latin typeface="Times New Roman" pitchFamily="18" charset="0"/>
                          <a:cs typeface="Times New Roman" pitchFamily="18" charset="0"/>
                        </a:rPr>
                        <a:t>Camion </a:t>
                      </a:r>
                      <a:endParaRPr lang="fr-FR" sz="2500" b="1"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7800">
                <a:tc>
                  <a:txBody>
                    <a:bodyPr/>
                    <a:lstStyle/>
                    <a:p>
                      <a:r>
                        <a:rPr lang="fr-FR" sz="2200" dirty="0" smtClean="0">
                          <a:solidFill>
                            <a:srgbClr val="002060"/>
                          </a:solidFill>
                          <a:latin typeface="Times New Roman" pitchFamily="18" charset="0"/>
                          <a:cs typeface="Times New Roman" pitchFamily="18" charset="0"/>
                        </a:rPr>
                        <a:t>Poids</a:t>
                      </a:r>
                    </a:p>
                    <a:p>
                      <a:r>
                        <a:rPr lang="fr-FR" sz="2200" dirty="0" smtClean="0">
                          <a:solidFill>
                            <a:srgbClr val="002060"/>
                          </a:solidFill>
                          <a:latin typeface="Times New Roman" pitchFamily="18" charset="0"/>
                          <a:cs typeface="Times New Roman" pitchFamily="18" charset="0"/>
                        </a:rPr>
                        <a:t>Vitesse</a:t>
                      </a:r>
                    </a:p>
                    <a:p>
                      <a:r>
                        <a:rPr lang="fr-FR" sz="2200" dirty="0" smtClean="0">
                          <a:solidFill>
                            <a:srgbClr val="002060"/>
                          </a:solidFill>
                          <a:latin typeface="Times New Roman" pitchFamily="18" charset="0"/>
                          <a:cs typeface="Times New Roman" pitchFamily="18" charset="0"/>
                        </a:rPr>
                        <a:t>cargaison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2" name="Connecteur droit avec flèche 21"/>
          <p:cNvCxnSpPr>
            <a:stCxn id="19" idx="2"/>
          </p:cNvCxnSpPr>
          <p:nvPr/>
        </p:nvCxnSpPr>
        <p:spPr>
          <a:xfrm rot="16200000" flipH="1">
            <a:off x="5268519" y="2053819"/>
            <a:ext cx="500068" cy="1250165"/>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rot="16200000" flipH="1">
            <a:off x="4214810" y="3143248"/>
            <a:ext cx="2500330" cy="121444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Accolade ouvrante 13"/>
          <p:cNvSpPr/>
          <p:nvPr/>
        </p:nvSpPr>
        <p:spPr>
          <a:xfrm>
            <a:off x="6143636" y="2571744"/>
            <a:ext cx="142876" cy="50006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ccolade ouvrante 14"/>
          <p:cNvSpPr/>
          <p:nvPr/>
        </p:nvSpPr>
        <p:spPr>
          <a:xfrm>
            <a:off x="6143636" y="4786322"/>
            <a:ext cx="142876" cy="50006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 xmlns:p14="http://schemas.microsoft.com/office/powerpoint/2010/main" val="26739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00240"/>
            <a:ext cx="9144000" cy="4248472"/>
          </a:xfrm>
        </p:spPr>
        <p:txBody>
          <a:bodyPr>
            <a:normAutofit/>
          </a:bodyPr>
          <a:lstStyle/>
          <a:p>
            <a:pPr algn="just">
              <a:buNone/>
            </a:pPr>
            <a:r>
              <a:rPr lang="fr-FR" sz="2400" dirty="0" smtClean="0">
                <a:solidFill>
                  <a:schemeClr val="tx2">
                    <a:lumMod val="50000"/>
                  </a:schemeClr>
                </a:solidFill>
                <a:latin typeface="Times New Roman" pitchFamily="18" charset="0"/>
                <a:cs typeface="Times New Roman" pitchFamily="18" charset="0"/>
              </a:rPr>
              <a:t>Principes de la programmation structurée:</a:t>
            </a:r>
          </a:p>
          <a:p>
            <a:pPr algn="just">
              <a:buNone/>
            </a:pPr>
            <a:endParaRPr lang="fr-FR" sz="24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Une zone pour les variables</a:t>
            </a:r>
          </a:p>
          <a:p>
            <a:pPr algn="just"/>
            <a:r>
              <a:rPr lang="fr-FR" sz="2400" dirty="0" smtClean="0">
                <a:solidFill>
                  <a:schemeClr val="tx2">
                    <a:lumMod val="50000"/>
                  </a:schemeClr>
                </a:solidFill>
                <a:latin typeface="Times New Roman" pitchFamily="18" charset="0"/>
                <a:cs typeface="Times New Roman" pitchFamily="18" charset="0"/>
              </a:rPr>
              <a:t>Une zone pour les fonctions </a:t>
            </a:r>
          </a:p>
          <a:p>
            <a:pPr algn="just"/>
            <a:r>
              <a:rPr lang="fr-FR" sz="2400" dirty="0" smtClean="0">
                <a:solidFill>
                  <a:schemeClr val="tx2">
                    <a:lumMod val="50000"/>
                  </a:schemeClr>
                </a:solidFill>
                <a:latin typeface="Times New Roman" pitchFamily="18" charset="0"/>
                <a:cs typeface="Times New Roman" pitchFamily="18" charset="0"/>
              </a:rPr>
              <a:t>Chaque fonction résout une partie du problème </a:t>
            </a:r>
          </a:p>
          <a:p>
            <a:pPr algn="just"/>
            <a:r>
              <a:rPr lang="fr-FR" altLang="fr-FR" sz="2400" dirty="0">
                <a:solidFill>
                  <a:schemeClr val="tx2">
                    <a:lumMod val="50000"/>
                  </a:schemeClr>
                </a:solidFill>
                <a:latin typeface="Times New Roman" pitchFamily="18" charset="0"/>
                <a:cs typeface="Times New Roman" pitchFamily="18" charset="0"/>
              </a:rPr>
              <a:t>L</a:t>
            </a:r>
            <a:r>
              <a:rPr lang="fr-FR" altLang="fr-FR" sz="2400" dirty="0" smtClean="0">
                <a:solidFill>
                  <a:schemeClr val="tx2">
                    <a:lumMod val="50000"/>
                  </a:schemeClr>
                </a:solidFill>
                <a:latin typeface="Times New Roman" pitchFamily="18" charset="0"/>
                <a:cs typeface="Times New Roman" pitchFamily="18" charset="0"/>
              </a:rPr>
              <a:t>es données (variables) sont créées à l’intérieur des fonctions ou bien passées comme paramètres</a:t>
            </a:r>
            <a:endParaRPr lang="fr-FR" sz="2400" dirty="0" smtClean="0">
              <a:solidFill>
                <a:schemeClr val="tx2">
                  <a:lumMod val="50000"/>
                </a:schemeClr>
              </a:solidFill>
              <a:latin typeface="Times New Roman" pitchFamily="18" charset="0"/>
              <a:cs typeface="Times New Roman" pitchFamily="18" charset="0"/>
            </a:endParaRPr>
          </a:p>
          <a:p>
            <a:pPr algn="just"/>
            <a:r>
              <a:rPr lang="fr-FR" sz="2400" dirty="0" smtClean="0">
                <a:solidFill>
                  <a:schemeClr val="tx2">
                    <a:lumMod val="50000"/>
                  </a:schemeClr>
                </a:solidFill>
                <a:latin typeface="Times New Roman" pitchFamily="18" charset="0"/>
                <a:cs typeface="Times New Roman" pitchFamily="18" charset="0"/>
              </a:rPr>
              <a:t>Structuration « descendante » du programme</a:t>
            </a:r>
          </a:p>
          <a:p>
            <a:pPr algn="just"/>
            <a:r>
              <a:rPr lang="fr-FR" altLang="fr-FR" sz="2400" dirty="0" smtClean="0">
                <a:solidFill>
                  <a:schemeClr val="tx2">
                    <a:lumMod val="50000"/>
                  </a:schemeClr>
                </a:solidFill>
                <a:latin typeface="Times New Roman" pitchFamily="18" charset="0"/>
                <a:cs typeface="Times New Roman" pitchFamily="18" charset="0"/>
              </a:rPr>
              <a:t>Existence d’un seul programme principal (main)</a:t>
            </a:r>
            <a:endParaRPr lang="fr-FR" sz="2400" dirty="0" smtClean="0">
              <a:solidFill>
                <a:schemeClr val="tx2">
                  <a:lumMod val="50000"/>
                </a:schemeClr>
              </a:solidFill>
              <a:latin typeface="Times New Roman" pitchFamily="18" charset="0"/>
              <a:cs typeface="Times New Roman" pitchFamily="18" charset="0"/>
            </a:endParaRPr>
          </a:p>
          <a:p>
            <a:pPr algn="just">
              <a:buNone/>
            </a:pPr>
            <a:endParaRPr lang="fr-FR" dirty="0" smtClean="0"/>
          </a:p>
        </p:txBody>
      </p:sp>
      <p:sp>
        <p:nvSpPr>
          <p:cNvPr id="10" name="Rectangle 9"/>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1"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Programmation structurée</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2" name="Rectangle 11"/>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 des méthodes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graphicFrame>
        <p:nvGraphicFramePr>
          <p:cNvPr id="16" name="Tableau 15"/>
          <p:cNvGraphicFramePr>
            <a:graphicFrameLocks noGrp="1"/>
          </p:cNvGraphicFramePr>
          <p:nvPr/>
        </p:nvGraphicFramePr>
        <p:xfrm>
          <a:off x="6215074" y="4143380"/>
          <a:ext cx="2643206" cy="2000264"/>
        </p:xfrm>
        <a:graphic>
          <a:graphicData uri="http://schemas.openxmlformats.org/drawingml/2006/table">
            <a:tbl>
              <a:tblPr firstRow="1" bandRow="1">
                <a:tableStyleId>{2D5ABB26-0587-4C30-8999-92F81FD0307C}</a:tableStyleId>
              </a:tblPr>
              <a:tblGrid>
                <a:gridCol w="2643206"/>
              </a:tblGrid>
              <a:tr h="512464">
                <a:tc>
                  <a:txBody>
                    <a:bodyPr/>
                    <a:lstStyle/>
                    <a:p>
                      <a:r>
                        <a:rPr lang="fr-FR" sz="2500" b="1" dirty="0" smtClean="0">
                          <a:solidFill>
                            <a:srgbClr val="002060"/>
                          </a:solidFill>
                          <a:latin typeface="Times New Roman" pitchFamily="18" charset="0"/>
                          <a:cs typeface="Times New Roman" pitchFamily="18" charset="0"/>
                        </a:rPr>
                        <a:t>Voiture </a:t>
                      </a:r>
                      <a:endParaRPr lang="fr-FR" sz="2500" b="1"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7800">
                <a:tc>
                  <a:txBody>
                    <a:bodyPr/>
                    <a:lstStyle/>
                    <a:p>
                      <a:endParaRPr lang="fr-FR" dirty="0" smtClean="0">
                        <a:solidFill>
                          <a:srgbClr val="002060"/>
                        </a:solidFill>
                        <a:latin typeface="Times New Roman" pitchFamily="18" charset="0"/>
                        <a:cs typeface="Times New Roman" pitchFamily="18" charset="0"/>
                      </a:endParaRPr>
                    </a:p>
                    <a:p>
                      <a:r>
                        <a:rPr lang="fr-FR" sz="2200" dirty="0" smtClean="0">
                          <a:solidFill>
                            <a:srgbClr val="002060"/>
                          </a:solidFill>
                          <a:latin typeface="Times New Roman" pitchFamily="18" charset="0"/>
                          <a:cs typeface="Times New Roman" pitchFamily="18" charset="0"/>
                        </a:rPr>
                        <a:t>Avance( )</a:t>
                      </a:r>
                    </a:p>
                    <a:p>
                      <a:r>
                        <a:rPr lang="fr-FR" sz="2200" dirty="0" err="1" smtClean="0">
                          <a:solidFill>
                            <a:srgbClr val="002060"/>
                          </a:solidFill>
                          <a:latin typeface="Times New Roman" pitchFamily="18" charset="0"/>
                          <a:cs typeface="Times New Roman" pitchFamily="18" charset="0"/>
                        </a:rPr>
                        <a:t>Allume</a:t>
                      </a:r>
                      <a:r>
                        <a:rPr lang="fr-FR" sz="2200" baseline="0" dirty="0" err="1" smtClean="0">
                          <a:solidFill>
                            <a:srgbClr val="002060"/>
                          </a:solidFill>
                          <a:latin typeface="Times New Roman" pitchFamily="18" charset="0"/>
                          <a:cs typeface="Times New Roman" pitchFamily="18" charset="0"/>
                        </a:rPr>
                        <a:t>_autoradio</a:t>
                      </a:r>
                      <a:r>
                        <a:rPr lang="fr-FR" sz="2200" baseline="0" dirty="0" smtClean="0">
                          <a:solidFill>
                            <a:srgbClr val="002060"/>
                          </a:solidFill>
                          <a:latin typeface="Times New Roman" pitchFamily="18" charset="0"/>
                          <a:cs typeface="Times New Roman" pitchFamily="18" charset="0"/>
                        </a:rPr>
                        <a:t>( )</a:t>
                      </a:r>
                      <a:r>
                        <a:rPr lang="fr-FR" sz="2200" dirty="0" smtClean="0">
                          <a:solidFill>
                            <a:srgbClr val="002060"/>
                          </a:solidFill>
                          <a:latin typeface="Times New Roman" pitchFamily="18" charset="0"/>
                          <a:cs typeface="Times New Roman" pitchFamily="18" charset="0"/>
                        </a:rPr>
                        <a:t> </a:t>
                      </a:r>
                      <a:endParaRPr lang="fr-FR" sz="2200"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7" name="Picture 4" descr="Résultat de recherche d'images pour &quot;UML heritage&quo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357430"/>
            <a:ext cx="4916967" cy="335758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p:cNvSpPr/>
          <p:nvPr/>
        </p:nvSpPr>
        <p:spPr>
          <a:xfrm>
            <a:off x="3643306" y="1857364"/>
            <a:ext cx="250033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latin typeface="Times New Roman" pitchFamily="18" charset="0"/>
                <a:cs typeface="Times New Roman" pitchFamily="18" charset="0"/>
              </a:rPr>
              <a:t>Méthodes héritées</a:t>
            </a:r>
            <a:endParaRPr lang="fr-FR" sz="2400" dirty="0">
              <a:latin typeface="Times New Roman" pitchFamily="18" charset="0"/>
              <a:cs typeface="Times New Roman" pitchFamily="18" charset="0"/>
            </a:endParaRPr>
          </a:p>
        </p:txBody>
      </p:sp>
      <p:graphicFrame>
        <p:nvGraphicFramePr>
          <p:cNvPr id="20" name="Tableau 19"/>
          <p:cNvGraphicFramePr>
            <a:graphicFrameLocks noGrp="1"/>
          </p:cNvGraphicFramePr>
          <p:nvPr/>
        </p:nvGraphicFramePr>
        <p:xfrm>
          <a:off x="6286512" y="1928802"/>
          <a:ext cx="2500330" cy="2000264"/>
        </p:xfrm>
        <a:graphic>
          <a:graphicData uri="http://schemas.openxmlformats.org/drawingml/2006/table">
            <a:tbl>
              <a:tblPr firstRow="1" bandRow="1">
                <a:tableStyleId>{2D5ABB26-0587-4C30-8999-92F81FD0307C}</a:tableStyleId>
              </a:tblPr>
              <a:tblGrid>
                <a:gridCol w="2500330"/>
              </a:tblGrid>
              <a:tr h="512464">
                <a:tc>
                  <a:txBody>
                    <a:bodyPr/>
                    <a:lstStyle/>
                    <a:p>
                      <a:r>
                        <a:rPr lang="fr-FR" sz="2500" b="1" dirty="0" smtClean="0">
                          <a:solidFill>
                            <a:srgbClr val="002060"/>
                          </a:solidFill>
                          <a:latin typeface="Times New Roman" pitchFamily="18" charset="0"/>
                          <a:cs typeface="Times New Roman" pitchFamily="18" charset="0"/>
                        </a:rPr>
                        <a:t>Camion </a:t>
                      </a:r>
                      <a:endParaRPr lang="fr-FR" sz="2500" b="1"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7800">
                <a:tc>
                  <a:txBody>
                    <a:bodyPr/>
                    <a:lstStyle/>
                    <a:p>
                      <a:endParaRPr lang="fr-FR" dirty="0" smtClean="0">
                        <a:solidFill>
                          <a:srgbClr val="002060"/>
                        </a:solidFill>
                        <a:latin typeface="Times New Roman" pitchFamily="18" charset="0"/>
                        <a:cs typeface="Times New Roman" pitchFamily="18" charset="0"/>
                      </a:endParaRPr>
                    </a:p>
                    <a:p>
                      <a:r>
                        <a:rPr lang="fr-FR" sz="2200" dirty="0" smtClean="0">
                          <a:solidFill>
                            <a:srgbClr val="002060"/>
                          </a:solidFill>
                          <a:latin typeface="Times New Roman" pitchFamily="18" charset="0"/>
                          <a:cs typeface="Times New Roman" pitchFamily="18" charset="0"/>
                        </a:rPr>
                        <a:t>Avance(  )</a:t>
                      </a:r>
                    </a:p>
                    <a:p>
                      <a:r>
                        <a:rPr lang="fr-FR" sz="2200" dirty="0" err="1" smtClean="0">
                          <a:solidFill>
                            <a:srgbClr val="002060"/>
                          </a:solidFill>
                          <a:latin typeface="Times New Roman" pitchFamily="18" charset="0"/>
                          <a:cs typeface="Times New Roman" pitchFamily="18" charset="0"/>
                        </a:rPr>
                        <a:t>Charge_cargaison</a:t>
                      </a:r>
                      <a:r>
                        <a:rPr lang="fr-FR" sz="2200" baseline="0" dirty="0" smtClean="0">
                          <a:solidFill>
                            <a:srgbClr val="002060"/>
                          </a:solidFill>
                          <a:latin typeface="Times New Roman" pitchFamily="18" charset="0"/>
                          <a:cs typeface="Times New Roman" pitchFamily="18" charset="0"/>
                        </a:rPr>
                        <a:t>( )</a:t>
                      </a:r>
                      <a:r>
                        <a:rPr lang="fr-FR" sz="2200" dirty="0" smtClean="0">
                          <a:solidFill>
                            <a:srgbClr val="002060"/>
                          </a:solidFill>
                          <a:latin typeface="Times New Roman" pitchFamily="18" charset="0"/>
                          <a:cs typeface="Times New Roman" pitchFamily="18" charset="0"/>
                        </a:rPr>
                        <a:t> </a:t>
                      </a:r>
                      <a:endParaRPr lang="fr-FR" sz="2200" dirty="0">
                        <a:solidFill>
                          <a:srgbClr val="00206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2" name="Connecteur droit avec flèche 21"/>
          <p:cNvCxnSpPr>
            <a:stCxn id="19" idx="2"/>
          </p:cNvCxnSpPr>
          <p:nvPr/>
        </p:nvCxnSpPr>
        <p:spPr>
          <a:xfrm rot="16200000" flipH="1">
            <a:off x="5304239" y="2018099"/>
            <a:ext cx="571504" cy="1393041"/>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rot="16200000" flipH="1">
            <a:off x="4214810" y="3143248"/>
            <a:ext cx="2643208" cy="135732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7390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2071678"/>
            <a:ext cx="8229600" cy="4525963"/>
          </a:xfrm>
        </p:spPr>
        <p:txBody>
          <a:bodyPr>
            <a:noAutofit/>
          </a:bodyPr>
          <a:lstStyle/>
          <a:p>
            <a:pPr algn="just">
              <a:buNone/>
            </a:pPr>
            <a:r>
              <a:rPr lang="fr-FR" sz="2200" dirty="0" smtClean="0">
                <a:solidFill>
                  <a:schemeClr val="tx2">
                    <a:lumMod val="50000"/>
                  </a:schemeClr>
                </a:solidFill>
                <a:latin typeface="Times New Roman" pitchFamily="18" charset="0"/>
                <a:cs typeface="Times New Roman" pitchFamily="18" charset="0"/>
              </a:rPr>
              <a:t>     Il y a deux façons de différencier la nouvelle classe dérivée de la classe de base </a:t>
            </a:r>
            <a:r>
              <a:rPr lang="en-US" sz="2200" dirty="0" err="1" smtClean="0">
                <a:solidFill>
                  <a:schemeClr val="tx2">
                    <a:lumMod val="50000"/>
                  </a:schemeClr>
                </a:solidFill>
                <a:latin typeface="Times New Roman" pitchFamily="18" charset="0"/>
                <a:cs typeface="Times New Roman" pitchFamily="18" charset="0"/>
              </a:rPr>
              <a:t>originale</a:t>
            </a:r>
            <a:r>
              <a:rPr lang="en-US" sz="2200" dirty="0" smtClean="0">
                <a:solidFill>
                  <a:schemeClr val="tx2">
                    <a:lumMod val="50000"/>
                  </a:schemeClr>
                </a:solidFill>
                <a:latin typeface="Times New Roman" pitchFamily="18" charset="0"/>
                <a:cs typeface="Times New Roman" pitchFamily="18" charset="0"/>
              </a:rPr>
              <a:t> :</a:t>
            </a:r>
          </a:p>
          <a:p>
            <a:pPr algn="just">
              <a:buNone/>
            </a:pPr>
            <a:endParaRPr lang="en-US" sz="2200" dirty="0" smtClean="0">
              <a:solidFill>
                <a:schemeClr val="tx2">
                  <a:lumMod val="50000"/>
                </a:schemeClr>
              </a:solidFill>
              <a:latin typeface="Times New Roman" pitchFamily="18" charset="0"/>
              <a:cs typeface="Times New Roman" pitchFamily="18" charset="0"/>
            </a:endParaRPr>
          </a:p>
          <a:p>
            <a:pPr algn="just">
              <a:buNone/>
            </a:pPr>
            <a:r>
              <a:rPr lang="fr-FR" sz="2200" dirty="0" smtClean="0">
                <a:solidFill>
                  <a:schemeClr val="tx2">
                    <a:lumMod val="50000"/>
                  </a:schemeClr>
                </a:solidFill>
                <a:latin typeface="Times New Roman" pitchFamily="18" charset="0"/>
                <a:cs typeface="Times New Roman" pitchFamily="18" charset="0"/>
              </a:rPr>
              <a:t>		1. Ajouter de nouvelles fonctions à la classe dérivée.</a:t>
            </a:r>
          </a:p>
          <a:p>
            <a:pPr algn="just">
              <a:buNone/>
            </a:pPr>
            <a:r>
              <a:rPr lang="fr-FR" sz="2200" dirty="0" smtClean="0">
                <a:solidFill>
                  <a:schemeClr val="tx2">
                    <a:lumMod val="50000"/>
                  </a:schemeClr>
                </a:solidFill>
                <a:latin typeface="Times New Roman" pitchFamily="18" charset="0"/>
                <a:cs typeface="Times New Roman" pitchFamily="18" charset="0"/>
              </a:rPr>
              <a:t>		2. Changer le comportement d'une des fonctions existantes de la superclasse. C’est ce que l’on appelle </a:t>
            </a:r>
            <a:r>
              <a:rPr lang="fr-FR" sz="2200" b="1" dirty="0" smtClean="0">
                <a:solidFill>
                  <a:schemeClr val="tx2">
                    <a:lumMod val="50000"/>
                  </a:schemeClr>
                </a:solidFill>
                <a:latin typeface="Times New Roman" pitchFamily="18" charset="0"/>
                <a:cs typeface="Times New Roman" pitchFamily="18" charset="0"/>
              </a:rPr>
              <a:t>redéfinir</a:t>
            </a:r>
            <a:r>
              <a:rPr lang="fr-FR" sz="2200" dirty="0" smtClean="0">
                <a:solidFill>
                  <a:schemeClr val="tx2">
                    <a:lumMod val="50000"/>
                  </a:schemeClr>
                </a:solidFill>
                <a:latin typeface="Times New Roman" pitchFamily="18" charset="0"/>
                <a:cs typeface="Times New Roman" pitchFamily="18" charset="0"/>
              </a:rPr>
              <a:t> cette fonction.</a:t>
            </a:r>
          </a:p>
          <a:p>
            <a:pPr algn="just">
              <a:buNone/>
            </a:pPr>
            <a:endParaRPr lang="fr-FR" sz="2200" dirty="0" smtClean="0">
              <a:solidFill>
                <a:schemeClr val="tx2">
                  <a:lumMod val="50000"/>
                </a:schemeClr>
              </a:solidFill>
              <a:latin typeface="Times New Roman" pitchFamily="18" charset="0"/>
              <a:cs typeface="Times New Roman" pitchFamily="18" charset="0"/>
            </a:endParaRPr>
          </a:p>
          <a:p>
            <a:pPr algn="just">
              <a:buNone/>
            </a:pPr>
            <a:r>
              <a:rPr lang="fr-FR" sz="2200" dirty="0" smtClean="0">
                <a:solidFill>
                  <a:schemeClr val="tx2">
                    <a:lumMod val="50000"/>
                  </a:schemeClr>
                </a:solidFill>
                <a:latin typeface="Times New Roman" pitchFamily="18" charset="0"/>
                <a:cs typeface="Times New Roman" pitchFamily="18" charset="0"/>
              </a:rPr>
              <a:t>     Dans la POO, 2 types d’héritage: </a:t>
            </a:r>
            <a:r>
              <a:rPr lang="fr-FR" sz="2200" b="1" dirty="0" smtClean="0">
                <a:solidFill>
                  <a:schemeClr val="tx2">
                    <a:lumMod val="50000"/>
                  </a:schemeClr>
                </a:solidFill>
                <a:latin typeface="Times New Roman" pitchFamily="18" charset="0"/>
                <a:cs typeface="Times New Roman" pitchFamily="18" charset="0"/>
              </a:rPr>
              <a:t>héritage simple </a:t>
            </a:r>
            <a:r>
              <a:rPr lang="fr-FR" sz="2200" dirty="0" smtClean="0">
                <a:solidFill>
                  <a:schemeClr val="tx2">
                    <a:lumMod val="50000"/>
                  </a:schemeClr>
                </a:solidFill>
                <a:latin typeface="Times New Roman" pitchFamily="18" charset="0"/>
                <a:cs typeface="Times New Roman" pitchFamily="18" charset="0"/>
              </a:rPr>
              <a:t>et </a:t>
            </a:r>
            <a:r>
              <a:rPr lang="fr-FR" sz="2200" b="1" dirty="0" smtClean="0">
                <a:solidFill>
                  <a:schemeClr val="tx2">
                    <a:lumMod val="50000"/>
                  </a:schemeClr>
                </a:solidFill>
                <a:latin typeface="Times New Roman" pitchFamily="18" charset="0"/>
                <a:cs typeface="Times New Roman" pitchFamily="18" charset="0"/>
              </a:rPr>
              <a:t>héritage multiple</a:t>
            </a:r>
            <a:endParaRPr lang="en-US" sz="2200" b="1"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Héritage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Text Box 8"/>
          <p:cNvSpPr txBox="1">
            <a:spLocks noChangeArrowheads="1"/>
          </p:cNvSpPr>
          <p:nvPr/>
        </p:nvSpPr>
        <p:spPr bwMode="auto">
          <a:xfrm>
            <a:off x="0" y="1928802"/>
            <a:ext cx="9144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lgn="ctr">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342900" indent="-342900" algn="just" eaLnBrk="1" hangingPunct="1">
              <a:spcBef>
                <a:spcPts val="0"/>
              </a:spcBef>
              <a:buClr>
                <a:srgbClr val="FF0000"/>
              </a:buClr>
              <a:buFont typeface="Courier New" pitchFamily="49" charset="0"/>
              <a:buChar char="o"/>
            </a:pPr>
            <a:r>
              <a:rPr lang="fr-FR" sz="2000" b="1" dirty="0">
                <a:solidFill>
                  <a:srgbClr val="002060"/>
                </a:solidFill>
                <a:latin typeface="Times New Roman" pitchFamily="18" charset="0"/>
                <a:cs typeface="Times New Roman" pitchFamily="18" charset="0"/>
              </a:rPr>
              <a:t>Héritage simple </a:t>
            </a:r>
            <a:r>
              <a:rPr lang="fr-FR" sz="2000" dirty="0">
                <a:solidFill>
                  <a:srgbClr val="002060"/>
                </a:solidFill>
                <a:latin typeface="Times New Roman" pitchFamily="18" charset="0"/>
                <a:cs typeface="Times New Roman" pitchFamily="18" charset="0"/>
              </a:rPr>
              <a:t>: une classe donne lieu à plusieurs sous-classes, héritant des propriétés de la classe mère.</a:t>
            </a:r>
          </a:p>
          <a:p>
            <a:pPr marL="342900" indent="-342900" algn="just" eaLnBrk="1" hangingPunct="1">
              <a:spcBef>
                <a:spcPts val="0"/>
              </a:spcBef>
              <a:buClr>
                <a:srgbClr val="FF0000"/>
              </a:buClr>
              <a:buFont typeface="Courier New" pitchFamily="49" charset="0"/>
              <a:buChar char="o"/>
            </a:pPr>
            <a:endParaRPr lang="fr-FR" sz="2000" dirty="0">
              <a:solidFill>
                <a:srgbClr val="002060"/>
              </a:solidFill>
              <a:latin typeface="Times New Roman" pitchFamily="18" charset="0"/>
              <a:cs typeface="Times New Roman" pitchFamily="18" charset="0"/>
            </a:endParaRPr>
          </a:p>
          <a:p>
            <a:pPr marL="342900" indent="-342900" algn="just" eaLnBrk="1" hangingPunct="1">
              <a:spcBef>
                <a:spcPts val="0"/>
              </a:spcBef>
              <a:buClr>
                <a:srgbClr val="FF0000"/>
              </a:buClr>
              <a:buFont typeface="Courier New" pitchFamily="49" charset="0"/>
              <a:buChar char="o"/>
            </a:pPr>
            <a:r>
              <a:rPr lang="fr-FR" sz="2000" b="1" dirty="0">
                <a:solidFill>
                  <a:srgbClr val="002060"/>
                </a:solidFill>
                <a:latin typeface="Times New Roman" pitchFamily="18" charset="0"/>
                <a:cs typeface="Times New Roman" pitchFamily="18" charset="0"/>
              </a:rPr>
              <a:t>Héritage </a:t>
            </a:r>
            <a:r>
              <a:rPr lang="fr-FR" sz="2000" b="1" dirty="0" smtClean="0">
                <a:solidFill>
                  <a:srgbClr val="002060"/>
                </a:solidFill>
                <a:latin typeface="Times New Roman" pitchFamily="18" charset="0"/>
                <a:cs typeface="Times New Roman" pitchFamily="18" charset="0"/>
              </a:rPr>
              <a:t>multiple </a:t>
            </a:r>
            <a:r>
              <a:rPr lang="fr-FR" sz="2000" dirty="0" smtClean="0">
                <a:solidFill>
                  <a:srgbClr val="002060"/>
                </a:solidFill>
                <a:latin typeface="Times New Roman" pitchFamily="18" charset="0"/>
                <a:cs typeface="Times New Roman" pitchFamily="18" charset="0"/>
              </a:rPr>
              <a:t>: </a:t>
            </a:r>
            <a:r>
              <a:rPr lang="fr-FR" sz="2000" dirty="0">
                <a:solidFill>
                  <a:srgbClr val="002060"/>
                </a:solidFill>
                <a:latin typeface="Times New Roman" pitchFamily="18" charset="0"/>
                <a:cs typeface="Times New Roman" pitchFamily="18" charset="0"/>
              </a:rPr>
              <a:t>une classe est sous-classe de plusieurs classes mères</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83768" y="3256824"/>
            <a:ext cx="3159802" cy="34125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ZoneTexte 11"/>
          <p:cNvSpPr txBox="1"/>
          <p:nvPr/>
        </p:nvSpPr>
        <p:spPr>
          <a:xfrm>
            <a:off x="5580112" y="5517232"/>
            <a:ext cx="1664879" cy="338554"/>
          </a:xfrm>
          <a:prstGeom prst="rect">
            <a:avLst/>
          </a:prstGeom>
          <a:noFill/>
        </p:spPr>
        <p:txBody>
          <a:bodyPr wrap="none" rtlCol="0">
            <a:spAutoFit/>
          </a:bodyPr>
          <a:lstStyle/>
          <a:p>
            <a:r>
              <a:rPr lang="fr-FR" sz="1600" b="1" dirty="0" smtClean="0">
                <a:solidFill>
                  <a:srgbClr val="7030A0"/>
                </a:solidFill>
              </a:rPr>
              <a:t>Héritage multiple</a:t>
            </a:r>
            <a:endParaRPr lang="fr-FR" sz="1600" b="1" dirty="0">
              <a:solidFill>
                <a:srgbClr val="7030A0"/>
              </a:solidFill>
            </a:endParaRPr>
          </a:p>
        </p:txBody>
      </p:sp>
      <p:sp>
        <p:nvSpPr>
          <p:cNvPr id="13" name="ZoneTexte 12"/>
          <p:cNvSpPr txBox="1"/>
          <p:nvPr/>
        </p:nvSpPr>
        <p:spPr>
          <a:xfrm>
            <a:off x="5732512" y="3645024"/>
            <a:ext cx="1515800" cy="338554"/>
          </a:xfrm>
          <a:prstGeom prst="rect">
            <a:avLst/>
          </a:prstGeom>
          <a:noFill/>
        </p:spPr>
        <p:txBody>
          <a:bodyPr wrap="none" rtlCol="0">
            <a:spAutoFit/>
          </a:bodyPr>
          <a:lstStyle/>
          <a:p>
            <a:r>
              <a:rPr lang="fr-FR" sz="1600" b="1" dirty="0" smtClean="0">
                <a:solidFill>
                  <a:srgbClr val="7030A0"/>
                </a:solidFill>
              </a:rPr>
              <a:t>Héritage simple</a:t>
            </a:r>
            <a:endParaRPr lang="fr-FR" sz="16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Exemple dans un langage de programmation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1" name="Rectangle 3"/>
          <p:cNvSpPr txBox="1">
            <a:spLocks noChangeArrowheads="1"/>
          </p:cNvSpPr>
          <p:nvPr/>
        </p:nvSpPr>
        <p:spPr>
          <a:xfrm>
            <a:off x="609600" y="1752600"/>
            <a:ext cx="7605738"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endParaRPr kumimoji="0" lang="fr-FR" altLang="fr-FR" sz="2800" b="1"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1" i="0" u="none" strike="noStrike" kern="1200" cap="none" spc="0" normalizeH="0" baseline="0" noProof="0" dirty="0" smtClean="0">
                <a:ln>
                  <a:noFill/>
                </a:ln>
                <a:solidFill>
                  <a:srgbClr val="000066"/>
                </a:solidFill>
                <a:effectLst/>
                <a:uLnTx/>
                <a:uFillTx/>
                <a:latin typeface="+mn-lt"/>
                <a:ea typeface="+mn-ea"/>
                <a:cs typeface="+mn-cs"/>
              </a:rPr>
              <a:t>public</a:t>
            </a:r>
            <a:r>
              <a:rPr kumimoji="0" lang="fr-FR" altLang="fr-FR" sz="2800" b="1" i="0" u="none" strike="noStrike" kern="1200" cap="none" spc="0" normalizeH="0" baseline="0" noProof="0" dirty="0" smtClean="0">
                <a:ln>
                  <a:noFill/>
                </a:ln>
                <a:solidFill>
                  <a:schemeClr val="tx1"/>
                </a:solidFill>
                <a:effectLst/>
                <a:uLnTx/>
                <a:uFillTx/>
                <a:latin typeface="+mn-lt"/>
                <a:ea typeface="+mn-ea"/>
                <a:cs typeface="+mn-cs"/>
              </a:rPr>
              <a:t> </a:t>
            </a:r>
            <a:r>
              <a:rPr kumimoji="0" lang="fr-FR" altLang="fr-FR" sz="2800" b="1" i="0" u="none" strike="noStrike" kern="1200" cap="none" spc="0" normalizeH="0" baseline="0" noProof="0" dirty="0" smtClean="0">
                <a:ln>
                  <a:noFill/>
                </a:ln>
                <a:solidFill>
                  <a:srgbClr val="000066"/>
                </a:solidFill>
                <a:effectLst/>
                <a:uLnTx/>
                <a:uFillTx/>
                <a:latin typeface="+mn-lt"/>
                <a:ea typeface="+mn-ea"/>
                <a:cs typeface="+mn-cs"/>
              </a:rPr>
              <a:t>class</a:t>
            </a: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a:t>
            </a:r>
            <a:r>
              <a:rPr kumimoji="0" lang="fr-FR" altLang="fr-FR" sz="2800" b="0" i="0" u="none" strike="noStrike" kern="1200" cap="none" spc="0" normalizeH="0" baseline="0" noProof="0" dirty="0" err="1" smtClean="0">
                <a:ln>
                  <a:noFill/>
                </a:ln>
                <a:solidFill>
                  <a:schemeClr val="tx1"/>
                </a:solidFill>
                <a:effectLst/>
                <a:uLnTx/>
                <a:uFillTx/>
                <a:latin typeface="+mn-lt"/>
                <a:ea typeface="+mn-ea"/>
                <a:cs typeface="+mn-cs"/>
              </a:rPr>
              <a:t>CercleUnitaire</a:t>
            </a: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a:t>
            </a:r>
            <a:r>
              <a:rPr kumimoji="0" lang="fr-FR" altLang="fr-FR" sz="2800" b="1" i="0" u="none" strike="noStrike" kern="1200" cap="none" spc="0" normalizeH="0" baseline="0" noProof="0" dirty="0" err="1" smtClean="0">
                <a:ln>
                  <a:noFill/>
                </a:ln>
                <a:solidFill>
                  <a:srgbClr val="000066"/>
                </a:solidFill>
                <a:effectLst/>
                <a:uLnTx/>
                <a:uFillTx/>
                <a:latin typeface="+mn-lt"/>
                <a:ea typeface="+mn-ea"/>
                <a:cs typeface="+mn-cs"/>
              </a:rPr>
              <a:t>extends</a:t>
            </a: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Cercle</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a:t>
            </a:r>
            <a:r>
              <a:rPr kumimoji="0" lang="fr-FR" altLang="fr-FR" sz="2800" b="0" i="0" u="none" strike="noStrike" kern="1200" cap="none" spc="0" normalizeH="0" baseline="0" noProof="0" dirty="0" err="1" smtClean="0">
                <a:ln>
                  <a:noFill/>
                </a:ln>
                <a:solidFill>
                  <a:schemeClr val="tx1"/>
                </a:solidFill>
                <a:effectLst/>
                <a:uLnTx/>
                <a:uFillTx/>
                <a:latin typeface="+mn-lt"/>
                <a:ea typeface="+mn-ea"/>
                <a:cs typeface="+mn-cs"/>
              </a:rPr>
              <a:t>CercleUnitaire</a:t>
            </a: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Rayon=1;</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Monotype Sorts" pitchFamily="2" charset="2"/>
              <a:buNone/>
              <a:tabLst/>
              <a:defRPr/>
            </a:pPr>
            <a:r>
              <a:rPr kumimoji="0" lang="fr-FR" altLang="fr-FR" sz="2800" b="0" i="0" u="none" strike="noStrike" kern="1200" cap="none" spc="0" normalizeH="0" baseline="0" noProof="0" dirty="0" smtClean="0">
                <a:ln>
                  <a:noFill/>
                </a:ln>
                <a:solidFill>
                  <a:schemeClr val="tx1"/>
                </a:solidFill>
                <a:effectLst/>
                <a:uLnTx/>
                <a:uFillTx/>
                <a:latin typeface="+mn-lt"/>
                <a:ea typeface="+mn-ea"/>
                <a:cs typeface="+mn-cs"/>
              </a:rPr>
              <a:t>}</a:t>
            </a:r>
          </a:p>
        </p:txBody>
      </p:sp>
      <p:sp>
        <p:nvSpPr>
          <p:cNvPr id="12" name="Rectangle 11"/>
          <p:cNvSpPr/>
          <p:nvPr/>
        </p:nvSpPr>
        <p:spPr>
          <a:xfrm>
            <a:off x="571472" y="1857364"/>
            <a:ext cx="6715172" cy="4357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Exercices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285720" y="2500306"/>
            <a:ext cx="8358214" cy="1938992"/>
          </a:xfrm>
          <a:prstGeom prst="rect">
            <a:avLst/>
          </a:prstGeom>
        </p:spPr>
        <p:txBody>
          <a:bodyPr wrap="square">
            <a:spAutoFit/>
          </a:bodyPr>
          <a:lstStyle/>
          <a:p>
            <a:pPr algn="just">
              <a:spcBef>
                <a:spcPct val="0"/>
              </a:spcBef>
            </a:pPr>
            <a:r>
              <a:rPr lang="fr-FR" altLang="fr-FR" sz="2400" dirty="0" smtClean="0">
                <a:solidFill>
                  <a:schemeClr val="tx2">
                    <a:lumMod val="50000"/>
                  </a:schemeClr>
                </a:solidFill>
                <a:latin typeface="Times New Roman" pitchFamily="18" charset="0"/>
                <a:cs typeface="Times New Roman" pitchFamily="18" charset="0"/>
              </a:rPr>
              <a:t> Exercice 1: donnez une classification hiérarchique d’une base de données de documents dans une bibliothèque</a:t>
            </a:r>
          </a:p>
          <a:p>
            <a:pPr algn="just"/>
            <a:endParaRPr lang="fr-FR" altLang="fr-FR" sz="2400" dirty="0" smtClean="0">
              <a:solidFill>
                <a:schemeClr val="tx2">
                  <a:lumMod val="50000"/>
                </a:schemeClr>
              </a:solidFill>
              <a:latin typeface="Times New Roman" pitchFamily="18" charset="0"/>
              <a:cs typeface="Times New Roman" pitchFamily="18" charset="0"/>
            </a:endParaRPr>
          </a:p>
          <a:p>
            <a:pPr algn="just"/>
            <a:r>
              <a:rPr lang="fr-FR" altLang="fr-FR" sz="2400" dirty="0" smtClean="0">
                <a:solidFill>
                  <a:schemeClr val="tx2">
                    <a:lumMod val="50000"/>
                  </a:schemeClr>
                </a:solidFill>
                <a:latin typeface="Times New Roman" pitchFamily="18" charset="0"/>
                <a:cs typeface="Times New Roman" pitchFamily="18" charset="0"/>
              </a:rPr>
              <a:t> Exercice 2 : donnez une classification hiérarchique de quelques éléments de dessins (ligne, triangle, carré, losange cercle, etc.)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 polymorphisme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0" y="2143116"/>
            <a:ext cx="9144000" cy="2585323"/>
          </a:xfrm>
          <a:prstGeom prst="rect">
            <a:avLst/>
          </a:prstGeom>
        </p:spPr>
        <p:txBody>
          <a:bodyPr wrap="square">
            <a:spAutoFit/>
          </a:bodyPr>
          <a:lstStyle/>
          <a:p>
            <a:pPr>
              <a:buFont typeface="Monotype Sorts" pitchFamily="2" charset="2"/>
              <a:buNone/>
            </a:pPr>
            <a:r>
              <a:rPr lang="fr-FR" altLang="fr-FR" sz="2400" dirty="0" smtClean="0">
                <a:solidFill>
                  <a:schemeClr val="tx2">
                    <a:lumMod val="50000"/>
                  </a:schemeClr>
                </a:solidFill>
                <a:latin typeface="Times New Roman" pitchFamily="18" charset="0"/>
                <a:cs typeface="Times New Roman" pitchFamily="18" charset="0"/>
              </a:rPr>
              <a:t>Le polymorphisme est un concept fondamental de la programmation orientée objet</a:t>
            </a:r>
            <a:r>
              <a:rPr lang="fr-FR" altLang="fr-FR" dirty="0" smtClean="0">
                <a:solidFill>
                  <a:srgbClr val="0070C0"/>
                </a:solidFill>
              </a:rPr>
              <a:t>.</a:t>
            </a:r>
          </a:p>
          <a:p>
            <a:endParaRPr lang="fr-FR" altLang="fr-FR" sz="2400" dirty="0" smtClean="0">
              <a:solidFill>
                <a:schemeClr val="tx2">
                  <a:lumMod val="50000"/>
                </a:schemeClr>
              </a:solidFill>
              <a:latin typeface="Times New Roman" pitchFamily="18" charset="0"/>
              <a:cs typeface="Times New Roman" pitchFamily="18" charset="0"/>
            </a:endParaRPr>
          </a:p>
          <a:p>
            <a:r>
              <a:rPr lang="fr-FR" altLang="fr-FR" sz="2400" dirty="0" smtClean="0">
                <a:solidFill>
                  <a:schemeClr val="tx2">
                    <a:lumMod val="50000"/>
                  </a:schemeClr>
                </a:solidFill>
                <a:latin typeface="Times New Roman" pitchFamily="18" charset="0"/>
                <a:cs typeface="Times New Roman" pitchFamily="18" charset="0"/>
              </a:rPr>
              <a:t>Le polymorphisme : est la possibilité de choisir le code correct de la méthode à exécuter parmi un ensemble de méthodes redéfinies, en fonction de l'objet auquel s'adresse la méthode.</a:t>
            </a:r>
          </a:p>
          <a:p>
            <a:pPr>
              <a:buFont typeface="Monotype Sorts" pitchFamily="2" charset="2"/>
              <a:buNone/>
            </a:pPr>
            <a:endParaRPr lang="fr-FR" altLang="fr-FR" dirty="0" smtClean="0">
              <a:solidFill>
                <a:srgbClr val="0070C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 polymorphisme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0" y="1928802"/>
            <a:ext cx="5286380" cy="4154984"/>
          </a:xfrm>
          <a:prstGeom prst="rect">
            <a:avLst/>
          </a:prstGeom>
        </p:spPr>
        <p:txBody>
          <a:bodyPr wrap="square">
            <a:spAutoFit/>
          </a:bodyPr>
          <a:lstStyle/>
          <a:p>
            <a:pPr>
              <a:lnSpc>
                <a:spcPct val="150000"/>
              </a:lnSpc>
            </a:pPr>
            <a:r>
              <a:rPr lang="fr-FR" sz="2200" dirty="0" smtClean="0">
                <a:solidFill>
                  <a:schemeClr val="tx2">
                    <a:lumMod val="50000"/>
                  </a:schemeClr>
                </a:solidFill>
                <a:latin typeface="Times New Roman" pitchFamily="18" charset="0"/>
                <a:cs typeface="Times New Roman" pitchFamily="18" charset="0"/>
                <a:sym typeface="Wingdings"/>
              </a:rPr>
              <a:t>En POO, une classe dérivée peut redéfinir (c’est-à-dire modifier) certaines des méthodes héritées de sa classe de base. </a:t>
            </a:r>
          </a:p>
          <a:p>
            <a:pPr>
              <a:lnSpc>
                <a:spcPct val="150000"/>
              </a:lnSpc>
            </a:pPr>
            <a:endParaRPr lang="fr-FR" sz="2200" dirty="0" smtClean="0">
              <a:solidFill>
                <a:schemeClr val="tx2">
                  <a:lumMod val="50000"/>
                </a:schemeClr>
              </a:solidFill>
              <a:latin typeface="Times New Roman" pitchFamily="18" charset="0"/>
              <a:cs typeface="Times New Roman" pitchFamily="18" charset="0"/>
              <a:sym typeface="Wingdings"/>
            </a:endParaRPr>
          </a:p>
          <a:p>
            <a:pPr>
              <a:lnSpc>
                <a:spcPct val="150000"/>
              </a:lnSpc>
            </a:pPr>
            <a:r>
              <a:rPr lang="fr-FR" sz="2200" dirty="0" smtClean="0">
                <a:solidFill>
                  <a:schemeClr val="tx2">
                    <a:lumMod val="50000"/>
                  </a:schemeClr>
                </a:solidFill>
                <a:latin typeface="Times New Roman" pitchFamily="18" charset="0"/>
                <a:cs typeface="Times New Roman" pitchFamily="18" charset="0"/>
                <a:sym typeface="Wingdings"/>
              </a:rPr>
              <a:t>Cette possibilité est la clé de ce que l’on nomme le polymorphisme </a:t>
            </a:r>
            <a:r>
              <a:rPr lang="fr-FR" sz="2200" dirty="0" smtClean="0">
                <a:solidFill>
                  <a:schemeClr val="tx2">
                    <a:lumMod val="50000"/>
                  </a:schemeClr>
                </a:solidFill>
                <a:latin typeface="Times New Roman" pitchFamily="18" charset="0"/>
                <a:cs typeface="Times New Roman" pitchFamily="18" charset="0"/>
                <a:sym typeface="Wingdings" panose="05000000000000000000" pitchFamily="2" charset="2"/>
              </a:rPr>
              <a:t> </a:t>
            </a:r>
            <a:r>
              <a:rPr lang="fr-FR" sz="2200" dirty="0" smtClean="0">
                <a:solidFill>
                  <a:schemeClr val="tx2">
                    <a:lumMod val="50000"/>
                  </a:schemeClr>
                </a:solidFill>
                <a:latin typeface="Times New Roman" pitchFamily="18" charset="0"/>
                <a:cs typeface="Times New Roman" pitchFamily="18" charset="0"/>
              </a:rPr>
              <a:t>le fait de pouvoir choisir la méthode qui correspond au type de l’objet en cours.</a:t>
            </a:r>
            <a:endParaRPr lang="fr-FR" altLang="fr-FR" sz="2200" dirty="0" smtClean="0">
              <a:solidFill>
                <a:schemeClr val="tx2">
                  <a:lumMod val="50000"/>
                </a:schemeClr>
              </a:solidFill>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72066" y="1988840"/>
            <a:ext cx="3892422" cy="3654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71719"/>
            <a:ext cx="8858280" cy="4986281"/>
          </a:xfrm>
        </p:spPr>
        <p:txBody>
          <a:bodyPr>
            <a:normAutofit fontScale="92500" lnSpcReduction="10000"/>
          </a:bodyPr>
          <a:lstStyle/>
          <a:p>
            <a:pPr algn="just">
              <a:buNone/>
              <a:defRPr/>
            </a:pPr>
            <a:r>
              <a:rPr lang="fr-FR" sz="3000" dirty="0" smtClean="0">
                <a:solidFill>
                  <a:schemeClr val="tx2">
                    <a:lumMod val="50000"/>
                  </a:schemeClr>
                </a:solidFill>
                <a:latin typeface="Times New Roman" pitchFamily="18" charset="0"/>
                <a:cs typeface="Times New Roman" pitchFamily="18" charset="0"/>
              </a:rPr>
              <a:t>	</a:t>
            </a:r>
            <a:r>
              <a:rPr lang="fr-FR" sz="2600" dirty="0" smtClean="0">
                <a:solidFill>
                  <a:schemeClr val="tx2">
                    <a:lumMod val="50000"/>
                  </a:schemeClr>
                </a:solidFill>
                <a:latin typeface="Times New Roman" pitchFamily="18" charset="0"/>
                <a:cs typeface="Times New Roman" pitchFamily="18" charset="0"/>
              </a:rPr>
              <a:t>La </a:t>
            </a:r>
            <a:r>
              <a:rPr lang="fr-FR" sz="2600" dirty="0">
                <a:solidFill>
                  <a:schemeClr val="tx2">
                    <a:lumMod val="50000"/>
                  </a:schemeClr>
                </a:solidFill>
                <a:latin typeface="Times New Roman" pitchFamily="18" charset="0"/>
                <a:cs typeface="Times New Roman" pitchFamily="18" charset="0"/>
              </a:rPr>
              <a:t>méthode "jouer" est présente dans la classe mère "musicien" et dans ses classes filles "guitariste", "pianiste" et "bassiste" </a:t>
            </a:r>
            <a:endParaRPr lang="fr-FR" sz="2600" dirty="0" smtClean="0">
              <a:solidFill>
                <a:schemeClr val="tx2">
                  <a:lumMod val="50000"/>
                </a:schemeClr>
              </a:solidFill>
              <a:latin typeface="Times New Roman" pitchFamily="18" charset="0"/>
              <a:cs typeface="Times New Roman" pitchFamily="18" charset="0"/>
            </a:endParaRPr>
          </a:p>
          <a:p>
            <a:pPr>
              <a:defRPr/>
            </a:pPr>
            <a:endParaRPr lang="fr-FR" sz="2400" dirty="0"/>
          </a:p>
          <a:p>
            <a:pPr>
              <a:defRPr/>
            </a:pPr>
            <a:endParaRPr lang="fr-FR" sz="2400" dirty="0" smtClean="0"/>
          </a:p>
          <a:p>
            <a:pPr>
              <a:defRPr/>
            </a:pPr>
            <a:endParaRPr lang="fr-FR" sz="2400" dirty="0"/>
          </a:p>
          <a:p>
            <a:pPr>
              <a:defRPr/>
            </a:pPr>
            <a:endParaRPr lang="fr-FR" sz="2400" dirty="0" smtClean="0"/>
          </a:p>
          <a:p>
            <a:pPr>
              <a:defRPr/>
            </a:pPr>
            <a:endParaRPr lang="fr-FR" sz="2400" dirty="0"/>
          </a:p>
          <a:p>
            <a:pPr marL="0" indent="0">
              <a:buFont typeface="Monotype Sorts" pitchFamily="2" charset="2"/>
              <a:buNone/>
              <a:defRPr/>
            </a:pPr>
            <a:endParaRPr lang="fr-FR" sz="2400" dirty="0" smtClean="0"/>
          </a:p>
          <a:p>
            <a:pPr marL="0" indent="0">
              <a:buFont typeface="Monotype Sorts" pitchFamily="2" charset="2"/>
              <a:buNone/>
              <a:defRPr/>
            </a:pPr>
            <a:endParaRPr lang="fr-FR" sz="2400" dirty="0"/>
          </a:p>
          <a:p>
            <a:pPr marL="0" indent="0">
              <a:buFont typeface="Monotype Sorts" pitchFamily="2" charset="2"/>
              <a:buNone/>
              <a:defRPr/>
            </a:pPr>
            <a:endParaRPr lang="fr-FR" sz="2400" dirty="0" smtClean="0"/>
          </a:p>
          <a:p>
            <a:pPr marL="0" indent="0" algn="just">
              <a:buNone/>
              <a:defRPr/>
            </a:pPr>
            <a:r>
              <a:rPr lang="fr-FR" sz="2600" dirty="0" smtClean="0">
                <a:solidFill>
                  <a:schemeClr val="tx2">
                    <a:lumMod val="50000"/>
                  </a:schemeClr>
                </a:solidFill>
                <a:latin typeface="Times New Roman" pitchFamily="18" charset="0"/>
                <a:cs typeface="Times New Roman" pitchFamily="18" charset="0"/>
              </a:rPr>
              <a:t>L’appel </a:t>
            </a:r>
            <a:r>
              <a:rPr lang="fr-FR" sz="2600" dirty="0">
                <a:solidFill>
                  <a:schemeClr val="tx2">
                    <a:lumMod val="50000"/>
                  </a:schemeClr>
                </a:solidFill>
                <a:latin typeface="Times New Roman" pitchFamily="18" charset="0"/>
                <a:cs typeface="Times New Roman" pitchFamily="18" charset="0"/>
              </a:rPr>
              <a:t>de la méthode "jouer" sur tous les objets héritant de la classe "musicien" produira alors un résultat différent selon la sous classe à laquelle ils appartiennent.</a:t>
            </a:r>
          </a:p>
        </p:txBody>
      </p:sp>
      <p:pic>
        <p:nvPicPr>
          <p:cNvPr id="55300" name="Picture 2" descr="https://www.supinfo.com/cours/2OOP/chapitres/images/01-Poly.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43108" y="3000372"/>
            <a:ext cx="4857784" cy="2118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8" name="Rectangle 7"/>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 polymorphisme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531356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Exercices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285720" y="2500306"/>
            <a:ext cx="8358214" cy="3046988"/>
          </a:xfrm>
          <a:prstGeom prst="rect">
            <a:avLst/>
          </a:prstGeom>
        </p:spPr>
        <p:txBody>
          <a:bodyPr wrap="square">
            <a:spAutoFit/>
          </a:bodyPr>
          <a:lstStyle/>
          <a:p>
            <a:pPr algn="just"/>
            <a:r>
              <a:rPr lang="fr-FR" altLang="fr-FR" sz="2400" dirty="0" smtClean="0">
                <a:solidFill>
                  <a:schemeClr val="tx2">
                    <a:lumMod val="50000"/>
                  </a:schemeClr>
                </a:solidFill>
                <a:latin typeface="Times New Roman" pitchFamily="18" charset="0"/>
                <a:cs typeface="Times New Roman" pitchFamily="18" charset="0"/>
              </a:rPr>
              <a:t>Placez dans un arbre taxonomique, du plus général au plus </a:t>
            </a:r>
            <a:r>
              <a:rPr lang="fr-FR" altLang="fr-FR" sz="2400" dirty="0" err="1" smtClean="0">
                <a:solidFill>
                  <a:schemeClr val="tx2">
                    <a:lumMod val="50000"/>
                  </a:schemeClr>
                </a:solidFill>
                <a:latin typeface="Times New Roman" pitchFamily="18" charset="0"/>
                <a:cs typeface="Times New Roman" pitchFamily="18" charset="0"/>
              </a:rPr>
              <a:t>spéciﬁque</a:t>
            </a:r>
            <a:r>
              <a:rPr lang="fr-FR" altLang="fr-FR" sz="2400" dirty="0" smtClean="0">
                <a:solidFill>
                  <a:schemeClr val="tx2">
                    <a:lumMod val="50000"/>
                  </a:schemeClr>
                </a:solidFill>
                <a:latin typeface="Times New Roman" pitchFamily="18" charset="0"/>
                <a:cs typeface="Times New Roman" pitchFamily="18" charset="0"/>
              </a:rPr>
              <a:t>, les concepts suivants :</a:t>
            </a:r>
          </a:p>
          <a:p>
            <a:pPr algn="just"/>
            <a:endParaRPr lang="fr-FR" altLang="fr-FR" sz="2400" dirty="0" smtClean="0">
              <a:solidFill>
                <a:schemeClr val="tx2">
                  <a:lumMod val="50000"/>
                </a:schemeClr>
              </a:solidFill>
              <a:latin typeface="Times New Roman" pitchFamily="18" charset="0"/>
              <a:cs typeface="Times New Roman" pitchFamily="18" charset="0"/>
            </a:endParaRPr>
          </a:p>
          <a:p>
            <a:pPr lvl="1" algn="just">
              <a:buFont typeface="Arial" pitchFamily="34" charset="0"/>
              <a:buChar char="•"/>
            </a:pPr>
            <a:r>
              <a:rPr lang="fr-FR" altLang="fr-FR" sz="2400" dirty="0" smtClean="0">
                <a:solidFill>
                  <a:schemeClr val="tx2">
                    <a:lumMod val="50000"/>
                  </a:schemeClr>
                </a:solidFill>
                <a:latin typeface="Times New Roman" pitchFamily="18" charset="0"/>
                <a:cs typeface="Times New Roman" pitchFamily="18" charset="0"/>
              </a:rPr>
              <a:t> humain, footballeur, avant-centre, sportif, skieur, spécialiste du slalom géant</a:t>
            </a:r>
          </a:p>
          <a:p>
            <a:pPr lvl="1" algn="just"/>
            <a:endParaRPr lang="fr-FR" altLang="fr-FR" sz="2400" dirty="0" smtClean="0">
              <a:solidFill>
                <a:schemeClr val="tx2">
                  <a:lumMod val="50000"/>
                </a:schemeClr>
              </a:solidFill>
              <a:latin typeface="Times New Roman" pitchFamily="18" charset="0"/>
              <a:cs typeface="Times New Roman" pitchFamily="18" charset="0"/>
            </a:endParaRPr>
          </a:p>
          <a:p>
            <a:pPr lvl="1" algn="just">
              <a:buFont typeface="Arial" pitchFamily="34" charset="0"/>
              <a:buChar char="•"/>
            </a:pPr>
            <a:r>
              <a:rPr lang="fr-FR" altLang="fr-FR" sz="2400" dirty="0" smtClean="0">
                <a:solidFill>
                  <a:schemeClr val="tx2">
                    <a:lumMod val="50000"/>
                  </a:schemeClr>
                </a:solidFill>
                <a:latin typeface="Times New Roman" pitchFamily="18" charset="0"/>
                <a:cs typeface="Times New Roman" pitchFamily="18" charset="0"/>
              </a:rPr>
              <a:t> guitare, instrument de musique, trompette, instrument à vent, instrument à corde, violon, saxophone, voix</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Abstraction</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285720" y="2500306"/>
            <a:ext cx="8358214" cy="1802609"/>
          </a:xfrm>
          <a:prstGeom prst="rect">
            <a:avLst/>
          </a:prstGeom>
        </p:spPr>
        <p:txBody>
          <a:bodyPr wrap="square">
            <a:spAutoFit/>
          </a:bodyPr>
          <a:lstStyle/>
          <a:p>
            <a:pPr algn="just">
              <a:lnSpc>
                <a:spcPct val="160000"/>
              </a:lnSpc>
            </a:pPr>
            <a:r>
              <a:rPr lang="fr-FR" sz="2400" dirty="0" smtClean="0">
                <a:solidFill>
                  <a:schemeClr val="tx2">
                    <a:lumMod val="50000"/>
                  </a:schemeClr>
                </a:solidFill>
                <a:latin typeface="Times New Roman" pitchFamily="18" charset="0"/>
                <a:cs typeface="Times New Roman" pitchFamily="18" charset="0"/>
              </a:rPr>
              <a:t>L’abstraction est un principe qui consiste à ignorer certains aspects d’un sujet qui ne sont pas importants pour le problème dans le but de se concentrer sur ceux qui le sont</a:t>
            </a:r>
            <a:endParaRPr lang="fr-FR" sz="2000" dirty="0">
              <a:solidFill>
                <a:schemeClr val="tx2">
                  <a:lumMod val="50000"/>
                </a:schemeClr>
              </a:solidFill>
              <a:latin typeface="Times New Roman" pitchFamily="18" charset="0"/>
              <a:cs typeface="Times New Roman" pitchFamily="18" charset="0"/>
              <a:sym typeface="Wingding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6"/>
          <p:cNvGraphicFramePr>
            <a:graphicFrameLocks noChangeAspect="1"/>
          </p:cNvGraphicFramePr>
          <p:nvPr/>
        </p:nvGraphicFramePr>
        <p:xfrm>
          <a:off x="1071538" y="1834220"/>
          <a:ext cx="7572428" cy="5023779"/>
        </p:xfrm>
        <a:graphic>
          <a:graphicData uri="http://schemas.openxmlformats.org/presentationml/2006/ole">
            <p:oleObj spid="_x0000_s1026" name="CorelDRAW" r:id="rId3" imgW="6215760" imgH="4118040" progId="">
              <p:embed/>
            </p:oleObj>
          </a:graphicData>
        </a:graphic>
      </p:graphicFrame>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Programmation procédurale</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Programme</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en C</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extLst>
      <p:ext uri="{BB962C8B-B14F-4D97-AF65-F5344CB8AC3E}">
        <p14:creationId xmlns="" xmlns:p14="http://schemas.microsoft.com/office/powerpoint/2010/main" val="2047681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èche à angle droit 4"/>
          <p:cNvSpPr/>
          <p:nvPr/>
        </p:nvSpPr>
        <p:spPr bwMode="auto">
          <a:xfrm rot="5400000">
            <a:off x="321427" y="5965013"/>
            <a:ext cx="928718" cy="857256"/>
          </a:xfrm>
          <a:prstGeom prst="ben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fr-F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1"/>
          <p:cNvSpPr>
            <a:spLocks noChangeArrowheads="1"/>
          </p:cNvSpPr>
          <p:nvPr/>
        </p:nvSpPr>
        <p:spPr bwMode="auto">
          <a:xfrm>
            <a:off x="1428728" y="6273225"/>
            <a:ext cx="8001056"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fr-FR" sz="32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Adopter la programmation orientée objet</a:t>
            </a:r>
            <a:endParaRPr kumimoji="0" lang="fr-FR" sz="3200" b="1"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Programmation procédurale</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10" name="Rectangle 9"/>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Avantages et </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limites</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4" name="Rectangle 13"/>
          <p:cNvSpPr/>
          <p:nvPr/>
        </p:nvSpPr>
        <p:spPr>
          <a:xfrm>
            <a:off x="285720" y="1857365"/>
            <a:ext cx="8501122" cy="4154984"/>
          </a:xfrm>
          <a:prstGeom prst="rect">
            <a:avLst/>
          </a:prstGeom>
        </p:spPr>
        <p:txBody>
          <a:bodyPr wrap="square">
            <a:spAutoFit/>
          </a:bodyPr>
          <a:lstStyle/>
          <a:p>
            <a:r>
              <a:rPr lang="fr-FR" sz="2200" b="1" dirty="0" smtClean="0">
                <a:latin typeface="Times New Roman" pitchFamily="18" charset="0"/>
                <a:cs typeface="Times New Roman" pitchFamily="18" charset="0"/>
              </a:rPr>
              <a:t>Avantages :</a:t>
            </a:r>
          </a:p>
          <a:p>
            <a:pPr>
              <a:buFont typeface="Arial"/>
              <a:buChar char="•"/>
            </a:pPr>
            <a:endParaRPr lang="fr-FR" sz="2200" b="1" dirty="0" smtClean="0">
              <a:latin typeface="Times New Roman" pitchFamily="18" charset="0"/>
              <a:cs typeface="Times New Roman" pitchFamily="18" charset="0"/>
            </a:endParaRPr>
          </a:p>
          <a:p>
            <a:pPr lvl="1">
              <a:buFont typeface="Wingdings" charset="2"/>
              <a:buChar char="ü"/>
            </a:pPr>
            <a:r>
              <a:rPr lang="fr-FR" sz="2200" dirty="0" smtClean="0">
                <a:latin typeface="Times New Roman" pitchFamily="18" charset="0"/>
                <a:cs typeface="Times New Roman" pitchFamily="18" charset="0"/>
              </a:rPr>
              <a:t>Réutilisation du même code dans différents emplacements.</a:t>
            </a:r>
          </a:p>
          <a:p>
            <a:pPr lvl="1">
              <a:buFont typeface="Wingdings" charset="2"/>
              <a:buChar char="ü"/>
            </a:pPr>
            <a:r>
              <a:rPr lang="fr-FR" sz="2200" dirty="0" smtClean="0">
                <a:latin typeface="Times New Roman" pitchFamily="18" charset="0"/>
                <a:cs typeface="Times New Roman" pitchFamily="18" charset="0"/>
              </a:rPr>
              <a:t>Simplicité du suivi de l’évolution du code.</a:t>
            </a:r>
          </a:p>
          <a:p>
            <a:pPr lvl="1">
              <a:buFont typeface="Wingdings" charset="2"/>
              <a:buChar char="ü"/>
            </a:pPr>
            <a:r>
              <a:rPr lang="fr-FR" sz="2200" dirty="0" smtClean="0">
                <a:latin typeface="Times New Roman" pitchFamily="18" charset="0"/>
                <a:cs typeface="Times New Roman" pitchFamily="18" charset="0"/>
              </a:rPr>
              <a:t>Code modulé et structuré.</a:t>
            </a:r>
          </a:p>
          <a:p>
            <a:pPr marL="320040" lvl="1" indent="0">
              <a:buNone/>
            </a:pPr>
            <a:endParaRPr lang="fr-FR" sz="2200" dirty="0" smtClean="0">
              <a:latin typeface="Times New Roman" pitchFamily="18" charset="0"/>
              <a:cs typeface="Times New Roman" pitchFamily="18" charset="0"/>
            </a:endParaRPr>
          </a:p>
          <a:p>
            <a:r>
              <a:rPr lang="fr-FR" sz="2200" b="1" dirty="0" smtClean="0">
                <a:latin typeface="Times New Roman" pitchFamily="18" charset="0"/>
                <a:cs typeface="Times New Roman" pitchFamily="18" charset="0"/>
              </a:rPr>
              <a:t>Limites:</a:t>
            </a:r>
          </a:p>
          <a:p>
            <a:endParaRPr lang="fr-FR" sz="2200" b="1" dirty="0" smtClean="0">
              <a:latin typeface="Times New Roman" pitchFamily="18" charset="0"/>
              <a:cs typeface="Times New Roman" pitchFamily="18" charset="0"/>
            </a:endParaRPr>
          </a:p>
          <a:p>
            <a:pPr lvl="1">
              <a:buFont typeface="Wingdings" charset="2"/>
              <a:buChar char="ü"/>
            </a:pPr>
            <a:r>
              <a:rPr lang="fr-FR" sz="2200" dirty="0" smtClean="0">
                <a:latin typeface="Times New Roman" pitchFamily="18" charset="0"/>
                <a:cs typeface="Times New Roman" pitchFamily="18" charset="0"/>
              </a:rPr>
              <a:t>Approche non évolutive.</a:t>
            </a:r>
          </a:p>
          <a:p>
            <a:pPr lvl="1">
              <a:buFont typeface="Wingdings" charset="2"/>
              <a:buChar char="ü"/>
            </a:pPr>
            <a:r>
              <a:rPr lang="fr-FR" sz="2200" dirty="0" smtClean="0">
                <a:latin typeface="Times New Roman" pitchFamily="18" charset="0"/>
                <a:cs typeface="Times New Roman" pitchFamily="18" charset="0"/>
              </a:rPr>
              <a:t>Non adaptée au développement d’applications qui évoluent sans cesse (des milliers de lignes de code).</a:t>
            </a:r>
          </a:p>
          <a:p>
            <a:pPr lvl="1">
              <a:buFont typeface="Wingdings" charset="2"/>
              <a:buChar char="ü"/>
            </a:pPr>
            <a:r>
              <a:rPr lang="fr-FR" sz="2200" dirty="0" smtClean="0">
                <a:latin typeface="Times New Roman" pitchFamily="18" charset="0"/>
                <a:cs typeface="Times New Roman" pitchFamily="18" charset="0"/>
              </a:rPr>
              <a:t>Difficulté lors de la maintenance du code</a:t>
            </a:r>
          </a:p>
        </p:txBody>
      </p:sp>
    </p:spTree>
    <p:extLst>
      <p:ext uri="{BB962C8B-B14F-4D97-AF65-F5344CB8AC3E}">
        <p14:creationId xmlns="" xmlns:p14="http://schemas.microsoft.com/office/powerpoint/2010/main" val="10968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0" y="3429000"/>
            <a:ext cx="8712968" cy="4680520"/>
          </a:xfrm>
        </p:spPr>
        <p:txBody>
          <a:bodyPr>
            <a:normAutofit/>
          </a:bodyPr>
          <a:lstStyle/>
          <a:p>
            <a:pPr algn="just">
              <a:lnSpc>
                <a:spcPct val="120000"/>
              </a:lnSpc>
            </a:pPr>
            <a:r>
              <a:rPr lang="fr-FR" sz="2400" dirty="0">
                <a:solidFill>
                  <a:schemeClr val="tx2">
                    <a:lumMod val="50000"/>
                  </a:schemeClr>
                </a:solidFill>
                <a:latin typeface="Times New Roman" pitchFamily="18" charset="0"/>
                <a:cs typeface="Times New Roman" pitchFamily="18" charset="0"/>
              </a:rPr>
              <a:t>Facilite</a:t>
            </a:r>
            <a:r>
              <a:rPr lang="fr-FR" sz="2400" dirty="0" smtClean="0">
                <a:solidFill>
                  <a:schemeClr val="tx2">
                    <a:lumMod val="50000"/>
                  </a:schemeClr>
                </a:solidFill>
                <a:latin typeface="Times New Roman" pitchFamily="18" charset="0"/>
                <a:cs typeface="Times New Roman" pitchFamily="18" charset="0"/>
              </a:rPr>
              <a:t>r la réutilisation du code, encapsulation et abstraction.</a:t>
            </a:r>
          </a:p>
          <a:p>
            <a:pPr algn="just">
              <a:lnSpc>
                <a:spcPct val="120000"/>
              </a:lnSpc>
            </a:pPr>
            <a:r>
              <a:rPr lang="fr-FR" sz="2400" dirty="0" smtClean="0">
                <a:solidFill>
                  <a:schemeClr val="tx2">
                    <a:lumMod val="50000"/>
                  </a:schemeClr>
                </a:solidFill>
                <a:latin typeface="Times New Roman" pitchFamily="18" charset="0"/>
                <a:cs typeface="Times New Roman" pitchFamily="18" charset="0"/>
              </a:rPr>
              <a:t>Faciliter l’évolution du code.</a:t>
            </a:r>
          </a:p>
          <a:p>
            <a:pPr algn="just">
              <a:lnSpc>
                <a:spcPct val="120000"/>
              </a:lnSpc>
            </a:pPr>
            <a:r>
              <a:rPr lang="fr-FR" sz="2400" dirty="0" smtClean="0">
                <a:solidFill>
                  <a:schemeClr val="tx2">
                    <a:lumMod val="50000"/>
                  </a:schemeClr>
                </a:solidFill>
                <a:latin typeface="Times New Roman" pitchFamily="18" charset="0"/>
                <a:cs typeface="Times New Roman" pitchFamily="18" charset="0"/>
              </a:rPr>
              <a:t>Améliorer la conception et la maintenance des grands systèmes.</a:t>
            </a:r>
          </a:p>
          <a:p>
            <a:pPr algn="just">
              <a:lnSpc>
                <a:spcPct val="120000"/>
              </a:lnSpc>
            </a:pPr>
            <a:r>
              <a:rPr lang="fr-FR" sz="2400" dirty="0" smtClean="0">
                <a:solidFill>
                  <a:schemeClr val="tx2">
                    <a:lumMod val="50000"/>
                  </a:schemeClr>
                </a:solidFill>
                <a:latin typeface="Times New Roman" pitchFamily="18" charset="0"/>
                <a:cs typeface="Times New Roman" pitchFamily="18" charset="0"/>
              </a:rPr>
              <a:t>Programmation par « composants ». Conception d’un logiciel à la  manière de la fabrication d’une voiture.</a:t>
            </a:r>
          </a:p>
          <a:p>
            <a:pPr algn="just">
              <a:lnSpc>
                <a:spcPct val="120000"/>
              </a:lnSpc>
            </a:pPr>
            <a:r>
              <a:rPr lang="fr-FR" sz="2400" dirty="0" smtClean="0">
                <a:solidFill>
                  <a:schemeClr val="tx2">
                    <a:lumMod val="50000"/>
                  </a:schemeClr>
                </a:solidFill>
                <a:latin typeface="Times New Roman" pitchFamily="18" charset="0"/>
                <a:cs typeface="Times New Roman" pitchFamily="18" charset="0"/>
              </a:rPr>
              <a:t>Exemple: Java, VB.net , C #, C++</a:t>
            </a:r>
          </a:p>
          <a:p>
            <a:pPr algn="just">
              <a:lnSpc>
                <a:spcPct val="90000"/>
              </a:lnSpc>
            </a:pPr>
            <a:endParaRPr lang="fr-FR" altLang="fr-FR" dirty="0" smtClean="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concepts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base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285720" y="2000240"/>
            <a:ext cx="8358246" cy="1133965"/>
          </a:xfrm>
          <a:prstGeom prst="rect">
            <a:avLst/>
          </a:prstGeom>
        </p:spPr>
        <p:txBody>
          <a:bodyPr wrap="square">
            <a:spAutoFit/>
          </a:bodyPr>
          <a:lstStyle/>
          <a:p>
            <a:pPr>
              <a:lnSpc>
                <a:spcPct val="150000"/>
              </a:lnSpc>
            </a:pPr>
            <a:r>
              <a:rPr lang="fr-FR" sz="2400" dirty="0" smtClean="0">
                <a:solidFill>
                  <a:schemeClr val="tx2">
                    <a:lumMod val="50000"/>
                  </a:schemeClr>
                </a:solidFill>
                <a:latin typeface="Times New Roman" pitchFamily="18" charset="0"/>
                <a:cs typeface="Times New Roman" pitchFamily="18" charset="0"/>
              </a:rPr>
              <a:t>La Programmation Orientée Objet est utilisée aujourd’hui dans tout les domaines de l’informatique. Elle permet: </a:t>
            </a:r>
          </a:p>
        </p:txBody>
      </p:sp>
    </p:spTree>
    <p:extLst>
      <p:ext uri="{BB962C8B-B14F-4D97-AF65-F5344CB8AC3E}">
        <p14:creationId xmlns="" xmlns:p14="http://schemas.microsoft.com/office/powerpoint/2010/main" val="1096811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2800" b="0" i="0" u="none" strike="noStrike" kern="1200" cap="none" spc="0" normalizeH="0" baseline="0" noProof="0" dirty="0" smtClean="0">
                <a:ln>
                  <a:noFill/>
                </a:ln>
                <a:solidFill>
                  <a:schemeClr val="tx2">
                    <a:lumMod val="75000"/>
                  </a:schemeClr>
                </a:solidFill>
                <a:effectLst/>
                <a:uLnTx/>
                <a:uFillTx/>
                <a:latin typeface="Times New Roman" pitchFamily="18" charset="0"/>
                <a:ea typeface="+mj-ea"/>
                <a:cs typeface="Times New Roman" pitchFamily="18" charset="0"/>
              </a:rPr>
              <a:t>Les concepts</a:t>
            </a:r>
            <a:r>
              <a:rPr kumimoji="0" lang="fr-FR" sz="2800" b="0" i="0" u="none" strike="noStrike" kern="1200" cap="none" spc="0" normalizeH="0" noProof="0" dirty="0" smtClean="0">
                <a:ln>
                  <a:noFill/>
                </a:ln>
                <a:solidFill>
                  <a:schemeClr val="tx2">
                    <a:lumMod val="75000"/>
                  </a:schemeClr>
                </a:solidFill>
                <a:effectLst/>
                <a:uLnTx/>
                <a:uFillTx/>
                <a:latin typeface="Times New Roman" pitchFamily="18" charset="0"/>
                <a:ea typeface="+mj-ea"/>
                <a:cs typeface="Times New Roman" pitchFamily="18" charset="0"/>
              </a:rPr>
              <a:t> de base</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10" name="Rectangle 9"/>
          <p:cNvSpPr/>
          <p:nvPr/>
        </p:nvSpPr>
        <p:spPr>
          <a:xfrm>
            <a:off x="285720" y="2000240"/>
            <a:ext cx="8358246" cy="2308324"/>
          </a:xfrm>
          <a:prstGeom prst="rect">
            <a:avLst/>
          </a:prstGeom>
        </p:spPr>
        <p:txBody>
          <a:bodyPr wrap="square">
            <a:spAutoFit/>
          </a:bodyPr>
          <a:lstStyle/>
          <a:p>
            <a:pPr>
              <a:lnSpc>
                <a:spcPct val="150000"/>
              </a:lnSpc>
              <a:buFont typeface="Arial"/>
              <a:buChar char="•"/>
            </a:pPr>
            <a:r>
              <a:rPr lang="fr-FR" sz="2400" dirty="0" smtClean="0">
                <a:solidFill>
                  <a:srgbClr val="002060"/>
                </a:solidFill>
                <a:latin typeface="Times New Roman" pitchFamily="18" charset="0"/>
                <a:cs typeface="Times New Roman" pitchFamily="18" charset="0"/>
              </a:rPr>
              <a:t> Il s’agit donc de :</a:t>
            </a:r>
          </a:p>
          <a:p>
            <a:pPr marL="548640" lvl="2">
              <a:lnSpc>
                <a:spcPct val="150000"/>
              </a:lnSpc>
              <a:buFont typeface="Arial"/>
              <a:buChar char="•"/>
            </a:pPr>
            <a:r>
              <a:rPr lang="fr-FR" sz="2400" dirty="0" smtClean="0">
                <a:solidFill>
                  <a:srgbClr val="002060"/>
                </a:solidFill>
                <a:latin typeface="Times New Roman" pitchFamily="18" charset="0"/>
                <a:cs typeface="Times New Roman" pitchFamily="18" charset="0"/>
              </a:rPr>
              <a:t> Déterminer les objets présents dans le programme </a:t>
            </a:r>
          </a:p>
          <a:p>
            <a:pPr marL="548640" lvl="2">
              <a:lnSpc>
                <a:spcPct val="150000"/>
              </a:lnSpc>
              <a:buFont typeface="Arial"/>
              <a:buChar char="•"/>
            </a:pPr>
            <a:r>
              <a:rPr lang="fr-FR" sz="2400" dirty="0" smtClean="0">
                <a:solidFill>
                  <a:srgbClr val="002060"/>
                </a:solidFill>
                <a:latin typeface="Times New Roman" pitchFamily="18" charset="0"/>
                <a:cs typeface="Times New Roman" pitchFamily="18" charset="0"/>
              </a:rPr>
              <a:t> Identifier leurs données</a:t>
            </a:r>
          </a:p>
          <a:p>
            <a:pPr marL="548640" lvl="2">
              <a:lnSpc>
                <a:spcPct val="150000"/>
              </a:lnSpc>
              <a:buFont typeface="Arial"/>
              <a:buChar char="•"/>
            </a:pPr>
            <a:r>
              <a:rPr lang="fr-FR" sz="2400" dirty="0" smtClean="0">
                <a:solidFill>
                  <a:srgbClr val="002060"/>
                </a:solidFill>
                <a:latin typeface="Times New Roman" pitchFamily="18" charset="0"/>
                <a:cs typeface="Times New Roman" pitchFamily="18" charset="0"/>
              </a:rPr>
              <a:t> Définir le traitement à faire sur ces objets</a:t>
            </a:r>
            <a:endParaRPr lang="fr-FR" sz="2400"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96811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6" name="Rectangle 5"/>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0" y="1142984"/>
            <a:ext cx="6665944" cy="706408"/>
          </a:xfrm>
          <a:prstGeom prst="rect">
            <a:avLst/>
          </a:prstGeom>
        </p:spPr>
        <p:txBody>
          <a:bodyPr>
            <a:normAutofit fontScale="97500"/>
          </a:bodyPr>
          <a:lstStyle/>
          <a:p>
            <a:pPr lvl="0">
              <a:spcBef>
                <a:spcPct val="0"/>
              </a:spcBef>
              <a:defRPr/>
            </a:pPr>
            <a:r>
              <a:rPr lang="fr-FR" sz="2800" b="1" dirty="0" smtClean="0">
                <a:solidFill>
                  <a:schemeClr val="tx2">
                    <a:lumMod val="50000"/>
                  </a:schemeClr>
                </a:solidFill>
                <a:latin typeface="Times New Roman" pitchFamily="18" charset="0"/>
                <a:cs typeface="Times New Roman" pitchFamily="18" charset="0"/>
              </a:rPr>
              <a:t>Avantages de la POO</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
        <p:nvSpPr>
          <p:cNvPr id="9" name="Content Placeholder 2"/>
          <p:cNvSpPr>
            <a:spLocks noGrp="1"/>
          </p:cNvSpPr>
          <p:nvPr>
            <p:ph idx="1"/>
          </p:nvPr>
        </p:nvSpPr>
        <p:spPr>
          <a:xfrm>
            <a:off x="0" y="2000240"/>
            <a:ext cx="9572692" cy="4857760"/>
          </a:xfrm>
        </p:spPr>
        <p:txBody>
          <a:bodyPr>
            <a:normAutofit/>
          </a:bodyPr>
          <a:lstStyle/>
          <a:p>
            <a:pPr marL="274320" lvl="1">
              <a:lnSpc>
                <a:spcPct val="150000"/>
              </a:lnSpc>
              <a:buNone/>
            </a:pPr>
            <a:r>
              <a:rPr lang="fr-FR" sz="2400" dirty="0" smtClean="0">
                <a:solidFill>
                  <a:schemeClr val="tx2">
                    <a:lumMod val="50000"/>
                  </a:schemeClr>
                </a:solidFill>
                <a:latin typeface="Times New Roman" pitchFamily="18" charset="0"/>
                <a:cs typeface="Times New Roman" pitchFamily="18" charset="0"/>
              </a:rPr>
              <a:t>Programmation </a:t>
            </a:r>
            <a:r>
              <a:rPr lang="fr-FR" sz="2400" dirty="0">
                <a:solidFill>
                  <a:schemeClr val="tx2">
                    <a:lumMod val="50000"/>
                  </a:schemeClr>
                </a:solidFill>
                <a:latin typeface="Times New Roman" pitchFamily="18" charset="0"/>
                <a:cs typeface="Times New Roman" pitchFamily="18" charset="0"/>
              </a:rPr>
              <a:t>modulaire: Facilité </a:t>
            </a:r>
            <a:r>
              <a:rPr lang="fr-FR" sz="2400" dirty="0" smtClean="0">
                <a:solidFill>
                  <a:schemeClr val="tx2">
                    <a:lumMod val="50000"/>
                  </a:schemeClr>
                </a:solidFill>
                <a:latin typeface="Times New Roman" pitchFamily="18" charset="0"/>
                <a:cs typeface="Times New Roman" pitchFamily="18" charset="0"/>
              </a:rPr>
              <a:t>la </a:t>
            </a:r>
            <a:r>
              <a:rPr lang="fr-FR" sz="2400" dirty="0">
                <a:solidFill>
                  <a:schemeClr val="tx2">
                    <a:lumMod val="50000"/>
                  </a:schemeClr>
                </a:solidFill>
                <a:latin typeface="Times New Roman" pitchFamily="18" charset="0"/>
                <a:cs typeface="Times New Roman" pitchFamily="18" charset="0"/>
              </a:rPr>
              <a:t>réutilisation du code.</a:t>
            </a:r>
          </a:p>
          <a:p>
            <a:pPr marL="274320" lvl="1">
              <a:lnSpc>
                <a:spcPct val="150000"/>
              </a:lnSpc>
              <a:buNone/>
            </a:pPr>
            <a:r>
              <a:rPr lang="fr-FR" sz="2400" dirty="0">
                <a:solidFill>
                  <a:schemeClr val="tx2">
                    <a:lumMod val="50000"/>
                  </a:schemeClr>
                </a:solidFill>
                <a:latin typeface="Times New Roman" pitchFamily="18" charset="0"/>
                <a:cs typeface="Times New Roman" pitchFamily="18" charset="0"/>
              </a:rPr>
              <a:t>Encapsulation et abstraction:</a:t>
            </a:r>
          </a:p>
          <a:p>
            <a:pPr marL="548640" lvl="3" indent="-274320">
              <a:lnSpc>
                <a:spcPct val="150000"/>
              </a:lnSpc>
              <a:buFont typeface="Arial"/>
              <a:buChar char="•"/>
            </a:pPr>
            <a:r>
              <a:rPr lang="fr-FR" sz="2400" dirty="0">
                <a:solidFill>
                  <a:schemeClr val="tx2">
                    <a:lumMod val="50000"/>
                  </a:schemeClr>
                </a:solidFill>
                <a:latin typeface="Times New Roman" pitchFamily="18" charset="0"/>
                <a:cs typeface="Times New Roman" pitchFamily="18" charset="0"/>
              </a:rPr>
              <a:t>Regrouper les caractéristiques dans une classe</a:t>
            </a:r>
          </a:p>
          <a:p>
            <a:pPr marL="548640" lvl="3" indent="-274320">
              <a:lnSpc>
                <a:spcPct val="150000"/>
              </a:lnSpc>
              <a:buFont typeface="Arial"/>
              <a:buChar char="•"/>
            </a:pPr>
            <a:r>
              <a:rPr lang="fr-FR" sz="2400" dirty="0">
                <a:solidFill>
                  <a:schemeClr val="tx2">
                    <a:lumMod val="50000"/>
                  </a:schemeClr>
                </a:solidFill>
                <a:latin typeface="Times New Roman" pitchFamily="18" charset="0"/>
                <a:cs typeface="Times New Roman" pitchFamily="18" charset="0"/>
              </a:rPr>
              <a:t>Cacher les membres d’une classe : choix niveaux de confidentialité</a:t>
            </a:r>
          </a:p>
          <a:p>
            <a:pPr marL="274320" lvl="1">
              <a:lnSpc>
                <a:spcPct val="150000"/>
              </a:lnSpc>
              <a:buNone/>
            </a:pPr>
            <a:r>
              <a:rPr lang="fr-FR" sz="2400" dirty="0">
                <a:solidFill>
                  <a:schemeClr val="tx2">
                    <a:lumMod val="50000"/>
                  </a:schemeClr>
                </a:solidFill>
                <a:latin typeface="Times New Roman" pitchFamily="18" charset="0"/>
                <a:cs typeface="Times New Roman" pitchFamily="18" charset="0"/>
              </a:rPr>
              <a:t>Programmation par composants (chaque portion du code est </a:t>
            </a:r>
            <a:r>
              <a:rPr lang="fr-FR" sz="2400" dirty="0" smtClean="0">
                <a:solidFill>
                  <a:schemeClr val="tx2">
                    <a:lumMod val="50000"/>
                  </a:schemeClr>
                </a:solidFill>
                <a:latin typeface="Times New Roman" pitchFamily="18" charset="0"/>
                <a:cs typeface="Times New Roman" pitchFamily="18" charset="0"/>
              </a:rPr>
              <a:t>isolée)</a:t>
            </a:r>
          </a:p>
          <a:p>
            <a:pPr marL="274320" lvl="1">
              <a:lnSpc>
                <a:spcPct val="150000"/>
              </a:lnSpc>
              <a:buNone/>
            </a:pPr>
            <a:r>
              <a:rPr lang="fr-FR" sz="2400" dirty="0" smtClean="0">
                <a:solidFill>
                  <a:schemeClr val="tx2">
                    <a:lumMod val="50000"/>
                  </a:schemeClr>
                </a:solidFill>
                <a:latin typeface="Times New Roman" pitchFamily="18" charset="0"/>
                <a:cs typeface="Times New Roman" pitchFamily="18" charset="0"/>
              </a:rPr>
              <a:t>Facilité </a:t>
            </a:r>
            <a:r>
              <a:rPr lang="fr-FR" sz="2400" dirty="0">
                <a:solidFill>
                  <a:schemeClr val="tx2">
                    <a:lumMod val="50000"/>
                  </a:schemeClr>
                </a:solidFill>
                <a:latin typeface="Times New Roman" pitchFamily="18" charset="0"/>
                <a:cs typeface="Times New Roman" pitchFamily="18" charset="0"/>
              </a:rPr>
              <a:t>l’évolution </a:t>
            </a:r>
            <a:r>
              <a:rPr lang="fr-FR" sz="2400" dirty="0" smtClean="0">
                <a:solidFill>
                  <a:schemeClr val="tx2">
                    <a:lumMod val="50000"/>
                  </a:schemeClr>
                </a:solidFill>
                <a:latin typeface="Times New Roman" pitchFamily="18" charset="0"/>
                <a:cs typeface="Times New Roman" pitchFamily="18" charset="0"/>
              </a:rPr>
              <a:t>et la maintenance du </a:t>
            </a:r>
            <a:r>
              <a:rPr lang="fr-FR" sz="2400" dirty="0">
                <a:solidFill>
                  <a:schemeClr val="tx2">
                    <a:lumMod val="50000"/>
                  </a:schemeClr>
                </a:solidFill>
                <a:latin typeface="Times New Roman" pitchFamily="18" charset="0"/>
                <a:cs typeface="Times New Roman" pitchFamily="18" charset="0"/>
              </a:rPr>
              <a:t>code. </a:t>
            </a:r>
          </a:p>
          <a:p>
            <a:pPr marL="594360" lvl="2" indent="0" algn="just">
              <a:buNone/>
            </a:pPr>
            <a:endParaRPr lang="fr-FR" dirty="0">
              <a:solidFill>
                <a:srgbClr val="000000"/>
              </a:solidFill>
              <a:latin typeface="Roboto Regular"/>
              <a:cs typeface="Roboto Regular"/>
            </a:endParaRPr>
          </a:p>
        </p:txBody>
      </p:sp>
    </p:spTree>
    <p:extLst>
      <p:ext uri="{BB962C8B-B14F-4D97-AF65-F5344CB8AC3E}">
        <p14:creationId xmlns="" xmlns:p14="http://schemas.microsoft.com/office/powerpoint/2010/main" val="1096811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57158" y="1857364"/>
            <a:ext cx="8229600" cy="4525963"/>
          </a:xfrm>
        </p:spPr>
        <p:txBody>
          <a:bodyPr>
            <a:normAutofit/>
          </a:bodyPr>
          <a:lstStyle/>
          <a:p>
            <a:pPr marL="845820" lvl="1">
              <a:lnSpc>
                <a:spcPct val="200000"/>
              </a:lnSpc>
              <a:buFont typeface="Arial"/>
              <a:buChar char="•"/>
            </a:pPr>
            <a:r>
              <a:rPr lang="fr-FR" sz="2400" dirty="0" smtClean="0">
                <a:solidFill>
                  <a:schemeClr val="tx2">
                    <a:lumMod val="50000"/>
                  </a:schemeClr>
                </a:solidFill>
                <a:latin typeface="Times New Roman" pitchFamily="18" charset="0"/>
                <a:cs typeface="Times New Roman" pitchFamily="18" charset="0"/>
              </a:rPr>
              <a:t>Notion </a:t>
            </a:r>
            <a:r>
              <a:rPr lang="fr-FR" sz="2400" dirty="0">
                <a:solidFill>
                  <a:schemeClr val="tx2">
                    <a:lumMod val="50000"/>
                  </a:schemeClr>
                </a:solidFill>
                <a:latin typeface="Times New Roman" pitchFamily="18" charset="0"/>
                <a:cs typeface="Times New Roman" pitchFamily="18" charset="0"/>
              </a:rPr>
              <a:t>de Classe / </a:t>
            </a:r>
            <a:r>
              <a:rPr lang="fr-FR" sz="2400" dirty="0" smtClean="0">
                <a:solidFill>
                  <a:schemeClr val="tx2">
                    <a:lumMod val="50000"/>
                  </a:schemeClr>
                </a:solidFill>
                <a:latin typeface="Times New Roman" pitchFamily="18" charset="0"/>
                <a:cs typeface="Times New Roman" pitchFamily="18" charset="0"/>
              </a:rPr>
              <a:t>Objet</a:t>
            </a:r>
          </a:p>
          <a:p>
            <a:pPr marL="845820" lvl="1">
              <a:lnSpc>
                <a:spcPct val="200000"/>
              </a:lnSpc>
              <a:buFont typeface="Arial"/>
              <a:buChar char="•"/>
            </a:pPr>
            <a:r>
              <a:rPr lang="fr-FR" sz="2400" dirty="0" smtClean="0">
                <a:solidFill>
                  <a:schemeClr val="tx2">
                    <a:lumMod val="50000"/>
                  </a:schemeClr>
                </a:solidFill>
                <a:latin typeface="Times New Roman" pitchFamily="18" charset="0"/>
                <a:cs typeface="Times New Roman" pitchFamily="18" charset="0"/>
              </a:rPr>
              <a:t>L’encapsulation</a:t>
            </a:r>
            <a:endParaRPr lang="fr-FR" sz="2400" dirty="0">
              <a:solidFill>
                <a:schemeClr val="tx2">
                  <a:lumMod val="50000"/>
                </a:schemeClr>
              </a:solidFill>
              <a:latin typeface="Times New Roman" pitchFamily="18" charset="0"/>
              <a:cs typeface="Times New Roman" pitchFamily="18" charset="0"/>
            </a:endParaRPr>
          </a:p>
          <a:p>
            <a:pPr marL="845820" lvl="1">
              <a:lnSpc>
                <a:spcPct val="200000"/>
              </a:lnSpc>
              <a:buFont typeface="Arial"/>
              <a:buChar char="•"/>
            </a:pPr>
            <a:r>
              <a:rPr lang="fr-FR" sz="2400" dirty="0">
                <a:solidFill>
                  <a:schemeClr val="tx2">
                    <a:lumMod val="50000"/>
                  </a:schemeClr>
                </a:solidFill>
                <a:latin typeface="Times New Roman" pitchFamily="18" charset="0"/>
                <a:cs typeface="Times New Roman" pitchFamily="18" charset="0"/>
              </a:rPr>
              <a:t>L’héritage</a:t>
            </a:r>
          </a:p>
          <a:p>
            <a:pPr marL="845820" lvl="1">
              <a:lnSpc>
                <a:spcPct val="200000"/>
              </a:lnSpc>
              <a:buFont typeface="Arial"/>
              <a:buChar char="•"/>
            </a:pPr>
            <a:r>
              <a:rPr lang="fr-FR" sz="2400" dirty="0">
                <a:solidFill>
                  <a:schemeClr val="tx2">
                    <a:lumMod val="50000"/>
                  </a:schemeClr>
                </a:solidFill>
                <a:latin typeface="Times New Roman" pitchFamily="18" charset="0"/>
                <a:cs typeface="Times New Roman" pitchFamily="18" charset="0"/>
              </a:rPr>
              <a:t>Le </a:t>
            </a:r>
            <a:r>
              <a:rPr lang="fr-FR" sz="2400" dirty="0" smtClean="0">
                <a:solidFill>
                  <a:schemeClr val="tx2">
                    <a:lumMod val="50000"/>
                  </a:schemeClr>
                </a:solidFill>
                <a:latin typeface="Times New Roman" pitchFamily="18" charset="0"/>
                <a:cs typeface="Times New Roman" pitchFamily="18" charset="0"/>
              </a:rPr>
              <a:t>polymorphisme</a:t>
            </a:r>
          </a:p>
          <a:p>
            <a:pPr marL="845820" lvl="1">
              <a:lnSpc>
                <a:spcPct val="200000"/>
              </a:lnSpc>
              <a:buFont typeface="Arial"/>
              <a:buChar char="•"/>
            </a:pPr>
            <a:r>
              <a:rPr lang="fr-FR" sz="2400" dirty="0" smtClean="0">
                <a:solidFill>
                  <a:schemeClr val="tx2">
                    <a:lumMod val="50000"/>
                  </a:schemeClr>
                </a:solidFill>
                <a:latin typeface="Times New Roman" pitchFamily="18" charset="0"/>
                <a:cs typeface="Times New Roman" pitchFamily="18" charset="0"/>
              </a:rPr>
              <a:t>Abstraction</a:t>
            </a:r>
            <a:endParaRPr lang="fr-FR" sz="2400" dirty="0">
              <a:solidFill>
                <a:schemeClr val="tx2">
                  <a:lumMod val="50000"/>
                </a:schemeClr>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Principes de la POO</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1142984"/>
            <a:ext cx="7858148" cy="571504"/>
          </a:xfrm>
          <a:prstGeom prst="rect">
            <a:avLst/>
          </a:prstGeom>
          <a:solidFill>
            <a:srgbClr val="D8E2F0"/>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txBox="1">
            <a:spLocks/>
          </p:cNvSpPr>
          <p:nvPr/>
        </p:nvSpPr>
        <p:spPr>
          <a:xfrm>
            <a:off x="0" y="1142984"/>
            <a:ext cx="6665944" cy="706408"/>
          </a:xfrm>
          <a:prstGeom prst="rect">
            <a:avLst/>
          </a:prstGeom>
        </p:spPr>
        <p:txBody>
          <a:bodyPr>
            <a:normAutofit fontScale="97500"/>
          </a:bodyPr>
          <a:lstStyle/>
          <a:p>
            <a:pPr lvl="0">
              <a:spcBef>
                <a:spcPct val="0"/>
              </a:spcBef>
              <a:defRPr/>
            </a:pPr>
            <a:r>
              <a:rPr lang="fr-FR" sz="2800" b="1" dirty="0" smtClean="0">
                <a:solidFill>
                  <a:schemeClr val="tx2">
                    <a:lumMod val="50000"/>
                  </a:schemeClr>
                </a:solidFill>
                <a:latin typeface="Times New Roman" pitchFamily="18" charset="0"/>
                <a:cs typeface="Times New Roman" pitchFamily="18" charset="0"/>
              </a:rPr>
              <a:t>Concepts de base de la POO</a:t>
            </a:r>
            <a:endParaRPr kumimoji="0" lang="fr-FR" sz="2800" b="0" i="0" u="none" strike="noStrike" kern="1200" cap="none" spc="0" normalizeH="0" baseline="0" noProof="0" dirty="0">
              <a:ln>
                <a:noFill/>
              </a:ln>
              <a:solidFill>
                <a:schemeClr val="tx2">
                  <a:lumMod val="75000"/>
                </a:schemeClr>
              </a:solidFill>
              <a:effectLst/>
              <a:uLnTx/>
              <a:uFillTx/>
              <a:latin typeface="Times New Roman" pitchFamily="18" charset="0"/>
              <a:ea typeface="+mj-ea"/>
              <a:cs typeface="Times New Roman" pitchFamily="18"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14421</TotalTime>
  <Words>1919</Words>
  <Application>Microsoft Office PowerPoint</Application>
  <PresentationFormat>Affichage à l'écran (4:3)</PresentationFormat>
  <Paragraphs>370</Paragraphs>
  <Slides>39</Slides>
  <Notes>19</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39</vt:i4>
      </vt:variant>
    </vt:vector>
  </HeadingPairs>
  <TitlesOfParts>
    <vt:vector size="42" baseType="lpstr">
      <vt:lpstr>Thème Office</vt:lpstr>
      <vt:lpstr>CorelDRAW</vt:lpstr>
      <vt:lpstr>Clip</vt:lpstr>
      <vt:lpstr>Fondements de la programmation orientée objet</vt:lpstr>
      <vt:lpstr>Diapositive 2</vt:lpstr>
      <vt:lpstr>Diapositive 3</vt:lpstr>
      <vt:lpstr>Diapositive 4</vt:lpstr>
      <vt:lpstr>Diapositive 5</vt:lpstr>
      <vt:lpstr>Diapositive 6</vt:lpstr>
      <vt:lpstr>Diapositive 7</vt:lpstr>
      <vt:lpstr>Diapositive 8</vt:lpstr>
      <vt:lpstr>Diapositive 9</vt:lpstr>
      <vt:lpstr>Diapositive 10</vt:lpstr>
      <vt:lpstr>Objet (exemple / fenêtre)</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Java</dc:title>
  <dc:creator>Valued Acer Customer</dc:creator>
  <cp:lastModifiedBy>pc</cp:lastModifiedBy>
  <cp:revision>257</cp:revision>
  <dcterms:created xsi:type="dcterms:W3CDTF">2016-03-22T11:20:32Z</dcterms:created>
  <dcterms:modified xsi:type="dcterms:W3CDTF">2020-02-11T14:30:31Z</dcterms:modified>
</cp:coreProperties>
</file>