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4750" autoAdjust="0"/>
  </p:normalViewPr>
  <p:slideViewPr>
    <p:cSldViewPr snapToGrid="0">
      <p:cViewPr varScale="1">
        <p:scale>
          <a:sx n="46" d="100"/>
          <a:sy n="46" d="100"/>
        </p:scale>
        <p:origin x="1656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DC61-0AB9-44F6-AEBE-0E28B79E7817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67E0-1CF6-4217-B489-BC1085FCE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9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722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62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2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b="0" i="0" dirty="0">
              <a:solidFill>
                <a:srgbClr val="70757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7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2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7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87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7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3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2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2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67E0-1CF6-4217-B489-BC1085FCEB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14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031F5-0DD1-45C1-B22D-E7F5D6A9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6CCA8A-BBF0-4310-9C48-A56C06CE7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C79B2-1DEC-4FC6-8146-73B1EB4B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F2597-22E5-4DA5-82BF-BCC1A4BD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41357-8301-4CA1-B0D3-59F8BDEA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0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55777-2831-433D-85F3-8D3C7D13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7B5087-AC71-468B-ADD4-CB4F80F4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0A51D-EA92-412F-AB75-11547120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81C96-7EC2-4C91-AAE8-9AC4F33A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F61C7-BD6A-47A0-8A5C-A4ECD54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3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F34C71-0523-441A-A085-D4AB6F319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D69E6C-6EA9-4C83-B616-C611718E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97948-FA2D-44A8-A377-81E9842E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77C551-7A5D-4FAA-BEC2-F8CF0F75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024D2-62E9-4506-82A1-E2D338D5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81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03C36-782A-47CF-A26C-6735B48B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1C3E8-3AF9-4243-940E-727B8D47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B3FFC-6DCF-467C-BD10-9FF59C80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616B1-82C2-4EFB-9224-91608652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999F2-BE2B-4868-B345-D14E0808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76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89230-A3FB-4068-8E4D-3DD47520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72C3D-5699-4734-8FCA-272F06B0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929AB-3444-44E7-A39A-7986715C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FCA38-80C9-4711-A930-DD322C2C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7A350-2227-4EC1-8726-E4F51FE8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4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309A3-8932-416F-93CE-4D0F3ED1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9CB80D-C5CC-45C4-A308-E01FD8B8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4EAD89-3FFC-4CD2-B95F-74D3C50E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7BA2AB-F99F-4B39-B13F-BFD52304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D88C6F-54E4-460C-9B83-BD4A8E98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B10DFE-B1F8-430D-93A0-D02E4149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45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4CE2B-3B74-4C40-B793-7C3E3AE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45991-2A5E-4E3E-8656-9BAC1D22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12844A-BD48-447A-B105-92D602F2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6B0414-653C-44A2-9994-F72949784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C6B3AE-183C-4CE6-A8ED-423C3AD07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790E28-F814-4BD9-AD36-3E0FA0E7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D7CB8F-359E-423D-B6F1-F358B7FC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595454-F646-4665-9E1A-9B5E2115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8ACE0-B7E4-4666-97B0-C744E5A7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C2447F-2466-43C7-AC42-C5A21F84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7D62C2-D4BF-4D12-810D-9AE22698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8A4267-12CA-4E89-95A9-F0BA6F2C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649548-12F1-4BB4-996F-F0C35FC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15ADE-93EE-48F8-9153-ABD3F694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0B1200-55FF-40F9-840A-431CAD6E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4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5B57F-1B52-40F8-85B4-CEACA33F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D3FAC-0389-4E14-AA74-5C6FFE5C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715492-74E4-47AE-816F-57D88BA3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E4CD7D-28FA-4138-954F-2870F6FF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B6C572-707A-4B94-B97C-E02F0D0D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F2A9E3-534C-4E2F-BE9C-3269BA47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1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D484C-75F1-4051-8836-C0F416CC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688D41-F62F-493A-8A2C-F7185877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B5C7BF-9F90-4523-A7D6-50D20BD0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860F0C-0FF2-4CDD-BCEF-06782459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860BDD-9673-4B1A-90E6-2C60906C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7F3CB3-F630-48F4-A871-4B0CB182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80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EEBFCD-8B37-48D5-84B3-2FA08EF0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3D639-F133-4E1C-9499-863B52B1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E5BE6-7555-4A5B-91BE-FBC6EB3A2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27893-D6CF-4697-8ECC-DC261E2B1C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ED331-97E9-4F99-AF9B-065A81515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4087B-04F4-4C3E-A438-01FFF057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81FF-F875-46DE-9E89-9E68E9F8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156D1F-823C-4A02-8351-5B6719EDF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35" y="-10229"/>
            <a:ext cx="5335640" cy="1448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0E038-1568-48BD-BF3D-799441F20661}"/>
              </a:ext>
            </a:extLst>
          </p:cNvPr>
          <p:cNvSpPr/>
          <p:nvPr/>
        </p:nvSpPr>
        <p:spPr>
          <a:xfrm>
            <a:off x="0" y="2418854"/>
            <a:ext cx="12192000" cy="14484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</p:spTree>
    <p:extLst>
      <p:ext uri="{BB962C8B-B14F-4D97-AF65-F5344CB8AC3E}">
        <p14:creationId xmlns:p14="http://schemas.microsoft.com/office/powerpoint/2010/main" val="60223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6CF074-A85B-41E6-BB12-ECC9C321D978}"/>
              </a:ext>
            </a:extLst>
          </p:cNvPr>
          <p:cNvSpPr txBox="1"/>
          <p:nvPr/>
        </p:nvSpPr>
        <p:spPr>
          <a:xfrm>
            <a:off x="831273" y="833642"/>
            <a:ext cx="933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instructions de flux de contrôle: Les instructions de boucles 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083C9F-EBF6-48C3-AF17-15A4983916FB}"/>
              </a:ext>
            </a:extLst>
          </p:cNvPr>
          <p:cNvSpPr txBox="1"/>
          <p:nvPr/>
        </p:nvSpPr>
        <p:spPr>
          <a:xfrm>
            <a:off x="937951" y="1911927"/>
            <a:ext cx="1031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L'instruction for fournit un moyen compact d'itérer sur une plage de valeurs.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0FA671-EF5D-4CE6-A737-BD9DA241285F}"/>
              </a:ext>
            </a:extLst>
          </p:cNvPr>
          <p:cNvSpPr txBox="1"/>
          <p:nvPr/>
        </p:nvSpPr>
        <p:spPr>
          <a:xfrm>
            <a:off x="4052455" y="2835257"/>
            <a:ext cx="6109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i=1; i&lt;11; i++){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("Count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" + i);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BB48674-F0CB-43E2-8094-F8756AFE6C41}"/>
              </a:ext>
            </a:extLst>
          </p:cNvPr>
          <p:cNvSpPr txBox="1"/>
          <p:nvPr/>
        </p:nvSpPr>
        <p:spPr>
          <a:xfrm>
            <a:off x="3041073" y="4681917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{1,2,3,4,5,6,7,8,9,10};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8A69FF-D0A2-46F8-A769-51D4932CD2FF}"/>
              </a:ext>
            </a:extLst>
          </p:cNvPr>
          <p:cNvSpPr txBox="1"/>
          <p:nvPr/>
        </p:nvSpPr>
        <p:spPr>
          <a:xfrm>
            <a:off x="3041073" y="5143582"/>
            <a:ext cx="6109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(int item : numbers) {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("Count is: " + item);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3D0E355-658C-4DB9-B61C-D73897C443BF}"/>
              </a:ext>
            </a:extLst>
          </p:cNvPr>
          <p:cNvSpPr txBox="1"/>
          <p:nvPr/>
        </p:nvSpPr>
        <p:spPr>
          <a:xfrm>
            <a:off x="937951" y="402274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L’instruction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renforcée</a:t>
            </a:r>
          </a:p>
        </p:txBody>
      </p:sp>
    </p:spTree>
    <p:extLst>
      <p:ext uri="{BB962C8B-B14F-4D97-AF65-F5344CB8AC3E}">
        <p14:creationId xmlns:p14="http://schemas.microsoft.com/office/powerpoint/2010/main" val="132484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8363D4-8B80-4905-9491-BDC5C5DB7B54}"/>
              </a:ext>
            </a:extLst>
          </p:cNvPr>
          <p:cNvSpPr txBox="1"/>
          <p:nvPr/>
        </p:nvSpPr>
        <p:spPr>
          <a:xfrm>
            <a:off x="831273" y="833642"/>
            <a:ext cx="933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instructions de flux de contrôle: Les instructions de branchement 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5195BA-1849-4F9D-BCB3-B46587F26FB3}"/>
              </a:ext>
            </a:extLst>
          </p:cNvPr>
          <p:cNvSpPr txBox="1"/>
          <p:nvPr/>
        </p:nvSpPr>
        <p:spPr>
          <a:xfrm>
            <a:off x="1257300" y="1877405"/>
            <a:ext cx="1093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L'instruction break a deux formes : étiquetée et non étiquetée. Une instruction break 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sans étiquette 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termine l'instruction switch, for,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ou do-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 plus interne, mais une instruction break 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étiquetée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termine une instruction externe.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      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AEEB78-1D35-4562-A0F3-474B72E14BAC}"/>
              </a:ext>
            </a:extLst>
          </p:cNvPr>
          <p:cNvSpPr txBox="1"/>
          <p:nvPr/>
        </p:nvSpPr>
        <p:spPr>
          <a:xfrm>
            <a:off x="831273" y="1508073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142C50-4B38-42B3-AA56-FA84A1CE2EF0}"/>
              </a:ext>
            </a:extLst>
          </p:cNvPr>
          <p:cNvSpPr txBox="1"/>
          <p:nvPr/>
        </p:nvSpPr>
        <p:spPr>
          <a:xfrm>
            <a:off x="3496541" y="3009313"/>
            <a:ext cx="61202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i; </a:t>
            </a:r>
          </a:p>
          <a:p>
            <a:r>
              <a:rPr lang="fr-FR" dirty="0" err="1"/>
              <a:t>int</a:t>
            </a:r>
            <a:r>
              <a:rPr lang="fr-FR" dirty="0"/>
              <a:t> j = 0; </a:t>
            </a:r>
          </a:p>
          <a:p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foundIt</a:t>
            </a:r>
            <a:r>
              <a:rPr lang="fr-FR" dirty="0"/>
              <a:t> = false; </a:t>
            </a:r>
          </a:p>
          <a:p>
            <a:r>
              <a:rPr lang="fr-FR" dirty="0" err="1"/>
              <a:t>search</a:t>
            </a:r>
            <a:r>
              <a:rPr lang="fr-FR" dirty="0"/>
              <a:t>: </a:t>
            </a:r>
          </a:p>
          <a:p>
            <a:r>
              <a:rPr lang="fr-FR" dirty="0"/>
              <a:t>for (i = 0; i &lt; </a:t>
            </a:r>
            <a:r>
              <a:rPr lang="fr-FR" dirty="0" err="1"/>
              <a:t>arrayOfInts.length</a:t>
            </a:r>
            <a:r>
              <a:rPr lang="fr-FR" dirty="0"/>
              <a:t>; i++) { </a:t>
            </a:r>
          </a:p>
          <a:p>
            <a:r>
              <a:rPr lang="fr-FR" dirty="0"/>
              <a:t>	for (j = 0; j &lt; </a:t>
            </a:r>
            <a:r>
              <a:rPr lang="fr-FR" dirty="0" err="1"/>
              <a:t>arrayOfInts</a:t>
            </a:r>
            <a:r>
              <a:rPr lang="fr-FR" dirty="0"/>
              <a:t>[i].</a:t>
            </a:r>
            <a:r>
              <a:rPr lang="fr-FR" dirty="0" err="1"/>
              <a:t>length</a:t>
            </a:r>
            <a:r>
              <a:rPr lang="fr-FR" dirty="0"/>
              <a:t>; j++) { </a:t>
            </a:r>
          </a:p>
          <a:p>
            <a:r>
              <a:rPr lang="fr-FR" dirty="0"/>
              <a:t>		if (</a:t>
            </a:r>
            <a:r>
              <a:rPr lang="fr-FR" dirty="0" err="1"/>
              <a:t>arrayOfInts</a:t>
            </a:r>
            <a:r>
              <a:rPr lang="fr-FR" dirty="0"/>
              <a:t>[i][j] == </a:t>
            </a:r>
            <a:r>
              <a:rPr lang="fr-FR" dirty="0" err="1"/>
              <a:t>searchfor</a:t>
            </a:r>
            <a:r>
              <a:rPr lang="fr-FR" dirty="0"/>
              <a:t>) { </a:t>
            </a:r>
          </a:p>
          <a:p>
            <a:r>
              <a:rPr lang="fr-FR" dirty="0"/>
              <a:t>			</a:t>
            </a:r>
            <a:r>
              <a:rPr lang="fr-FR" dirty="0" err="1"/>
              <a:t>foundIt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; </a:t>
            </a:r>
          </a:p>
          <a:p>
            <a:r>
              <a:rPr lang="fr-FR" dirty="0"/>
              <a:t>			break </a:t>
            </a:r>
            <a:r>
              <a:rPr lang="fr-FR" dirty="0" err="1"/>
              <a:t>search</a:t>
            </a:r>
            <a:r>
              <a:rPr lang="fr-FR" dirty="0"/>
              <a:t>; </a:t>
            </a:r>
          </a:p>
          <a:p>
            <a:r>
              <a:rPr lang="fr-FR" dirty="0"/>
              <a:t>		}</a:t>
            </a:r>
          </a:p>
          <a:p>
            <a:r>
              <a:rPr lang="fr-FR" dirty="0"/>
              <a:t> 	}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07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E41E73-6CEB-474E-B628-86FB22E40343}"/>
              </a:ext>
            </a:extLst>
          </p:cNvPr>
          <p:cNvSpPr txBox="1"/>
          <p:nvPr/>
        </p:nvSpPr>
        <p:spPr>
          <a:xfrm>
            <a:off x="831273" y="833642"/>
            <a:ext cx="933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instructions de flux de contrôle: Les instructions de branchement 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B39ADB-4ECA-49DA-B065-74A8B9F30912}"/>
              </a:ext>
            </a:extLst>
          </p:cNvPr>
          <p:cNvSpPr txBox="1"/>
          <p:nvPr/>
        </p:nvSpPr>
        <p:spPr>
          <a:xfrm>
            <a:off x="1039091" y="145186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9452E6-4B84-4CBC-8AB8-B9CD190D9B0B}"/>
              </a:ext>
            </a:extLst>
          </p:cNvPr>
          <p:cNvSpPr txBox="1"/>
          <p:nvPr/>
        </p:nvSpPr>
        <p:spPr>
          <a:xfrm>
            <a:off x="1550577" y="1757806"/>
            <a:ext cx="10612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L'instruction continue ignore l'itération en cours d'une boucle for,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ou do-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La forme sans étiquette saute à la fin du corps de la boucle la plus interne et évalue l'expression booléenne qui contrôle la boucle.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2FF8CA-E47B-4B6E-95DE-D6E008F9DFF4}"/>
              </a:ext>
            </a:extLst>
          </p:cNvPr>
          <p:cNvSpPr txBox="1"/>
          <p:nvPr/>
        </p:nvSpPr>
        <p:spPr>
          <a:xfrm>
            <a:off x="3241963" y="2756881"/>
            <a:ext cx="610985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piper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picked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 " + "peck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pickled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peppers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max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searchMe.length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for 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 = 0; i &lt; max; i++) {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//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p's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if 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searchMe.charAt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(i) != 'p')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continue;</a:t>
            </a:r>
          </a:p>
          <a:p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// process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p's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" +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+ "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p's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the string.");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456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7A034E-89A3-4D7E-AF87-6AAAC176998D}"/>
              </a:ext>
            </a:extLst>
          </p:cNvPr>
          <p:cNvSpPr txBox="1"/>
          <p:nvPr/>
        </p:nvSpPr>
        <p:spPr>
          <a:xfrm>
            <a:off x="831273" y="833642"/>
            <a:ext cx="933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instructions de flux de contrôle: Les instructions de branchement 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C080EE-FF3A-4BF0-B4C0-CC96CDCCAAC3}"/>
              </a:ext>
            </a:extLst>
          </p:cNvPr>
          <p:cNvSpPr txBox="1"/>
          <p:nvPr/>
        </p:nvSpPr>
        <p:spPr>
          <a:xfrm>
            <a:off x="1039091" y="145186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754255-6521-4362-8FA7-1B51ADD5D90C}"/>
              </a:ext>
            </a:extLst>
          </p:cNvPr>
          <p:cNvSpPr txBox="1"/>
          <p:nvPr/>
        </p:nvSpPr>
        <p:spPr>
          <a:xfrm>
            <a:off x="1205345" y="1821194"/>
            <a:ext cx="10986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instruction continue étiquetée ignore l'itération actuelle d'une boucle externe marquée avec l'étiquette donnée.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5768E0-9879-48C9-9AE5-8EE3239B97FF}"/>
              </a:ext>
            </a:extLst>
          </p:cNvPr>
          <p:cNvSpPr txBox="1"/>
          <p:nvPr/>
        </p:nvSpPr>
        <p:spPr>
          <a:xfrm>
            <a:off x="3248891" y="2356286"/>
            <a:ext cx="610985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searchMe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"Look for a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me";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foundIt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false;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max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searchMe.length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-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substring.length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test: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for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 = 0; i &lt;= max; i++) {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substring.length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j = i;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k = 0;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(n-- != 0) {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if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searchMe.charAt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(j++) !=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substring.charAt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(k++)) {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continue test;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foundIt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break test;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1083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CF2456-1A5C-434D-B85E-B938B9F29455}"/>
              </a:ext>
            </a:extLst>
          </p:cNvPr>
          <p:cNvSpPr txBox="1"/>
          <p:nvPr/>
        </p:nvSpPr>
        <p:spPr>
          <a:xfrm>
            <a:off x="831273" y="833642"/>
            <a:ext cx="933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instructions de flux de contrôle: Les instructions de branchement 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2A1EF3-D104-4EFE-ABC2-029E045A2FC4}"/>
              </a:ext>
            </a:extLst>
          </p:cNvPr>
          <p:cNvSpPr txBox="1"/>
          <p:nvPr/>
        </p:nvSpPr>
        <p:spPr>
          <a:xfrm>
            <a:off x="1039091" y="14518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15F5ED-98FE-4524-990A-950BB6663E58}"/>
              </a:ext>
            </a:extLst>
          </p:cNvPr>
          <p:cNvSpPr txBox="1"/>
          <p:nvPr/>
        </p:nvSpPr>
        <p:spPr>
          <a:xfrm>
            <a:off x="1257029" y="2091359"/>
            <a:ext cx="10775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L'instruction return quitte la méthode actuelle et le flux de contrôle revient à l'endroit où la méthode a été invoquée. L'instruction return a deux formes : une qui renvoie une valeur et une qui ne le fait pas.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EF135B-CDED-4FA5-B737-9F8A713BA377}"/>
              </a:ext>
            </a:extLst>
          </p:cNvPr>
          <p:cNvSpPr txBox="1"/>
          <p:nvPr/>
        </p:nvSpPr>
        <p:spPr>
          <a:xfrm>
            <a:off x="4405746" y="2922356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return ++count;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B272F3-32E2-47DE-8B6B-38274A97378C}"/>
              </a:ext>
            </a:extLst>
          </p:cNvPr>
          <p:cNvSpPr txBox="1"/>
          <p:nvPr/>
        </p:nvSpPr>
        <p:spPr>
          <a:xfrm>
            <a:off x="1464847" y="3745530"/>
            <a:ext cx="105678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Lorsqu'une méthode est déclarée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utilisez la forme de retour qui ne renvoie pas de valeur. 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          return;</a:t>
            </a:r>
          </a:p>
        </p:txBody>
      </p:sp>
    </p:spTree>
    <p:extLst>
      <p:ext uri="{BB962C8B-B14F-4D97-AF65-F5344CB8AC3E}">
        <p14:creationId xmlns:p14="http://schemas.microsoft.com/office/powerpoint/2010/main" val="3333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156D1F-823C-4A02-8351-5B6719EDF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35" y="-10229"/>
            <a:ext cx="5335640" cy="1448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0E038-1568-48BD-BF3D-799441F20661}"/>
              </a:ext>
            </a:extLst>
          </p:cNvPr>
          <p:cNvSpPr/>
          <p:nvPr/>
        </p:nvSpPr>
        <p:spPr>
          <a:xfrm>
            <a:off x="0" y="2418854"/>
            <a:ext cx="12192000" cy="14484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</p:spTree>
    <p:extLst>
      <p:ext uri="{BB962C8B-B14F-4D97-AF65-F5344CB8AC3E}">
        <p14:creationId xmlns:p14="http://schemas.microsoft.com/office/powerpoint/2010/main" val="43684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F2A937-18EC-4AAB-9299-B44B195BD1B2}"/>
              </a:ext>
            </a:extLst>
          </p:cNvPr>
          <p:cNvSpPr txBox="1"/>
          <p:nvPr/>
        </p:nvSpPr>
        <p:spPr>
          <a:xfrm>
            <a:off x="2680854" y="1870363"/>
            <a:ext cx="6504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opérateurs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Affectation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Arithmétiques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Opérateurs unaires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Opérateur de comparaisons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Opérateurs conditionnels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Expressions, instructions, blocs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Instructions de flux de contrôle.</a:t>
            </a:r>
          </a:p>
        </p:txBody>
      </p:sp>
    </p:spTree>
    <p:extLst>
      <p:ext uri="{BB962C8B-B14F-4D97-AF65-F5344CB8AC3E}">
        <p14:creationId xmlns:p14="http://schemas.microsoft.com/office/powerpoint/2010/main" val="9268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4FE328-442C-48C1-B138-C1C41E608261}"/>
              </a:ext>
            </a:extLst>
          </p:cNvPr>
          <p:cNvSpPr txBox="1"/>
          <p:nvPr/>
        </p:nvSpPr>
        <p:spPr>
          <a:xfrm>
            <a:off x="1579418" y="757558"/>
            <a:ext cx="660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Affectation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676FEB-065B-48EF-8B67-B88EC221BEFC}"/>
              </a:ext>
            </a:extLst>
          </p:cNvPr>
          <p:cNvSpPr txBox="1"/>
          <p:nvPr/>
        </p:nvSpPr>
        <p:spPr>
          <a:xfrm>
            <a:off x="2005444" y="1156564"/>
            <a:ext cx="10037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L'un des opérateurs les plus courants rencontrés est l'opérateur d'affectation simple "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vitesse = 0;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E60662-AB4D-43AA-BA25-E7C8D4B126DC}"/>
              </a:ext>
            </a:extLst>
          </p:cNvPr>
          <p:cNvSpPr txBox="1"/>
          <p:nvPr/>
        </p:nvSpPr>
        <p:spPr>
          <a:xfrm>
            <a:off x="1579418" y="2194745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opérateurs arithmétiques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9EBFE9-1CD1-421A-9DA7-14F0B2E7AC11}"/>
              </a:ext>
            </a:extLst>
          </p:cNvPr>
          <p:cNvSpPr txBox="1"/>
          <p:nvPr/>
        </p:nvSpPr>
        <p:spPr>
          <a:xfrm>
            <a:off x="2763979" y="2572222"/>
            <a:ext cx="9279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: Opérateur d’addition (également utilisé pour la concaténation de chaînes).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 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Opérateur de soustraction.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  : Opérateur de multiplication.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  : Opérateur de division.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: Opérateur de reste.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1960C0-064F-454D-A397-ACA7F392BE20}"/>
              </a:ext>
            </a:extLst>
          </p:cNvPr>
          <p:cNvSpPr txBox="1"/>
          <p:nvPr/>
        </p:nvSpPr>
        <p:spPr>
          <a:xfrm>
            <a:off x="1579418" y="4141882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opérateurs unaires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5926C9-78FC-40F5-9FE9-1519B0870E53}"/>
              </a:ext>
            </a:extLst>
          </p:cNvPr>
          <p:cNvSpPr txBox="1"/>
          <p:nvPr/>
        </p:nvSpPr>
        <p:spPr>
          <a:xfrm>
            <a:off x="2763979" y="4726544"/>
            <a:ext cx="9279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: indique une valeur positive.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     : indique une valeur négative (nie une expression)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: incrémente une valeur de 1.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--  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: décrémente une valeur de 1.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!    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Opérateur de complément logique; inverse la valeur d’un booléen.</a:t>
            </a:r>
          </a:p>
        </p:txBody>
      </p:sp>
    </p:spTree>
    <p:extLst>
      <p:ext uri="{BB962C8B-B14F-4D97-AF65-F5344CB8AC3E}">
        <p14:creationId xmlns:p14="http://schemas.microsoft.com/office/powerpoint/2010/main" val="389818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01539F-DB24-401B-B7E4-039F878EB8C8}"/>
              </a:ext>
            </a:extLst>
          </p:cNvPr>
          <p:cNvSpPr txBox="1"/>
          <p:nvPr/>
        </p:nvSpPr>
        <p:spPr>
          <a:xfrm>
            <a:off x="1170709" y="1018308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opérateurs de comparaison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990112-8DE4-4C4F-97FB-0E5D40B2BD33}"/>
              </a:ext>
            </a:extLst>
          </p:cNvPr>
          <p:cNvSpPr txBox="1"/>
          <p:nvPr/>
        </p:nvSpPr>
        <p:spPr>
          <a:xfrm>
            <a:off x="2722418" y="1620982"/>
            <a:ext cx="5756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: égal à.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: différent de.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: plus grand que (strictement supérieur).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&gt;=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: supérieur ou égal à.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: plus petit que (strictement inférieur).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: inférieur ou égal à.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47F516-AB2F-4163-9674-EC02AA223751}"/>
              </a:ext>
            </a:extLst>
          </p:cNvPr>
          <p:cNvSpPr txBox="1"/>
          <p:nvPr/>
        </p:nvSpPr>
        <p:spPr>
          <a:xfrm>
            <a:off x="1170708" y="4509106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opérateurs conditionnels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6BD428-823F-4BB5-B4D2-75016DBAC059}"/>
              </a:ext>
            </a:extLst>
          </p:cNvPr>
          <p:cNvSpPr txBox="1"/>
          <p:nvPr/>
        </p:nvSpPr>
        <p:spPr>
          <a:xfrm>
            <a:off x="2722418" y="5311992"/>
            <a:ext cx="652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&amp;&amp;</a:t>
            </a:r>
            <a:r>
              <a:rPr lang="fr-FR" dirty="0"/>
              <a:t>  : ET conditionnel.</a:t>
            </a:r>
          </a:p>
          <a:p>
            <a:r>
              <a:rPr lang="fr-FR" b="1" dirty="0"/>
              <a:t>||</a:t>
            </a:r>
            <a:r>
              <a:rPr lang="fr-FR" dirty="0"/>
              <a:t>    : OU conditionnel.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B84597-6617-43E4-9A3E-3F5B3785565C}"/>
              </a:ext>
            </a:extLst>
          </p:cNvPr>
          <p:cNvSpPr txBox="1"/>
          <p:nvPr/>
        </p:nvSpPr>
        <p:spPr>
          <a:xfrm>
            <a:off x="1170707" y="3546909"/>
            <a:ext cx="1082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L’opérateur de comparaison de Type: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L'opérateur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compare un objet à un type spécifié.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5FAB7F-942D-4377-AC4A-CDBFBE510B1F}"/>
              </a:ext>
            </a:extLst>
          </p:cNvPr>
          <p:cNvSpPr txBox="1"/>
          <p:nvPr/>
        </p:nvSpPr>
        <p:spPr>
          <a:xfrm>
            <a:off x="372340" y="1718833"/>
            <a:ext cx="114473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Une expression est une construction composée de variables, d'opérateurs et d'invocations de méthodes, qui sont construites selon la syntaxe du langage, qui s'évalue en une seule valeur.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Une instruction forme une unité complète d'exécution. Il existe trois types d’instructions: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instruction d’expression, les instructions de déclaration et les instruction de flux de contrôle.</a:t>
            </a:r>
          </a:p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Instruction d’expression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les expressions peuvent être transformées en une instruction en terminant 	l'expression par un point-virgule (;).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Instruction de déclaration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déclare une variable.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Instruction de flux de contrôle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régule l'ordre dans lequel les instructions sont exécutées.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Blocs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Un bloc est un groupe de zéro ou plusieurs instructions entre accolades équilibrées et peut être utilisé partout où une seule instruction est autorisée.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0D1772-7CED-4F63-9B04-F777D6A66637}"/>
              </a:ext>
            </a:extLst>
          </p:cNvPr>
          <p:cNvSpPr txBox="1"/>
          <p:nvPr/>
        </p:nvSpPr>
        <p:spPr>
          <a:xfrm>
            <a:off x="1018309" y="891850"/>
            <a:ext cx="692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Expressions, instructions et blocs</a:t>
            </a:r>
          </a:p>
        </p:txBody>
      </p:sp>
    </p:spTree>
    <p:extLst>
      <p:ext uri="{BB962C8B-B14F-4D97-AF65-F5344CB8AC3E}">
        <p14:creationId xmlns:p14="http://schemas.microsoft.com/office/powerpoint/2010/main" val="109510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DD5656-BFF2-472E-8427-00F4A94DE935}"/>
              </a:ext>
            </a:extLst>
          </p:cNvPr>
          <p:cNvSpPr txBox="1"/>
          <p:nvPr/>
        </p:nvSpPr>
        <p:spPr>
          <a:xfrm>
            <a:off x="1142999" y="1124588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instructions de flux de contrôle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B3A520-918E-4834-801F-13364FF62008}"/>
              </a:ext>
            </a:extLst>
          </p:cNvPr>
          <p:cNvSpPr txBox="1"/>
          <p:nvPr/>
        </p:nvSpPr>
        <p:spPr>
          <a:xfrm>
            <a:off x="1454727" y="2098797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instruction de prise de décision: if, if-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switch.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instructions de boucles: for,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do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instructions de branchement: break, continue, return.</a:t>
            </a:r>
          </a:p>
        </p:txBody>
      </p:sp>
    </p:spTree>
    <p:extLst>
      <p:ext uri="{BB962C8B-B14F-4D97-AF65-F5344CB8AC3E}">
        <p14:creationId xmlns:p14="http://schemas.microsoft.com/office/powerpoint/2010/main" val="158476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A2B32D-25C1-4F61-B2DC-EA1C60FF5E3B}"/>
              </a:ext>
            </a:extLst>
          </p:cNvPr>
          <p:cNvSpPr txBox="1"/>
          <p:nvPr/>
        </p:nvSpPr>
        <p:spPr>
          <a:xfrm>
            <a:off x="1018309" y="1041461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 de flux de contrôle: prise de décision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2F0123-26B8-4232-8742-6181B025A286}"/>
              </a:ext>
            </a:extLst>
          </p:cNvPr>
          <p:cNvSpPr txBox="1"/>
          <p:nvPr/>
        </p:nvSpPr>
        <p:spPr>
          <a:xfrm>
            <a:off x="786245" y="1600199"/>
            <a:ext cx="1061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If: indique à votre programme d'exécuter une certaine section de code uniquement si un test particulier est évalué à vrai.	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== 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 ){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Systen.out.println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} 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If-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L'instruction if-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fournit un chemin d'exécution secondaire lorsqu'une clause "if" prend la valeur false.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== 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 ){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Systen.out.println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}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("Personne non trouvée");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}  </a:t>
            </a:r>
          </a:p>
        </p:txBody>
      </p:sp>
    </p:spTree>
    <p:extLst>
      <p:ext uri="{BB962C8B-B14F-4D97-AF65-F5344CB8AC3E}">
        <p14:creationId xmlns:p14="http://schemas.microsoft.com/office/powerpoint/2010/main" val="187373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77A741-228F-43F1-8D58-02BD1077BA4F}"/>
              </a:ext>
            </a:extLst>
          </p:cNvPr>
          <p:cNvSpPr txBox="1"/>
          <p:nvPr/>
        </p:nvSpPr>
        <p:spPr>
          <a:xfrm>
            <a:off x="1018309" y="813107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 de flux de contrôle: prise de décision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71C856-81A7-4E75-A9A8-1AEDEE91888D}"/>
              </a:ext>
            </a:extLst>
          </p:cNvPr>
          <p:cNvSpPr txBox="1"/>
          <p:nvPr/>
        </p:nvSpPr>
        <p:spPr>
          <a:xfrm>
            <a:off x="734291" y="1410793"/>
            <a:ext cx="10723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switch: Contrairement aux instructions if et if-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l'instruction switch peut avoir plusieurs chemins d'exécution possibles.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rate = 3;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appreciation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Switch(rate){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	case 1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appreciation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dirty="0"/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Médiocre</a:t>
            </a:r>
            <a:r>
              <a:rPr lang="fr-FR" dirty="0"/>
              <a:t>" 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              break;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case 2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appreciation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dirty="0"/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Déplaisant</a:t>
            </a:r>
            <a:r>
              <a:rPr lang="fr-FR" dirty="0"/>
              <a:t>" 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              break;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case 3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appreciation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dirty="0"/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Neutre</a:t>
            </a:r>
            <a:r>
              <a:rPr lang="fr-FR" dirty="0"/>
              <a:t>" 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              break;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case 4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appreciation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dirty="0"/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Bon</a:t>
            </a:r>
            <a:r>
              <a:rPr lang="fr-FR" dirty="0"/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              break;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case 5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appreciation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dirty="0"/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Très bon</a:t>
            </a:r>
            <a:r>
              <a:rPr lang="fr-FR" dirty="0"/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break;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default :  break;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11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7A1BA-4909-4809-B52C-EE6F334CBEC3}"/>
              </a:ext>
            </a:extLst>
          </p:cNvPr>
          <p:cNvSpPr/>
          <p:nvPr/>
        </p:nvSpPr>
        <p:spPr>
          <a:xfrm>
            <a:off x="0" y="-38097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 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du langage. p2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45FC94-44FE-471C-BC08-E13812CAE41F}"/>
              </a:ext>
            </a:extLst>
          </p:cNvPr>
          <p:cNvSpPr txBox="1"/>
          <p:nvPr/>
        </p:nvSpPr>
        <p:spPr>
          <a:xfrm>
            <a:off x="831273" y="833642"/>
            <a:ext cx="933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instructions de flux de contrôle: Les instructions de boucles 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208CFB-8E2A-42AD-89D9-0A196C83D7A6}"/>
              </a:ext>
            </a:extLst>
          </p:cNvPr>
          <p:cNvSpPr txBox="1"/>
          <p:nvPr/>
        </p:nvSpPr>
        <p:spPr>
          <a:xfrm>
            <a:off x="997527" y="1263777"/>
            <a:ext cx="10972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L'instruction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exécute continuellement un bloc d'instructions tant qu'une condition particulière 	est vraie.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		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compteur = 1;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 compteur &lt; 10 ) {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(compteur);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			compteur ++;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    }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do-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L’instruction do-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similaire à la boucle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à la différence que do-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s’exécute au moins une fois car la condition est évaluée à la fin. 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    do {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(compteur);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			compteur ++;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                   }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(compteur &lt;10) ;		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84446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1526</Words>
  <Application>Microsoft Office PowerPoint</Application>
  <PresentationFormat>Grand écran</PresentationFormat>
  <Paragraphs>229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108</cp:revision>
  <dcterms:created xsi:type="dcterms:W3CDTF">2022-02-18T08:31:32Z</dcterms:created>
  <dcterms:modified xsi:type="dcterms:W3CDTF">2023-03-24T11:20:17Z</dcterms:modified>
</cp:coreProperties>
</file>