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4935" autoAdjust="0"/>
  </p:normalViewPr>
  <p:slideViewPr>
    <p:cSldViewPr snapToGrid="0">
      <p:cViewPr varScale="1">
        <p:scale>
          <a:sx n="47" d="100"/>
          <a:sy n="47" d="100"/>
        </p:scale>
        <p:origin x="16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D0EAB-6458-40FE-8955-547C6F36EC9D}" type="datetimeFigureOut">
              <a:rPr lang="fr-FR" smtClean="0"/>
              <a:t>11/03/2022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91BFD-5469-4417-A85A-E116E99CC7C6}" type="slidenum">
              <a:rPr lang="fr-FR" smtClean="0"/>
              <a:t>‹N°›</a:t>
            </a:fld>
            <a:endParaRPr lang="fr-FR"/>
          </a:p>
        </p:txBody>
      </p:sp>
    </p:spTree>
    <p:extLst>
      <p:ext uri="{BB962C8B-B14F-4D97-AF65-F5344CB8AC3E}">
        <p14:creationId xmlns:p14="http://schemas.microsoft.com/office/powerpoint/2010/main" val="98320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3</a:t>
            </a:fld>
            <a:endParaRPr lang="fr-FR"/>
          </a:p>
        </p:txBody>
      </p:sp>
    </p:spTree>
    <p:extLst>
      <p:ext uri="{BB962C8B-B14F-4D97-AF65-F5344CB8AC3E}">
        <p14:creationId xmlns:p14="http://schemas.microsoft.com/office/powerpoint/2010/main" val="859874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12</a:t>
            </a:fld>
            <a:endParaRPr lang="fr-FR"/>
          </a:p>
        </p:txBody>
      </p:sp>
    </p:spTree>
    <p:extLst>
      <p:ext uri="{BB962C8B-B14F-4D97-AF65-F5344CB8AC3E}">
        <p14:creationId xmlns:p14="http://schemas.microsoft.com/office/powerpoint/2010/main" val="346217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13</a:t>
            </a:fld>
            <a:endParaRPr lang="fr-FR"/>
          </a:p>
        </p:txBody>
      </p:sp>
    </p:spTree>
    <p:extLst>
      <p:ext uri="{BB962C8B-B14F-4D97-AF65-F5344CB8AC3E}">
        <p14:creationId xmlns:p14="http://schemas.microsoft.com/office/powerpoint/2010/main" val="3541433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14</a:t>
            </a:fld>
            <a:endParaRPr lang="fr-FR"/>
          </a:p>
        </p:txBody>
      </p:sp>
    </p:spTree>
    <p:extLst>
      <p:ext uri="{BB962C8B-B14F-4D97-AF65-F5344CB8AC3E}">
        <p14:creationId xmlns:p14="http://schemas.microsoft.com/office/powerpoint/2010/main" val="93655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15</a:t>
            </a:fld>
            <a:endParaRPr lang="fr-FR"/>
          </a:p>
        </p:txBody>
      </p:sp>
    </p:spTree>
    <p:extLst>
      <p:ext uri="{BB962C8B-B14F-4D97-AF65-F5344CB8AC3E}">
        <p14:creationId xmlns:p14="http://schemas.microsoft.com/office/powerpoint/2010/main" val="294675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4</a:t>
            </a:fld>
            <a:endParaRPr lang="fr-FR"/>
          </a:p>
        </p:txBody>
      </p:sp>
    </p:spTree>
    <p:extLst>
      <p:ext uri="{BB962C8B-B14F-4D97-AF65-F5344CB8AC3E}">
        <p14:creationId xmlns:p14="http://schemas.microsoft.com/office/powerpoint/2010/main" val="114972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5</a:t>
            </a:fld>
            <a:endParaRPr lang="fr-FR"/>
          </a:p>
        </p:txBody>
      </p:sp>
    </p:spTree>
    <p:extLst>
      <p:ext uri="{BB962C8B-B14F-4D97-AF65-F5344CB8AC3E}">
        <p14:creationId xmlns:p14="http://schemas.microsoft.com/office/powerpoint/2010/main" val="238393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6</a:t>
            </a:fld>
            <a:endParaRPr lang="fr-FR"/>
          </a:p>
        </p:txBody>
      </p:sp>
    </p:spTree>
    <p:extLst>
      <p:ext uri="{BB962C8B-B14F-4D97-AF65-F5344CB8AC3E}">
        <p14:creationId xmlns:p14="http://schemas.microsoft.com/office/powerpoint/2010/main" val="312596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7</a:t>
            </a:fld>
            <a:endParaRPr lang="fr-FR"/>
          </a:p>
        </p:txBody>
      </p:sp>
    </p:spTree>
    <p:extLst>
      <p:ext uri="{BB962C8B-B14F-4D97-AF65-F5344CB8AC3E}">
        <p14:creationId xmlns:p14="http://schemas.microsoft.com/office/powerpoint/2010/main" val="2050894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8</a:t>
            </a:fld>
            <a:endParaRPr lang="fr-FR"/>
          </a:p>
        </p:txBody>
      </p:sp>
    </p:spTree>
    <p:extLst>
      <p:ext uri="{BB962C8B-B14F-4D97-AF65-F5344CB8AC3E}">
        <p14:creationId xmlns:p14="http://schemas.microsoft.com/office/powerpoint/2010/main" val="1194420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9</a:t>
            </a:fld>
            <a:endParaRPr lang="fr-FR"/>
          </a:p>
        </p:txBody>
      </p:sp>
    </p:spTree>
    <p:extLst>
      <p:ext uri="{BB962C8B-B14F-4D97-AF65-F5344CB8AC3E}">
        <p14:creationId xmlns:p14="http://schemas.microsoft.com/office/powerpoint/2010/main" val="3229215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10</a:t>
            </a:fld>
            <a:endParaRPr lang="fr-FR"/>
          </a:p>
        </p:txBody>
      </p:sp>
    </p:spTree>
    <p:extLst>
      <p:ext uri="{BB962C8B-B14F-4D97-AF65-F5344CB8AC3E}">
        <p14:creationId xmlns:p14="http://schemas.microsoft.com/office/powerpoint/2010/main" val="72714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7291BFD-5469-4417-A85A-E116E99CC7C6}" type="slidenum">
              <a:rPr lang="fr-FR" smtClean="0"/>
              <a:t>11</a:t>
            </a:fld>
            <a:endParaRPr lang="fr-FR"/>
          </a:p>
        </p:txBody>
      </p:sp>
    </p:spTree>
    <p:extLst>
      <p:ext uri="{BB962C8B-B14F-4D97-AF65-F5344CB8AC3E}">
        <p14:creationId xmlns:p14="http://schemas.microsoft.com/office/powerpoint/2010/main" val="395662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BBD1D-3DEF-4CE6-901C-9595A073869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CD43E7B-A518-416D-89ED-99F168E7F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98F2DE0-3575-4F18-BB6B-B5C5AB362134}"/>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5" name="Espace réservé du pied de page 4">
            <a:extLst>
              <a:ext uri="{FF2B5EF4-FFF2-40B4-BE49-F238E27FC236}">
                <a16:creationId xmlns:a16="http://schemas.microsoft.com/office/drawing/2014/main" id="{D29E15B8-D3D8-4A4F-8D75-445BB30486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946A09-2F8F-4C3F-A4AC-4702D034D45B}"/>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329043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EF1FC-E295-4695-95DC-903E200D8C7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76F14CF-EDA9-4FA2-B113-0B27CAE5E5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561002-6F4B-4AE2-95A7-9CF3DF218A4B}"/>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5" name="Espace réservé du pied de page 4">
            <a:extLst>
              <a:ext uri="{FF2B5EF4-FFF2-40B4-BE49-F238E27FC236}">
                <a16:creationId xmlns:a16="http://schemas.microsoft.com/office/drawing/2014/main" id="{6A4D3D83-97E9-4762-86ED-5E7CF14250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18B7A9-1FEA-43F0-92B5-443ACE19BF47}"/>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114454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9382A95-DCBB-4DD3-8289-B97E116AFC6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9D1B882-824C-4023-9199-0F71C212A2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9867ED-3785-42BF-9071-FC63393F2600}"/>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5" name="Espace réservé du pied de page 4">
            <a:extLst>
              <a:ext uri="{FF2B5EF4-FFF2-40B4-BE49-F238E27FC236}">
                <a16:creationId xmlns:a16="http://schemas.microsoft.com/office/drawing/2014/main" id="{471A9D9B-3418-4006-839F-6D4FC1B91A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3587CF-C524-4D12-9378-D8762D6421FD}"/>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317709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98BEB-E1B2-404B-925A-03510B8FBF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F1AC66-287A-4A24-9374-9B69D6058DA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F8DF2E-CE77-4A22-B194-4ABEB9CC7173}"/>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5" name="Espace réservé du pied de page 4">
            <a:extLst>
              <a:ext uri="{FF2B5EF4-FFF2-40B4-BE49-F238E27FC236}">
                <a16:creationId xmlns:a16="http://schemas.microsoft.com/office/drawing/2014/main" id="{66BABA71-545E-4679-A3CA-070871419E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5FD8D9-1399-4435-867B-286DC4BFF919}"/>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209152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41D062-1A56-4D1C-9F09-7D8BB82CCF0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60CA220-CF4D-4DDC-B376-4DFFCA1AB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6707A2-E562-4C7A-9FE0-DF1382BD7F1B}"/>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5" name="Espace réservé du pied de page 4">
            <a:extLst>
              <a:ext uri="{FF2B5EF4-FFF2-40B4-BE49-F238E27FC236}">
                <a16:creationId xmlns:a16="http://schemas.microsoft.com/office/drawing/2014/main" id="{D8E480B8-AA55-45FC-A90E-82D3DCD04F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9057A6-0EAB-4769-807C-4D71AA2EFDB3}"/>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53645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AD059-A9D1-41D8-9737-F09111CA5F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18DAAE9-A11D-4355-B06E-310784443ED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D03C304-D4EF-4574-B0D5-B2320B3B354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6C387AE-5049-495D-AF33-26305567A5A8}"/>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6" name="Espace réservé du pied de page 5">
            <a:extLst>
              <a:ext uri="{FF2B5EF4-FFF2-40B4-BE49-F238E27FC236}">
                <a16:creationId xmlns:a16="http://schemas.microsoft.com/office/drawing/2014/main" id="{059C7B07-C53B-46AF-9136-FE7D7EB93B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1869EF-8B08-452A-A103-F87E4267AD65}"/>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301302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04CBA-D688-4F88-BD44-6B7EA57608D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02ACD15-68B7-4736-BC2B-0929D02C99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A0E6ED2-E0CD-4AC1-800E-0E75C97DA1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C193EAD-8D09-49AC-AA9D-CD26C55BF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7AC4C4-3658-427D-BB9F-DF690A1D4DB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A925F01-76E1-407A-944B-5E80E10B7878}"/>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8" name="Espace réservé du pied de page 7">
            <a:extLst>
              <a:ext uri="{FF2B5EF4-FFF2-40B4-BE49-F238E27FC236}">
                <a16:creationId xmlns:a16="http://schemas.microsoft.com/office/drawing/2014/main" id="{752F1C64-0681-43F0-9624-B45B8C752A3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5A5C8CE-9B22-4336-9F0D-D14029C673C1}"/>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262258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897BE-C048-4F07-A35F-02043F19E9A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43CE161-AB07-4290-A88B-4E4EC3264ECF}"/>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4" name="Espace réservé du pied de page 3">
            <a:extLst>
              <a:ext uri="{FF2B5EF4-FFF2-40B4-BE49-F238E27FC236}">
                <a16:creationId xmlns:a16="http://schemas.microsoft.com/office/drawing/2014/main" id="{2739393A-BF5B-41CA-AEAF-387F1DC938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F2BF60B-10D2-48C1-A7BE-FD371B0DCE61}"/>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384400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497BE3-1363-405C-99DE-1A3A7CC42042}"/>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3" name="Espace réservé du pied de page 2">
            <a:extLst>
              <a:ext uri="{FF2B5EF4-FFF2-40B4-BE49-F238E27FC236}">
                <a16:creationId xmlns:a16="http://schemas.microsoft.com/office/drawing/2014/main" id="{99E793C1-6521-4588-8F0E-54750EFEAF5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CDF798A-540C-458C-974C-2940DD2DE180}"/>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308590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73F93-6F8A-4645-81F5-FF8384B7F4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7BDD368-5B16-4E61-A812-BDD167FE0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A10A82-E982-41D6-93BD-CDBC3F945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9EA533B-4275-4180-A70D-C3352E0D83D2}"/>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6" name="Espace réservé du pied de page 5">
            <a:extLst>
              <a:ext uri="{FF2B5EF4-FFF2-40B4-BE49-F238E27FC236}">
                <a16:creationId xmlns:a16="http://schemas.microsoft.com/office/drawing/2014/main" id="{741A1512-2037-4E4F-9F68-CB666F4D25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311793-0E2D-4780-86CF-BEF039D870B3}"/>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152995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4D2EB-5E86-4078-BF20-42F16C1701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86C6528-F3C8-4E98-A648-24C73CE60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03E1982-3C09-4715-A7E0-D4A97931F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148E6B8-1948-4DA1-92A3-E626696AEEA5}"/>
              </a:ext>
            </a:extLst>
          </p:cNvPr>
          <p:cNvSpPr>
            <a:spLocks noGrp="1"/>
          </p:cNvSpPr>
          <p:nvPr>
            <p:ph type="dt" sz="half" idx="10"/>
          </p:nvPr>
        </p:nvSpPr>
        <p:spPr/>
        <p:txBody>
          <a:bodyPr/>
          <a:lstStyle/>
          <a:p>
            <a:fld id="{73780165-0547-406B-862F-7883E9EDB59F}" type="datetimeFigureOut">
              <a:rPr lang="fr-FR" smtClean="0"/>
              <a:t>11/03/2022</a:t>
            </a:fld>
            <a:endParaRPr lang="fr-FR"/>
          </a:p>
        </p:txBody>
      </p:sp>
      <p:sp>
        <p:nvSpPr>
          <p:cNvPr id="6" name="Espace réservé du pied de page 5">
            <a:extLst>
              <a:ext uri="{FF2B5EF4-FFF2-40B4-BE49-F238E27FC236}">
                <a16:creationId xmlns:a16="http://schemas.microsoft.com/office/drawing/2014/main" id="{AE78B405-CAC2-41FF-91C2-C7BEE837A97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5D7220-1B6D-4425-AEC6-EEB4367294CA}"/>
              </a:ext>
            </a:extLst>
          </p:cNvPr>
          <p:cNvSpPr>
            <a:spLocks noGrp="1"/>
          </p:cNvSpPr>
          <p:nvPr>
            <p:ph type="sldNum" sz="quarter" idx="12"/>
          </p:nvPr>
        </p:nvSpPr>
        <p:spPr/>
        <p:txBody>
          <a:bodyPr/>
          <a:lstStyle/>
          <a:p>
            <a:fld id="{B1D4953A-39A6-4981-BFEF-26061490D963}" type="slidenum">
              <a:rPr lang="fr-FR" smtClean="0"/>
              <a:t>‹N°›</a:t>
            </a:fld>
            <a:endParaRPr lang="fr-FR"/>
          </a:p>
        </p:txBody>
      </p:sp>
    </p:spTree>
    <p:extLst>
      <p:ext uri="{BB962C8B-B14F-4D97-AF65-F5344CB8AC3E}">
        <p14:creationId xmlns:p14="http://schemas.microsoft.com/office/powerpoint/2010/main" val="32328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777DFD-9F4D-4B4E-9481-B9490F1E3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E598604-B713-4B09-9E24-13BE38220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F7DA84-DF9F-4873-A087-68C31EDA7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80165-0547-406B-862F-7883E9EDB59F}" type="datetimeFigureOut">
              <a:rPr lang="fr-FR" smtClean="0"/>
              <a:t>11/03/2022</a:t>
            </a:fld>
            <a:endParaRPr lang="fr-FR"/>
          </a:p>
        </p:txBody>
      </p:sp>
      <p:sp>
        <p:nvSpPr>
          <p:cNvPr id="5" name="Espace réservé du pied de page 4">
            <a:extLst>
              <a:ext uri="{FF2B5EF4-FFF2-40B4-BE49-F238E27FC236}">
                <a16:creationId xmlns:a16="http://schemas.microsoft.com/office/drawing/2014/main" id="{B78B5C46-FDEC-46D8-8F9F-7D2312276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B88160E-9DF4-49D9-AC86-E0AAA8BB03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4953A-39A6-4981-BFEF-26061490D963}" type="slidenum">
              <a:rPr lang="fr-FR" smtClean="0"/>
              <a:t>‹N°›</a:t>
            </a:fld>
            <a:endParaRPr lang="fr-FR"/>
          </a:p>
        </p:txBody>
      </p:sp>
    </p:spTree>
    <p:extLst>
      <p:ext uri="{BB962C8B-B14F-4D97-AF65-F5344CB8AC3E}">
        <p14:creationId xmlns:p14="http://schemas.microsoft.com/office/powerpoint/2010/main" val="1294601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C348D37-213B-4E78-B3AB-7C659B5F3C84}"/>
              </a:ext>
            </a:extLst>
          </p:cNvPr>
          <p:cNvSpPr txBox="1"/>
          <p:nvPr/>
        </p:nvSpPr>
        <p:spPr>
          <a:xfrm>
            <a:off x="4961892" y="5380382"/>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Mme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B3156D1F-823C-4A02-8351-5B6719EDF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10229"/>
            <a:ext cx="5335640" cy="1448422"/>
          </a:xfrm>
          <a:prstGeom prst="rect">
            <a:avLst/>
          </a:prstGeom>
        </p:spPr>
      </p:pic>
      <p:sp>
        <p:nvSpPr>
          <p:cNvPr id="6" name="Rectangle 5">
            <a:extLst>
              <a:ext uri="{FF2B5EF4-FFF2-40B4-BE49-F238E27FC236}">
                <a16:creationId xmlns:a16="http://schemas.microsoft.com/office/drawing/2014/main" id="{A620E038-1568-48BD-BF3D-799441F20661}"/>
              </a:ext>
            </a:extLst>
          </p:cNvPr>
          <p:cNvSpPr/>
          <p:nvPr/>
        </p:nvSpPr>
        <p:spPr>
          <a:xfrm>
            <a:off x="0" y="241885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Programmation orientée objet: Java</a:t>
            </a:r>
          </a:p>
          <a:p>
            <a:pPr algn="ctr"/>
            <a:r>
              <a:rPr lang="fr-FR" sz="3600" b="1" dirty="0">
                <a:latin typeface="Arial" panose="020B0604020202020204" pitchFamily="34" charset="0"/>
                <a:cs typeface="Arial" panose="020B0604020202020204" pitchFamily="34" charset="0"/>
              </a:rPr>
              <a:t>Bases du langage. p3</a:t>
            </a:r>
          </a:p>
        </p:txBody>
      </p:sp>
    </p:spTree>
    <p:extLst>
      <p:ext uri="{BB962C8B-B14F-4D97-AF65-F5344CB8AC3E}">
        <p14:creationId xmlns:p14="http://schemas.microsoft.com/office/powerpoint/2010/main" val="6022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4" name="ZoneTexte 3">
            <a:extLst>
              <a:ext uri="{FF2B5EF4-FFF2-40B4-BE49-F238E27FC236}">
                <a16:creationId xmlns:a16="http://schemas.microsoft.com/office/drawing/2014/main" id="{290B946B-60CC-46D0-B507-C1CEE22958B0}"/>
              </a:ext>
            </a:extLst>
          </p:cNvPr>
          <p:cNvSpPr txBox="1"/>
          <p:nvPr/>
        </p:nvSpPr>
        <p:spPr>
          <a:xfrm>
            <a:off x="873760" y="1137919"/>
            <a:ext cx="558800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Contrôler l’accès aux membres d’une classe</a:t>
            </a:r>
          </a:p>
        </p:txBody>
      </p:sp>
      <p:sp>
        <p:nvSpPr>
          <p:cNvPr id="6" name="ZoneTexte 5">
            <a:extLst>
              <a:ext uri="{FF2B5EF4-FFF2-40B4-BE49-F238E27FC236}">
                <a16:creationId xmlns:a16="http://schemas.microsoft.com/office/drawing/2014/main" id="{B62551C7-DF51-4AC4-A596-6044D65E5CD5}"/>
              </a:ext>
            </a:extLst>
          </p:cNvPr>
          <p:cNvSpPr txBox="1"/>
          <p:nvPr/>
        </p:nvSpPr>
        <p:spPr>
          <a:xfrm>
            <a:off x="1244600" y="1675676"/>
            <a:ext cx="10764520" cy="1754326"/>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modificateurs de niveau d'accès déterminent si d'autres classes peuvent utiliser un champ particulier ou invoquer une méthode particulière. Il existe deux niveaux de contrôle d'accès :</a:t>
            </a:r>
          </a:p>
          <a:p>
            <a:endParaRPr lang="fr-FR"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Au niveau supérieur—</a:t>
            </a:r>
            <a:r>
              <a:rPr lang="fr-FR" i="1" dirty="0">
                <a:latin typeface="Arial" panose="020B0604020202020204" pitchFamily="34" charset="0"/>
                <a:cs typeface="Arial" panose="020B0604020202020204" pitchFamily="34" charset="0"/>
              </a:rPr>
              <a:t>public</a:t>
            </a:r>
            <a:r>
              <a:rPr lang="fr-FR" dirty="0">
                <a:latin typeface="Arial" panose="020B0604020202020204" pitchFamily="34" charset="0"/>
                <a:cs typeface="Arial" panose="020B0604020202020204" pitchFamily="34" charset="0"/>
              </a:rPr>
              <a:t> ,ou package-</a:t>
            </a:r>
            <a:r>
              <a:rPr lang="fr-FR" dirty="0" err="1">
                <a:latin typeface="Arial" panose="020B0604020202020204" pitchFamily="34" charset="0"/>
                <a:cs typeface="Arial" panose="020B0604020202020204" pitchFamily="34" charset="0"/>
              </a:rPr>
              <a:t>private</a:t>
            </a:r>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pas de modificateur explicite</a:t>
            </a:r>
            <a:r>
              <a:rPr lang="fr-FR"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Au niveau des membres—</a:t>
            </a:r>
            <a:r>
              <a:rPr lang="fr-FR" i="1" dirty="0">
                <a:latin typeface="Arial" panose="020B0604020202020204" pitchFamily="34" charset="0"/>
                <a:cs typeface="Arial" panose="020B0604020202020204" pitchFamily="34" charset="0"/>
              </a:rPr>
              <a:t>public</a:t>
            </a:r>
            <a:r>
              <a:rPr lang="fr-FR" dirty="0">
                <a:latin typeface="Arial" panose="020B0604020202020204" pitchFamily="34" charset="0"/>
                <a:cs typeface="Arial" panose="020B0604020202020204" pitchFamily="34" charset="0"/>
              </a:rPr>
              <a:t>, </a:t>
            </a:r>
            <a:r>
              <a:rPr lang="fr-FR" i="1" dirty="0" err="1">
                <a:latin typeface="Arial" panose="020B0604020202020204" pitchFamily="34" charset="0"/>
                <a:cs typeface="Arial" panose="020B0604020202020204" pitchFamily="34" charset="0"/>
              </a:rPr>
              <a:t>private</a:t>
            </a:r>
            <a:r>
              <a:rPr lang="fr-FR" dirty="0">
                <a:latin typeface="Arial" panose="020B0604020202020204" pitchFamily="34" charset="0"/>
                <a:cs typeface="Arial" panose="020B0604020202020204" pitchFamily="34" charset="0"/>
              </a:rPr>
              <a:t>, </a:t>
            </a:r>
            <a:r>
              <a:rPr lang="fr-FR" i="1" dirty="0" err="1">
                <a:latin typeface="Arial" panose="020B0604020202020204" pitchFamily="34" charset="0"/>
                <a:cs typeface="Arial" panose="020B0604020202020204" pitchFamily="34" charset="0"/>
              </a:rPr>
              <a:t>protected</a:t>
            </a:r>
            <a:r>
              <a:rPr lang="fr-FR" i="1" dirty="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 ou package-</a:t>
            </a:r>
            <a:r>
              <a:rPr lang="fr-FR" dirty="0" err="1">
                <a:latin typeface="Arial" panose="020B0604020202020204" pitchFamily="34" charset="0"/>
                <a:cs typeface="Arial" panose="020B0604020202020204" pitchFamily="34" charset="0"/>
              </a:rPr>
              <a:t>private</a:t>
            </a:r>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pas de modificateur explicite</a:t>
            </a:r>
            <a:r>
              <a:rPr lang="fr-FR" dirty="0">
                <a:latin typeface="Arial" panose="020B0604020202020204" pitchFamily="34" charset="0"/>
                <a:cs typeface="Arial" panose="020B0604020202020204" pitchFamily="34" charset="0"/>
              </a:rPr>
              <a:t>).</a:t>
            </a:r>
          </a:p>
        </p:txBody>
      </p:sp>
      <p:sp>
        <p:nvSpPr>
          <p:cNvPr id="8" name="ZoneTexte 7">
            <a:extLst>
              <a:ext uri="{FF2B5EF4-FFF2-40B4-BE49-F238E27FC236}">
                <a16:creationId xmlns:a16="http://schemas.microsoft.com/office/drawing/2014/main" id="{2D4CFD3A-B549-4F31-9425-69E4C9443909}"/>
              </a:ext>
            </a:extLst>
          </p:cNvPr>
          <p:cNvSpPr txBox="1"/>
          <p:nvPr/>
        </p:nvSpPr>
        <p:spPr>
          <a:xfrm>
            <a:off x="214630" y="3598427"/>
            <a:ext cx="11794490" cy="2585323"/>
          </a:xfrm>
          <a:prstGeom prst="rect">
            <a:avLst/>
          </a:prstGeom>
          <a:noFill/>
        </p:spPr>
        <p:txBody>
          <a:bodyPr wrap="square">
            <a:spAutoFit/>
          </a:bodyPr>
          <a:lstStyle/>
          <a:p>
            <a:pPr algn="just"/>
            <a:r>
              <a:rPr lang="fr-FR" dirty="0">
                <a:latin typeface="Arial" panose="020B0604020202020204" pitchFamily="34" charset="0"/>
                <a:cs typeface="Arial" panose="020B0604020202020204" pitchFamily="34" charset="0"/>
              </a:rPr>
              <a:t>Une classe peut être déclarée avec le modificateur </a:t>
            </a:r>
            <a:r>
              <a:rPr lang="fr-FR" b="1" i="1" dirty="0">
                <a:latin typeface="Arial" panose="020B0604020202020204" pitchFamily="34" charset="0"/>
                <a:cs typeface="Arial" panose="020B0604020202020204" pitchFamily="34" charset="0"/>
              </a:rPr>
              <a:t>public</a:t>
            </a:r>
            <a:r>
              <a:rPr lang="fr-FR" dirty="0">
                <a:latin typeface="Arial" panose="020B0604020202020204" pitchFamily="34" charset="0"/>
                <a:cs typeface="Arial" panose="020B0604020202020204" pitchFamily="34" charset="0"/>
              </a:rPr>
              <a:t>, auquel cas cette classe est visible par toutes les classes partout. Si une classe </a:t>
            </a:r>
            <a:r>
              <a:rPr lang="fr-FR" b="1" i="1" dirty="0">
                <a:latin typeface="Arial" panose="020B0604020202020204" pitchFamily="34" charset="0"/>
                <a:cs typeface="Arial" panose="020B0604020202020204" pitchFamily="34" charset="0"/>
              </a:rPr>
              <a:t>n'a pas de modificateur</a:t>
            </a:r>
            <a:r>
              <a:rPr lang="fr-FR" dirty="0">
                <a:latin typeface="Arial" panose="020B0604020202020204" pitchFamily="34" charset="0"/>
                <a:cs typeface="Arial" panose="020B0604020202020204" pitchFamily="34" charset="0"/>
              </a:rPr>
              <a:t>, elle n'est visible que dans son propre package.</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Au niveau des membres, on peut également utiliser le modificateur </a:t>
            </a:r>
            <a:r>
              <a:rPr lang="fr-FR" b="1" i="1" dirty="0">
                <a:latin typeface="Arial" panose="020B0604020202020204" pitchFamily="34" charset="0"/>
                <a:cs typeface="Arial" panose="020B0604020202020204" pitchFamily="34" charset="0"/>
              </a:rPr>
              <a:t>public</a:t>
            </a:r>
            <a:r>
              <a:rPr lang="fr-FR" dirty="0">
                <a:latin typeface="Arial" panose="020B0604020202020204" pitchFamily="34" charset="0"/>
                <a:cs typeface="Arial" panose="020B0604020202020204" pitchFamily="34" charset="0"/>
              </a:rPr>
              <a:t> ou </a:t>
            </a:r>
            <a:r>
              <a:rPr lang="fr-FR" b="1" i="1" dirty="0">
                <a:latin typeface="Arial" panose="020B0604020202020204" pitchFamily="34" charset="0"/>
                <a:cs typeface="Arial" panose="020B0604020202020204" pitchFamily="34" charset="0"/>
              </a:rPr>
              <a:t>aucun modificateur </a:t>
            </a:r>
            <a:r>
              <a:rPr lang="fr-FR" dirty="0">
                <a:latin typeface="Arial" panose="020B0604020202020204" pitchFamily="34" charset="0"/>
                <a:cs typeface="Arial" panose="020B0604020202020204" pitchFamily="34" charset="0"/>
              </a:rPr>
              <a:t>comme avec les classes de niveau supérieur, et avec la même signification.</a:t>
            </a:r>
          </a:p>
          <a:p>
            <a:pPr algn="just"/>
            <a:r>
              <a:rPr lang="fr-FR" dirty="0">
                <a:latin typeface="Arial" panose="020B0604020202020204" pitchFamily="34" charset="0"/>
                <a:cs typeface="Arial" panose="020B0604020202020204" pitchFamily="34" charset="0"/>
              </a:rPr>
              <a:t>Pour les membres, il existe deux modificateurs d'accès supplémentaires : </a:t>
            </a:r>
            <a:r>
              <a:rPr lang="fr-FR" b="1" i="1" dirty="0" err="1">
                <a:latin typeface="Arial" panose="020B0604020202020204" pitchFamily="34" charset="0"/>
                <a:cs typeface="Arial" panose="020B0604020202020204" pitchFamily="34" charset="0"/>
              </a:rPr>
              <a:t>private</a:t>
            </a:r>
            <a:r>
              <a:rPr lang="fr-FR" dirty="0">
                <a:latin typeface="Arial" panose="020B0604020202020204" pitchFamily="34" charset="0"/>
                <a:cs typeface="Arial" panose="020B0604020202020204" pitchFamily="34" charset="0"/>
              </a:rPr>
              <a:t> et </a:t>
            </a:r>
            <a:r>
              <a:rPr lang="fr-FR" b="1" i="1" dirty="0" err="1">
                <a:latin typeface="Arial" panose="020B0604020202020204" pitchFamily="34" charset="0"/>
                <a:cs typeface="Arial" panose="020B0604020202020204" pitchFamily="34" charset="0"/>
              </a:rPr>
              <a:t>protected</a:t>
            </a:r>
            <a:r>
              <a:rPr lang="fr-FR" dirty="0">
                <a:latin typeface="Arial" panose="020B0604020202020204" pitchFamily="34" charset="0"/>
                <a:cs typeface="Arial" panose="020B0604020202020204" pitchFamily="34" charset="0"/>
              </a:rPr>
              <a:t>. Le modificateur </a:t>
            </a:r>
            <a:r>
              <a:rPr lang="fr-FR" dirty="0" err="1">
                <a:latin typeface="Arial" panose="020B0604020202020204" pitchFamily="34" charset="0"/>
                <a:cs typeface="Arial" panose="020B0604020202020204" pitchFamily="34" charset="0"/>
              </a:rPr>
              <a:t>private</a:t>
            </a:r>
            <a:r>
              <a:rPr lang="fr-FR" dirty="0">
                <a:latin typeface="Arial" panose="020B0604020202020204" pitchFamily="34" charset="0"/>
                <a:cs typeface="Arial" panose="020B0604020202020204" pitchFamily="34" charset="0"/>
              </a:rPr>
              <a:t> spécifie que le membre n'est accessible que dans sa propre classe. Le modificateur </a:t>
            </a:r>
            <a:r>
              <a:rPr lang="fr-FR" dirty="0" err="1">
                <a:latin typeface="Arial" panose="020B0604020202020204" pitchFamily="34" charset="0"/>
                <a:cs typeface="Arial" panose="020B0604020202020204" pitchFamily="34" charset="0"/>
              </a:rPr>
              <a:t>protected</a:t>
            </a:r>
            <a:r>
              <a:rPr lang="fr-FR" dirty="0">
                <a:latin typeface="Arial" panose="020B0604020202020204" pitchFamily="34" charset="0"/>
                <a:cs typeface="Arial" panose="020B0604020202020204" pitchFamily="34" charset="0"/>
              </a:rPr>
              <a:t> spécifie que le membre n'est accessible qu'au sein de son propre package</a:t>
            </a:r>
          </a:p>
          <a:p>
            <a:pPr algn="just"/>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452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55703BDF-627E-4ACA-A717-B4E38668EF50}"/>
              </a:ext>
            </a:extLst>
          </p:cNvPr>
          <p:cNvSpPr txBox="1"/>
          <p:nvPr/>
        </p:nvSpPr>
        <p:spPr>
          <a:xfrm>
            <a:off x="812800" y="99568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membres d’une classe</a:t>
            </a:r>
          </a:p>
        </p:txBody>
      </p:sp>
      <p:sp>
        <p:nvSpPr>
          <p:cNvPr id="5" name="ZoneTexte 4">
            <a:extLst>
              <a:ext uri="{FF2B5EF4-FFF2-40B4-BE49-F238E27FC236}">
                <a16:creationId xmlns:a16="http://schemas.microsoft.com/office/drawing/2014/main" id="{16241F38-E747-4D22-988D-4FCC1CCF9C2A}"/>
              </a:ext>
            </a:extLst>
          </p:cNvPr>
          <p:cNvSpPr txBox="1"/>
          <p:nvPr/>
        </p:nvSpPr>
        <p:spPr>
          <a:xfrm>
            <a:off x="1590040" y="2101058"/>
            <a:ext cx="6106160" cy="2031325"/>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Variables communes à tous les objets.</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Mot-clé </a:t>
            </a:r>
            <a:r>
              <a:rPr lang="fr-FR" dirty="0" err="1">
                <a:latin typeface="Arial" panose="020B0604020202020204" pitchFamily="34" charset="0"/>
                <a:cs typeface="Arial" panose="020B0604020202020204" pitchFamily="34" charset="0"/>
              </a:rPr>
              <a:t>static</a:t>
            </a:r>
            <a:r>
              <a:rPr lang="fr-FR" dirty="0">
                <a:latin typeface="Arial" panose="020B0604020202020204" pitchFamily="34" charset="0"/>
                <a:cs typeface="Arial" panose="020B0604020202020204" pitchFamily="34" charset="0"/>
              </a:rPr>
              <a:t> =&gt; Variables de classes.</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Ils sont associés à la classe, plutôt qu'à n'importe quel objet.</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Tout objet peut modifier la valeur d'une variable de classe, mais les variables de classe peuvent également être manipulées sans créer d'instance de la classe. </a:t>
            </a:r>
          </a:p>
        </p:txBody>
      </p:sp>
      <p:sp>
        <p:nvSpPr>
          <p:cNvPr id="6" name="ZoneTexte 5">
            <a:extLst>
              <a:ext uri="{FF2B5EF4-FFF2-40B4-BE49-F238E27FC236}">
                <a16:creationId xmlns:a16="http://schemas.microsoft.com/office/drawing/2014/main" id="{C6C983C6-18A2-478A-BDAD-45B9FFC6C89B}"/>
              </a:ext>
            </a:extLst>
          </p:cNvPr>
          <p:cNvSpPr txBox="1"/>
          <p:nvPr/>
        </p:nvSpPr>
        <p:spPr>
          <a:xfrm>
            <a:off x="1590040" y="1690132"/>
            <a:ext cx="351536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Variables</a:t>
            </a:r>
          </a:p>
        </p:txBody>
      </p:sp>
      <p:sp>
        <p:nvSpPr>
          <p:cNvPr id="7" name="ZoneTexte 6">
            <a:extLst>
              <a:ext uri="{FF2B5EF4-FFF2-40B4-BE49-F238E27FC236}">
                <a16:creationId xmlns:a16="http://schemas.microsoft.com/office/drawing/2014/main" id="{741E1DB2-A795-4C40-91FF-48BA6E8CA3F0}"/>
              </a:ext>
            </a:extLst>
          </p:cNvPr>
          <p:cNvSpPr txBox="1"/>
          <p:nvPr/>
        </p:nvSpPr>
        <p:spPr>
          <a:xfrm>
            <a:off x="1590040" y="4499097"/>
            <a:ext cx="351536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Méthodes</a:t>
            </a:r>
          </a:p>
        </p:txBody>
      </p:sp>
      <p:sp>
        <p:nvSpPr>
          <p:cNvPr id="9" name="ZoneTexte 8">
            <a:extLst>
              <a:ext uri="{FF2B5EF4-FFF2-40B4-BE49-F238E27FC236}">
                <a16:creationId xmlns:a16="http://schemas.microsoft.com/office/drawing/2014/main" id="{0481F9AC-18AC-4A0E-AB60-5842B12D82BA}"/>
              </a:ext>
            </a:extLst>
          </p:cNvPr>
          <p:cNvSpPr txBox="1"/>
          <p:nvPr/>
        </p:nvSpPr>
        <p:spPr>
          <a:xfrm>
            <a:off x="1590040" y="5002356"/>
            <a:ext cx="10337800" cy="2031325"/>
          </a:xfrm>
          <a:prstGeom prst="rect">
            <a:avLst/>
          </a:prstGeom>
          <a:noFill/>
        </p:spPr>
        <p:txBody>
          <a:bodyPr wrap="square">
            <a:spAutoFit/>
          </a:bodyPr>
          <a:lstStyle/>
          <a:p>
            <a:pPr marL="285750" indent="-285750">
              <a:buFont typeface="Arial" panose="020B0604020202020204" pitchFamily="34" charset="0"/>
              <a:buChar char="•"/>
            </a:pPr>
            <a:r>
              <a:rPr lang="fr-FR" dirty="0"/>
              <a:t>Java prend en charge les méthodes statiques ainsi que les variables statiques.</a:t>
            </a:r>
          </a:p>
          <a:p>
            <a:pPr marL="285750" indent="-285750">
              <a:buFont typeface="Arial" panose="020B0604020202020204" pitchFamily="34" charset="0"/>
              <a:buChar char="•"/>
            </a:pPr>
            <a:r>
              <a:rPr lang="fr-FR" dirty="0"/>
              <a:t>Les méthodes statiques, qui ont le modificateur </a:t>
            </a:r>
            <a:r>
              <a:rPr lang="fr-FR" dirty="0" err="1"/>
              <a:t>static</a:t>
            </a:r>
            <a:r>
              <a:rPr lang="fr-FR" dirty="0"/>
              <a:t> dans leurs déclarations, doivent être appelées avec le nom de la classe, sans qu'il soit nécessaire de créer une instance de la classe.</a:t>
            </a:r>
          </a:p>
          <a:p>
            <a:pPr marL="285750" indent="-285750">
              <a:buFont typeface="Arial" panose="020B0604020202020204" pitchFamily="34" charset="0"/>
              <a:buChar char="•"/>
            </a:pPr>
            <a:r>
              <a:rPr lang="fr-FR" dirty="0"/>
              <a:t>Une utilisation courante des méthodes statiques consiste à accéder à des champs statiques.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5792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10E4CF2C-76D6-4585-88C8-8305BDB720AC}"/>
              </a:ext>
            </a:extLst>
          </p:cNvPr>
          <p:cNvSpPr txBox="1"/>
          <p:nvPr/>
        </p:nvSpPr>
        <p:spPr>
          <a:xfrm>
            <a:off x="812800" y="99568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membres d’une classe</a:t>
            </a:r>
          </a:p>
        </p:txBody>
      </p:sp>
      <p:sp>
        <p:nvSpPr>
          <p:cNvPr id="6" name="ZoneTexte 5">
            <a:extLst>
              <a:ext uri="{FF2B5EF4-FFF2-40B4-BE49-F238E27FC236}">
                <a16:creationId xmlns:a16="http://schemas.microsoft.com/office/drawing/2014/main" id="{8892F358-FE0B-4515-A11F-D4433CD60927}"/>
              </a:ext>
            </a:extLst>
          </p:cNvPr>
          <p:cNvSpPr txBox="1"/>
          <p:nvPr/>
        </p:nvSpPr>
        <p:spPr>
          <a:xfrm>
            <a:off x="1082040" y="1775938"/>
            <a:ext cx="10845800" cy="4247317"/>
          </a:xfrm>
          <a:prstGeom prst="rect">
            <a:avLst/>
          </a:prstGeom>
          <a:noFill/>
        </p:spPr>
        <p:txBody>
          <a:bodyPr wrap="square">
            <a:spAutoFit/>
          </a:bodyPr>
          <a:lstStyle/>
          <a:p>
            <a:r>
              <a:rPr lang="fr-FR" dirty="0"/>
              <a:t>Toutes les combinaisons de variables et de méthodes d'instance et de classe ne sont pas autorisées :</a:t>
            </a:r>
          </a:p>
          <a:p>
            <a:endParaRPr lang="fr-FR" dirty="0"/>
          </a:p>
          <a:p>
            <a:pPr marL="742950" lvl="1" indent="-285750">
              <a:buFont typeface="Arial" panose="020B0604020202020204" pitchFamily="34" charset="0"/>
              <a:buChar char="•"/>
            </a:pPr>
            <a:r>
              <a:rPr lang="fr-FR" dirty="0"/>
              <a:t>Les méthodes d'instance peuvent accéder directement aux variables d'instance et aux méthodes d'instance.</a:t>
            </a:r>
          </a:p>
          <a:p>
            <a:pPr marL="742950" lvl="1" indent="-285750">
              <a:buFont typeface="Arial" panose="020B0604020202020204" pitchFamily="34" charset="0"/>
              <a:buChar char="•"/>
            </a:pPr>
            <a:r>
              <a:rPr lang="fr-FR" dirty="0"/>
              <a:t>Les méthodes d'instance peuvent accéder directement aux variables de classe et aux méthodes de classe.</a:t>
            </a:r>
          </a:p>
          <a:p>
            <a:pPr marL="742950" lvl="1" indent="-285750">
              <a:buFont typeface="Arial" panose="020B0604020202020204" pitchFamily="34" charset="0"/>
              <a:buChar char="•"/>
            </a:pPr>
            <a:r>
              <a:rPr lang="fr-FR" dirty="0"/>
              <a:t>Les méthodes de classe peuvent accéder directement aux variables de classe et aux méthodes de classe.</a:t>
            </a:r>
          </a:p>
          <a:p>
            <a:pPr marL="742950" lvl="1" indent="-285750">
              <a:buFont typeface="Arial" panose="020B0604020202020204" pitchFamily="34" charset="0"/>
              <a:buChar char="•"/>
            </a:pPr>
            <a:r>
              <a:rPr lang="fr-FR" dirty="0"/>
              <a:t>Les méthodes de classe ne peuvent pas accéder directement aux variables d'instance ou aux méthodes d'instance — elles doivent utiliser une référence d'objet. De plus, les méthodes de classe ne peuvent pas utiliser le mot clé </a:t>
            </a:r>
            <a:r>
              <a:rPr lang="fr-FR" dirty="0" err="1"/>
              <a:t>this</a:t>
            </a:r>
            <a:r>
              <a:rPr lang="fr-FR" dirty="0"/>
              <a:t> car il n'y a pas d'instance à laquelle </a:t>
            </a:r>
            <a:r>
              <a:rPr lang="fr-FR" dirty="0" err="1"/>
              <a:t>this</a:t>
            </a:r>
            <a:r>
              <a:rPr lang="fr-FR" dirty="0"/>
              <a:t> se référer.</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endParaRPr lang="fr-FR" dirty="0"/>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146333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888F8D88-A59D-455F-A850-66EE77BDEA8A}"/>
              </a:ext>
            </a:extLst>
          </p:cNvPr>
          <p:cNvSpPr txBox="1"/>
          <p:nvPr/>
        </p:nvSpPr>
        <p:spPr>
          <a:xfrm>
            <a:off x="812800" y="99568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membres d’une classe</a:t>
            </a:r>
          </a:p>
        </p:txBody>
      </p:sp>
      <p:sp>
        <p:nvSpPr>
          <p:cNvPr id="4" name="ZoneTexte 3">
            <a:extLst>
              <a:ext uri="{FF2B5EF4-FFF2-40B4-BE49-F238E27FC236}">
                <a16:creationId xmlns:a16="http://schemas.microsoft.com/office/drawing/2014/main" id="{6458D2CA-9598-446C-ADFC-DDA9676ECA48}"/>
              </a:ext>
            </a:extLst>
          </p:cNvPr>
          <p:cNvSpPr txBox="1"/>
          <p:nvPr/>
        </p:nvSpPr>
        <p:spPr>
          <a:xfrm>
            <a:off x="1412240" y="165759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constantes</a:t>
            </a:r>
          </a:p>
        </p:txBody>
      </p:sp>
      <p:sp>
        <p:nvSpPr>
          <p:cNvPr id="6" name="ZoneTexte 5">
            <a:extLst>
              <a:ext uri="{FF2B5EF4-FFF2-40B4-BE49-F238E27FC236}">
                <a16:creationId xmlns:a16="http://schemas.microsoft.com/office/drawing/2014/main" id="{B7C8D225-C2D7-43E8-B421-1B8E8C5336A2}"/>
              </a:ext>
            </a:extLst>
          </p:cNvPr>
          <p:cNvSpPr txBox="1"/>
          <p:nvPr/>
        </p:nvSpPr>
        <p:spPr>
          <a:xfrm>
            <a:off x="1656080" y="2319500"/>
            <a:ext cx="10312400"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 modificateur </a:t>
            </a:r>
            <a:r>
              <a:rPr lang="fr-FR" b="1" i="1" dirty="0" err="1">
                <a:latin typeface="Arial" panose="020B0604020202020204" pitchFamily="34" charset="0"/>
                <a:cs typeface="Arial" panose="020B0604020202020204" pitchFamily="34" charset="0"/>
              </a:rPr>
              <a:t>static</a:t>
            </a:r>
            <a:r>
              <a:rPr lang="fr-FR" dirty="0">
                <a:latin typeface="Arial" panose="020B0604020202020204" pitchFamily="34" charset="0"/>
                <a:cs typeface="Arial" panose="020B0604020202020204" pitchFamily="34" charset="0"/>
              </a:rPr>
              <a:t>, en combinaison avec le modificateur </a:t>
            </a:r>
            <a:r>
              <a:rPr lang="fr-FR" b="1" i="1" dirty="0">
                <a:latin typeface="Arial" panose="020B0604020202020204" pitchFamily="34" charset="0"/>
                <a:cs typeface="Arial" panose="020B0604020202020204" pitchFamily="34" charset="0"/>
              </a:rPr>
              <a:t>final</a:t>
            </a:r>
            <a:r>
              <a:rPr lang="fr-FR" dirty="0">
                <a:latin typeface="Arial" panose="020B0604020202020204" pitchFamily="34" charset="0"/>
                <a:cs typeface="Arial" panose="020B0604020202020204" pitchFamily="34" charset="0"/>
              </a:rPr>
              <a:t>, est également utilisé pour définir des constantes. Le modificateur final indique que la valeur de ce champ ne peut pas changer.</a:t>
            </a:r>
          </a:p>
        </p:txBody>
      </p:sp>
      <p:sp>
        <p:nvSpPr>
          <p:cNvPr id="8" name="ZoneTexte 7">
            <a:extLst>
              <a:ext uri="{FF2B5EF4-FFF2-40B4-BE49-F238E27FC236}">
                <a16:creationId xmlns:a16="http://schemas.microsoft.com/office/drawing/2014/main" id="{1B191259-77FE-4E98-9A08-0242937378A0}"/>
              </a:ext>
            </a:extLst>
          </p:cNvPr>
          <p:cNvSpPr txBox="1"/>
          <p:nvPr/>
        </p:nvSpPr>
        <p:spPr>
          <a:xfrm>
            <a:off x="1635760" y="3429000"/>
            <a:ext cx="10556240"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constantes définies de cette manière ne peuvent pas être réaffectées et c'est une erreur de compilation si votre programme essaie de le faire. Par convention, les noms des valeurs constantes sont écrits en majuscules. Si le nom est composé de plusieurs mots, les mots sont séparés par un trait de soulignement (_).</a:t>
            </a:r>
          </a:p>
        </p:txBody>
      </p:sp>
    </p:spTree>
    <p:extLst>
      <p:ext uri="{BB962C8B-B14F-4D97-AF65-F5344CB8AC3E}">
        <p14:creationId xmlns:p14="http://schemas.microsoft.com/office/powerpoint/2010/main" val="321604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91FD5E2F-7455-4A01-BB81-562F379EE5C2}"/>
              </a:ext>
            </a:extLst>
          </p:cNvPr>
          <p:cNvSpPr txBox="1"/>
          <p:nvPr/>
        </p:nvSpPr>
        <p:spPr>
          <a:xfrm>
            <a:off x="812800" y="99568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membres d’une classe</a:t>
            </a:r>
          </a:p>
        </p:txBody>
      </p:sp>
      <p:sp>
        <p:nvSpPr>
          <p:cNvPr id="4" name="ZoneTexte 3">
            <a:extLst>
              <a:ext uri="{FF2B5EF4-FFF2-40B4-BE49-F238E27FC236}">
                <a16:creationId xmlns:a16="http://schemas.microsoft.com/office/drawing/2014/main" id="{3C763990-6B29-4FCE-B087-33E5547B068F}"/>
              </a:ext>
            </a:extLst>
          </p:cNvPr>
          <p:cNvSpPr txBox="1"/>
          <p:nvPr/>
        </p:nvSpPr>
        <p:spPr>
          <a:xfrm>
            <a:off x="1412240" y="165759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Blocs d’initialisation </a:t>
            </a:r>
            <a:r>
              <a:rPr lang="fr-FR" b="1" dirty="0" err="1">
                <a:latin typeface="Arial" panose="020B0604020202020204" pitchFamily="34" charset="0"/>
                <a:cs typeface="Arial" panose="020B0604020202020204" pitchFamily="34" charset="0"/>
              </a:rPr>
              <a:t>static</a:t>
            </a:r>
            <a:endParaRPr lang="fr-FR"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F8555E8F-88E7-4F89-9345-1BFF3B01CE5C}"/>
              </a:ext>
            </a:extLst>
          </p:cNvPr>
          <p:cNvSpPr txBox="1"/>
          <p:nvPr/>
        </p:nvSpPr>
        <p:spPr>
          <a:xfrm>
            <a:off x="1412240" y="2776592"/>
            <a:ext cx="10779760"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 bloc d'initialisation statique est un bloc de code normal entouré d'accolades, { }, et précédé du mot-clé </a:t>
            </a:r>
            <a:r>
              <a:rPr lang="fr-FR" dirty="0" err="1">
                <a:latin typeface="Arial" panose="020B0604020202020204" pitchFamily="34" charset="0"/>
                <a:cs typeface="Arial" panose="020B0604020202020204" pitchFamily="34" charset="0"/>
              </a:rPr>
              <a:t>static</a:t>
            </a:r>
            <a:r>
              <a:rPr lang="fr-FR" dirty="0">
                <a:latin typeface="Arial" panose="020B0604020202020204" pitchFamily="34" charset="0"/>
                <a:cs typeface="Arial" panose="020B0604020202020204" pitchFamily="34" charset="0"/>
              </a:rPr>
              <a:t>. Il sert à initialiser une variable de classe.</a:t>
            </a:r>
          </a:p>
        </p:txBody>
      </p:sp>
      <p:sp>
        <p:nvSpPr>
          <p:cNvPr id="9" name="ZoneTexte 8">
            <a:extLst>
              <a:ext uri="{FF2B5EF4-FFF2-40B4-BE49-F238E27FC236}">
                <a16:creationId xmlns:a16="http://schemas.microsoft.com/office/drawing/2014/main" id="{0DBC8870-C06B-455D-8E3B-01A56DD33D2B}"/>
              </a:ext>
            </a:extLst>
          </p:cNvPr>
          <p:cNvSpPr txBox="1"/>
          <p:nvPr/>
        </p:nvSpPr>
        <p:spPr>
          <a:xfrm>
            <a:off x="3042920" y="4172593"/>
            <a:ext cx="6106160" cy="923330"/>
          </a:xfrm>
          <a:prstGeom prst="rect">
            <a:avLst/>
          </a:prstGeom>
          <a:noFill/>
        </p:spPr>
        <p:txBody>
          <a:bodyPr wrap="square">
            <a:spAutoFit/>
          </a:bodyPr>
          <a:lstStyle/>
          <a:p>
            <a:r>
              <a:rPr lang="en-US" dirty="0"/>
              <a:t>static {</a:t>
            </a:r>
          </a:p>
          <a:p>
            <a:r>
              <a:rPr lang="en-US" dirty="0"/>
              <a:t>           // code </a:t>
            </a:r>
            <a:r>
              <a:rPr lang="en-US" dirty="0" err="1"/>
              <a:t>di’nitialisation</a:t>
            </a:r>
            <a:endParaRPr lang="en-US" dirty="0"/>
          </a:p>
          <a:p>
            <a:r>
              <a:rPr lang="en-US" dirty="0"/>
              <a:t>}</a:t>
            </a:r>
            <a:endParaRPr lang="fr-FR" dirty="0"/>
          </a:p>
        </p:txBody>
      </p:sp>
    </p:spTree>
    <p:extLst>
      <p:ext uri="{BB962C8B-B14F-4D97-AF65-F5344CB8AC3E}">
        <p14:creationId xmlns:p14="http://schemas.microsoft.com/office/powerpoint/2010/main" val="306079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4" name="ZoneTexte 3">
            <a:extLst>
              <a:ext uri="{FF2B5EF4-FFF2-40B4-BE49-F238E27FC236}">
                <a16:creationId xmlns:a16="http://schemas.microsoft.com/office/drawing/2014/main" id="{1BABA9CA-4197-4070-96F4-F2B6A9C6CF98}"/>
              </a:ext>
            </a:extLst>
          </p:cNvPr>
          <p:cNvSpPr txBox="1"/>
          <p:nvPr/>
        </p:nvSpPr>
        <p:spPr>
          <a:xfrm>
            <a:off x="1412240" y="2204160"/>
            <a:ext cx="10665460" cy="1477328"/>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Une classe peut avoir n'importe quel nombre de blocs d'initialisation statiques, et ils peuvent apparaître n'importe où dans le corps de la classe. Le système d'exécution garantit que les blocs d'initialisation statiques sont appelés dans l'ordre dans lequel ils apparaissent dans le code source.</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 Il existe une alternative aux blocs statiques — vous pouvez écrire une méthode statique privée :</a:t>
            </a:r>
          </a:p>
        </p:txBody>
      </p:sp>
      <p:sp>
        <p:nvSpPr>
          <p:cNvPr id="5" name="ZoneTexte 4">
            <a:extLst>
              <a:ext uri="{FF2B5EF4-FFF2-40B4-BE49-F238E27FC236}">
                <a16:creationId xmlns:a16="http://schemas.microsoft.com/office/drawing/2014/main" id="{6EFE1B53-6C86-494D-896A-39E0A88E83E2}"/>
              </a:ext>
            </a:extLst>
          </p:cNvPr>
          <p:cNvSpPr txBox="1"/>
          <p:nvPr/>
        </p:nvSpPr>
        <p:spPr>
          <a:xfrm>
            <a:off x="812800" y="99568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membres d’une classe</a:t>
            </a:r>
          </a:p>
        </p:txBody>
      </p:sp>
      <p:sp>
        <p:nvSpPr>
          <p:cNvPr id="6" name="ZoneTexte 5">
            <a:extLst>
              <a:ext uri="{FF2B5EF4-FFF2-40B4-BE49-F238E27FC236}">
                <a16:creationId xmlns:a16="http://schemas.microsoft.com/office/drawing/2014/main" id="{2A37FBC7-623F-430F-94DB-D55FED0B6299}"/>
              </a:ext>
            </a:extLst>
          </p:cNvPr>
          <p:cNvSpPr txBox="1"/>
          <p:nvPr/>
        </p:nvSpPr>
        <p:spPr>
          <a:xfrm>
            <a:off x="1412240" y="1657590"/>
            <a:ext cx="664464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Blocs d’initialisation </a:t>
            </a:r>
            <a:r>
              <a:rPr lang="fr-FR" b="1" dirty="0" err="1">
                <a:latin typeface="Arial" panose="020B0604020202020204" pitchFamily="34" charset="0"/>
                <a:cs typeface="Arial" panose="020B0604020202020204" pitchFamily="34" charset="0"/>
              </a:rPr>
              <a:t>static</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C7A7CF10-1E0B-4474-B48A-5A3B9D8F4431}"/>
              </a:ext>
            </a:extLst>
          </p:cNvPr>
          <p:cNvSpPr txBox="1"/>
          <p:nvPr/>
        </p:nvSpPr>
        <p:spPr>
          <a:xfrm>
            <a:off x="3337560" y="3915176"/>
            <a:ext cx="6106160" cy="1754326"/>
          </a:xfrm>
          <a:prstGeom prst="rect">
            <a:avLst/>
          </a:prstGeom>
          <a:noFill/>
        </p:spPr>
        <p:txBody>
          <a:bodyPr wrap="square">
            <a:spAutoFit/>
          </a:bodyPr>
          <a:lstStyle/>
          <a:p>
            <a:r>
              <a:rPr lang="fr-FR"/>
              <a:t>class Quelconque </a:t>
            </a:r>
            <a:r>
              <a:rPr lang="fr-FR" dirty="0"/>
              <a:t>{ </a:t>
            </a:r>
          </a:p>
          <a:p>
            <a:r>
              <a:rPr lang="fr-FR" dirty="0"/>
              <a:t>          public </a:t>
            </a:r>
            <a:r>
              <a:rPr lang="fr-FR" dirty="0" err="1"/>
              <a:t>static</a:t>
            </a:r>
            <a:r>
              <a:rPr lang="fr-FR" dirty="0"/>
              <a:t> </a:t>
            </a:r>
            <a:r>
              <a:rPr lang="fr-FR" dirty="0" err="1"/>
              <a:t>varType</a:t>
            </a:r>
            <a:r>
              <a:rPr lang="fr-FR" dirty="0"/>
              <a:t> </a:t>
            </a:r>
            <a:r>
              <a:rPr lang="fr-FR" dirty="0" err="1"/>
              <a:t>myVar</a:t>
            </a:r>
            <a:r>
              <a:rPr lang="fr-FR" dirty="0"/>
              <a:t> = </a:t>
            </a:r>
            <a:r>
              <a:rPr lang="fr-FR" dirty="0" err="1"/>
              <a:t>initializeClassVariable</a:t>
            </a:r>
            <a:r>
              <a:rPr lang="fr-FR" dirty="0"/>
              <a:t>();</a:t>
            </a:r>
          </a:p>
          <a:p>
            <a:r>
              <a:rPr lang="fr-FR" dirty="0"/>
              <a:t>          </a:t>
            </a:r>
            <a:r>
              <a:rPr lang="fr-FR" dirty="0" err="1"/>
              <a:t>private</a:t>
            </a:r>
            <a:r>
              <a:rPr lang="fr-FR" dirty="0"/>
              <a:t> </a:t>
            </a:r>
            <a:r>
              <a:rPr lang="fr-FR" dirty="0" err="1"/>
              <a:t>static</a:t>
            </a:r>
            <a:r>
              <a:rPr lang="fr-FR" dirty="0"/>
              <a:t> </a:t>
            </a:r>
            <a:r>
              <a:rPr lang="fr-FR" dirty="0" err="1"/>
              <a:t>varType</a:t>
            </a:r>
            <a:r>
              <a:rPr lang="fr-FR" dirty="0"/>
              <a:t> </a:t>
            </a:r>
            <a:r>
              <a:rPr lang="fr-FR" dirty="0" err="1"/>
              <a:t>initializeClassVariable</a:t>
            </a:r>
            <a:r>
              <a:rPr lang="fr-FR" dirty="0"/>
              <a:t>() { </a:t>
            </a:r>
          </a:p>
          <a:p>
            <a:r>
              <a:rPr lang="fr-FR" dirty="0"/>
              <a:t>                           // </a:t>
            </a:r>
            <a:r>
              <a:rPr lang="fr-FR" dirty="0" err="1"/>
              <a:t>initialization</a:t>
            </a:r>
            <a:r>
              <a:rPr lang="fr-FR" dirty="0"/>
              <a:t> code </a:t>
            </a:r>
            <a:r>
              <a:rPr lang="fr-FR" dirty="0" err="1"/>
              <a:t>goes</a:t>
            </a:r>
            <a:r>
              <a:rPr lang="fr-FR" dirty="0"/>
              <a:t> </a:t>
            </a:r>
            <a:r>
              <a:rPr lang="fr-FR" dirty="0" err="1"/>
              <a:t>here</a:t>
            </a:r>
            <a:r>
              <a:rPr lang="fr-FR" dirty="0"/>
              <a:t> </a:t>
            </a:r>
          </a:p>
          <a:p>
            <a:r>
              <a:rPr lang="fr-FR" dirty="0"/>
              <a:t>           } </a:t>
            </a:r>
          </a:p>
          <a:p>
            <a:r>
              <a:rPr lang="fr-FR" dirty="0"/>
              <a:t>}</a:t>
            </a:r>
          </a:p>
        </p:txBody>
      </p:sp>
    </p:spTree>
    <p:extLst>
      <p:ext uri="{BB962C8B-B14F-4D97-AF65-F5344CB8AC3E}">
        <p14:creationId xmlns:p14="http://schemas.microsoft.com/office/powerpoint/2010/main" val="314562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B44A2F64-FFD0-4FC9-A84F-B052C177C4F7}"/>
              </a:ext>
            </a:extLst>
          </p:cNvPr>
          <p:cNvSpPr txBox="1"/>
          <p:nvPr/>
        </p:nvSpPr>
        <p:spPr>
          <a:xfrm>
            <a:off x="2534699" y="1443841"/>
            <a:ext cx="7646504" cy="4801314"/>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Les objets</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Création d’objet</a:t>
            </a:r>
          </a:p>
          <a:p>
            <a:pPr marL="1200150" lvl="2" indent="-285750">
              <a:buFont typeface="Courier New" panose="02070309020205020404" pitchFamily="49" charset="0"/>
              <a:buChar char="o"/>
            </a:pPr>
            <a:r>
              <a:rPr lang="fr-FR" dirty="0">
                <a:latin typeface="Arial" panose="020B0604020202020204" pitchFamily="34" charset="0"/>
                <a:cs typeface="Arial" panose="020B0604020202020204" pitchFamily="34" charset="0"/>
              </a:rPr>
              <a:t>Déclaration</a:t>
            </a:r>
          </a:p>
          <a:p>
            <a:pPr marL="1200150" lvl="2" indent="-285750">
              <a:buFont typeface="Courier New" panose="02070309020205020404" pitchFamily="49" charset="0"/>
              <a:buChar char="o"/>
            </a:pPr>
            <a:r>
              <a:rPr lang="fr-FR" dirty="0">
                <a:latin typeface="Arial" panose="020B0604020202020204" pitchFamily="34" charset="0"/>
                <a:cs typeface="Arial" panose="020B0604020202020204" pitchFamily="34" charset="0"/>
              </a:rPr>
              <a:t>Instanciation</a:t>
            </a:r>
          </a:p>
          <a:p>
            <a:pPr marL="1200150" lvl="2" indent="-285750">
              <a:buFont typeface="Courier New" panose="02070309020205020404" pitchFamily="49" charset="0"/>
              <a:buChar char="o"/>
            </a:pPr>
            <a:r>
              <a:rPr lang="fr-FR" dirty="0">
                <a:latin typeface="Arial" panose="020B0604020202020204" pitchFamily="34" charset="0"/>
                <a:cs typeface="Arial" panose="020B0604020202020204" pitchFamily="34" charset="0"/>
              </a:rPr>
              <a:t>Initialisation</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Utilisation de l’objet</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Utilisation du mot-clé </a:t>
            </a:r>
            <a:r>
              <a:rPr lang="fr-FR" dirty="0" err="1">
                <a:latin typeface="Arial" panose="020B0604020202020204" pitchFamily="34" charset="0"/>
                <a:cs typeface="Arial" panose="020B0604020202020204" pitchFamily="34" charset="0"/>
              </a:rPr>
              <a:t>this</a:t>
            </a:r>
            <a:endParaRPr lang="fr-FR"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Garbage Collector</a:t>
            </a: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a:p>
            <a:pPr lvl="1"/>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Les membres d’une classe</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Blocs d’initialisation </a:t>
            </a:r>
            <a:r>
              <a:rPr lang="fr-FR" dirty="0" err="1">
                <a:latin typeface="Arial" panose="020B0604020202020204" pitchFamily="34" charset="0"/>
                <a:cs typeface="Arial" panose="020B0604020202020204" pitchFamily="34" charset="0"/>
              </a:rPr>
              <a:t>static</a:t>
            </a:r>
            <a:endParaRPr lang="fr-FR"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Initialisation des membres d’instance</a:t>
            </a: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Contrôler l’accès aux membres d’une classe</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Public, </a:t>
            </a:r>
            <a:r>
              <a:rPr lang="fr-FR" dirty="0" err="1">
                <a:latin typeface="Arial" panose="020B0604020202020204" pitchFamily="34" charset="0"/>
                <a:cs typeface="Arial" panose="020B0604020202020204" pitchFamily="34" charset="0"/>
              </a:rPr>
              <a:t>private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protected</a:t>
            </a:r>
            <a:endParaRPr lang="fr-FR" dirty="0">
              <a:latin typeface="Arial" panose="020B0604020202020204" pitchFamily="34" charset="0"/>
              <a:cs typeface="Arial" panose="020B0604020202020204" pitchFamily="34" charset="0"/>
            </a:endParaRPr>
          </a:p>
          <a:p>
            <a:pPr lvl="1"/>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13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5" name="ZoneTexte 4">
            <a:extLst>
              <a:ext uri="{FF2B5EF4-FFF2-40B4-BE49-F238E27FC236}">
                <a16:creationId xmlns:a16="http://schemas.microsoft.com/office/drawing/2014/main" id="{3D9C1814-534C-4037-8A31-E5F22F5DD452}"/>
              </a:ext>
            </a:extLst>
          </p:cNvPr>
          <p:cNvSpPr txBox="1"/>
          <p:nvPr/>
        </p:nvSpPr>
        <p:spPr>
          <a:xfrm>
            <a:off x="755373" y="1126435"/>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Création d’objets</a:t>
            </a:r>
          </a:p>
        </p:txBody>
      </p:sp>
      <p:sp>
        <p:nvSpPr>
          <p:cNvPr id="7" name="ZoneTexte 6">
            <a:extLst>
              <a:ext uri="{FF2B5EF4-FFF2-40B4-BE49-F238E27FC236}">
                <a16:creationId xmlns:a16="http://schemas.microsoft.com/office/drawing/2014/main" id="{3E2A65A4-3EB7-421E-AC8A-33AD38EB0D1D}"/>
              </a:ext>
            </a:extLst>
          </p:cNvPr>
          <p:cNvSpPr txBox="1"/>
          <p:nvPr/>
        </p:nvSpPr>
        <p:spPr>
          <a:xfrm>
            <a:off x="2176669" y="1883322"/>
            <a:ext cx="8994913" cy="286232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une classe fournit le schème des objets ; vous créez un objet à partir d'une classe.</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Class objet1 </a:t>
            </a:r>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new</a:t>
            </a:r>
            <a:r>
              <a:rPr lang="fr-FR" dirty="0">
                <a:latin typeface="Arial" panose="020B0604020202020204" pitchFamily="34" charset="0"/>
                <a:cs typeface="Arial" panose="020B0604020202020204" pitchFamily="34" charset="0"/>
              </a:rPr>
              <a:t> Class();</a:t>
            </a:r>
          </a:p>
          <a:p>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Class objet2 </a:t>
            </a:r>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new</a:t>
            </a:r>
            <a:r>
              <a:rPr lang="fr-FR" dirty="0">
                <a:latin typeface="Arial" panose="020B0604020202020204" pitchFamily="34" charset="0"/>
                <a:cs typeface="Arial" panose="020B0604020202020204" pitchFamily="34" charset="0"/>
              </a:rPr>
              <a:t> Class (param1,param2);</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Ces deux lignes comportent 3 parties:</a:t>
            </a:r>
          </a:p>
          <a:p>
            <a:endParaRPr lang="fr-FR" dirty="0">
              <a:latin typeface="Arial" panose="020B0604020202020204" pitchFamily="34" charset="0"/>
              <a:cs typeface="Arial" panose="020B0604020202020204" pitchFamily="34" charset="0"/>
            </a:endParaRPr>
          </a:p>
          <a:p>
            <a:pPr marL="342900" indent="-342900">
              <a:buFontTx/>
              <a:buAutoNum type="arabicPeriod"/>
            </a:pPr>
            <a:r>
              <a:rPr lang="fr-FR" dirty="0">
                <a:latin typeface="Arial" panose="020B0604020202020204" pitchFamily="34" charset="0"/>
                <a:cs typeface="Arial" panose="020B0604020202020204" pitchFamily="34" charset="0"/>
              </a:rPr>
              <a:t>Déclaration </a:t>
            </a:r>
            <a:r>
              <a:rPr lang="fr-FR" dirty="0"/>
              <a:t>Associer le nom avec le type de l’objet</a:t>
            </a:r>
            <a:endParaRPr lang="fr-FR" dirty="0">
              <a:latin typeface="Arial" panose="020B0604020202020204" pitchFamily="34" charset="0"/>
              <a:cs typeface="Arial" panose="020B0604020202020204" pitchFamily="34" charset="0"/>
            </a:endParaRPr>
          </a:p>
          <a:p>
            <a:pPr marL="342900" indent="-342900">
              <a:buAutoNum type="arabicPeriod"/>
            </a:pPr>
            <a:r>
              <a:rPr lang="fr-FR" dirty="0">
                <a:latin typeface="Arial" panose="020B0604020202020204" pitchFamily="34" charset="0"/>
                <a:cs typeface="Arial" panose="020B0604020202020204" pitchFamily="34" charset="0"/>
              </a:rPr>
              <a:t>Instanciation </a:t>
            </a:r>
            <a:r>
              <a:rPr lang="fr-FR" dirty="0"/>
              <a:t>L’opérateur new qui crée l’objet</a:t>
            </a:r>
            <a:endParaRPr lang="fr-FR" dirty="0">
              <a:latin typeface="Arial" panose="020B0604020202020204" pitchFamily="34" charset="0"/>
              <a:cs typeface="Arial" panose="020B0604020202020204" pitchFamily="34" charset="0"/>
            </a:endParaRPr>
          </a:p>
          <a:p>
            <a:pPr marL="342900" indent="-342900">
              <a:buAutoNum type="arabicPeriod"/>
            </a:pPr>
            <a:r>
              <a:rPr lang="fr-FR" dirty="0">
                <a:latin typeface="Arial" panose="020B0604020202020204" pitchFamily="34" charset="0"/>
                <a:cs typeface="Arial" panose="020B0604020202020204" pitchFamily="34" charset="0"/>
              </a:rPr>
              <a:t>Initialisation </a:t>
            </a:r>
            <a:r>
              <a:rPr lang="fr-FR" dirty="0"/>
              <a:t>L’appel au constructeur qui initialise l’objet. </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031A2DF5-69AB-406D-B01A-D01A1C867E71}"/>
              </a:ext>
            </a:extLst>
          </p:cNvPr>
          <p:cNvSpPr txBox="1"/>
          <p:nvPr/>
        </p:nvSpPr>
        <p:spPr>
          <a:xfrm>
            <a:off x="755373" y="1126435"/>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Création d’objets</a:t>
            </a:r>
          </a:p>
        </p:txBody>
      </p:sp>
      <p:sp>
        <p:nvSpPr>
          <p:cNvPr id="4" name="ZoneTexte 3">
            <a:extLst>
              <a:ext uri="{FF2B5EF4-FFF2-40B4-BE49-F238E27FC236}">
                <a16:creationId xmlns:a16="http://schemas.microsoft.com/office/drawing/2014/main" id="{261088E4-5199-4BC2-8F31-4DC3E3CDAB74}"/>
              </a:ext>
            </a:extLst>
          </p:cNvPr>
          <p:cNvSpPr txBox="1"/>
          <p:nvPr/>
        </p:nvSpPr>
        <p:spPr>
          <a:xfrm>
            <a:off x="1097280" y="2092960"/>
            <a:ext cx="11094720" cy="2308324"/>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Déclaration: </a:t>
            </a:r>
          </a:p>
          <a:p>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type </a:t>
            </a:r>
            <a:r>
              <a:rPr lang="fr-FR" i="1" dirty="0" err="1">
                <a:latin typeface="Arial" panose="020B0604020202020204" pitchFamily="34" charset="0"/>
                <a:cs typeface="Arial" panose="020B0604020202020204" pitchFamily="34" charset="0"/>
              </a:rPr>
              <a:t>name</a:t>
            </a:r>
            <a:r>
              <a:rPr lang="fr-FR" i="1" dirty="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	</a:t>
            </a:r>
          </a:p>
          <a:p>
            <a:r>
              <a:rPr lang="fr-FR" dirty="0">
                <a:latin typeface="Arial" panose="020B0604020202020204" pitchFamily="34" charset="0"/>
                <a:cs typeface="Arial" panose="020B0604020202020204" pitchFamily="34" charset="0"/>
              </a:rPr>
              <a:t>	Cela informe le compilateur que vous utiliserez </a:t>
            </a:r>
            <a:r>
              <a:rPr lang="fr-FR" i="1" dirty="0" err="1">
                <a:latin typeface="Arial" panose="020B0604020202020204" pitchFamily="34" charset="0"/>
                <a:cs typeface="Arial" panose="020B0604020202020204" pitchFamily="34" charset="0"/>
              </a:rPr>
              <a:t>name</a:t>
            </a:r>
            <a:r>
              <a:rPr lang="fr-FR" dirty="0">
                <a:latin typeface="Arial" panose="020B0604020202020204" pitchFamily="34" charset="0"/>
                <a:cs typeface="Arial" panose="020B0604020202020204" pitchFamily="34" charset="0"/>
              </a:rPr>
              <a:t> pour faire référence à des données dont 	le type est </a:t>
            </a:r>
            <a:r>
              <a:rPr lang="fr-FR" i="1" dirty="0">
                <a:latin typeface="Arial" panose="020B0604020202020204" pitchFamily="34" charset="0"/>
                <a:cs typeface="Arial" panose="020B0604020202020204" pitchFamily="34" charset="0"/>
              </a:rPr>
              <a:t>type</a:t>
            </a:r>
            <a:r>
              <a:rPr lang="fr-FR" dirty="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Class </a:t>
            </a:r>
            <a:r>
              <a:rPr lang="fr-FR" i="1" dirty="0" err="1">
                <a:latin typeface="Arial" panose="020B0604020202020204" pitchFamily="34" charset="0"/>
                <a:cs typeface="Arial" panose="020B0604020202020204" pitchFamily="34" charset="0"/>
              </a:rPr>
              <a:t>object</a:t>
            </a:r>
            <a:r>
              <a:rPr lang="fr-FR" i="1"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	La simple déclaration d'une variable de référence ne crée pas d'objet. Sa valeur sera indéterminée 	jusqu'à ce qu'un objet soit réellement créé et lui soit affecté. </a:t>
            </a:r>
          </a:p>
        </p:txBody>
      </p:sp>
    </p:spTree>
    <p:extLst>
      <p:ext uri="{BB962C8B-B14F-4D97-AF65-F5344CB8AC3E}">
        <p14:creationId xmlns:p14="http://schemas.microsoft.com/office/powerpoint/2010/main" val="207959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17BC5DC1-60C9-403C-9F11-6ABB8D0CC183}"/>
              </a:ext>
            </a:extLst>
          </p:cNvPr>
          <p:cNvSpPr txBox="1"/>
          <p:nvPr/>
        </p:nvSpPr>
        <p:spPr>
          <a:xfrm>
            <a:off x="755373" y="1126435"/>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Création d’objets</a:t>
            </a:r>
          </a:p>
        </p:txBody>
      </p:sp>
      <p:sp>
        <p:nvSpPr>
          <p:cNvPr id="4" name="ZoneTexte 3">
            <a:extLst>
              <a:ext uri="{FF2B5EF4-FFF2-40B4-BE49-F238E27FC236}">
                <a16:creationId xmlns:a16="http://schemas.microsoft.com/office/drawing/2014/main" id="{6E69246A-29D0-4D7F-8C66-F8B4509AE54E}"/>
              </a:ext>
            </a:extLst>
          </p:cNvPr>
          <p:cNvSpPr txBox="1"/>
          <p:nvPr/>
        </p:nvSpPr>
        <p:spPr>
          <a:xfrm>
            <a:off x="938253" y="1671688"/>
            <a:ext cx="10993120" cy="4801314"/>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Instanciation:</a:t>
            </a:r>
          </a:p>
          <a:p>
            <a:pPr algn="just"/>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L'opérateur new instancie une classe en allouant de la mémoire pour un nouvel objet et en renvoyant une référence à cette mémoire. L'opérateur new invoque également le constructeur d'objet.</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L'opérateur new nécessite un seul argument postfixé : un appel à un constructeur.</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L'opérateur new renvoie une référence à l'objet qu'il a créé. Cette référence est généralement affectée à une variable du type approprié: </a:t>
            </a:r>
            <a:r>
              <a:rPr lang="fr-FR" i="1" dirty="0">
                <a:latin typeface="Arial" panose="020B0604020202020204" pitchFamily="34" charset="0"/>
                <a:cs typeface="Arial" panose="020B0604020202020204" pitchFamily="34" charset="0"/>
              </a:rPr>
              <a:t>Personne </a:t>
            </a:r>
            <a:r>
              <a:rPr lang="fr-FR" i="1" dirty="0" err="1">
                <a:latin typeface="Arial" panose="020B0604020202020204" pitchFamily="34" charset="0"/>
                <a:cs typeface="Arial" panose="020B0604020202020204" pitchFamily="34" charset="0"/>
              </a:rPr>
              <a:t>personne</a:t>
            </a:r>
            <a:r>
              <a:rPr lang="fr-FR" i="1" dirty="0">
                <a:latin typeface="Arial" panose="020B0604020202020204" pitchFamily="34" charset="0"/>
                <a:cs typeface="Arial" panose="020B0604020202020204" pitchFamily="34" charset="0"/>
              </a:rPr>
              <a:t> = new Personne("John", "Doe", 20);</a:t>
            </a:r>
          </a:p>
          <a:p>
            <a:pPr marL="742950" lvl="1" indent="-285750" algn="just">
              <a:buFont typeface="Arial" panose="020B0604020202020204" pitchFamily="34" charset="0"/>
              <a:buChar char="•"/>
            </a:pPr>
            <a:endParaRPr lang="fr-FR" i="1"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La référence renvoyée par l'opérateur new n'a pas besoin d'être affectée à une variable. Il peut également être utilisé directement dans une expression: </a:t>
            </a:r>
            <a:r>
              <a:rPr lang="fr-FR" i="1" dirty="0" err="1">
                <a:latin typeface="Arial" panose="020B0604020202020204" pitchFamily="34" charset="0"/>
                <a:cs typeface="Arial" panose="020B0604020202020204" pitchFamily="34" charset="0"/>
              </a:rPr>
              <a:t>int</a:t>
            </a:r>
            <a:r>
              <a:rPr lang="fr-FR" i="1" dirty="0">
                <a:latin typeface="Arial" panose="020B0604020202020204" pitchFamily="34" charset="0"/>
                <a:cs typeface="Arial" panose="020B0604020202020204" pitchFamily="34" charset="0"/>
              </a:rPr>
              <a:t> </a:t>
            </a:r>
            <a:r>
              <a:rPr lang="fr-FR" i="1" dirty="0" err="1">
                <a:latin typeface="Arial" panose="020B0604020202020204" pitchFamily="34" charset="0"/>
                <a:cs typeface="Arial" panose="020B0604020202020204" pitchFamily="34" charset="0"/>
              </a:rPr>
              <a:t>age</a:t>
            </a:r>
            <a:r>
              <a:rPr lang="fr-FR" i="1" dirty="0">
                <a:latin typeface="Arial" panose="020B0604020202020204" pitchFamily="34" charset="0"/>
                <a:cs typeface="Arial" panose="020B0604020202020204" pitchFamily="34" charset="0"/>
              </a:rPr>
              <a:t> = new Personne().</a:t>
            </a:r>
            <a:r>
              <a:rPr lang="fr-FR" i="1" dirty="0" err="1">
                <a:latin typeface="Arial" panose="020B0604020202020204" pitchFamily="34" charset="0"/>
                <a:cs typeface="Arial" panose="020B0604020202020204" pitchFamily="34" charset="0"/>
              </a:rPr>
              <a:t>age</a:t>
            </a:r>
            <a:r>
              <a:rPr lang="fr-FR" i="1"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endParaRPr lang="fr-FR" i="1"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83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263C3F53-B839-48EB-A44A-89194A3F55C9}"/>
              </a:ext>
            </a:extLst>
          </p:cNvPr>
          <p:cNvSpPr txBox="1"/>
          <p:nvPr/>
        </p:nvSpPr>
        <p:spPr>
          <a:xfrm>
            <a:off x="369293" y="620868"/>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Création d’objets</a:t>
            </a:r>
          </a:p>
        </p:txBody>
      </p:sp>
      <p:sp>
        <p:nvSpPr>
          <p:cNvPr id="4" name="ZoneTexte 3">
            <a:extLst>
              <a:ext uri="{FF2B5EF4-FFF2-40B4-BE49-F238E27FC236}">
                <a16:creationId xmlns:a16="http://schemas.microsoft.com/office/drawing/2014/main" id="{C80C1E5C-A492-49EF-98F7-B0225C6ADE74}"/>
              </a:ext>
            </a:extLst>
          </p:cNvPr>
          <p:cNvSpPr txBox="1"/>
          <p:nvPr/>
        </p:nvSpPr>
        <p:spPr>
          <a:xfrm>
            <a:off x="1239520" y="1069047"/>
            <a:ext cx="10485120" cy="6740307"/>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Initialisation:</a:t>
            </a:r>
          </a:p>
          <a:p>
            <a:pPr algn="just"/>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L’initialisation d’un objet se fait par le biais d’un constructeur.</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Une classe peut avoir plusieurs constructeurs.</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Si une classe a plusieurs constructeurs, ils doivent avoir des signatures différentes.</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Le compilateur Java différencie les constructeurs en fonction du nombre et du type des arguments.</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Toutes les classes ont au moins un constructeur.</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Si une classe n'en déclare pas explicitement, le compilateur Java fournit automatiquement un constructeur sans argument, appelé constructeur par défaut.</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Ce constructeur par défaut appelle le constructeur sans argument du parent de la classe, ou le constructeur d’Object si la classe n'a pas d'autre parent.</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b="0" i="0" dirty="0">
                <a:solidFill>
                  <a:srgbClr val="202124"/>
                </a:solidFill>
                <a:effectLst/>
                <a:latin typeface="Arial" panose="020B0604020202020204" pitchFamily="34" charset="0"/>
                <a:cs typeface="Arial" panose="020B0604020202020204" pitchFamily="34" charset="0"/>
              </a:rPr>
              <a:t>Si le parent n'a pas de constructeur, le compilateur rejettera le programme.</a:t>
            </a: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95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4" name="ZoneTexte 3">
            <a:extLst>
              <a:ext uri="{FF2B5EF4-FFF2-40B4-BE49-F238E27FC236}">
                <a16:creationId xmlns:a16="http://schemas.microsoft.com/office/drawing/2014/main" id="{D596604D-0BDA-4AAE-93F4-0BAB764FEA32}"/>
              </a:ext>
            </a:extLst>
          </p:cNvPr>
          <p:cNvSpPr txBox="1"/>
          <p:nvPr/>
        </p:nvSpPr>
        <p:spPr>
          <a:xfrm>
            <a:off x="369293" y="803748"/>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Utilisation de l’objet</a:t>
            </a:r>
          </a:p>
        </p:txBody>
      </p:sp>
      <p:sp>
        <p:nvSpPr>
          <p:cNvPr id="5" name="ZoneTexte 4">
            <a:extLst>
              <a:ext uri="{FF2B5EF4-FFF2-40B4-BE49-F238E27FC236}">
                <a16:creationId xmlns:a16="http://schemas.microsoft.com/office/drawing/2014/main" id="{A254C6C8-ACC5-496A-AEEF-5510A59A2B01}"/>
              </a:ext>
            </a:extLst>
          </p:cNvPr>
          <p:cNvSpPr txBox="1"/>
          <p:nvPr/>
        </p:nvSpPr>
        <p:spPr>
          <a:xfrm>
            <a:off x="995679" y="1392074"/>
            <a:ext cx="10827027" cy="7294305"/>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On peut utiliser la valeur de l'un de ses champs, modifier l'un de ses champs ou appeler l'une de ses méthodes pour effectuer une action.</a:t>
            </a:r>
          </a:p>
          <a:p>
            <a:r>
              <a:rPr lang="fr-FR" dirty="0">
                <a:latin typeface="Arial" panose="020B0604020202020204" pitchFamily="34" charset="0"/>
                <a:cs typeface="Arial" panose="020B0604020202020204" pitchFamily="34" charset="0"/>
              </a:rPr>
              <a:t>	</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	</a:t>
            </a:r>
            <a:r>
              <a:rPr lang="fr-FR" b="1" i="0" dirty="0">
                <a:solidFill>
                  <a:srgbClr val="202124"/>
                </a:solidFill>
                <a:effectLst/>
                <a:latin typeface="Arial" panose="020B0604020202020204" pitchFamily="34" charset="0"/>
                <a:cs typeface="Arial" panose="020B0604020202020204" pitchFamily="34" charset="0"/>
              </a:rPr>
              <a:t>Référencer les champs d'un objet</a:t>
            </a:r>
          </a:p>
          <a:p>
            <a:pPr marL="1200150" lvl="2" indent="-285750">
              <a:buFont typeface="Arial" panose="020B0604020202020204" pitchFamily="34" charset="0"/>
              <a:buChar char="•"/>
            </a:pPr>
            <a:r>
              <a:rPr lang="fr-FR" dirty="0">
                <a:latin typeface="Arial" panose="020B0604020202020204" pitchFamily="34" charset="0"/>
                <a:cs typeface="Arial" panose="020B0604020202020204" pitchFamily="34" charset="0"/>
              </a:rPr>
              <a:t>Les champs d'objet sont accessibles par leur nom.</a:t>
            </a:r>
          </a:p>
          <a:p>
            <a:pPr marL="1200150" lvl="2" indent="-285750">
              <a:buFont typeface="Arial" panose="020B0604020202020204" pitchFamily="34" charset="0"/>
              <a:buChar char="•"/>
            </a:pPr>
            <a:r>
              <a:rPr lang="fr-FR" dirty="0">
                <a:latin typeface="Arial" panose="020B0604020202020204" pitchFamily="34" charset="0"/>
                <a:cs typeface="Arial" panose="020B0604020202020204" pitchFamily="34" charset="0"/>
              </a:rPr>
              <a:t>On peut utiliser un nom simple pour un champ dans sa propre classe.</a:t>
            </a:r>
          </a:p>
          <a:p>
            <a:pPr marL="1200150" lvl="2" indent="-285750">
              <a:buFont typeface="Arial" panose="020B0604020202020204" pitchFamily="34" charset="0"/>
              <a:buChar char="•"/>
            </a:pPr>
            <a:r>
              <a:rPr lang="fr-FR" dirty="0">
                <a:latin typeface="Arial" panose="020B0604020202020204" pitchFamily="34" charset="0"/>
                <a:cs typeface="Arial" panose="020B0604020202020204" pitchFamily="34" charset="0"/>
              </a:rPr>
              <a:t>Le code qui est en dehors de la classe de l'objet doit utiliser une référence ou une expression d'objet, suivie de l'opérateur point (.), suivi du nom du champ: </a:t>
            </a:r>
            <a:r>
              <a:rPr lang="fr-FR" i="1" dirty="0" err="1">
                <a:latin typeface="Arial" panose="020B0604020202020204" pitchFamily="34" charset="0"/>
                <a:cs typeface="Arial" panose="020B0604020202020204" pitchFamily="34" charset="0"/>
              </a:rPr>
              <a:t>objectReference.fieldName</a:t>
            </a:r>
            <a:r>
              <a:rPr lang="fr-FR" i="1" dirty="0">
                <a:latin typeface="Arial" panose="020B0604020202020204" pitchFamily="34" charset="0"/>
                <a:cs typeface="Arial" panose="020B0604020202020204" pitchFamily="34" charset="0"/>
              </a:rPr>
              <a:t>;</a:t>
            </a:r>
          </a:p>
          <a:p>
            <a:pPr marL="1200150" lvl="2" indent="-285750">
              <a:buFont typeface="Arial" panose="020B0604020202020204" pitchFamily="34" charset="0"/>
              <a:buChar char="•"/>
            </a:pPr>
            <a:r>
              <a:rPr lang="fr-FR" b="0" i="0" dirty="0">
                <a:solidFill>
                  <a:srgbClr val="202124"/>
                </a:solidFill>
                <a:effectLst/>
                <a:latin typeface="Arial" panose="020B0604020202020204" pitchFamily="34" charset="0"/>
                <a:cs typeface="Arial" panose="020B0604020202020204" pitchFamily="34" charset="0"/>
              </a:rPr>
              <a:t>On peut utiliser une référence nommée à un objet, ou on peut utiliser n'importe quelle expression qui renvoie une référence d'objet</a:t>
            </a:r>
            <a:r>
              <a:rPr lang="fr-FR" b="0" i="1" dirty="0">
                <a:solidFill>
                  <a:srgbClr val="202124"/>
                </a:solidFill>
                <a:effectLst/>
                <a:latin typeface="Arial" panose="020B0604020202020204" pitchFamily="34" charset="0"/>
                <a:cs typeface="Arial" panose="020B0604020202020204" pitchFamily="34" charset="0"/>
              </a:rPr>
              <a:t>: </a:t>
            </a:r>
            <a:r>
              <a:rPr lang="fr-FR" b="0" i="1" dirty="0" err="1">
                <a:solidFill>
                  <a:srgbClr val="202124"/>
                </a:solidFill>
                <a:effectLst/>
                <a:latin typeface="Arial" panose="020B0604020202020204" pitchFamily="34" charset="0"/>
                <a:cs typeface="Arial" panose="020B0604020202020204" pitchFamily="34" charset="0"/>
              </a:rPr>
              <a:t>int</a:t>
            </a:r>
            <a:r>
              <a:rPr lang="fr-FR" b="0" i="1" dirty="0">
                <a:solidFill>
                  <a:srgbClr val="202124"/>
                </a:solidFill>
                <a:effectLst/>
                <a:latin typeface="Arial" panose="020B0604020202020204" pitchFamily="34" charset="0"/>
                <a:cs typeface="Arial" panose="020B0604020202020204" pitchFamily="34" charset="0"/>
              </a:rPr>
              <a:t> </a:t>
            </a:r>
            <a:r>
              <a:rPr lang="fr-FR" b="0" i="1" dirty="0" err="1">
                <a:solidFill>
                  <a:srgbClr val="202124"/>
                </a:solidFill>
                <a:effectLst/>
                <a:latin typeface="Arial" panose="020B0604020202020204" pitchFamily="34" charset="0"/>
                <a:cs typeface="Arial" panose="020B0604020202020204" pitchFamily="34" charset="0"/>
              </a:rPr>
              <a:t>age</a:t>
            </a:r>
            <a:r>
              <a:rPr lang="fr-FR" b="0" i="1" dirty="0">
                <a:solidFill>
                  <a:srgbClr val="202124"/>
                </a:solidFill>
                <a:effectLst/>
                <a:latin typeface="Arial" panose="020B0604020202020204" pitchFamily="34" charset="0"/>
                <a:cs typeface="Arial" panose="020B0604020202020204" pitchFamily="34" charset="0"/>
              </a:rPr>
              <a:t>= new Personne().</a:t>
            </a:r>
            <a:r>
              <a:rPr lang="fr-FR" b="0" i="1" dirty="0" err="1">
                <a:solidFill>
                  <a:srgbClr val="202124"/>
                </a:solidFill>
                <a:effectLst/>
                <a:latin typeface="Arial" panose="020B0604020202020204" pitchFamily="34" charset="0"/>
                <a:cs typeface="Arial" panose="020B0604020202020204" pitchFamily="34" charset="0"/>
              </a:rPr>
              <a:t>age</a:t>
            </a:r>
            <a:r>
              <a:rPr lang="fr-FR" b="0" i="1" dirty="0">
                <a:solidFill>
                  <a:srgbClr val="202124"/>
                </a:solidFill>
                <a:effectLst/>
                <a:latin typeface="Arial" panose="020B0604020202020204" pitchFamily="34" charset="0"/>
                <a:cs typeface="Arial" panose="020B0604020202020204" pitchFamily="34" charset="0"/>
              </a:rPr>
              <a:t>;</a:t>
            </a:r>
          </a:p>
          <a:p>
            <a:pPr lvl="2"/>
            <a:endParaRPr lang="fr-FR" i="1" dirty="0">
              <a:solidFill>
                <a:srgbClr val="202124"/>
              </a:solidFill>
              <a:latin typeface="Arial" panose="020B0604020202020204" pitchFamily="34" charset="0"/>
              <a:cs typeface="Arial" panose="020B0604020202020204" pitchFamily="34" charset="0"/>
            </a:endParaRPr>
          </a:p>
          <a:p>
            <a:pPr lvl="2"/>
            <a:r>
              <a:rPr lang="fr-FR" b="1" dirty="0">
                <a:solidFill>
                  <a:srgbClr val="202124"/>
                </a:solidFill>
                <a:latin typeface="Arial" panose="020B0604020202020204" pitchFamily="34" charset="0"/>
                <a:cs typeface="Arial" panose="020B0604020202020204" pitchFamily="34" charset="0"/>
              </a:rPr>
              <a:t>Appeler une méthode</a:t>
            </a:r>
          </a:p>
          <a:p>
            <a:pPr marL="1200150" lvl="2" indent="-285750">
              <a:buFont typeface="Arial" panose="020B0604020202020204" pitchFamily="34" charset="0"/>
              <a:buChar char="•"/>
            </a:pPr>
            <a:r>
              <a:rPr lang="fr-FR" dirty="0">
                <a:latin typeface="Arial" panose="020B0604020202020204" pitchFamily="34" charset="0"/>
                <a:cs typeface="Arial" panose="020B0604020202020204" pitchFamily="34" charset="0"/>
              </a:rPr>
              <a:t>On utilise une référence d'objet pour invoquer la méthode d'un objet et on fournit, entre parenthèses, tous les arguments de la méthode s’il y en a: </a:t>
            </a:r>
            <a:r>
              <a:rPr lang="fr-FR" i="1" dirty="0" err="1">
                <a:latin typeface="Arial" panose="020B0604020202020204" pitchFamily="34" charset="0"/>
                <a:cs typeface="Arial" panose="020B0604020202020204" pitchFamily="34" charset="0"/>
              </a:rPr>
              <a:t>objectReference.methodName</a:t>
            </a:r>
            <a:r>
              <a:rPr lang="fr-FR" i="1" dirty="0">
                <a:latin typeface="Arial" panose="020B0604020202020204" pitchFamily="34" charset="0"/>
                <a:cs typeface="Arial" panose="020B0604020202020204" pitchFamily="34" charset="0"/>
              </a:rPr>
              <a:t>(arguments); </a:t>
            </a:r>
            <a:r>
              <a:rPr lang="fr-FR" dirty="0">
                <a:latin typeface="Arial" panose="020B0604020202020204" pitchFamily="34" charset="0"/>
                <a:cs typeface="Arial" panose="020B0604020202020204" pitchFamily="34" charset="0"/>
              </a:rPr>
              <a:t>ou </a:t>
            </a:r>
            <a:r>
              <a:rPr lang="fr-FR" i="1" dirty="0" err="1">
                <a:latin typeface="Arial" panose="020B0604020202020204" pitchFamily="34" charset="0"/>
                <a:cs typeface="Arial" panose="020B0604020202020204" pitchFamily="34" charset="0"/>
              </a:rPr>
              <a:t>objectReference.methodName</a:t>
            </a:r>
            <a:r>
              <a:rPr lang="fr-FR" i="1" dirty="0">
                <a:latin typeface="Arial" panose="020B0604020202020204" pitchFamily="34" charset="0"/>
                <a:cs typeface="Arial" panose="020B0604020202020204" pitchFamily="34" charset="0"/>
              </a:rPr>
              <a:t>(); </a:t>
            </a:r>
          </a:p>
          <a:p>
            <a:pPr marL="1200150" lvl="2" indent="-285750">
              <a:buFont typeface="Arial" panose="020B0604020202020204" pitchFamily="34" charset="0"/>
              <a:buChar char="•"/>
            </a:pPr>
            <a:r>
              <a:rPr lang="fr-FR" dirty="0">
                <a:latin typeface="Arial" panose="020B0604020202020204" pitchFamily="34" charset="0"/>
                <a:cs typeface="Arial" panose="020B0604020202020204" pitchFamily="34" charset="0"/>
              </a:rPr>
              <a:t>Comme pour les champ, on peut utiliser la référence d’objet retournée par l’opérateur new pour faire appel à une méthode: </a:t>
            </a:r>
            <a:r>
              <a:rPr lang="fr-FR" i="1" dirty="0">
                <a:latin typeface="Arial" panose="020B0604020202020204" pitchFamily="34" charset="0"/>
                <a:cs typeface="Arial" panose="020B0604020202020204" pitchFamily="34" charset="0"/>
              </a:rPr>
              <a:t>new Personne("John", "Doe", 20).</a:t>
            </a:r>
            <a:r>
              <a:rPr lang="fr-FR" i="1" dirty="0" err="1">
                <a:latin typeface="Arial" panose="020B0604020202020204" pitchFamily="34" charset="0"/>
                <a:cs typeface="Arial" panose="020B0604020202020204" pitchFamily="34" charset="0"/>
              </a:rPr>
              <a:t>getAge</a:t>
            </a:r>
            <a:r>
              <a:rPr lang="fr-FR" i="1" dirty="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dirty="0">
              <a:solidFill>
                <a:srgbClr val="202124"/>
              </a:solidFill>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i="1"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61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03215BAB-D49B-468C-A119-C764D8048600}"/>
              </a:ext>
            </a:extLst>
          </p:cNvPr>
          <p:cNvSpPr txBox="1"/>
          <p:nvPr/>
        </p:nvSpPr>
        <p:spPr>
          <a:xfrm>
            <a:off x="369293" y="803748"/>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Utilisation du mot-clé </a:t>
            </a:r>
            <a:r>
              <a:rPr lang="fr-FR" b="1" dirty="0" err="1">
                <a:latin typeface="Arial" panose="020B0604020202020204" pitchFamily="34" charset="0"/>
                <a:cs typeface="Arial" panose="020B0604020202020204" pitchFamily="34" charset="0"/>
              </a:rPr>
              <a:t>this</a:t>
            </a:r>
            <a:endParaRPr lang="fr-FR" b="1"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B2A7A0E1-D8FC-427B-A55A-C9A0EE964C06}"/>
              </a:ext>
            </a:extLst>
          </p:cNvPr>
          <p:cNvSpPr txBox="1"/>
          <p:nvPr/>
        </p:nvSpPr>
        <p:spPr>
          <a:xfrm>
            <a:off x="487680" y="1699425"/>
            <a:ext cx="11704320" cy="923330"/>
          </a:xfrm>
          <a:prstGeom prst="rect">
            <a:avLst/>
          </a:prstGeom>
          <a:noFill/>
          <a:ln>
            <a:noFill/>
          </a:ln>
        </p:spPr>
        <p:txBody>
          <a:bodyPr wrap="square">
            <a:spAutoFit/>
          </a:bodyPr>
          <a:lstStyle/>
          <a:p>
            <a:pPr algn="just"/>
            <a:r>
              <a:rPr lang="fr-FR" dirty="0">
                <a:latin typeface="Arial" panose="020B0604020202020204" pitchFamily="34" charset="0"/>
                <a:cs typeface="Arial" panose="020B0604020202020204" pitchFamily="34" charset="0"/>
              </a:rPr>
              <a:t>Dans une méthode d'instance ou un constructeur, </a:t>
            </a:r>
            <a:r>
              <a:rPr lang="fr-FR" dirty="0" err="1">
                <a:latin typeface="Arial" panose="020B0604020202020204" pitchFamily="34" charset="0"/>
                <a:cs typeface="Arial" panose="020B0604020202020204" pitchFamily="34" charset="0"/>
              </a:rPr>
              <a:t>this</a:t>
            </a:r>
            <a:r>
              <a:rPr lang="fr-FR" dirty="0">
                <a:latin typeface="Arial" panose="020B0604020202020204" pitchFamily="34" charset="0"/>
                <a:cs typeface="Arial" panose="020B0604020202020204" pitchFamily="34" charset="0"/>
              </a:rPr>
              <a:t> une référence à l'objet courant — l'objet dont la méthode ou le constructeur est appelé. On peut faire référence à n'importe quel membre de l'objet actuel à partir d'une méthode d'instance ou d'un constructeur en utilisant </a:t>
            </a:r>
            <a:r>
              <a:rPr lang="fr-FR" dirty="0" err="1">
                <a:latin typeface="Arial" panose="020B0604020202020204" pitchFamily="34" charset="0"/>
                <a:cs typeface="Arial" panose="020B0604020202020204" pitchFamily="34" charset="0"/>
              </a:rPr>
              <a:t>this</a:t>
            </a:r>
            <a:r>
              <a:rPr lang="fr-FR" dirty="0">
                <a:latin typeface="Arial" panose="020B0604020202020204" pitchFamily="34" charset="0"/>
                <a:cs typeface="Arial" panose="020B0604020202020204" pitchFamily="34" charset="0"/>
              </a:rPr>
              <a:t>.</a:t>
            </a:r>
          </a:p>
        </p:txBody>
      </p:sp>
      <p:sp>
        <p:nvSpPr>
          <p:cNvPr id="8" name="ZoneTexte 7">
            <a:extLst>
              <a:ext uri="{FF2B5EF4-FFF2-40B4-BE49-F238E27FC236}">
                <a16:creationId xmlns:a16="http://schemas.microsoft.com/office/drawing/2014/main" id="{E24BA91A-8F83-48F8-A597-84AF310F0896}"/>
              </a:ext>
            </a:extLst>
          </p:cNvPr>
          <p:cNvSpPr txBox="1"/>
          <p:nvPr/>
        </p:nvSpPr>
        <p:spPr>
          <a:xfrm>
            <a:off x="2479040" y="2948109"/>
            <a:ext cx="8287027" cy="3139321"/>
          </a:xfrm>
          <a:prstGeom prst="rect">
            <a:avLst/>
          </a:prstGeom>
          <a:noFill/>
          <a:ln>
            <a:noFill/>
          </a:ln>
        </p:spPr>
        <p:txBody>
          <a:bodyPr wrap="square">
            <a:spAutoFit/>
          </a:bodyPr>
          <a:lstStyle/>
          <a:p>
            <a:r>
              <a:rPr lang="fr-FR" dirty="0">
                <a:latin typeface="Arial" panose="020B0604020202020204" pitchFamily="34" charset="0"/>
                <a:cs typeface="Arial" panose="020B0604020202020204" pitchFamily="34" charset="0"/>
              </a:rPr>
              <a:t>public class Point { </a:t>
            </a:r>
          </a:p>
          <a:p>
            <a:r>
              <a:rPr lang="fr-FR" dirty="0">
                <a:latin typeface="Arial" panose="020B0604020202020204" pitchFamily="34" charset="0"/>
                <a:cs typeface="Arial" panose="020B0604020202020204" pitchFamily="34" charset="0"/>
              </a:rPr>
              <a:t>	public </a:t>
            </a:r>
            <a:r>
              <a:rPr lang="fr-FR" dirty="0" err="1">
                <a:latin typeface="Arial" panose="020B0604020202020204" pitchFamily="34" charset="0"/>
                <a:cs typeface="Arial" panose="020B0604020202020204" pitchFamily="34" charset="0"/>
              </a:rPr>
              <a:t>int</a:t>
            </a:r>
            <a:r>
              <a:rPr lang="fr-FR" dirty="0">
                <a:latin typeface="Arial" panose="020B0604020202020204" pitchFamily="34" charset="0"/>
                <a:cs typeface="Arial" panose="020B0604020202020204" pitchFamily="34" charset="0"/>
              </a:rPr>
              <a:t> x = 0; </a:t>
            </a:r>
          </a:p>
          <a:p>
            <a:r>
              <a:rPr lang="fr-FR" dirty="0">
                <a:latin typeface="Arial" panose="020B0604020202020204" pitchFamily="34" charset="0"/>
                <a:cs typeface="Arial" panose="020B0604020202020204" pitchFamily="34" charset="0"/>
              </a:rPr>
              <a:t>	public </a:t>
            </a:r>
            <a:r>
              <a:rPr lang="fr-FR" dirty="0" err="1">
                <a:latin typeface="Arial" panose="020B0604020202020204" pitchFamily="34" charset="0"/>
                <a:cs typeface="Arial" panose="020B0604020202020204" pitchFamily="34" charset="0"/>
              </a:rPr>
              <a:t>int</a:t>
            </a:r>
            <a:r>
              <a:rPr lang="fr-FR" dirty="0">
                <a:latin typeface="Arial" panose="020B0604020202020204" pitchFamily="34" charset="0"/>
                <a:cs typeface="Arial" panose="020B0604020202020204" pitchFamily="34" charset="0"/>
              </a:rPr>
              <a:t> y = 0; </a:t>
            </a:r>
          </a:p>
          <a:p>
            <a:endParaRPr lang="fr-FR" b="1"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rPr>
              <a:t>//</a:t>
            </a:r>
            <a:r>
              <a:rPr lang="fr-FR" b="1" dirty="0" err="1">
                <a:latin typeface="Arial" panose="020B0604020202020204" pitchFamily="34" charset="0"/>
                <a:cs typeface="Arial" panose="020B0604020202020204" pitchFamily="34" charset="0"/>
              </a:rPr>
              <a:t>constructor</a:t>
            </a:r>
            <a:r>
              <a:rPr lang="fr-FR" b="1" dirty="0">
                <a:latin typeface="Arial" panose="020B0604020202020204" pitchFamily="34" charset="0"/>
                <a:cs typeface="Arial" panose="020B0604020202020204" pitchFamily="34" charset="0"/>
              </a:rPr>
              <a:t> </a:t>
            </a:r>
          </a:p>
          <a:p>
            <a:r>
              <a:rPr lang="fr-FR" b="1" dirty="0">
                <a:latin typeface="Arial" panose="020B0604020202020204" pitchFamily="34" charset="0"/>
                <a:cs typeface="Arial" panose="020B0604020202020204" pitchFamily="34" charset="0"/>
              </a:rPr>
              <a:t>public Point(</a:t>
            </a:r>
            <a:r>
              <a:rPr lang="fr-FR" b="1" dirty="0" err="1">
                <a:latin typeface="Arial" panose="020B0604020202020204" pitchFamily="34" charset="0"/>
                <a:cs typeface="Arial" panose="020B0604020202020204" pitchFamily="34" charset="0"/>
              </a:rPr>
              <a:t>int</a:t>
            </a:r>
            <a:r>
              <a:rPr lang="fr-FR" b="1" dirty="0">
                <a:latin typeface="Arial" panose="020B0604020202020204" pitchFamily="34" charset="0"/>
                <a:cs typeface="Arial" panose="020B0604020202020204" pitchFamily="34" charset="0"/>
              </a:rPr>
              <a:t> x, </a:t>
            </a:r>
            <a:r>
              <a:rPr lang="fr-FR" b="1" dirty="0" err="1">
                <a:latin typeface="Arial" panose="020B0604020202020204" pitchFamily="34" charset="0"/>
                <a:cs typeface="Arial" panose="020B0604020202020204" pitchFamily="34" charset="0"/>
              </a:rPr>
              <a:t>int</a:t>
            </a:r>
            <a:r>
              <a:rPr lang="fr-FR" b="1" dirty="0">
                <a:latin typeface="Arial" panose="020B0604020202020204" pitchFamily="34" charset="0"/>
                <a:cs typeface="Arial" panose="020B0604020202020204" pitchFamily="34" charset="0"/>
              </a:rPr>
              <a:t> y) { </a:t>
            </a:r>
          </a:p>
          <a:p>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this.x</a:t>
            </a:r>
            <a:r>
              <a:rPr lang="fr-FR" b="1" dirty="0">
                <a:latin typeface="Arial" panose="020B0604020202020204" pitchFamily="34" charset="0"/>
                <a:cs typeface="Arial" panose="020B0604020202020204" pitchFamily="34" charset="0"/>
              </a:rPr>
              <a:t> = x; </a:t>
            </a:r>
          </a:p>
          <a:p>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this.y</a:t>
            </a:r>
            <a:r>
              <a:rPr lang="fr-FR" b="1" dirty="0">
                <a:latin typeface="Arial" panose="020B0604020202020204" pitchFamily="34" charset="0"/>
                <a:cs typeface="Arial" panose="020B0604020202020204" pitchFamily="34" charset="0"/>
              </a:rPr>
              <a:t> = y;</a:t>
            </a:r>
          </a:p>
          <a:p>
            <a:r>
              <a:rPr lang="fr-FR" b="1" dirty="0">
                <a:latin typeface="Arial" panose="020B0604020202020204" pitchFamily="34" charset="0"/>
                <a:cs typeface="Arial" panose="020B0604020202020204" pitchFamily="34" charset="0"/>
              </a:rPr>
              <a:t> }</a:t>
            </a:r>
          </a:p>
          <a:p>
            <a:endParaRPr lang="fr-FR" b="1"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 }</a:t>
            </a:r>
          </a:p>
        </p:txBody>
      </p:sp>
      <p:sp>
        <p:nvSpPr>
          <p:cNvPr id="10" name="ZoneTexte 9">
            <a:extLst>
              <a:ext uri="{FF2B5EF4-FFF2-40B4-BE49-F238E27FC236}">
                <a16:creationId xmlns:a16="http://schemas.microsoft.com/office/drawing/2014/main" id="{7C0E5208-762F-43BC-A740-A1808F77C9D9}"/>
              </a:ext>
            </a:extLst>
          </p:cNvPr>
          <p:cNvSpPr txBox="1"/>
          <p:nvPr/>
        </p:nvSpPr>
        <p:spPr>
          <a:xfrm>
            <a:off x="6096000" y="3958246"/>
            <a:ext cx="3434080" cy="1200329"/>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une</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autre</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écriture</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public Point(int x, int y) { </a:t>
            </a:r>
          </a:p>
          <a:p>
            <a:r>
              <a:rPr lang="en-US" b="1" dirty="0">
                <a:latin typeface="Arial" panose="020B0604020202020204" pitchFamily="34" charset="0"/>
                <a:cs typeface="Arial" panose="020B0604020202020204" pitchFamily="34" charset="0"/>
              </a:rPr>
              <a:t>	this(</a:t>
            </a:r>
            <a:r>
              <a:rPr lang="en-US" b="1" dirty="0" err="1">
                <a:latin typeface="Arial" panose="020B0604020202020204" pitchFamily="34" charset="0"/>
                <a:cs typeface="Arial" panose="020B0604020202020204" pitchFamily="34" charset="0"/>
              </a:rPr>
              <a:t>x,y</a:t>
            </a:r>
            <a:r>
              <a:rPr lang="en-US"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51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98D51-8382-45A4-BAF7-BAA96B95549F}"/>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p3</a:t>
            </a:r>
          </a:p>
        </p:txBody>
      </p:sp>
      <p:sp>
        <p:nvSpPr>
          <p:cNvPr id="3" name="ZoneTexte 2">
            <a:extLst>
              <a:ext uri="{FF2B5EF4-FFF2-40B4-BE49-F238E27FC236}">
                <a16:creationId xmlns:a16="http://schemas.microsoft.com/office/drawing/2014/main" id="{4BCAF5BA-1026-4D25-A17C-93C50669A630}"/>
              </a:ext>
            </a:extLst>
          </p:cNvPr>
          <p:cNvSpPr txBox="1"/>
          <p:nvPr/>
        </p:nvSpPr>
        <p:spPr>
          <a:xfrm>
            <a:off x="369293" y="803748"/>
            <a:ext cx="587071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Les objets: Garbage Collector</a:t>
            </a:r>
          </a:p>
        </p:txBody>
      </p:sp>
      <p:sp>
        <p:nvSpPr>
          <p:cNvPr id="5" name="ZoneTexte 4">
            <a:extLst>
              <a:ext uri="{FF2B5EF4-FFF2-40B4-BE49-F238E27FC236}">
                <a16:creationId xmlns:a16="http://schemas.microsoft.com/office/drawing/2014/main" id="{4A1170D0-E123-4ADD-9856-13CFFE370FAF}"/>
              </a:ext>
            </a:extLst>
          </p:cNvPr>
          <p:cNvSpPr txBox="1"/>
          <p:nvPr/>
        </p:nvSpPr>
        <p:spPr>
          <a:xfrm>
            <a:off x="542786" y="1946315"/>
            <a:ext cx="11394440" cy="3693319"/>
          </a:xfrm>
          <a:prstGeom prst="rect">
            <a:avLst/>
          </a:prstGeom>
          <a:noFill/>
        </p:spPr>
        <p:txBody>
          <a:bodyPr wrap="square">
            <a:spAutoFit/>
          </a:bodyPr>
          <a:lstStyle/>
          <a:p>
            <a:pPr algn="just"/>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La plate-forme Java permet de créer autant d'objets que l’on souhaite (limité, bien sûr, par ce que le système peut gérer), et de ne pas se souciez de les détruire. L'environnement d'exécution Java supprime les objets lorsqu'il détermine qu'ils ne sont plus utilisés. Ce processus est appelé ramasse-miettes ou </a:t>
            </a:r>
            <a:r>
              <a:rPr lang="fr-FR" dirty="0" err="1">
                <a:latin typeface="Arial" panose="020B0604020202020204" pitchFamily="34" charset="0"/>
                <a:cs typeface="Arial" panose="020B0604020202020204" pitchFamily="34" charset="0"/>
              </a:rPr>
              <a:t>garbage</a:t>
            </a:r>
            <a:r>
              <a:rPr lang="fr-FR" dirty="0">
                <a:latin typeface="Arial" panose="020B0604020202020204" pitchFamily="34" charset="0"/>
                <a:cs typeface="Arial" panose="020B0604020202020204" pitchFamily="34" charset="0"/>
              </a:rPr>
              <a:t> collector.</a:t>
            </a:r>
          </a:p>
          <a:p>
            <a:pPr algn="just"/>
            <a:endParaRPr lang="fr-FR"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latin typeface="Arial" panose="020B0604020202020204" pitchFamily="34" charset="0"/>
                <a:cs typeface="Arial" panose="020B0604020202020204" pitchFamily="34" charset="0"/>
              </a:rPr>
              <a:t>Certains langages orientés objet exigent que l’on garde une trace de tous les objets que l’on crée et qu’on les détruise explicitement lorsqu'ils ne sont plus nécessaires. La gestion explicite de la mémoire est fastidieuse et source d'erreurs. </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Un objet est éligible pour le </a:t>
            </a:r>
            <a:r>
              <a:rPr lang="fr-FR" dirty="0" err="1">
                <a:latin typeface="Arial" panose="020B0604020202020204" pitchFamily="34" charset="0"/>
                <a:cs typeface="Arial" panose="020B0604020202020204" pitchFamily="34" charset="0"/>
              </a:rPr>
              <a:t>garbage</a:t>
            </a:r>
            <a:r>
              <a:rPr lang="fr-FR" dirty="0">
                <a:latin typeface="Arial" panose="020B0604020202020204" pitchFamily="34" charset="0"/>
                <a:cs typeface="Arial" panose="020B0604020202020204" pitchFamily="34" charset="0"/>
              </a:rPr>
              <a:t> collector lorsqu'il n'y a plus de références à cet objet. Les références contenues dans une variable sont généralement supprimées lorsque la variable sort de la portée.</a:t>
            </a:r>
          </a:p>
          <a:p>
            <a:pPr algn="just"/>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3137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1724</Words>
  <Application>Microsoft Office PowerPoint</Application>
  <PresentationFormat>Grand écran</PresentationFormat>
  <Paragraphs>204</Paragraphs>
  <Slides>15</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Calibri Light</vt:lpstr>
      <vt:lpstr>Courier New</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59</cp:revision>
  <dcterms:created xsi:type="dcterms:W3CDTF">2022-02-25T15:52:49Z</dcterms:created>
  <dcterms:modified xsi:type="dcterms:W3CDTF">2022-03-11T14:40:39Z</dcterms:modified>
</cp:coreProperties>
</file>