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60" r:id="rId3"/>
    <p:sldId id="258" r:id="rId4"/>
    <p:sldId id="259" r:id="rId5"/>
    <p:sldId id="261" r:id="rId6"/>
    <p:sldId id="262" r:id="rId7"/>
    <p:sldId id="263" r:id="rId8"/>
    <p:sldId id="264" r:id="rId9"/>
    <p:sldId id="265" r:id="rId10"/>
    <p:sldId id="266" r:id="rId11"/>
    <p:sldId id="267" r:id="rId12"/>
    <p:sldId id="268" r:id="rId13"/>
    <p:sldId id="269" r:id="rId14"/>
    <p:sldId id="270" r:id="rId15"/>
    <p:sldId id="271" r:id="rId16"/>
    <p:sldId id="273" r:id="rId17"/>
    <p:sldId id="274" r:id="rId18"/>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E77A9AB-09C6-4009-A29F-3FEF48F1F9DD}"/>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3919377B-A0A7-44AB-86CD-47162D4AE5B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A3FC461C-E73E-45DC-8390-D9A0FC6409AC}"/>
              </a:ext>
            </a:extLst>
          </p:cNvPr>
          <p:cNvSpPr>
            <a:spLocks noGrp="1"/>
          </p:cNvSpPr>
          <p:nvPr>
            <p:ph type="dt" sz="half" idx="10"/>
          </p:nvPr>
        </p:nvSpPr>
        <p:spPr/>
        <p:txBody>
          <a:bodyPr/>
          <a:lstStyle/>
          <a:p>
            <a:fld id="{5414E0DB-B4D5-46DA-B8EA-404BEB9F04B2}" type="datetimeFigureOut">
              <a:rPr lang="fr-FR" smtClean="0"/>
              <a:t>09/03/2022</a:t>
            </a:fld>
            <a:endParaRPr lang="fr-FR"/>
          </a:p>
        </p:txBody>
      </p:sp>
      <p:sp>
        <p:nvSpPr>
          <p:cNvPr id="5" name="Espace réservé du pied de page 4">
            <a:extLst>
              <a:ext uri="{FF2B5EF4-FFF2-40B4-BE49-F238E27FC236}">
                <a16:creationId xmlns:a16="http://schemas.microsoft.com/office/drawing/2014/main" id="{13110BCC-A0E1-44B9-A2DF-4F98DD948808}"/>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83DA75B4-B630-43A2-90A9-944FD8DF2394}"/>
              </a:ext>
            </a:extLst>
          </p:cNvPr>
          <p:cNvSpPr>
            <a:spLocks noGrp="1"/>
          </p:cNvSpPr>
          <p:nvPr>
            <p:ph type="sldNum" sz="quarter" idx="12"/>
          </p:nvPr>
        </p:nvSpPr>
        <p:spPr/>
        <p:txBody>
          <a:bodyPr/>
          <a:lstStyle/>
          <a:p>
            <a:fld id="{C23FEADB-ACA0-4852-8756-72C42B903800}" type="slidenum">
              <a:rPr lang="fr-FR" smtClean="0"/>
              <a:t>‹N°›</a:t>
            </a:fld>
            <a:endParaRPr lang="fr-FR"/>
          </a:p>
        </p:txBody>
      </p:sp>
    </p:spTree>
    <p:extLst>
      <p:ext uri="{BB962C8B-B14F-4D97-AF65-F5344CB8AC3E}">
        <p14:creationId xmlns:p14="http://schemas.microsoft.com/office/powerpoint/2010/main" val="34102967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EB162BC-02F8-46FB-A646-5E6D07557649}"/>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4CAADA90-62D0-4D7C-94BB-3E8F017BAC10}"/>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835BA809-72D3-4633-9990-A355AA148F13}"/>
              </a:ext>
            </a:extLst>
          </p:cNvPr>
          <p:cNvSpPr>
            <a:spLocks noGrp="1"/>
          </p:cNvSpPr>
          <p:nvPr>
            <p:ph type="dt" sz="half" idx="10"/>
          </p:nvPr>
        </p:nvSpPr>
        <p:spPr/>
        <p:txBody>
          <a:bodyPr/>
          <a:lstStyle/>
          <a:p>
            <a:fld id="{5414E0DB-B4D5-46DA-B8EA-404BEB9F04B2}" type="datetimeFigureOut">
              <a:rPr lang="fr-FR" smtClean="0"/>
              <a:t>09/03/2022</a:t>
            </a:fld>
            <a:endParaRPr lang="fr-FR"/>
          </a:p>
        </p:txBody>
      </p:sp>
      <p:sp>
        <p:nvSpPr>
          <p:cNvPr id="5" name="Espace réservé du pied de page 4">
            <a:extLst>
              <a:ext uri="{FF2B5EF4-FFF2-40B4-BE49-F238E27FC236}">
                <a16:creationId xmlns:a16="http://schemas.microsoft.com/office/drawing/2014/main" id="{E36B92DB-BA60-4B3C-861C-5AC4FEDB9095}"/>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562BEFA9-2919-44BF-9F38-2060EE1B34BF}"/>
              </a:ext>
            </a:extLst>
          </p:cNvPr>
          <p:cNvSpPr>
            <a:spLocks noGrp="1"/>
          </p:cNvSpPr>
          <p:nvPr>
            <p:ph type="sldNum" sz="quarter" idx="12"/>
          </p:nvPr>
        </p:nvSpPr>
        <p:spPr/>
        <p:txBody>
          <a:bodyPr/>
          <a:lstStyle/>
          <a:p>
            <a:fld id="{C23FEADB-ACA0-4852-8756-72C42B903800}" type="slidenum">
              <a:rPr lang="fr-FR" smtClean="0"/>
              <a:t>‹N°›</a:t>
            </a:fld>
            <a:endParaRPr lang="fr-FR"/>
          </a:p>
        </p:txBody>
      </p:sp>
    </p:spTree>
    <p:extLst>
      <p:ext uri="{BB962C8B-B14F-4D97-AF65-F5344CB8AC3E}">
        <p14:creationId xmlns:p14="http://schemas.microsoft.com/office/powerpoint/2010/main" val="6527907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AD3DC422-A220-44EA-B523-288E5D2E2ED8}"/>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3F460977-6D03-429D-99C5-14692E339CC9}"/>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784B1404-02CE-4A1F-976D-A8B5519E1D45}"/>
              </a:ext>
            </a:extLst>
          </p:cNvPr>
          <p:cNvSpPr>
            <a:spLocks noGrp="1"/>
          </p:cNvSpPr>
          <p:nvPr>
            <p:ph type="dt" sz="half" idx="10"/>
          </p:nvPr>
        </p:nvSpPr>
        <p:spPr/>
        <p:txBody>
          <a:bodyPr/>
          <a:lstStyle/>
          <a:p>
            <a:fld id="{5414E0DB-B4D5-46DA-B8EA-404BEB9F04B2}" type="datetimeFigureOut">
              <a:rPr lang="fr-FR" smtClean="0"/>
              <a:t>09/03/2022</a:t>
            </a:fld>
            <a:endParaRPr lang="fr-FR"/>
          </a:p>
        </p:txBody>
      </p:sp>
      <p:sp>
        <p:nvSpPr>
          <p:cNvPr id="5" name="Espace réservé du pied de page 4">
            <a:extLst>
              <a:ext uri="{FF2B5EF4-FFF2-40B4-BE49-F238E27FC236}">
                <a16:creationId xmlns:a16="http://schemas.microsoft.com/office/drawing/2014/main" id="{0E6F229D-6CA0-4889-B7A4-521625BB0760}"/>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AFA9DD66-BBFE-4F19-9F08-614D7B3F0B20}"/>
              </a:ext>
            </a:extLst>
          </p:cNvPr>
          <p:cNvSpPr>
            <a:spLocks noGrp="1"/>
          </p:cNvSpPr>
          <p:nvPr>
            <p:ph type="sldNum" sz="quarter" idx="12"/>
          </p:nvPr>
        </p:nvSpPr>
        <p:spPr/>
        <p:txBody>
          <a:bodyPr/>
          <a:lstStyle/>
          <a:p>
            <a:fld id="{C23FEADB-ACA0-4852-8756-72C42B903800}" type="slidenum">
              <a:rPr lang="fr-FR" smtClean="0"/>
              <a:t>‹N°›</a:t>
            </a:fld>
            <a:endParaRPr lang="fr-FR"/>
          </a:p>
        </p:txBody>
      </p:sp>
    </p:spTree>
    <p:extLst>
      <p:ext uri="{BB962C8B-B14F-4D97-AF65-F5344CB8AC3E}">
        <p14:creationId xmlns:p14="http://schemas.microsoft.com/office/powerpoint/2010/main" val="30264835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B74DD98-7EE4-4BA5-86A4-C3FA2FE5AA4B}"/>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495CB95E-7368-470C-836E-AFD4BA9607BA}"/>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7C2B18CA-F003-4FBF-9AD8-3B70E75FD714}"/>
              </a:ext>
            </a:extLst>
          </p:cNvPr>
          <p:cNvSpPr>
            <a:spLocks noGrp="1"/>
          </p:cNvSpPr>
          <p:nvPr>
            <p:ph type="dt" sz="half" idx="10"/>
          </p:nvPr>
        </p:nvSpPr>
        <p:spPr/>
        <p:txBody>
          <a:bodyPr/>
          <a:lstStyle/>
          <a:p>
            <a:fld id="{5414E0DB-B4D5-46DA-B8EA-404BEB9F04B2}" type="datetimeFigureOut">
              <a:rPr lang="fr-FR" smtClean="0"/>
              <a:t>09/03/2022</a:t>
            </a:fld>
            <a:endParaRPr lang="fr-FR"/>
          </a:p>
        </p:txBody>
      </p:sp>
      <p:sp>
        <p:nvSpPr>
          <p:cNvPr id="5" name="Espace réservé du pied de page 4">
            <a:extLst>
              <a:ext uri="{FF2B5EF4-FFF2-40B4-BE49-F238E27FC236}">
                <a16:creationId xmlns:a16="http://schemas.microsoft.com/office/drawing/2014/main" id="{36E1C762-8198-4B76-B83A-9281CD0AAA0F}"/>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5F962FCB-821A-4BEC-B3F1-FC8B2C2D9D2E}"/>
              </a:ext>
            </a:extLst>
          </p:cNvPr>
          <p:cNvSpPr>
            <a:spLocks noGrp="1"/>
          </p:cNvSpPr>
          <p:nvPr>
            <p:ph type="sldNum" sz="quarter" idx="12"/>
          </p:nvPr>
        </p:nvSpPr>
        <p:spPr/>
        <p:txBody>
          <a:bodyPr/>
          <a:lstStyle/>
          <a:p>
            <a:fld id="{C23FEADB-ACA0-4852-8756-72C42B903800}" type="slidenum">
              <a:rPr lang="fr-FR" smtClean="0"/>
              <a:t>‹N°›</a:t>
            </a:fld>
            <a:endParaRPr lang="fr-FR"/>
          </a:p>
        </p:txBody>
      </p:sp>
    </p:spTree>
    <p:extLst>
      <p:ext uri="{BB962C8B-B14F-4D97-AF65-F5344CB8AC3E}">
        <p14:creationId xmlns:p14="http://schemas.microsoft.com/office/powerpoint/2010/main" val="29508106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F7DD56A-54D1-4BBF-8245-FCF88EF9A87D}"/>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87081C8A-D6A4-412D-B134-E854FD35DE9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4455C540-CA9D-4833-A9F6-ED7344B67362}"/>
              </a:ext>
            </a:extLst>
          </p:cNvPr>
          <p:cNvSpPr>
            <a:spLocks noGrp="1"/>
          </p:cNvSpPr>
          <p:nvPr>
            <p:ph type="dt" sz="half" idx="10"/>
          </p:nvPr>
        </p:nvSpPr>
        <p:spPr/>
        <p:txBody>
          <a:bodyPr/>
          <a:lstStyle/>
          <a:p>
            <a:fld id="{5414E0DB-B4D5-46DA-B8EA-404BEB9F04B2}" type="datetimeFigureOut">
              <a:rPr lang="fr-FR" smtClean="0"/>
              <a:t>09/03/2022</a:t>
            </a:fld>
            <a:endParaRPr lang="fr-FR"/>
          </a:p>
        </p:txBody>
      </p:sp>
      <p:sp>
        <p:nvSpPr>
          <p:cNvPr id="5" name="Espace réservé du pied de page 4">
            <a:extLst>
              <a:ext uri="{FF2B5EF4-FFF2-40B4-BE49-F238E27FC236}">
                <a16:creationId xmlns:a16="http://schemas.microsoft.com/office/drawing/2014/main" id="{E30B2EF9-4B41-4D04-B2A1-BF93EC95EA7C}"/>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4A73DC36-EBE8-406F-9344-19E5F8AB7002}"/>
              </a:ext>
            </a:extLst>
          </p:cNvPr>
          <p:cNvSpPr>
            <a:spLocks noGrp="1"/>
          </p:cNvSpPr>
          <p:nvPr>
            <p:ph type="sldNum" sz="quarter" idx="12"/>
          </p:nvPr>
        </p:nvSpPr>
        <p:spPr/>
        <p:txBody>
          <a:bodyPr/>
          <a:lstStyle/>
          <a:p>
            <a:fld id="{C23FEADB-ACA0-4852-8756-72C42B903800}" type="slidenum">
              <a:rPr lang="fr-FR" smtClean="0"/>
              <a:t>‹N°›</a:t>
            </a:fld>
            <a:endParaRPr lang="fr-FR"/>
          </a:p>
        </p:txBody>
      </p:sp>
    </p:spTree>
    <p:extLst>
      <p:ext uri="{BB962C8B-B14F-4D97-AF65-F5344CB8AC3E}">
        <p14:creationId xmlns:p14="http://schemas.microsoft.com/office/powerpoint/2010/main" val="7015491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F6AF100-B440-408A-862C-2CCB6D6476DF}"/>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47AEAF1B-1255-487D-A369-25A6D5F71CE3}"/>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821454FF-36C3-4196-828E-AA524E71EC52}"/>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CC901559-88D1-4655-9BBD-B4094A2F88A2}"/>
              </a:ext>
            </a:extLst>
          </p:cNvPr>
          <p:cNvSpPr>
            <a:spLocks noGrp="1"/>
          </p:cNvSpPr>
          <p:nvPr>
            <p:ph type="dt" sz="half" idx="10"/>
          </p:nvPr>
        </p:nvSpPr>
        <p:spPr/>
        <p:txBody>
          <a:bodyPr/>
          <a:lstStyle/>
          <a:p>
            <a:fld id="{5414E0DB-B4D5-46DA-B8EA-404BEB9F04B2}" type="datetimeFigureOut">
              <a:rPr lang="fr-FR" smtClean="0"/>
              <a:t>09/03/2022</a:t>
            </a:fld>
            <a:endParaRPr lang="fr-FR"/>
          </a:p>
        </p:txBody>
      </p:sp>
      <p:sp>
        <p:nvSpPr>
          <p:cNvPr id="6" name="Espace réservé du pied de page 5">
            <a:extLst>
              <a:ext uri="{FF2B5EF4-FFF2-40B4-BE49-F238E27FC236}">
                <a16:creationId xmlns:a16="http://schemas.microsoft.com/office/drawing/2014/main" id="{5D0DF1FA-48F8-4E7D-A758-83AA1345F447}"/>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F223398B-9B56-43F0-83C5-9381161D329B}"/>
              </a:ext>
            </a:extLst>
          </p:cNvPr>
          <p:cNvSpPr>
            <a:spLocks noGrp="1"/>
          </p:cNvSpPr>
          <p:nvPr>
            <p:ph type="sldNum" sz="quarter" idx="12"/>
          </p:nvPr>
        </p:nvSpPr>
        <p:spPr/>
        <p:txBody>
          <a:bodyPr/>
          <a:lstStyle/>
          <a:p>
            <a:fld id="{C23FEADB-ACA0-4852-8756-72C42B903800}" type="slidenum">
              <a:rPr lang="fr-FR" smtClean="0"/>
              <a:t>‹N°›</a:t>
            </a:fld>
            <a:endParaRPr lang="fr-FR"/>
          </a:p>
        </p:txBody>
      </p:sp>
    </p:spTree>
    <p:extLst>
      <p:ext uri="{BB962C8B-B14F-4D97-AF65-F5344CB8AC3E}">
        <p14:creationId xmlns:p14="http://schemas.microsoft.com/office/powerpoint/2010/main" val="20173308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F58B045-6D8A-40A7-9404-81D345F80F0B}"/>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003398C6-70BE-4AEF-9B0A-C607DDB22DE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EF7662CD-73E2-4F7A-873A-FDF710452779}"/>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6EA012D6-129C-4DB2-AD6F-14E199E64EE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1EA27DEC-FDA0-4225-9BD9-B9C032EFAC3D}"/>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D550910C-7E31-4FB6-AD71-B2B7D6261886}"/>
              </a:ext>
            </a:extLst>
          </p:cNvPr>
          <p:cNvSpPr>
            <a:spLocks noGrp="1"/>
          </p:cNvSpPr>
          <p:nvPr>
            <p:ph type="dt" sz="half" idx="10"/>
          </p:nvPr>
        </p:nvSpPr>
        <p:spPr/>
        <p:txBody>
          <a:bodyPr/>
          <a:lstStyle/>
          <a:p>
            <a:fld id="{5414E0DB-B4D5-46DA-B8EA-404BEB9F04B2}" type="datetimeFigureOut">
              <a:rPr lang="fr-FR" smtClean="0"/>
              <a:t>09/03/2022</a:t>
            </a:fld>
            <a:endParaRPr lang="fr-FR"/>
          </a:p>
        </p:txBody>
      </p:sp>
      <p:sp>
        <p:nvSpPr>
          <p:cNvPr id="8" name="Espace réservé du pied de page 7">
            <a:extLst>
              <a:ext uri="{FF2B5EF4-FFF2-40B4-BE49-F238E27FC236}">
                <a16:creationId xmlns:a16="http://schemas.microsoft.com/office/drawing/2014/main" id="{7F7E474A-C710-4AAC-8497-D94E7610F266}"/>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6BB47511-E022-4E9B-BF47-18DBE8879115}"/>
              </a:ext>
            </a:extLst>
          </p:cNvPr>
          <p:cNvSpPr>
            <a:spLocks noGrp="1"/>
          </p:cNvSpPr>
          <p:nvPr>
            <p:ph type="sldNum" sz="quarter" idx="12"/>
          </p:nvPr>
        </p:nvSpPr>
        <p:spPr/>
        <p:txBody>
          <a:bodyPr/>
          <a:lstStyle/>
          <a:p>
            <a:fld id="{C23FEADB-ACA0-4852-8756-72C42B903800}" type="slidenum">
              <a:rPr lang="fr-FR" smtClean="0"/>
              <a:t>‹N°›</a:t>
            </a:fld>
            <a:endParaRPr lang="fr-FR"/>
          </a:p>
        </p:txBody>
      </p:sp>
    </p:spTree>
    <p:extLst>
      <p:ext uri="{BB962C8B-B14F-4D97-AF65-F5344CB8AC3E}">
        <p14:creationId xmlns:p14="http://schemas.microsoft.com/office/powerpoint/2010/main" val="12743797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32DF1CD-B2DD-4CAD-9509-DA440C39593E}"/>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F5059319-4204-4890-A9B8-E2B4D8FB6F6B}"/>
              </a:ext>
            </a:extLst>
          </p:cNvPr>
          <p:cNvSpPr>
            <a:spLocks noGrp="1"/>
          </p:cNvSpPr>
          <p:nvPr>
            <p:ph type="dt" sz="half" idx="10"/>
          </p:nvPr>
        </p:nvSpPr>
        <p:spPr/>
        <p:txBody>
          <a:bodyPr/>
          <a:lstStyle/>
          <a:p>
            <a:fld id="{5414E0DB-B4D5-46DA-B8EA-404BEB9F04B2}" type="datetimeFigureOut">
              <a:rPr lang="fr-FR" smtClean="0"/>
              <a:t>09/03/2022</a:t>
            </a:fld>
            <a:endParaRPr lang="fr-FR"/>
          </a:p>
        </p:txBody>
      </p:sp>
      <p:sp>
        <p:nvSpPr>
          <p:cNvPr id="4" name="Espace réservé du pied de page 3">
            <a:extLst>
              <a:ext uri="{FF2B5EF4-FFF2-40B4-BE49-F238E27FC236}">
                <a16:creationId xmlns:a16="http://schemas.microsoft.com/office/drawing/2014/main" id="{AA86D21F-82C0-4B1C-A8F0-979FF609D18E}"/>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DBB3E1E3-C31A-4B2C-AA7A-A982F762C2E7}"/>
              </a:ext>
            </a:extLst>
          </p:cNvPr>
          <p:cNvSpPr>
            <a:spLocks noGrp="1"/>
          </p:cNvSpPr>
          <p:nvPr>
            <p:ph type="sldNum" sz="quarter" idx="12"/>
          </p:nvPr>
        </p:nvSpPr>
        <p:spPr/>
        <p:txBody>
          <a:bodyPr/>
          <a:lstStyle/>
          <a:p>
            <a:fld id="{C23FEADB-ACA0-4852-8756-72C42B903800}" type="slidenum">
              <a:rPr lang="fr-FR" smtClean="0"/>
              <a:t>‹N°›</a:t>
            </a:fld>
            <a:endParaRPr lang="fr-FR"/>
          </a:p>
        </p:txBody>
      </p:sp>
    </p:spTree>
    <p:extLst>
      <p:ext uri="{BB962C8B-B14F-4D97-AF65-F5344CB8AC3E}">
        <p14:creationId xmlns:p14="http://schemas.microsoft.com/office/powerpoint/2010/main" val="32754940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C7AC261E-DF8F-4B54-8955-93EC45AA3CB7}"/>
              </a:ext>
            </a:extLst>
          </p:cNvPr>
          <p:cNvSpPr>
            <a:spLocks noGrp="1"/>
          </p:cNvSpPr>
          <p:nvPr>
            <p:ph type="dt" sz="half" idx="10"/>
          </p:nvPr>
        </p:nvSpPr>
        <p:spPr/>
        <p:txBody>
          <a:bodyPr/>
          <a:lstStyle/>
          <a:p>
            <a:fld id="{5414E0DB-B4D5-46DA-B8EA-404BEB9F04B2}" type="datetimeFigureOut">
              <a:rPr lang="fr-FR" smtClean="0"/>
              <a:t>09/03/2022</a:t>
            </a:fld>
            <a:endParaRPr lang="fr-FR"/>
          </a:p>
        </p:txBody>
      </p:sp>
      <p:sp>
        <p:nvSpPr>
          <p:cNvPr id="3" name="Espace réservé du pied de page 2">
            <a:extLst>
              <a:ext uri="{FF2B5EF4-FFF2-40B4-BE49-F238E27FC236}">
                <a16:creationId xmlns:a16="http://schemas.microsoft.com/office/drawing/2014/main" id="{EA336495-871F-40F1-BE82-1ADD7EC98007}"/>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C2CA7656-9976-4B03-97A2-D334C6A96D52}"/>
              </a:ext>
            </a:extLst>
          </p:cNvPr>
          <p:cNvSpPr>
            <a:spLocks noGrp="1"/>
          </p:cNvSpPr>
          <p:nvPr>
            <p:ph type="sldNum" sz="quarter" idx="12"/>
          </p:nvPr>
        </p:nvSpPr>
        <p:spPr/>
        <p:txBody>
          <a:bodyPr/>
          <a:lstStyle/>
          <a:p>
            <a:fld id="{C23FEADB-ACA0-4852-8756-72C42B903800}" type="slidenum">
              <a:rPr lang="fr-FR" smtClean="0"/>
              <a:t>‹N°›</a:t>
            </a:fld>
            <a:endParaRPr lang="fr-FR"/>
          </a:p>
        </p:txBody>
      </p:sp>
    </p:spTree>
    <p:extLst>
      <p:ext uri="{BB962C8B-B14F-4D97-AF65-F5344CB8AC3E}">
        <p14:creationId xmlns:p14="http://schemas.microsoft.com/office/powerpoint/2010/main" val="8750766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C9433F8-70CE-4C93-80A2-98A1DCE466C3}"/>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AD1FDC07-1764-418F-9683-578F5071C4F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D921A60F-CEE7-4F14-948B-E0B4C27D9E0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71B35F6C-935F-4490-9E4D-16E3DF473855}"/>
              </a:ext>
            </a:extLst>
          </p:cNvPr>
          <p:cNvSpPr>
            <a:spLocks noGrp="1"/>
          </p:cNvSpPr>
          <p:nvPr>
            <p:ph type="dt" sz="half" idx="10"/>
          </p:nvPr>
        </p:nvSpPr>
        <p:spPr/>
        <p:txBody>
          <a:bodyPr/>
          <a:lstStyle/>
          <a:p>
            <a:fld id="{5414E0DB-B4D5-46DA-B8EA-404BEB9F04B2}" type="datetimeFigureOut">
              <a:rPr lang="fr-FR" smtClean="0"/>
              <a:t>09/03/2022</a:t>
            </a:fld>
            <a:endParaRPr lang="fr-FR"/>
          </a:p>
        </p:txBody>
      </p:sp>
      <p:sp>
        <p:nvSpPr>
          <p:cNvPr id="6" name="Espace réservé du pied de page 5">
            <a:extLst>
              <a:ext uri="{FF2B5EF4-FFF2-40B4-BE49-F238E27FC236}">
                <a16:creationId xmlns:a16="http://schemas.microsoft.com/office/drawing/2014/main" id="{F7268D40-B96E-488F-B830-D73D2BAB92EF}"/>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24D5E79C-4BEE-40D8-BC1B-60743273B92E}"/>
              </a:ext>
            </a:extLst>
          </p:cNvPr>
          <p:cNvSpPr>
            <a:spLocks noGrp="1"/>
          </p:cNvSpPr>
          <p:nvPr>
            <p:ph type="sldNum" sz="quarter" idx="12"/>
          </p:nvPr>
        </p:nvSpPr>
        <p:spPr/>
        <p:txBody>
          <a:bodyPr/>
          <a:lstStyle/>
          <a:p>
            <a:fld id="{C23FEADB-ACA0-4852-8756-72C42B903800}" type="slidenum">
              <a:rPr lang="fr-FR" smtClean="0"/>
              <a:t>‹N°›</a:t>
            </a:fld>
            <a:endParaRPr lang="fr-FR"/>
          </a:p>
        </p:txBody>
      </p:sp>
    </p:spTree>
    <p:extLst>
      <p:ext uri="{BB962C8B-B14F-4D97-AF65-F5344CB8AC3E}">
        <p14:creationId xmlns:p14="http://schemas.microsoft.com/office/powerpoint/2010/main" val="41967263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57CFD67-07F1-4A0C-B36F-8E3BE1B13FB1}"/>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1FF5F5A9-D56B-477F-AA4D-F7B2F1054BE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E14790F8-B09B-478F-BDF2-260C88843F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528E9125-4CDF-4A17-AB13-6DF81C01E48D}"/>
              </a:ext>
            </a:extLst>
          </p:cNvPr>
          <p:cNvSpPr>
            <a:spLocks noGrp="1"/>
          </p:cNvSpPr>
          <p:nvPr>
            <p:ph type="dt" sz="half" idx="10"/>
          </p:nvPr>
        </p:nvSpPr>
        <p:spPr/>
        <p:txBody>
          <a:bodyPr/>
          <a:lstStyle/>
          <a:p>
            <a:fld id="{5414E0DB-B4D5-46DA-B8EA-404BEB9F04B2}" type="datetimeFigureOut">
              <a:rPr lang="fr-FR" smtClean="0"/>
              <a:t>09/03/2022</a:t>
            </a:fld>
            <a:endParaRPr lang="fr-FR"/>
          </a:p>
        </p:txBody>
      </p:sp>
      <p:sp>
        <p:nvSpPr>
          <p:cNvPr id="6" name="Espace réservé du pied de page 5">
            <a:extLst>
              <a:ext uri="{FF2B5EF4-FFF2-40B4-BE49-F238E27FC236}">
                <a16:creationId xmlns:a16="http://schemas.microsoft.com/office/drawing/2014/main" id="{307501B9-5351-43FE-A7CD-A79816EEF017}"/>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E6AD0DD7-EA11-44FC-9959-0AC40C23A30D}"/>
              </a:ext>
            </a:extLst>
          </p:cNvPr>
          <p:cNvSpPr>
            <a:spLocks noGrp="1"/>
          </p:cNvSpPr>
          <p:nvPr>
            <p:ph type="sldNum" sz="quarter" idx="12"/>
          </p:nvPr>
        </p:nvSpPr>
        <p:spPr/>
        <p:txBody>
          <a:bodyPr/>
          <a:lstStyle/>
          <a:p>
            <a:fld id="{C23FEADB-ACA0-4852-8756-72C42B903800}" type="slidenum">
              <a:rPr lang="fr-FR" smtClean="0"/>
              <a:t>‹N°›</a:t>
            </a:fld>
            <a:endParaRPr lang="fr-FR"/>
          </a:p>
        </p:txBody>
      </p:sp>
    </p:spTree>
    <p:extLst>
      <p:ext uri="{BB962C8B-B14F-4D97-AF65-F5344CB8AC3E}">
        <p14:creationId xmlns:p14="http://schemas.microsoft.com/office/powerpoint/2010/main" val="20752307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DD44E33A-33E8-4B5A-B2D4-7121D64BA0F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60B85FFE-96A9-478E-8083-105C60939C0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2A5CA88D-33AE-44A2-93EF-557B30973FB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14E0DB-B4D5-46DA-B8EA-404BEB9F04B2}" type="datetimeFigureOut">
              <a:rPr lang="fr-FR" smtClean="0"/>
              <a:t>09/03/2022</a:t>
            </a:fld>
            <a:endParaRPr lang="fr-FR"/>
          </a:p>
        </p:txBody>
      </p:sp>
      <p:sp>
        <p:nvSpPr>
          <p:cNvPr id="5" name="Espace réservé du pied de page 4">
            <a:extLst>
              <a:ext uri="{FF2B5EF4-FFF2-40B4-BE49-F238E27FC236}">
                <a16:creationId xmlns:a16="http://schemas.microsoft.com/office/drawing/2014/main" id="{B7462FD5-7DE2-4422-9A40-828B6350677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62611BD4-7D34-489D-9631-6983B13F8A3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3FEADB-ACA0-4852-8756-72C42B903800}" type="slidenum">
              <a:rPr lang="fr-FR" smtClean="0"/>
              <a:t>‹N°›</a:t>
            </a:fld>
            <a:endParaRPr lang="fr-FR"/>
          </a:p>
        </p:txBody>
      </p:sp>
    </p:spTree>
    <p:extLst>
      <p:ext uri="{BB962C8B-B14F-4D97-AF65-F5344CB8AC3E}">
        <p14:creationId xmlns:p14="http://schemas.microsoft.com/office/powerpoint/2010/main" val="20300355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7C348D37-213B-4E78-B3AB-7C659B5F3C84}"/>
              </a:ext>
            </a:extLst>
          </p:cNvPr>
          <p:cNvSpPr txBox="1"/>
          <p:nvPr/>
        </p:nvSpPr>
        <p:spPr>
          <a:xfrm>
            <a:off x="4961892" y="5380382"/>
            <a:ext cx="2313548" cy="369332"/>
          </a:xfrm>
          <a:prstGeom prst="rect">
            <a:avLst/>
          </a:prstGeom>
          <a:noFill/>
        </p:spPr>
        <p:txBody>
          <a:bodyPr wrap="square" rtlCol="0">
            <a:spAutoFit/>
          </a:bodyPr>
          <a:lstStyle/>
          <a:p>
            <a:r>
              <a:rPr lang="fr-FR" dirty="0">
                <a:latin typeface="Arial" panose="020B0604020202020204" pitchFamily="34" charset="0"/>
                <a:cs typeface="Arial" panose="020B0604020202020204" pitchFamily="34" charset="0"/>
              </a:rPr>
              <a:t>Mme Radia </a:t>
            </a:r>
            <a:r>
              <a:rPr lang="fr-FR" dirty="0" err="1">
                <a:latin typeface="Arial" panose="020B0604020202020204" pitchFamily="34" charset="0"/>
                <a:cs typeface="Arial" panose="020B0604020202020204" pitchFamily="34" charset="0"/>
              </a:rPr>
              <a:t>Belkeziz</a:t>
            </a:r>
            <a:endParaRPr lang="fr-FR" dirty="0">
              <a:latin typeface="Arial" panose="020B0604020202020204" pitchFamily="34" charset="0"/>
              <a:cs typeface="Arial" panose="020B0604020202020204" pitchFamily="34" charset="0"/>
            </a:endParaRPr>
          </a:p>
        </p:txBody>
      </p:sp>
      <p:pic>
        <p:nvPicPr>
          <p:cNvPr id="5" name="Image 4">
            <a:extLst>
              <a:ext uri="{FF2B5EF4-FFF2-40B4-BE49-F238E27FC236}">
                <a16:creationId xmlns:a16="http://schemas.microsoft.com/office/drawing/2014/main" id="{B3156D1F-823C-4A02-8351-5B6719EDFC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74735" y="-10229"/>
            <a:ext cx="5335640" cy="1448422"/>
          </a:xfrm>
          <a:prstGeom prst="rect">
            <a:avLst/>
          </a:prstGeom>
        </p:spPr>
      </p:pic>
      <p:sp>
        <p:nvSpPr>
          <p:cNvPr id="6" name="Rectangle 5">
            <a:extLst>
              <a:ext uri="{FF2B5EF4-FFF2-40B4-BE49-F238E27FC236}">
                <a16:creationId xmlns:a16="http://schemas.microsoft.com/office/drawing/2014/main" id="{A620E038-1568-48BD-BF3D-799441F20661}"/>
              </a:ext>
            </a:extLst>
          </p:cNvPr>
          <p:cNvSpPr/>
          <p:nvPr/>
        </p:nvSpPr>
        <p:spPr>
          <a:xfrm>
            <a:off x="0" y="2418854"/>
            <a:ext cx="12192000" cy="1448422"/>
          </a:xfrm>
          <a:prstGeom prst="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3600" b="1" dirty="0">
                <a:latin typeface="Arial" panose="020B0604020202020204" pitchFamily="34" charset="0"/>
                <a:cs typeface="Arial" panose="020B0604020202020204" pitchFamily="34" charset="0"/>
              </a:rPr>
              <a:t>Programmation orientée objet: Java</a:t>
            </a:r>
          </a:p>
          <a:p>
            <a:pPr algn="ctr"/>
            <a:r>
              <a:rPr lang="fr-FR" sz="3600" b="1" dirty="0">
                <a:latin typeface="Arial" panose="020B0604020202020204" pitchFamily="34" charset="0"/>
                <a:cs typeface="Arial" panose="020B0604020202020204" pitchFamily="34" charset="0"/>
              </a:rPr>
              <a:t>Bases du langage: Héritage et interfaces</a:t>
            </a:r>
          </a:p>
        </p:txBody>
      </p:sp>
    </p:spTree>
    <p:extLst>
      <p:ext uri="{BB962C8B-B14F-4D97-AF65-F5344CB8AC3E}">
        <p14:creationId xmlns:p14="http://schemas.microsoft.com/office/powerpoint/2010/main" val="6022396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9D7CA6E-EB3C-4C2F-85E6-F8BE3BBF4F84}"/>
              </a:ext>
            </a:extLst>
          </p:cNvPr>
          <p:cNvSpPr/>
          <p:nvPr/>
        </p:nvSpPr>
        <p:spPr>
          <a:xfrm>
            <a:off x="0" y="-38097"/>
            <a:ext cx="12192000" cy="622851"/>
          </a:xfrm>
          <a:prstGeom prst="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b="1" dirty="0">
                <a:latin typeface="Arial" panose="020B0604020202020204" pitchFamily="34" charset="0"/>
                <a:cs typeface="Arial" panose="020B0604020202020204" pitchFamily="34" charset="0"/>
              </a:rPr>
              <a:t>Programmation orientée objet: Java </a:t>
            </a:r>
          </a:p>
          <a:p>
            <a:pPr algn="ctr"/>
            <a:r>
              <a:rPr lang="fr-FR" sz="2000" b="1" dirty="0">
                <a:latin typeface="Arial" panose="020B0604020202020204" pitchFamily="34" charset="0"/>
                <a:cs typeface="Arial" panose="020B0604020202020204" pitchFamily="34" charset="0"/>
              </a:rPr>
              <a:t>Bases du langage: Héritage</a:t>
            </a:r>
          </a:p>
        </p:txBody>
      </p:sp>
      <p:sp>
        <p:nvSpPr>
          <p:cNvPr id="3" name="ZoneTexte 2">
            <a:extLst>
              <a:ext uri="{FF2B5EF4-FFF2-40B4-BE49-F238E27FC236}">
                <a16:creationId xmlns:a16="http://schemas.microsoft.com/office/drawing/2014/main" id="{E5671AD9-E666-4D13-9FE3-23F100269E53}"/>
              </a:ext>
            </a:extLst>
          </p:cNvPr>
          <p:cNvSpPr txBox="1"/>
          <p:nvPr/>
        </p:nvSpPr>
        <p:spPr>
          <a:xfrm>
            <a:off x="1046922" y="1041708"/>
            <a:ext cx="9117495" cy="369332"/>
          </a:xfrm>
          <a:prstGeom prst="rect">
            <a:avLst/>
          </a:prstGeom>
          <a:noFill/>
        </p:spPr>
        <p:txBody>
          <a:bodyPr wrap="square" rtlCol="0">
            <a:spAutoFit/>
          </a:bodyPr>
          <a:lstStyle/>
          <a:p>
            <a:r>
              <a:rPr lang="fr-FR" dirty="0">
                <a:latin typeface="Arial" panose="020B0604020202020204" pitchFamily="34" charset="0"/>
                <a:cs typeface="Arial" panose="020B0604020202020204" pitchFamily="34" charset="0"/>
              </a:rPr>
              <a:t>Les méthodes et les classes abstraites</a:t>
            </a:r>
          </a:p>
        </p:txBody>
      </p:sp>
      <p:sp>
        <p:nvSpPr>
          <p:cNvPr id="5" name="ZoneTexte 4">
            <a:extLst>
              <a:ext uri="{FF2B5EF4-FFF2-40B4-BE49-F238E27FC236}">
                <a16:creationId xmlns:a16="http://schemas.microsoft.com/office/drawing/2014/main" id="{D8C2FCDF-F576-4260-BF38-E52D60AE5CEB}"/>
              </a:ext>
            </a:extLst>
          </p:cNvPr>
          <p:cNvSpPr txBox="1"/>
          <p:nvPr/>
        </p:nvSpPr>
        <p:spPr>
          <a:xfrm>
            <a:off x="1196008" y="2108608"/>
            <a:ext cx="6102626" cy="3139321"/>
          </a:xfrm>
          <a:prstGeom prst="rect">
            <a:avLst/>
          </a:prstGeom>
          <a:noFill/>
        </p:spPr>
        <p:txBody>
          <a:bodyPr wrap="square">
            <a:spAutoFit/>
          </a:bodyPr>
          <a:lstStyle/>
          <a:p>
            <a:pPr marL="285750" indent="-285750">
              <a:buFont typeface="Arial" panose="020B0604020202020204" pitchFamily="34" charset="0"/>
              <a:buChar char="•"/>
            </a:pPr>
            <a:r>
              <a:rPr lang="fr-FR" dirty="0">
                <a:latin typeface="Arial" panose="020B0604020202020204" pitchFamily="34" charset="0"/>
                <a:cs typeface="Arial" panose="020B0604020202020204" pitchFamily="34" charset="0"/>
              </a:rPr>
              <a:t>La méthode crie( ) de la classe Animal est déclarée abstract, ce qui signifie que le cri d’un animal est une notion abstraite. </a:t>
            </a:r>
          </a:p>
          <a:p>
            <a:pPr marL="285750" indent="-285750">
              <a:buFont typeface="Arial" panose="020B0604020202020204" pitchFamily="34" charset="0"/>
              <a:buChar char="•"/>
            </a:pPr>
            <a:endParaRPr lang="fr-FR"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fr-FR" dirty="0">
                <a:latin typeface="Arial" panose="020B0604020202020204" pitchFamily="34" charset="0"/>
                <a:cs typeface="Arial" panose="020B0604020202020204" pitchFamily="34" charset="0"/>
              </a:rPr>
              <a:t>La méthode ainsi définie indique qu’une sous-classe devra définir la méthode de façon concrète. </a:t>
            </a:r>
          </a:p>
          <a:p>
            <a:pPr marL="285750" indent="-285750">
              <a:buFont typeface="Arial" panose="020B0604020202020204" pitchFamily="34" charset="0"/>
              <a:buChar char="•"/>
            </a:pPr>
            <a:endParaRPr lang="fr-FR"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fr-FR" dirty="0">
                <a:latin typeface="Arial" panose="020B0604020202020204" pitchFamily="34" charset="0"/>
                <a:cs typeface="Arial" panose="020B0604020202020204" pitchFamily="34" charset="0"/>
              </a:rPr>
              <a:t>De cette façon, il n’est plus possible de créer un animal en instanciant la classe Animal.</a:t>
            </a:r>
          </a:p>
          <a:p>
            <a:pPr marL="285750" indent="-285750">
              <a:buFont typeface="Arial" panose="020B0604020202020204" pitchFamily="34" charset="0"/>
              <a:buChar char="•"/>
            </a:pPr>
            <a:endParaRPr lang="fr-FR"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fr-FR" dirty="0">
              <a:latin typeface="Arial" panose="020B0604020202020204" pitchFamily="34" charset="0"/>
              <a:cs typeface="Arial" panose="020B0604020202020204" pitchFamily="34" charset="0"/>
            </a:endParaRPr>
          </a:p>
        </p:txBody>
      </p:sp>
      <p:pic>
        <p:nvPicPr>
          <p:cNvPr id="7" name="Image 6">
            <a:extLst>
              <a:ext uri="{FF2B5EF4-FFF2-40B4-BE49-F238E27FC236}">
                <a16:creationId xmlns:a16="http://schemas.microsoft.com/office/drawing/2014/main" id="{2988FC24-746C-45FF-936E-A4829B354ECD}"/>
              </a:ext>
            </a:extLst>
          </p:cNvPr>
          <p:cNvPicPr>
            <a:picLocks noChangeAspect="1"/>
          </p:cNvPicPr>
          <p:nvPr/>
        </p:nvPicPr>
        <p:blipFill>
          <a:blip r:embed="rId2"/>
          <a:stretch>
            <a:fillRect/>
          </a:stretch>
        </p:blipFill>
        <p:spPr>
          <a:xfrm>
            <a:off x="8011145" y="2636563"/>
            <a:ext cx="3662238" cy="1485486"/>
          </a:xfrm>
          <a:prstGeom prst="rect">
            <a:avLst/>
          </a:prstGeom>
        </p:spPr>
      </p:pic>
    </p:spTree>
    <p:extLst>
      <p:ext uri="{BB962C8B-B14F-4D97-AF65-F5344CB8AC3E}">
        <p14:creationId xmlns:p14="http://schemas.microsoft.com/office/powerpoint/2010/main" val="42683448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9D7CA6E-EB3C-4C2F-85E6-F8BE3BBF4F84}"/>
              </a:ext>
            </a:extLst>
          </p:cNvPr>
          <p:cNvSpPr/>
          <p:nvPr/>
        </p:nvSpPr>
        <p:spPr>
          <a:xfrm>
            <a:off x="0" y="-38097"/>
            <a:ext cx="12192000" cy="622851"/>
          </a:xfrm>
          <a:prstGeom prst="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b="1" dirty="0">
                <a:latin typeface="Arial" panose="020B0604020202020204" pitchFamily="34" charset="0"/>
                <a:cs typeface="Arial" panose="020B0604020202020204" pitchFamily="34" charset="0"/>
              </a:rPr>
              <a:t>Programmation orientée objet: Java </a:t>
            </a:r>
          </a:p>
          <a:p>
            <a:pPr algn="ctr"/>
            <a:r>
              <a:rPr lang="fr-FR" sz="2000" b="1" dirty="0">
                <a:latin typeface="Arial" panose="020B0604020202020204" pitchFamily="34" charset="0"/>
                <a:cs typeface="Arial" panose="020B0604020202020204" pitchFamily="34" charset="0"/>
              </a:rPr>
              <a:t>Bases du langage: Héritage</a:t>
            </a:r>
          </a:p>
        </p:txBody>
      </p:sp>
      <p:pic>
        <p:nvPicPr>
          <p:cNvPr id="6" name="Image 5">
            <a:extLst>
              <a:ext uri="{FF2B5EF4-FFF2-40B4-BE49-F238E27FC236}">
                <a16:creationId xmlns:a16="http://schemas.microsoft.com/office/drawing/2014/main" id="{38D6FFF1-E842-4898-9393-D18B78B10FDC}"/>
              </a:ext>
            </a:extLst>
          </p:cNvPr>
          <p:cNvPicPr>
            <a:picLocks noChangeAspect="1"/>
          </p:cNvPicPr>
          <p:nvPr/>
        </p:nvPicPr>
        <p:blipFill>
          <a:blip r:embed="rId2"/>
          <a:stretch>
            <a:fillRect/>
          </a:stretch>
        </p:blipFill>
        <p:spPr>
          <a:xfrm>
            <a:off x="3814762" y="1078810"/>
            <a:ext cx="3169134" cy="2188550"/>
          </a:xfrm>
          <a:prstGeom prst="rect">
            <a:avLst/>
          </a:prstGeom>
        </p:spPr>
      </p:pic>
      <p:sp>
        <p:nvSpPr>
          <p:cNvPr id="7" name="ZoneTexte 6">
            <a:extLst>
              <a:ext uri="{FF2B5EF4-FFF2-40B4-BE49-F238E27FC236}">
                <a16:creationId xmlns:a16="http://schemas.microsoft.com/office/drawing/2014/main" id="{C5BDDE6C-8BCF-4BC2-8CF8-0093D6D3310C}"/>
              </a:ext>
            </a:extLst>
          </p:cNvPr>
          <p:cNvSpPr txBox="1"/>
          <p:nvPr/>
        </p:nvSpPr>
        <p:spPr>
          <a:xfrm>
            <a:off x="1285461" y="4015409"/>
            <a:ext cx="8945217" cy="1200329"/>
          </a:xfrm>
          <a:prstGeom prst="rect">
            <a:avLst/>
          </a:prstGeom>
          <a:noFill/>
        </p:spPr>
        <p:txBody>
          <a:bodyPr wrap="square" rtlCol="0">
            <a:spAutoFit/>
          </a:bodyPr>
          <a:lstStyle/>
          <a:p>
            <a:r>
              <a:rPr lang="fr-FR" dirty="0"/>
              <a:t>La classe Chat dérive de la classe Animal et redéfinit donc la méthode crie() de la classe mère Animal.</a:t>
            </a:r>
          </a:p>
          <a:p>
            <a:r>
              <a:rPr lang="fr-FR" dirty="0"/>
              <a:t>On peut donc faire crier un chat grâce à la </a:t>
            </a:r>
            <a:r>
              <a:rPr lang="fr-FR" dirty="0" err="1"/>
              <a:t>dfinition</a:t>
            </a:r>
            <a:r>
              <a:rPr lang="fr-FR" dirty="0"/>
              <a:t> de la méthode crie() dans Animal !</a:t>
            </a:r>
          </a:p>
          <a:p>
            <a:r>
              <a:rPr lang="fr-FR" dirty="0"/>
              <a:t>On considère alors l’instance de Chat comme instance de Animal.</a:t>
            </a:r>
          </a:p>
        </p:txBody>
      </p:sp>
    </p:spTree>
    <p:extLst>
      <p:ext uri="{BB962C8B-B14F-4D97-AF65-F5344CB8AC3E}">
        <p14:creationId xmlns:p14="http://schemas.microsoft.com/office/powerpoint/2010/main" val="24759649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9D7CA6E-EB3C-4C2F-85E6-F8BE3BBF4F84}"/>
              </a:ext>
            </a:extLst>
          </p:cNvPr>
          <p:cNvSpPr/>
          <p:nvPr/>
        </p:nvSpPr>
        <p:spPr>
          <a:xfrm>
            <a:off x="0" y="-38097"/>
            <a:ext cx="12192000" cy="622851"/>
          </a:xfrm>
          <a:prstGeom prst="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b="1" dirty="0">
                <a:latin typeface="Arial" panose="020B0604020202020204" pitchFamily="34" charset="0"/>
                <a:cs typeface="Arial" panose="020B0604020202020204" pitchFamily="34" charset="0"/>
              </a:rPr>
              <a:t>Programmation orientée objet: Java </a:t>
            </a:r>
          </a:p>
          <a:p>
            <a:pPr algn="ctr"/>
            <a:r>
              <a:rPr lang="fr-FR" sz="2000" b="1" dirty="0">
                <a:latin typeface="Arial" panose="020B0604020202020204" pitchFamily="34" charset="0"/>
                <a:cs typeface="Arial" panose="020B0604020202020204" pitchFamily="34" charset="0"/>
              </a:rPr>
              <a:t>Bases du langage: Interface</a:t>
            </a:r>
          </a:p>
        </p:txBody>
      </p:sp>
      <p:sp>
        <p:nvSpPr>
          <p:cNvPr id="4" name="ZoneTexte 3">
            <a:extLst>
              <a:ext uri="{FF2B5EF4-FFF2-40B4-BE49-F238E27FC236}">
                <a16:creationId xmlns:a16="http://schemas.microsoft.com/office/drawing/2014/main" id="{4BDAB4EF-E86C-413D-8139-F1F6CE279F5F}"/>
              </a:ext>
            </a:extLst>
          </p:cNvPr>
          <p:cNvSpPr txBox="1"/>
          <p:nvPr/>
        </p:nvSpPr>
        <p:spPr>
          <a:xfrm>
            <a:off x="977347" y="2413337"/>
            <a:ext cx="9942444" cy="2031325"/>
          </a:xfrm>
          <a:prstGeom prst="rect">
            <a:avLst/>
          </a:prstGeom>
          <a:noFill/>
        </p:spPr>
        <p:txBody>
          <a:bodyPr wrap="square">
            <a:spAutoFit/>
          </a:bodyPr>
          <a:lstStyle/>
          <a:p>
            <a:pPr marL="285750" indent="-285750" algn="just">
              <a:buFont typeface="Arial" panose="020B0604020202020204" pitchFamily="34" charset="0"/>
              <a:buChar char="•"/>
            </a:pPr>
            <a:r>
              <a:rPr lang="fr-FR" dirty="0">
                <a:latin typeface="Arial" panose="020B0604020202020204" pitchFamily="34" charset="0"/>
                <a:cs typeface="Arial" panose="020B0604020202020204" pitchFamily="34" charset="0"/>
              </a:rPr>
              <a:t>Une classe peut contenir des méthodes abstract et des méthodes non abstract. Cependant, il existe une catégorie particulière de classes qui ne contient que des méthodes abstract. Il s’agit des </a:t>
            </a:r>
            <a:r>
              <a:rPr lang="fr-FR" b="1" dirty="0">
                <a:latin typeface="Arial" panose="020B0604020202020204" pitchFamily="34" charset="0"/>
                <a:cs typeface="Arial" panose="020B0604020202020204" pitchFamily="34" charset="0"/>
              </a:rPr>
              <a:t>interfaces</a:t>
            </a:r>
            <a:r>
              <a:rPr lang="fr-FR" dirty="0">
                <a:latin typeface="Arial" panose="020B0604020202020204" pitchFamily="34" charset="0"/>
                <a:cs typeface="Arial" panose="020B0604020202020204" pitchFamily="34" charset="0"/>
              </a:rPr>
              <a:t>. </a:t>
            </a:r>
          </a:p>
          <a:p>
            <a:pPr marL="285750" indent="-285750" algn="just">
              <a:buFont typeface="Arial" panose="020B0604020202020204" pitchFamily="34" charset="0"/>
              <a:buChar char="•"/>
            </a:pPr>
            <a:endParaRPr lang="fr-FR"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fr-FR" dirty="0">
                <a:latin typeface="Arial" panose="020B0604020202020204" pitchFamily="34" charset="0"/>
                <a:cs typeface="Arial" panose="020B0604020202020204" pitchFamily="34" charset="0"/>
              </a:rPr>
              <a:t>Les interfaces sont </a:t>
            </a:r>
            <a:r>
              <a:rPr lang="fr-FR" b="1" dirty="0">
                <a:latin typeface="Arial" panose="020B0604020202020204" pitchFamily="34" charset="0"/>
                <a:cs typeface="Arial" panose="020B0604020202020204" pitchFamily="34" charset="0"/>
              </a:rPr>
              <a:t>toujours</a:t>
            </a:r>
            <a:r>
              <a:rPr lang="fr-FR" dirty="0">
                <a:latin typeface="Arial" panose="020B0604020202020204" pitchFamily="34" charset="0"/>
                <a:cs typeface="Arial" panose="020B0604020202020204" pitchFamily="34" charset="0"/>
              </a:rPr>
              <a:t> </a:t>
            </a:r>
            <a:r>
              <a:rPr lang="fr-FR" b="1" dirty="0">
                <a:latin typeface="Arial" panose="020B0604020202020204" pitchFamily="34" charset="0"/>
                <a:cs typeface="Arial" panose="020B0604020202020204" pitchFamily="34" charset="0"/>
              </a:rPr>
              <a:t>abstract</a:t>
            </a:r>
            <a:r>
              <a:rPr lang="fr-FR" dirty="0">
                <a:latin typeface="Arial" panose="020B0604020202020204" pitchFamily="34" charset="0"/>
                <a:cs typeface="Arial" panose="020B0604020202020204" pitchFamily="34" charset="0"/>
              </a:rPr>
              <a:t>, sans qu’il soit nécessaire de l’indiquer explicitement.</a:t>
            </a:r>
          </a:p>
          <a:p>
            <a:pPr marL="285750" indent="-285750" algn="just">
              <a:buFont typeface="Arial" panose="020B0604020202020204" pitchFamily="34" charset="0"/>
              <a:buChar char="•"/>
            </a:pPr>
            <a:endParaRPr lang="fr-FR"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fr-FR" dirty="0">
                <a:latin typeface="Arial" panose="020B0604020202020204" pitchFamily="34" charset="0"/>
                <a:cs typeface="Arial" panose="020B0604020202020204" pitchFamily="34" charset="0"/>
              </a:rPr>
              <a:t>De la même façon, </a:t>
            </a:r>
            <a:r>
              <a:rPr lang="fr-FR" b="1" dirty="0">
                <a:latin typeface="Arial" panose="020B0604020202020204" pitchFamily="34" charset="0"/>
                <a:cs typeface="Arial" panose="020B0604020202020204" pitchFamily="34" charset="0"/>
              </a:rPr>
              <a:t>il n’est pas nécessaire </a:t>
            </a:r>
            <a:r>
              <a:rPr lang="fr-FR" dirty="0">
                <a:latin typeface="Arial" panose="020B0604020202020204" pitchFamily="34" charset="0"/>
                <a:cs typeface="Arial" panose="020B0604020202020204" pitchFamily="34" charset="0"/>
              </a:rPr>
              <a:t>de déclarer leurs méthodes abstract</a:t>
            </a:r>
          </a:p>
        </p:txBody>
      </p:sp>
      <p:sp>
        <p:nvSpPr>
          <p:cNvPr id="5" name="ZoneTexte 4">
            <a:extLst>
              <a:ext uri="{FF2B5EF4-FFF2-40B4-BE49-F238E27FC236}">
                <a16:creationId xmlns:a16="http://schemas.microsoft.com/office/drawing/2014/main" id="{E38E2C25-CB75-4C4D-8530-564C25D86C7F}"/>
              </a:ext>
            </a:extLst>
          </p:cNvPr>
          <p:cNvSpPr txBox="1"/>
          <p:nvPr/>
        </p:nvSpPr>
        <p:spPr>
          <a:xfrm>
            <a:off x="675861" y="1441389"/>
            <a:ext cx="4969565" cy="369332"/>
          </a:xfrm>
          <a:prstGeom prst="rect">
            <a:avLst/>
          </a:prstGeom>
          <a:noFill/>
        </p:spPr>
        <p:txBody>
          <a:bodyPr wrap="square" rtlCol="0">
            <a:spAutoFit/>
          </a:bodyPr>
          <a:lstStyle/>
          <a:p>
            <a:r>
              <a:rPr lang="fr-FR" dirty="0">
                <a:latin typeface="Arial" panose="020B0604020202020204" pitchFamily="34" charset="0"/>
                <a:cs typeface="Arial" panose="020B0604020202020204" pitchFamily="34" charset="0"/>
              </a:rPr>
              <a:t>Interface: définition et déclaration</a:t>
            </a:r>
          </a:p>
        </p:txBody>
      </p:sp>
    </p:spTree>
    <p:extLst>
      <p:ext uri="{BB962C8B-B14F-4D97-AF65-F5344CB8AC3E}">
        <p14:creationId xmlns:p14="http://schemas.microsoft.com/office/powerpoint/2010/main" val="35179533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9D7CA6E-EB3C-4C2F-85E6-F8BE3BBF4F84}"/>
              </a:ext>
            </a:extLst>
          </p:cNvPr>
          <p:cNvSpPr/>
          <p:nvPr/>
        </p:nvSpPr>
        <p:spPr>
          <a:xfrm>
            <a:off x="0" y="-38097"/>
            <a:ext cx="12192000" cy="622851"/>
          </a:xfrm>
          <a:prstGeom prst="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b="1" dirty="0">
                <a:latin typeface="Arial" panose="020B0604020202020204" pitchFamily="34" charset="0"/>
                <a:cs typeface="Arial" panose="020B0604020202020204" pitchFamily="34" charset="0"/>
              </a:rPr>
              <a:t>Programmation orientée objet: Java </a:t>
            </a:r>
          </a:p>
          <a:p>
            <a:pPr algn="ctr"/>
            <a:r>
              <a:rPr lang="fr-FR" sz="2000" b="1" dirty="0">
                <a:latin typeface="Arial" panose="020B0604020202020204" pitchFamily="34" charset="0"/>
                <a:cs typeface="Arial" panose="020B0604020202020204" pitchFamily="34" charset="0"/>
              </a:rPr>
              <a:t>Bases du langage: Interface</a:t>
            </a:r>
          </a:p>
        </p:txBody>
      </p:sp>
      <p:sp>
        <p:nvSpPr>
          <p:cNvPr id="3" name="ZoneTexte 2">
            <a:extLst>
              <a:ext uri="{FF2B5EF4-FFF2-40B4-BE49-F238E27FC236}">
                <a16:creationId xmlns:a16="http://schemas.microsoft.com/office/drawing/2014/main" id="{F01B8DE9-9F88-4554-B2E2-D86437572CEC}"/>
              </a:ext>
            </a:extLst>
          </p:cNvPr>
          <p:cNvSpPr txBox="1"/>
          <p:nvPr/>
        </p:nvSpPr>
        <p:spPr>
          <a:xfrm>
            <a:off x="566530" y="1147719"/>
            <a:ext cx="4969565" cy="369332"/>
          </a:xfrm>
          <a:prstGeom prst="rect">
            <a:avLst/>
          </a:prstGeom>
          <a:noFill/>
        </p:spPr>
        <p:txBody>
          <a:bodyPr wrap="square" rtlCol="0">
            <a:spAutoFit/>
          </a:bodyPr>
          <a:lstStyle/>
          <a:p>
            <a:r>
              <a:rPr lang="fr-FR" dirty="0">
                <a:latin typeface="Arial" panose="020B0604020202020204" pitchFamily="34" charset="0"/>
                <a:cs typeface="Arial" panose="020B0604020202020204" pitchFamily="34" charset="0"/>
              </a:rPr>
              <a:t>Interface: définition et déclaration</a:t>
            </a:r>
          </a:p>
        </p:txBody>
      </p:sp>
      <p:sp>
        <p:nvSpPr>
          <p:cNvPr id="5" name="ZoneTexte 4">
            <a:extLst>
              <a:ext uri="{FF2B5EF4-FFF2-40B4-BE49-F238E27FC236}">
                <a16:creationId xmlns:a16="http://schemas.microsoft.com/office/drawing/2014/main" id="{F213C329-D238-4215-80D8-ABE3B8C156FA}"/>
              </a:ext>
            </a:extLst>
          </p:cNvPr>
          <p:cNvSpPr txBox="1"/>
          <p:nvPr/>
        </p:nvSpPr>
        <p:spPr>
          <a:xfrm>
            <a:off x="813350" y="2080016"/>
            <a:ext cx="11246128" cy="2862322"/>
          </a:xfrm>
          <a:prstGeom prst="rect">
            <a:avLst/>
          </a:prstGeom>
          <a:noFill/>
        </p:spPr>
        <p:txBody>
          <a:bodyPr wrap="square">
            <a:spAutoFit/>
          </a:bodyPr>
          <a:lstStyle/>
          <a:p>
            <a:pPr algn="just"/>
            <a:r>
              <a:rPr lang="fr-FR" dirty="0">
                <a:latin typeface="Arial" panose="020B0604020202020204" pitchFamily="34" charset="0"/>
                <a:cs typeface="Arial" panose="020B0604020202020204" pitchFamily="34" charset="0"/>
              </a:rPr>
              <a:t>Les interfaces obéissent par ailleurs à certaines règles supplémentaires.</a:t>
            </a:r>
          </a:p>
          <a:p>
            <a:pPr algn="just"/>
            <a:endParaRPr lang="fr-FR" dirty="0">
              <a:latin typeface="Arial" panose="020B0604020202020204" pitchFamily="34" charset="0"/>
              <a:cs typeface="Arial" panose="020B0604020202020204" pitchFamily="34" charset="0"/>
            </a:endParaRPr>
          </a:p>
          <a:p>
            <a:pPr marL="742950" lvl="1" indent="-285750" algn="just">
              <a:buFont typeface="Arial" panose="020B0604020202020204" pitchFamily="34" charset="0"/>
              <a:buChar char="•"/>
            </a:pPr>
            <a:r>
              <a:rPr lang="fr-FR" dirty="0">
                <a:latin typeface="Arial" panose="020B0604020202020204" pitchFamily="34" charset="0"/>
                <a:cs typeface="Arial" panose="020B0604020202020204" pitchFamily="34" charset="0"/>
              </a:rPr>
              <a:t>Elles ne peuvent contenir que des variables </a:t>
            </a:r>
            <a:r>
              <a:rPr lang="fr-FR" b="1" dirty="0" err="1">
                <a:latin typeface="Arial" panose="020B0604020202020204" pitchFamily="34" charset="0"/>
                <a:cs typeface="Arial" panose="020B0604020202020204" pitchFamily="34" charset="0"/>
              </a:rPr>
              <a:t>static</a:t>
            </a:r>
            <a:r>
              <a:rPr lang="fr-FR" b="1" dirty="0">
                <a:latin typeface="Arial" panose="020B0604020202020204" pitchFamily="34" charset="0"/>
                <a:cs typeface="Arial" panose="020B0604020202020204" pitchFamily="34" charset="0"/>
              </a:rPr>
              <a:t> et final. </a:t>
            </a:r>
          </a:p>
          <a:p>
            <a:pPr marL="742950" lvl="1" indent="-285750" algn="just">
              <a:buFont typeface="Arial" panose="020B0604020202020204" pitchFamily="34" charset="0"/>
              <a:buChar char="•"/>
            </a:pPr>
            <a:endParaRPr lang="fr-FR" dirty="0">
              <a:latin typeface="Arial" panose="020B0604020202020204" pitchFamily="34" charset="0"/>
              <a:cs typeface="Arial" panose="020B0604020202020204" pitchFamily="34" charset="0"/>
            </a:endParaRPr>
          </a:p>
          <a:p>
            <a:pPr marL="742950" lvl="1" indent="-285750" algn="just">
              <a:buFont typeface="Arial" panose="020B0604020202020204" pitchFamily="34" charset="0"/>
              <a:buChar char="•"/>
            </a:pPr>
            <a:r>
              <a:rPr lang="fr-FR" dirty="0">
                <a:latin typeface="Arial" panose="020B0604020202020204" pitchFamily="34" charset="0"/>
                <a:cs typeface="Arial" panose="020B0604020202020204" pitchFamily="34" charset="0"/>
              </a:rPr>
              <a:t>Elles peuvent être </a:t>
            </a:r>
            <a:r>
              <a:rPr lang="fr-FR" b="1" dirty="0">
                <a:latin typeface="Arial" panose="020B0604020202020204" pitchFamily="34" charset="0"/>
                <a:cs typeface="Arial" panose="020B0604020202020204" pitchFamily="34" charset="0"/>
              </a:rPr>
              <a:t>étendues</a:t>
            </a:r>
            <a:r>
              <a:rPr lang="fr-FR" dirty="0">
                <a:latin typeface="Arial" panose="020B0604020202020204" pitchFamily="34" charset="0"/>
                <a:cs typeface="Arial" panose="020B0604020202020204" pitchFamily="34" charset="0"/>
              </a:rPr>
              <a:t> comme les autres classes, avec une différence majeure : </a:t>
            </a:r>
            <a:r>
              <a:rPr lang="fr-FR" b="1" dirty="0">
                <a:latin typeface="Arial" panose="020B0604020202020204" pitchFamily="34" charset="0"/>
                <a:cs typeface="Arial" panose="020B0604020202020204" pitchFamily="34" charset="0"/>
              </a:rPr>
              <a:t>une interface peut dériver de plusieurs autres interfaces. </a:t>
            </a:r>
            <a:r>
              <a:rPr lang="fr-FR" dirty="0">
                <a:latin typeface="Arial" panose="020B0604020202020204" pitchFamily="34" charset="0"/>
                <a:cs typeface="Arial" panose="020B0604020202020204" pitchFamily="34" charset="0"/>
              </a:rPr>
              <a:t>En revanche, </a:t>
            </a:r>
            <a:r>
              <a:rPr lang="fr-FR" b="1" dirty="0">
                <a:latin typeface="Arial" panose="020B0604020202020204" pitchFamily="34" charset="0"/>
                <a:cs typeface="Arial" panose="020B0604020202020204" pitchFamily="34" charset="0"/>
              </a:rPr>
              <a:t>une classe ne peut pas dériver de plusieurs classes </a:t>
            </a:r>
            <a:r>
              <a:rPr lang="fr-FR" dirty="0">
                <a:latin typeface="Arial" panose="020B0604020202020204" pitchFamily="34" charset="0"/>
                <a:cs typeface="Arial" panose="020B0604020202020204" pitchFamily="34" charset="0"/>
              </a:rPr>
              <a:t>(pas d’héritage multiple de classes). </a:t>
            </a:r>
          </a:p>
          <a:p>
            <a:pPr marL="742950" lvl="1" indent="-285750" algn="just">
              <a:buFont typeface="Arial" panose="020B0604020202020204" pitchFamily="34" charset="0"/>
              <a:buChar char="•"/>
            </a:pPr>
            <a:endParaRPr lang="fr-FR" dirty="0">
              <a:latin typeface="Arial" panose="020B0604020202020204" pitchFamily="34" charset="0"/>
              <a:cs typeface="Arial" panose="020B0604020202020204" pitchFamily="34" charset="0"/>
            </a:endParaRPr>
          </a:p>
          <a:p>
            <a:pPr marL="742950" lvl="1" indent="-285750" algn="just">
              <a:buFont typeface="Arial" panose="020B0604020202020204" pitchFamily="34" charset="0"/>
              <a:buChar char="•"/>
            </a:pPr>
            <a:r>
              <a:rPr lang="fr-FR" dirty="0">
                <a:latin typeface="Arial" panose="020B0604020202020204" pitchFamily="34" charset="0"/>
                <a:cs typeface="Arial" panose="020B0604020202020204" pitchFamily="34" charset="0"/>
              </a:rPr>
              <a:t>Une classe dérive toujours d’une autre classe, et peut implémenter, en plus, </a:t>
            </a:r>
            <a:r>
              <a:rPr lang="fr-FR" b="1" dirty="0">
                <a:latin typeface="Arial" panose="020B0604020202020204" pitchFamily="34" charset="0"/>
                <a:cs typeface="Arial" panose="020B0604020202020204" pitchFamily="34" charset="0"/>
              </a:rPr>
              <a:t>une ou plusieurs interfaces. </a:t>
            </a:r>
          </a:p>
        </p:txBody>
      </p:sp>
    </p:spTree>
    <p:extLst>
      <p:ext uri="{BB962C8B-B14F-4D97-AF65-F5344CB8AC3E}">
        <p14:creationId xmlns:p14="http://schemas.microsoft.com/office/powerpoint/2010/main" val="3096132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9D7CA6E-EB3C-4C2F-85E6-F8BE3BBF4F84}"/>
              </a:ext>
            </a:extLst>
          </p:cNvPr>
          <p:cNvSpPr/>
          <p:nvPr/>
        </p:nvSpPr>
        <p:spPr>
          <a:xfrm>
            <a:off x="0" y="-38097"/>
            <a:ext cx="12192000" cy="622851"/>
          </a:xfrm>
          <a:prstGeom prst="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b="1" dirty="0">
                <a:latin typeface="Arial" panose="020B0604020202020204" pitchFamily="34" charset="0"/>
                <a:cs typeface="Arial" panose="020B0604020202020204" pitchFamily="34" charset="0"/>
              </a:rPr>
              <a:t>Programmation orientée objet: Java </a:t>
            </a:r>
          </a:p>
          <a:p>
            <a:pPr algn="ctr"/>
            <a:r>
              <a:rPr lang="fr-FR" sz="2000" b="1" dirty="0">
                <a:latin typeface="Arial" panose="020B0604020202020204" pitchFamily="34" charset="0"/>
                <a:cs typeface="Arial" panose="020B0604020202020204" pitchFamily="34" charset="0"/>
              </a:rPr>
              <a:t>Bases du langage: Interface</a:t>
            </a:r>
          </a:p>
        </p:txBody>
      </p:sp>
      <p:sp>
        <p:nvSpPr>
          <p:cNvPr id="4" name="ZoneTexte 3">
            <a:extLst>
              <a:ext uri="{FF2B5EF4-FFF2-40B4-BE49-F238E27FC236}">
                <a16:creationId xmlns:a16="http://schemas.microsoft.com/office/drawing/2014/main" id="{995AAC6A-9CE8-436F-9CF1-24EAC044D6D6}"/>
              </a:ext>
            </a:extLst>
          </p:cNvPr>
          <p:cNvSpPr txBox="1"/>
          <p:nvPr/>
        </p:nvSpPr>
        <p:spPr>
          <a:xfrm>
            <a:off x="718930" y="1947494"/>
            <a:ext cx="11353800" cy="646331"/>
          </a:xfrm>
          <a:prstGeom prst="rect">
            <a:avLst/>
          </a:prstGeom>
          <a:noFill/>
        </p:spPr>
        <p:txBody>
          <a:bodyPr wrap="square">
            <a:spAutoFit/>
          </a:bodyPr>
          <a:lstStyle/>
          <a:p>
            <a:r>
              <a:rPr lang="fr-FR" dirty="0">
                <a:latin typeface="Arial" panose="020B0604020202020204" pitchFamily="34" charset="0"/>
                <a:cs typeface="Arial" panose="020B0604020202020204" pitchFamily="34" charset="0"/>
              </a:rPr>
              <a:t>La définition d’une interface se présente comme celle d’une classe. On y utilise simplement le mot-clé interface à la place de class :</a:t>
            </a:r>
          </a:p>
        </p:txBody>
      </p:sp>
      <p:sp>
        <p:nvSpPr>
          <p:cNvPr id="5" name="ZoneTexte 4">
            <a:extLst>
              <a:ext uri="{FF2B5EF4-FFF2-40B4-BE49-F238E27FC236}">
                <a16:creationId xmlns:a16="http://schemas.microsoft.com/office/drawing/2014/main" id="{F69BDA14-B783-4D15-B4EC-F814B2DD2C40}"/>
              </a:ext>
            </a:extLst>
          </p:cNvPr>
          <p:cNvSpPr txBox="1"/>
          <p:nvPr/>
        </p:nvSpPr>
        <p:spPr>
          <a:xfrm>
            <a:off x="566530" y="1147719"/>
            <a:ext cx="4969565" cy="369332"/>
          </a:xfrm>
          <a:prstGeom prst="rect">
            <a:avLst/>
          </a:prstGeom>
          <a:noFill/>
        </p:spPr>
        <p:txBody>
          <a:bodyPr wrap="square" rtlCol="0">
            <a:spAutoFit/>
          </a:bodyPr>
          <a:lstStyle/>
          <a:p>
            <a:r>
              <a:rPr lang="fr-FR" dirty="0">
                <a:latin typeface="Arial" panose="020B0604020202020204" pitchFamily="34" charset="0"/>
                <a:cs typeface="Arial" panose="020B0604020202020204" pitchFamily="34" charset="0"/>
              </a:rPr>
              <a:t>Interface: définition et déclaration</a:t>
            </a:r>
          </a:p>
        </p:txBody>
      </p:sp>
      <p:pic>
        <p:nvPicPr>
          <p:cNvPr id="7" name="Image 6">
            <a:extLst>
              <a:ext uri="{FF2B5EF4-FFF2-40B4-BE49-F238E27FC236}">
                <a16:creationId xmlns:a16="http://schemas.microsoft.com/office/drawing/2014/main" id="{917658D1-F2FE-4EC0-889D-34AF313BBB9E}"/>
              </a:ext>
            </a:extLst>
          </p:cNvPr>
          <p:cNvPicPr>
            <a:picLocks noChangeAspect="1"/>
          </p:cNvPicPr>
          <p:nvPr/>
        </p:nvPicPr>
        <p:blipFill>
          <a:blip r:embed="rId2"/>
          <a:stretch>
            <a:fillRect/>
          </a:stretch>
        </p:blipFill>
        <p:spPr>
          <a:xfrm>
            <a:off x="2418314" y="2859786"/>
            <a:ext cx="7355372" cy="1305499"/>
          </a:xfrm>
          <a:prstGeom prst="rect">
            <a:avLst/>
          </a:prstGeom>
        </p:spPr>
      </p:pic>
      <p:sp>
        <p:nvSpPr>
          <p:cNvPr id="9" name="ZoneTexte 8">
            <a:extLst>
              <a:ext uri="{FF2B5EF4-FFF2-40B4-BE49-F238E27FC236}">
                <a16:creationId xmlns:a16="http://schemas.microsoft.com/office/drawing/2014/main" id="{09D93ACB-0AAA-4D59-8C83-E2AFEC80AF57}"/>
              </a:ext>
            </a:extLst>
          </p:cNvPr>
          <p:cNvSpPr txBox="1"/>
          <p:nvPr/>
        </p:nvSpPr>
        <p:spPr>
          <a:xfrm>
            <a:off x="838200" y="4509952"/>
            <a:ext cx="11075504" cy="646331"/>
          </a:xfrm>
          <a:prstGeom prst="rect">
            <a:avLst/>
          </a:prstGeom>
          <a:noFill/>
        </p:spPr>
        <p:txBody>
          <a:bodyPr wrap="square">
            <a:spAutoFit/>
          </a:bodyPr>
          <a:lstStyle/>
          <a:p>
            <a:r>
              <a:rPr lang="fr-FR" dirty="0">
                <a:latin typeface="Arial" panose="020B0604020202020204" pitchFamily="34" charset="0"/>
                <a:cs typeface="Arial" panose="020B0604020202020204" pitchFamily="34" charset="0"/>
              </a:rPr>
              <a:t>Une interface peut être dotée des mêmes droits d’accès qu’une classe (public ou droit de paquetage). il n’est pas nécessaire de mentionner les mots-clés public et abstract (on peut quand même le faire).</a:t>
            </a:r>
          </a:p>
        </p:txBody>
      </p:sp>
      <p:sp>
        <p:nvSpPr>
          <p:cNvPr id="10" name="ZoneTexte 9">
            <a:extLst>
              <a:ext uri="{FF2B5EF4-FFF2-40B4-BE49-F238E27FC236}">
                <a16:creationId xmlns:a16="http://schemas.microsoft.com/office/drawing/2014/main" id="{1DB609A5-6AA0-4AE0-8F24-83A085430BA0}"/>
              </a:ext>
            </a:extLst>
          </p:cNvPr>
          <p:cNvSpPr txBox="1"/>
          <p:nvPr/>
        </p:nvSpPr>
        <p:spPr>
          <a:xfrm>
            <a:off x="566530" y="1173485"/>
            <a:ext cx="4969565" cy="369332"/>
          </a:xfrm>
          <a:prstGeom prst="rect">
            <a:avLst/>
          </a:prstGeom>
          <a:noFill/>
        </p:spPr>
        <p:txBody>
          <a:bodyPr wrap="square" rtlCol="0">
            <a:spAutoFit/>
          </a:bodyPr>
          <a:lstStyle/>
          <a:p>
            <a:r>
              <a:rPr lang="fr-FR" dirty="0">
                <a:latin typeface="Arial" panose="020B0604020202020204" pitchFamily="34" charset="0"/>
                <a:cs typeface="Arial" panose="020B0604020202020204" pitchFamily="34" charset="0"/>
              </a:rPr>
              <a:t>Interface: définition et déclaration</a:t>
            </a:r>
          </a:p>
        </p:txBody>
      </p:sp>
    </p:spTree>
    <p:extLst>
      <p:ext uri="{BB962C8B-B14F-4D97-AF65-F5344CB8AC3E}">
        <p14:creationId xmlns:p14="http://schemas.microsoft.com/office/powerpoint/2010/main" val="28615398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9D7CA6E-EB3C-4C2F-85E6-F8BE3BBF4F84}"/>
              </a:ext>
            </a:extLst>
          </p:cNvPr>
          <p:cNvSpPr/>
          <p:nvPr/>
        </p:nvSpPr>
        <p:spPr>
          <a:xfrm>
            <a:off x="0" y="-38097"/>
            <a:ext cx="12192000" cy="622851"/>
          </a:xfrm>
          <a:prstGeom prst="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b="1" dirty="0">
                <a:latin typeface="Arial" panose="020B0604020202020204" pitchFamily="34" charset="0"/>
                <a:cs typeface="Arial" panose="020B0604020202020204" pitchFamily="34" charset="0"/>
              </a:rPr>
              <a:t>Programmation orientée objet: Java </a:t>
            </a:r>
          </a:p>
          <a:p>
            <a:pPr algn="ctr"/>
            <a:r>
              <a:rPr lang="fr-FR" sz="2000" b="1" dirty="0">
                <a:latin typeface="Arial" panose="020B0604020202020204" pitchFamily="34" charset="0"/>
                <a:cs typeface="Arial" panose="020B0604020202020204" pitchFamily="34" charset="0"/>
              </a:rPr>
              <a:t>Bases du langage: Interface</a:t>
            </a:r>
          </a:p>
        </p:txBody>
      </p:sp>
      <p:sp>
        <p:nvSpPr>
          <p:cNvPr id="3" name="ZoneTexte 2">
            <a:extLst>
              <a:ext uri="{FF2B5EF4-FFF2-40B4-BE49-F238E27FC236}">
                <a16:creationId xmlns:a16="http://schemas.microsoft.com/office/drawing/2014/main" id="{6EB55A5E-8384-4018-8D67-B47F64C678C2}"/>
              </a:ext>
            </a:extLst>
          </p:cNvPr>
          <p:cNvSpPr txBox="1"/>
          <p:nvPr/>
        </p:nvSpPr>
        <p:spPr>
          <a:xfrm>
            <a:off x="566530" y="1173485"/>
            <a:ext cx="4969565" cy="369332"/>
          </a:xfrm>
          <a:prstGeom prst="rect">
            <a:avLst/>
          </a:prstGeom>
          <a:noFill/>
        </p:spPr>
        <p:txBody>
          <a:bodyPr wrap="square" rtlCol="0">
            <a:spAutoFit/>
          </a:bodyPr>
          <a:lstStyle/>
          <a:p>
            <a:r>
              <a:rPr lang="fr-FR" dirty="0">
                <a:latin typeface="Arial" panose="020B0604020202020204" pitchFamily="34" charset="0"/>
                <a:cs typeface="Arial" panose="020B0604020202020204" pitchFamily="34" charset="0"/>
              </a:rPr>
              <a:t>Interface: Implémentation</a:t>
            </a:r>
          </a:p>
        </p:txBody>
      </p:sp>
      <p:sp>
        <p:nvSpPr>
          <p:cNvPr id="5" name="ZoneTexte 4">
            <a:extLst>
              <a:ext uri="{FF2B5EF4-FFF2-40B4-BE49-F238E27FC236}">
                <a16:creationId xmlns:a16="http://schemas.microsoft.com/office/drawing/2014/main" id="{9FCAA129-AF66-4313-88E3-D49B7B9E64E8}"/>
              </a:ext>
            </a:extLst>
          </p:cNvPr>
          <p:cNvSpPr txBox="1"/>
          <p:nvPr/>
        </p:nvSpPr>
        <p:spPr>
          <a:xfrm>
            <a:off x="1103242" y="1669883"/>
            <a:ext cx="10929731" cy="646331"/>
          </a:xfrm>
          <a:prstGeom prst="rect">
            <a:avLst/>
          </a:prstGeom>
          <a:noFill/>
        </p:spPr>
        <p:txBody>
          <a:bodyPr wrap="square">
            <a:spAutoFit/>
          </a:bodyPr>
          <a:lstStyle/>
          <a:p>
            <a:r>
              <a:rPr lang="fr-FR" dirty="0">
                <a:latin typeface="Arial" panose="020B0604020202020204" pitchFamily="34" charset="0"/>
                <a:cs typeface="Arial" panose="020B0604020202020204" pitchFamily="34" charset="0"/>
              </a:rPr>
              <a:t>Lorsqu’on définit une classe, on peut préciser qu’elle implémente une interface donnée en utilisant le mot-clé </a:t>
            </a:r>
            <a:r>
              <a:rPr lang="fr-FR" b="1" dirty="0" err="1">
                <a:latin typeface="Arial" panose="020B0604020202020204" pitchFamily="34" charset="0"/>
                <a:cs typeface="Arial" panose="020B0604020202020204" pitchFamily="34" charset="0"/>
              </a:rPr>
              <a:t>implements</a:t>
            </a:r>
            <a:r>
              <a:rPr lang="fr-FR" dirty="0">
                <a:latin typeface="Arial" panose="020B0604020202020204" pitchFamily="34" charset="0"/>
                <a:cs typeface="Arial" panose="020B0604020202020204" pitchFamily="34" charset="0"/>
              </a:rPr>
              <a:t>, comme dans : </a:t>
            </a:r>
          </a:p>
        </p:txBody>
      </p:sp>
      <p:pic>
        <p:nvPicPr>
          <p:cNvPr id="7" name="Image 6">
            <a:extLst>
              <a:ext uri="{FF2B5EF4-FFF2-40B4-BE49-F238E27FC236}">
                <a16:creationId xmlns:a16="http://schemas.microsoft.com/office/drawing/2014/main" id="{E938DAC8-2976-4F4E-A782-0282D51AAE7A}"/>
              </a:ext>
            </a:extLst>
          </p:cNvPr>
          <p:cNvPicPr>
            <a:picLocks noChangeAspect="1"/>
          </p:cNvPicPr>
          <p:nvPr/>
        </p:nvPicPr>
        <p:blipFill>
          <a:blip r:embed="rId2"/>
          <a:stretch>
            <a:fillRect/>
          </a:stretch>
        </p:blipFill>
        <p:spPr>
          <a:xfrm>
            <a:off x="2597013" y="2567817"/>
            <a:ext cx="7858954" cy="1667051"/>
          </a:xfrm>
          <a:prstGeom prst="rect">
            <a:avLst/>
          </a:prstGeom>
        </p:spPr>
      </p:pic>
      <p:sp>
        <p:nvSpPr>
          <p:cNvPr id="9" name="ZoneTexte 8">
            <a:extLst>
              <a:ext uri="{FF2B5EF4-FFF2-40B4-BE49-F238E27FC236}">
                <a16:creationId xmlns:a16="http://schemas.microsoft.com/office/drawing/2014/main" id="{E78356FE-6A20-4501-86AB-F575F6B64A6C}"/>
              </a:ext>
            </a:extLst>
          </p:cNvPr>
          <p:cNvSpPr txBox="1"/>
          <p:nvPr/>
        </p:nvSpPr>
        <p:spPr>
          <a:xfrm>
            <a:off x="1235764" y="5084370"/>
            <a:ext cx="10518913" cy="646331"/>
          </a:xfrm>
          <a:prstGeom prst="rect">
            <a:avLst/>
          </a:prstGeom>
          <a:noFill/>
        </p:spPr>
        <p:txBody>
          <a:bodyPr wrap="square">
            <a:spAutoFit/>
          </a:bodyPr>
          <a:lstStyle/>
          <a:p>
            <a:r>
              <a:rPr lang="fr-FR" dirty="0">
                <a:latin typeface="Arial" panose="020B0604020202020204" pitchFamily="34" charset="0"/>
                <a:cs typeface="Arial" panose="020B0604020202020204" pitchFamily="34" charset="0"/>
              </a:rPr>
              <a:t>Ici, on indique que A doit définir les méthodes prévues dans l’interface Inter, c’est-à-dire f et g. Si cela n’est pas le cas, </a:t>
            </a:r>
            <a:r>
              <a:rPr lang="fr-FR" dirty="0">
                <a:solidFill>
                  <a:srgbClr val="FF0000"/>
                </a:solidFill>
                <a:latin typeface="Arial" panose="020B0604020202020204" pitchFamily="34" charset="0"/>
                <a:cs typeface="Arial" panose="020B0604020202020204" pitchFamily="34" charset="0"/>
              </a:rPr>
              <a:t>on obtiendra une erreur de compilation</a:t>
            </a:r>
            <a:r>
              <a:rPr lang="fr-FR"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20618878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9D7CA6E-EB3C-4C2F-85E6-F8BE3BBF4F84}"/>
              </a:ext>
            </a:extLst>
          </p:cNvPr>
          <p:cNvSpPr/>
          <p:nvPr/>
        </p:nvSpPr>
        <p:spPr>
          <a:xfrm>
            <a:off x="0" y="-38097"/>
            <a:ext cx="12192000" cy="622851"/>
          </a:xfrm>
          <a:prstGeom prst="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b="1" dirty="0">
                <a:latin typeface="Arial" panose="020B0604020202020204" pitchFamily="34" charset="0"/>
                <a:cs typeface="Arial" panose="020B0604020202020204" pitchFamily="34" charset="0"/>
              </a:rPr>
              <a:t>Programmation orientée objet: Java </a:t>
            </a:r>
          </a:p>
          <a:p>
            <a:pPr algn="ctr"/>
            <a:r>
              <a:rPr lang="fr-FR" sz="2000" b="1" dirty="0">
                <a:latin typeface="Arial" panose="020B0604020202020204" pitchFamily="34" charset="0"/>
                <a:cs typeface="Arial" panose="020B0604020202020204" pitchFamily="34" charset="0"/>
              </a:rPr>
              <a:t>Bases du langage: Interface</a:t>
            </a:r>
          </a:p>
        </p:txBody>
      </p:sp>
      <p:sp>
        <p:nvSpPr>
          <p:cNvPr id="4" name="ZoneTexte 3">
            <a:extLst>
              <a:ext uri="{FF2B5EF4-FFF2-40B4-BE49-F238E27FC236}">
                <a16:creationId xmlns:a16="http://schemas.microsoft.com/office/drawing/2014/main" id="{269D7098-3A67-4D3C-80A0-9A815F1071FB}"/>
              </a:ext>
            </a:extLst>
          </p:cNvPr>
          <p:cNvSpPr txBox="1"/>
          <p:nvPr/>
        </p:nvSpPr>
        <p:spPr>
          <a:xfrm>
            <a:off x="1659835" y="2061578"/>
            <a:ext cx="6102626" cy="369332"/>
          </a:xfrm>
          <a:prstGeom prst="rect">
            <a:avLst/>
          </a:prstGeom>
          <a:noFill/>
        </p:spPr>
        <p:txBody>
          <a:bodyPr wrap="square">
            <a:spAutoFit/>
          </a:bodyPr>
          <a:lstStyle/>
          <a:p>
            <a:r>
              <a:rPr lang="fr-FR" dirty="0">
                <a:latin typeface="Arial" panose="020B0604020202020204" pitchFamily="34" charset="0"/>
                <a:cs typeface="Arial" panose="020B0604020202020204" pitchFamily="34" charset="0"/>
              </a:rPr>
              <a:t>Une même classe peut implémenter plusieurs interfaces :</a:t>
            </a:r>
          </a:p>
        </p:txBody>
      </p:sp>
      <p:sp>
        <p:nvSpPr>
          <p:cNvPr id="5" name="ZoneTexte 4">
            <a:extLst>
              <a:ext uri="{FF2B5EF4-FFF2-40B4-BE49-F238E27FC236}">
                <a16:creationId xmlns:a16="http://schemas.microsoft.com/office/drawing/2014/main" id="{E73E350F-DCB5-422F-BE7E-1307672D4202}"/>
              </a:ext>
            </a:extLst>
          </p:cNvPr>
          <p:cNvSpPr txBox="1"/>
          <p:nvPr/>
        </p:nvSpPr>
        <p:spPr>
          <a:xfrm>
            <a:off x="566530" y="1173485"/>
            <a:ext cx="4969565" cy="369332"/>
          </a:xfrm>
          <a:prstGeom prst="rect">
            <a:avLst/>
          </a:prstGeom>
          <a:noFill/>
        </p:spPr>
        <p:txBody>
          <a:bodyPr wrap="square" rtlCol="0">
            <a:spAutoFit/>
          </a:bodyPr>
          <a:lstStyle/>
          <a:p>
            <a:r>
              <a:rPr lang="fr-FR" dirty="0">
                <a:latin typeface="Arial" panose="020B0604020202020204" pitchFamily="34" charset="0"/>
                <a:cs typeface="Arial" panose="020B0604020202020204" pitchFamily="34" charset="0"/>
              </a:rPr>
              <a:t>Interface: Implémentation</a:t>
            </a:r>
          </a:p>
        </p:txBody>
      </p:sp>
      <p:pic>
        <p:nvPicPr>
          <p:cNvPr id="7" name="Image 6">
            <a:extLst>
              <a:ext uri="{FF2B5EF4-FFF2-40B4-BE49-F238E27FC236}">
                <a16:creationId xmlns:a16="http://schemas.microsoft.com/office/drawing/2014/main" id="{FA453984-E8CB-4F97-911F-40E334866B3F}"/>
              </a:ext>
            </a:extLst>
          </p:cNvPr>
          <p:cNvPicPr>
            <a:picLocks noChangeAspect="1"/>
          </p:cNvPicPr>
          <p:nvPr/>
        </p:nvPicPr>
        <p:blipFill>
          <a:blip r:embed="rId2"/>
          <a:stretch>
            <a:fillRect/>
          </a:stretch>
        </p:blipFill>
        <p:spPr>
          <a:xfrm>
            <a:off x="2886942" y="2707989"/>
            <a:ext cx="6418115" cy="3056904"/>
          </a:xfrm>
          <a:prstGeom prst="rect">
            <a:avLst/>
          </a:prstGeom>
        </p:spPr>
      </p:pic>
    </p:spTree>
    <p:extLst>
      <p:ext uri="{BB962C8B-B14F-4D97-AF65-F5344CB8AC3E}">
        <p14:creationId xmlns:p14="http://schemas.microsoft.com/office/powerpoint/2010/main" val="39371274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7C348D37-213B-4E78-B3AB-7C659B5F3C84}"/>
              </a:ext>
            </a:extLst>
          </p:cNvPr>
          <p:cNvSpPr txBox="1"/>
          <p:nvPr/>
        </p:nvSpPr>
        <p:spPr>
          <a:xfrm>
            <a:off x="4961892" y="5380382"/>
            <a:ext cx="2313548" cy="369332"/>
          </a:xfrm>
          <a:prstGeom prst="rect">
            <a:avLst/>
          </a:prstGeom>
          <a:noFill/>
        </p:spPr>
        <p:txBody>
          <a:bodyPr wrap="square" rtlCol="0">
            <a:spAutoFit/>
          </a:bodyPr>
          <a:lstStyle/>
          <a:p>
            <a:r>
              <a:rPr lang="fr-FR" dirty="0">
                <a:latin typeface="Arial" panose="020B0604020202020204" pitchFamily="34" charset="0"/>
                <a:cs typeface="Arial" panose="020B0604020202020204" pitchFamily="34" charset="0"/>
              </a:rPr>
              <a:t>Mme Radia </a:t>
            </a:r>
            <a:r>
              <a:rPr lang="fr-FR" dirty="0" err="1">
                <a:latin typeface="Arial" panose="020B0604020202020204" pitchFamily="34" charset="0"/>
                <a:cs typeface="Arial" panose="020B0604020202020204" pitchFamily="34" charset="0"/>
              </a:rPr>
              <a:t>Belkeziz</a:t>
            </a:r>
            <a:endParaRPr lang="fr-FR" dirty="0">
              <a:latin typeface="Arial" panose="020B0604020202020204" pitchFamily="34" charset="0"/>
              <a:cs typeface="Arial" panose="020B0604020202020204" pitchFamily="34" charset="0"/>
            </a:endParaRPr>
          </a:p>
        </p:txBody>
      </p:sp>
      <p:pic>
        <p:nvPicPr>
          <p:cNvPr id="5" name="Image 4">
            <a:extLst>
              <a:ext uri="{FF2B5EF4-FFF2-40B4-BE49-F238E27FC236}">
                <a16:creationId xmlns:a16="http://schemas.microsoft.com/office/drawing/2014/main" id="{B3156D1F-823C-4A02-8351-5B6719EDFC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74735" y="-10229"/>
            <a:ext cx="5335640" cy="1448422"/>
          </a:xfrm>
          <a:prstGeom prst="rect">
            <a:avLst/>
          </a:prstGeom>
        </p:spPr>
      </p:pic>
      <p:sp>
        <p:nvSpPr>
          <p:cNvPr id="6" name="Rectangle 5">
            <a:extLst>
              <a:ext uri="{FF2B5EF4-FFF2-40B4-BE49-F238E27FC236}">
                <a16:creationId xmlns:a16="http://schemas.microsoft.com/office/drawing/2014/main" id="{A620E038-1568-48BD-BF3D-799441F20661}"/>
              </a:ext>
            </a:extLst>
          </p:cNvPr>
          <p:cNvSpPr/>
          <p:nvPr/>
        </p:nvSpPr>
        <p:spPr>
          <a:xfrm>
            <a:off x="0" y="2418854"/>
            <a:ext cx="12192000" cy="1448422"/>
          </a:xfrm>
          <a:prstGeom prst="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3600" b="1" dirty="0">
                <a:latin typeface="Arial" panose="020B0604020202020204" pitchFamily="34" charset="0"/>
                <a:cs typeface="Arial" panose="020B0604020202020204" pitchFamily="34" charset="0"/>
              </a:rPr>
              <a:t>Programmation orientée objet: Java</a:t>
            </a:r>
          </a:p>
          <a:p>
            <a:pPr algn="ctr"/>
            <a:r>
              <a:rPr lang="fr-FR" sz="3600" b="1" dirty="0">
                <a:latin typeface="Arial" panose="020B0604020202020204" pitchFamily="34" charset="0"/>
                <a:cs typeface="Arial" panose="020B0604020202020204" pitchFamily="34" charset="0"/>
              </a:rPr>
              <a:t>Bases du langage: Héritage et interface</a:t>
            </a:r>
          </a:p>
        </p:txBody>
      </p:sp>
    </p:spTree>
    <p:extLst>
      <p:ext uri="{BB962C8B-B14F-4D97-AF65-F5344CB8AC3E}">
        <p14:creationId xmlns:p14="http://schemas.microsoft.com/office/powerpoint/2010/main" val="290283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9D7CA6E-EB3C-4C2F-85E6-F8BE3BBF4F84}"/>
              </a:ext>
            </a:extLst>
          </p:cNvPr>
          <p:cNvSpPr/>
          <p:nvPr/>
        </p:nvSpPr>
        <p:spPr>
          <a:xfrm>
            <a:off x="0" y="-38097"/>
            <a:ext cx="12192000" cy="622851"/>
          </a:xfrm>
          <a:prstGeom prst="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b="1" dirty="0">
                <a:latin typeface="Arial" panose="020B0604020202020204" pitchFamily="34" charset="0"/>
                <a:cs typeface="Arial" panose="020B0604020202020204" pitchFamily="34" charset="0"/>
              </a:rPr>
              <a:t>Programmation orientée objet: Java </a:t>
            </a:r>
          </a:p>
          <a:p>
            <a:pPr algn="ctr"/>
            <a:r>
              <a:rPr lang="fr-FR" sz="2000" b="1" dirty="0">
                <a:latin typeface="Arial" panose="020B0604020202020204" pitchFamily="34" charset="0"/>
                <a:cs typeface="Arial" panose="020B0604020202020204" pitchFamily="34" charset="0"/>
              </a:rPr>
              <a:t>Bases du langage: Héritage</a:t>
            </a:r>
          </a:p>
        </p:txBody>
      </p:sp>
      <p:sp>
        <p:nvSpPr>
          <p:cNvPr id="3" name="ZoneTexte 2">
            <a:extLst>
              <a:ext uri="{FF2B5EF4-FFF2-40B4-BE49-F238E27FC236}">
                <a16:creationId xmlns:a16="http://schemas.microsoft.com/office/drawing/2014/main" id="{ADFC4180-B4AC-44E9-AD9C-A9A774406CA1}"/>
              </a:ext>
            </a:extLst>
          </p:cNvPr>
          <p:cNvSpPr txBox="1"/>
          <p:nvPr/>
        </p:nvSpPr>
        <p:spPr>
          <a:xfrm>
            <a:off x="3034748" y="2413337"/>
            <a:ext cx="6533322" cy="2031325"/>
          </a:xfrm>
          <a:prstGeom prst="rect">
            <a:avLst/>
          </a:prstGeom>
          <a:noFill/>
        </p:spPr>
        <p:txBody>
          <a:bodyPr wrap="square" rtlCol="0">
            <a:spAutoFit/>
          </a:bodyPr>
          <a:lstStyle/>
          <a:p>
            <a:pPr marL="285750" indent="-285750">
              <a:buFont typeface="Arial" panose="020B0604020202020204" pitchFamily="34" charset="0"/>
              <a:buChar char="•"/>
            </a:pPr>
            <a:r>
              <a:rPr lang="fr-FR" dirty="0">
                <a:latin typeface="Arial" panose="020B0604020202020204" pitchFamily="34" charset="0"/>
                <a:cs typeface="Arial" panose="020B0604020202020204" pitchFamily="34" charset="0"/>
              </a:rPr>
              <a:t>Héritage: implications</a:t>
            </a:r>
          </a:p>
          <a:p>
            <a:pPr marL="285750" indent="-285750">
              <a:buFont typeface="Arial" panose="020B0604020202020204" pitchFamily="34" charset="0"/>
              <a:buChar char="•"/>
            </a:pPr>
            <a:r>
              <a:rPr lang="fr-FR" dirty="0">
                <a:latin typeface="Arial" panose="020B0604020202020204" pitchFamily="34" charset="0"/>
                <a:cs typeface="Arial" panose="020B0604020202020204" pitchFamily="34" charset="0"/>
              </a:rPr>
              <a:t>Le mot-clé final</a:t>
            </a:r>
          </a:p>
          <a:p>
            <a:pPr marL="285750" indent="-285750">
              <a:buFont typeface="Arial" panose="020B0604020202020204" pitchFamily="34" charset="0"/>
              <a:buChar char="•"/>
            </a:pPr>
            <a:r>
              <a:rPr lang="fr-FR" dirty="0">
                <a:latin typeface="Arial" panose="020B0604020202020204" pitchFamily="34" charset="0"/>
                <a:cs typeface="Arial" panose="020B0604020202020204" pitchFamily="34" charset="0"/>
              </a:rPr>
              <a:t>Le mot-clé super</a:t>
            </a:r>
          </a:p>
          <a:p>
            <a:pPr marL="285750" indent="-285750">
              <a:buFont typeface="Arial" panose="020B0604020202020204" pitchFamily="34" charset="0"/>
              <a:buChar char="•"/>
            </a:pPr>
            <a:r>
              <a:rPr lang="fr-FR" dirty="0">
                <a:latin typeface="Arial" panose="020B0604020202020204" pitchFamily="34" charset="0"/>
                <a:cs typeface="Arial" panose="020B0604020202020204" pitchFamily="34" charset="0"/>
              </a:rPr>
              <a:t>Les méthodes et classes abstraites</a:t>
            </a:r>
          </a:p>
          <a:p>
            <a:pPr marL="285750" indent="-285750">
              <a:buFont typeface="Arial" panose="020B0604020202020204" pitchFamily="34" charset="0"/>
              <a:buChar char="•"/>
            </a:pPr>
            <a:endParaRPr lang="fr-FR"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fr-FR" dirty="0">
                <a:latin typeface="Arial" panose="020B0604020202020204" pitchFamily="34" charset="0"/>
                <a:cs typeface="Arial" panose="020B0604020202020204" pitchFamily="34" charset="0"/>
              </a:rPr>
              <a:t>Interface: Définition et déclaration d’une interface</a:t>
            </a:r>
          </a:p>
          <a:p>
            <a:pPr marL="285750" indent="-285750">
              <a:buFont typeface="Arial" panose="020B0604020202020204" pitchFamily="34" charset="0"/>
              <a:buChar char="•"/>
            </a:pPr>
            <a:r>
              <a:rPr lang="fr-FR" dirty="0">
                <a:latin typeface="Arial" panose="020B0604020202020204" pitchFamily="34" charset="0"/>
                <a:cs typeface="Arial" panose="020B0604020202020204" pitchFamily="34" charset="0"/>
              </a:rPr>
              <a:t>Implémentation d’une interface</a:t>
            </a:r>
          </a:p>
        </p:txBody>
      </p:sp>
    </p:spTree>
    <p:extLst>
      <p:ext uri="{BB962C8B-B14F-4D97-AF65-F5344CB8AC3E}">
        <p14:creationId xmlns:p14="http://schemas.microsoft.com/office/powerpoint/2010/main" val="24257634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9D7CA6E-EB3C-4C2F-85E6-F8BE3BBF4F84}"/>
              </a:ext>
            </a:extLst>
          </p:cNvPr>
          <p:cNvSpPr/>
          <p:nvPr/>
        </p:nvSpPr>
        <p:spPr>
          <a:xfrm>
            <a:off x="0" y="-38097"/>
            <a:ext cx="12192000" cy="622851"/>
          </a:xfrm>
          <a:prstGeom prst="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b="1" dirty="0">
                <a:latin typeface="Arial" panose="020B0604020202020204" pitchFamily="34" charset="0"/>
                <a:cs typeface="Arial" panose="020B0604020202020204" pitchFamily="34" charset="0"/>
              </a:rPr>
              <a:t>Programmation orientée objet: Java </a:t>
            </a:r>
          </a:p>
          <a:p>
            <a:pPr algn="ctr"/>
            <a:r>
              <a:rPr lang="fr-FR" sz="2000" b="1" dirty="0">
                <a:latin typeface="Arial" panose="020B0604020202020204" pitchFamily="34" charset="0"/>
                <a:cs typeface="Arial" panose="020B0604020202020204" pitchFamily="34" charset="0"/>
              </a:rPr>
              <a:t>Bases du langage: Héritage</a:t>
            </a:r>
          </a:p>
        </p:txBody>
      </p:sp>
      <p:sp>
        <p:nvSpPr>
          <p:cNvPr id="4" name="ZoneTexte 3">
            <a:extLst>
              <a:ext uri="{FF2B5EF4-FFF2-40B4-BE49-F238E27FC236}">
                <a16:creationId xmlns:a16="http://schemas.microsoft.com/office/drawing/2014/main" id="{480E8C84-2238-4526-B41B-108C4D7D8C04}"/>
              </a:ext>
            </a:extLst>
          </p:cNvPr>
          <p:cNvSpPr txBox="1"/>
          <p:nvPr/>
        </p:nvSpPr>
        <p:spPr>
          <a:xfrm>
            <a:off x="1360005" y="1951672"/>
            <a:ext cx="9949070" cy="2308324"/>
          </a:xfrm>
          <a:prstGeom prst="rect">
            <a:avLst/>
          </a:prstGeom>
          <a:noFill/>
        </p:spPr>
        <p:txBody>
          <a:bodyPr wrap="square">
            <a:spAutoFit/>
          </a:bodyPr>
          <a:lstStyle/>
          <a:p>
            <a:pPr marL="285750" indent="-285750">
              <a:buFont typeface="Arial" panose="020B0604020202020204" pitchFamily="34" charset="0"/>
              <a:buChar char="•"/>
            </a:pPr>
            <a:r>
              <a:rPr lang="fr-FR" dirty="0">
                <a:latin typeface="Arial" panose="020B0604020202020204" pitchFamily="34" charset="0"/>
                <a:cs typeface="Arial" panose="020B0604020202020204" pitchFamily="34" charset="0"/>
              </a:rPr>
              <a:t>Héritage des variables et fonctions membres de la classe mère (superclasse) et des propres superclasses de celle-ci jusqu’à la classe Object.</a:t>
            </a:r>
          </a:p>
          <a:p>
            <a:pPr marL="285750" indent="-285750">
              <a:buFont typeface="Arial" panose="020B0604020202020204" pitchFamily="34" charset="0"/>
              <a:buChar char="•"/>
            </a:pPr>
            <a:endParaRPr lang="fr-FR"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fr-FR" dirty="0">
                <a:latin typeface="Arial" panose="020B0604020202020204" pitchFamily="34" charset="0"/>
                <a:cs typeface="Arial" panose="020B0604020202020204" pitchFamily="34" charset="0"/>
              </a:rPr>
              <a:t>Dérivation implicite de la classe Object pour toute classe ne dérivant d’aucune classe.</a:t>
            </a:r>
          </a:p>
          <a:p>
            <a:pPr marL="285750" indent="-285750">
              <a:buFont typeface="Arial" panose="020B0604020202020204" pitchFamily="34" charset="0"/>
              <a:buChar char="•"/>
            </a:pPr>
            <a:endParaRPr lang="fr-FR"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fr-FR" dirty="0">
                <a:latin typeface="Arial" panose="020B0604020202020204" pitchFamily="34" charset="0"/>
                <a:cs typeface="Arial" panose="020B0604020202020204" pitchFamily="34" charset="0"/>
              </a:rPr>
              <a:t>Il est impossible de faire dériver une classe de plus d’une classe.</a:t>
            </a:r>
          </a:p>
          <a:p>
            <a:pPr marL="285750" indent="-285750">
              <a:buFont typeface="Arial" panose="020B0604020202020204" pitchFamily="34" charset="0"/>
              <a:buChar char="•"/>
            </a:pPr>
            <a:endParaRPr lang="fr-FR"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fr-FR" dirty="0">
                <a:latin typeface="Arial" panose="020B0604020202020204" pitchFamily="34" charset="0"/>
                <a:cs typeface="Arial" panose="020B0604020202020204" pitchFamily="34" charset="0"/>
              </a:rPr>
              <a:t>Le mot-clé pour déclarer une classe dérivée est </a:t>
            </a:r>
            <a:r>
              <a:rPr lang="fr-FR" dirty="0" err="1">
                <a:latin typeface="Arial" panose="020B0604020202020204" pitchFamily="34" charset="0"/>
                <a:cs typeface="Arial" panose="020B0604020202020204" pitchFamily="34" charset="0"/>
              </a:rPr>
              <a:t>extends</a:t>
            </a:r>
            <a:r>
              <a:rPr lang="fr-FR" dirty="0">
                <a:latin typeface="Arial" panose="020B0604020202020204" pitchFamily="34" charset="0"/>
                <a:cs typeface="Arial" panose="020B0604020202020204" pitchFamily="34" charset="0"/>
              </a:rPr>
              <a:t>.</a:t>
            </a:r>
          </a:p>
        </p:txBody>
      </p:sp>
      <p:sp>
        <p:nvSpPr>
          <p:cNvPr id="5" name="ZoneTexte 4">
            <a:extLst>
              <a:ext uri="{FF2B5EF4-FFF2-40B4-BE49-F238E27FC236}">
                <a16:creationId xmlns:a16="http://schemas.microsoft.com/office/drawing/2014/main" id="{89376B49-94CE-417E-83C3-18F39B23E0BE}"/>
              </a:ext>
            </a:extLst>
          </p:cNvPr>
          <p:cNvSpPr txBox="1"/>
          <p:nvPr/>
        </p:nvSpPr>
        <p:spPr>
          <a:xfrm>
            <a:off x="1205948" y="821635"/>
            <a:ext cx="5817704" cy="369332"/>
          </a:xfrm>
          <a:prstGeom prst="rect">
            <a:avLst/>
          </a:prstGeom>
          <a:noFill/>
        </p:spPr>
        <p:txBody>
          <a:bodyPr wrap="square" rtlCol="0">
            <a:spAutoFit/>
          </a:bodyPr>
          <a:lstStyle/>
          <a:p>
            <a:r>
              <a:rPr lang="fr-FR" dirty="0">
                <a:latin typeface="Arial" panose="020B0604020202020204" pitchFamily="34" charset="0"/>
                <a:cs typeface="Arial" panose="020B0604020202020204" pitchFamily="34" charset="0"/>
              </a:rPr>
              <a:t>L’héritage en Java implique:</a:t>
            </a:r>
          </a:p>
        </p:txBody>
      </p:sp>
    </p:spTree>
    <p:extLst>
      <p:ext uri="{BB962C8B-B14F-4D97-AF65-F5344CB8AC3E}">
        <p14:creationId xmlns:p14="http://schemas.microsoft.com/office/powerpoint/2010/main" val="42097710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9D7CA6E-EB3C-4C2F-85E6-F8BE3BBF4F84}"/>
              </a:ext>
            </a:extLst>
          </p:cNvPr>
          <p:cNvSpPr/>
          <p:nvPr/>
        </p:nvSpPr>
        <p:spPr>
          <a:xfrm>
            <a:off x="0" y="-38097"/>
            <a:ext cx="12192000" cy="622851"/>
          </a:xfrm>
          <a:prstGeom prst="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b="1" dirty="0">
                <a:latin typeface="Arial" panose="020B0604020202020204" pitchFamily="34" charset="0"/>
                <a:cs typeface="Arial" panose="020B0604020202020204" pitchFamily="34" charset="0"/>
              </a:rPr>
              <a:t>Programmation orientée objet: Java </a:t>
            </a:r>
          </a:p>
          <a:p>
            <a:pPr algn="ctr"/>
            <a:r>
              <a:rPr lang="fr-FR" sz="2000" b="1" dirty="0">
                <a:latin typeface="Arial" panose="020B0604020202020204" pitchFamily="34" charset="0"/>
                <a:cs typeface="Arial" panose="020B0604020202020204" pitchFamily="34" charset="0"/>
              </a:rPr>
              <a:t>Bases du langage: Héritage</a:t>
            </a:r>
          </a:p>
        </p:txBody>
      </p:sp>
      <p:sp>
        <p:nvSpPr>
          <p:cNvPr id="6" name="ZoneTexte 5">
            <a:extLst>
              <a:ext uri="{FF2B5EF4-FFF2-40B4-BE49-F238E27FC236}">
                <a16:creationId xmlns:a16="http://schemas.microsoft.com/office/drawing/2014/main" id="{1097480E-60E0-4739-B5AC-9A33E9292B95}"/>
              </a:ext>
            </a:extLst>
          </p:cNvPr>
          <p:cNvSpPr txBox="1"/>
          <p:nvPr/>
        </p:nvSpPr>
        <p:spPr>
          <a:xfrm>
            <a:off x="665922" y="2551837"/>
            <a:ext cx="5271052" cy="1754326"/>
          </a:xfrm>
          <a:prstGeom prst="rect">
            <a:avLst/>
          </a:prstGeom>
          <a:noFill/>
        </p:spPr>
        <p:txBody>
          <a:bodyPr wrap="square">
            <a:spAutoFit/>
          </a:bodyPr>
          <a:lstStyle/>
          <a:p>
            <a:pPr algn="just"/>
            <a:r>
              <a:rPr lang="fr-FR" dirty="0">
                <a:latin typeface="Arial" panose="020B0604020202020204" pitchFamily="34" charset="0"/>
                <a:cs typeface="Arial" panose="020B0604020202020204" pitchFamily="34" charset="0"/>
              </a:rPr>
              <a:t>Dans cet exemple, la classe Voiture hérite de la classe </a:t>
            </a:r>
            <a:r>
              <a:rPr lang="fr-FR" dirty="0" err="1">
                <a:latin typeface="Arial" panose="020B0604020202020204" pitchFamily="34" charset="0"/>
                <a:cs typeface="Arial" panose="020B0604020202020204" pitchFamily="34" charset="0"/>
              </a:rPr>
              <a:t>Vehicule</a:t>
            </a:r>
            <a:r>
              <a:rPr lang="fr-FR" dirty="0">
                <a:latin typeface="Arial" panose="020B0604020202020204" pitchFamily="34" charset="0"/>
                <a:cs typeface="Arial" panose="020B0604020202020204" pitchFamily="34" charset="0"/>
              </a:rPr>
              <a:t>, ce qui veut dire que les attributs </a:t>
            </a:r>
            <a:r>
              <a:rPr lang="fr-FR" dirty="0" err="1">
                <a:latin typeface="Arial" panose="020B0604020202020204" pitchFamily="34" charset="0"/>
                <a:cs typeface="Arial" panose="020B0604020202020204" pitchFamily="34" charset="0"/>
              </a:rPr>
              <a:t>age</a:t>
            </a:r>
            <a:r>
              <a:rPr lang="fr-FR" dirty="0">
                <a:latin typeface="Arial" panose="020B0604020202020204" pitchFamily="34" charset="0"/>
                <a:cs typeface="Arial" panose="020B0604020202020204" pitchFamily="34" charset="0"/>
              </a:rPr>
              <a:t>, poids et moteur bien qu’étant définis dans la classe </a:t>
            </a:r>
            <a:r>
              <a:rPr lang="fr-FR" dirty="0" err="1">
                <a:latin typeface="Arial" panose="020B0604020202020204" pitchFamily="34" charset="0"/>
                <a:cs typeface="Arial" panose="020B0604020202020204" pitchFamily="34" charset="0"/>
              </a:rPr>
              <a:t>Vehicule</a:t>
            </a:r>
            <a:r>
              <a:rPr lang="fr-FR" dirty="0">
                <a:latin typeface="Arial" panose="020B0604020202020204" pitchFamily="34" charset="0"/>
                <a:cs typeface="Arial" panose="020B0604020202020204" pitchFamily="34" charset="0"/>
              </a:rPr>
              <a:t>, sont présents dans la classe Voiture. Le constructeur défini dans la classe Voiture permet d’ailleurs d’initialiser ces attributs.</a:t>
            </a:r>
          </a:p>
        </p:txBody>
      </p:sp>
      <p:pic>
        <p:nvPicPr>
          <p:cNvPr id="8" name="Image 7">
            <a:extLst>
              <a:ext uri="{FF2B5EF4-FFF2-40B4-BE49-F238E27FC236}">
                <a16:creationId xmlns:a16="http://schemas.microsoft.com/office/drawing/2014/main" id="{00D47F78-8B2B-42B2-A563-82EB663B8478}"/>
              </a:ext>
            </a:extLst>
          </p:cNvPr>
          <p:cNvPicPr>
            <a:picLocks noChangeAspect="1"/>
          </p:cNvPicPr>
          <p:nvPr/>
        </p:nvPicPr>
        <p:blipFill>
          <a:blip r:embed="rId2"/>
          <a:stretch>
            <a:fillRect/>
          </a:stretch>
        </p:blipFill>
        <p:spPr>
          <a:xfrm>
            <a:off x="7240241" y="1703501"/>
            <a:ext cx="3640317" cy="3656144"/>
          </a:xfrm>
          <a:prstGeom prst="rect">
            <a:avLst/>
          </a:prstGeom>
        </p:spPr>
      </p:pic>
    </p:spTree>
    <p:extLst>
      <p:ext uri="{BB962C8B-B14F-4D97-AF65-F5344CB8AC3E}">
        <p14:creationId xmlns:p14="http://schemas.microsoft.com/office/powerpoint/2010/main" val="18392584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9D7CA6E-EB3C-4C2F-85E6-F8BE3BBF4F84}"/>
              </a:ext>
            </a:extLst>
          </p:cNvPr>
          <p:cNvSpPr/>
          <p:nvPr/>
        </p:nvSpPr>
        <p:spPr>
          <a:xfrm>
            <a:off x="0" y="-38097"/>
            <a:ext cx="12192000" cy="622851"/>
          </a:xfrm>
          <a:prstGeom prst="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b="1" dirty="0">
                <a:latin typeface="Arial" panose="020B0604020202020204" pitchFamily="34" charset="0"/>
                <a:cs typeface="Arial" panose="020B0604020202020204" pitchFamily="34" charset="0"/>
              </a:rPr>
              <a:t>Programmation orientée objet: Java </a:t>
            </a:r>
          </a:p>
          <a:p>
            <a:pPr algn="ctr"/>
            <a:r>
              <a:rPr lang="fr-FR" sz="2000" b="1" dirty="0">
                <a:latin typeface="Arial" panose="020B0604020202020204" pitchFamily="34" charset="0"/>
                <a:cs typeface="Arial" panose="020B0604020202020204" pitchFamily="34" charset="0"/>
              </a:rPr>
              <a:t>Bases du langage: Héritage</a:t>
            </a:r>
          </a:p>
        </p:txBody>
      </p:sp>
      <p:sp>
        <p:nvSpPr>
          <p:cNvPr id="4" name="ZoneTexte 3">
            <a:extLst>
              <a:ext uri="{FF2B5EF4-FFF2-40B4-BE49-F238E27FC236}">
                <a16:creationId xmlns:a16="http://schemas.microsoft.com/office/drawing/2014/main" id="{E98F770F-7C20-4E97-9FDE-9EE01202BCAA}"/>
              </a:ext>
            </a:extLst>
          </p:cNvPr>
          <p:cNvSpPr txBox="1"/>
          <p:nvPr/>
        </p:nvSpPr>
        <p:spPr>
          <a:xfrm>
            <a:off x="1871868" y="2421760"/>
            <a:ext cx="9578010" cy="1477328"/>
          </a:xfrm>
          <a:prstGeom prst="rect">
            <a:avLst/>
          </a:prstGeom>
          <a:noFill/>
        </p:spPr>
        <p:txBody>
          <a:bodyPr wrap="square">
            <a:spAutoFit/>
          </a:bodyPr>
          <a:lstStyle/>
          <a:p>
            <a:pPr marL="285750" indent="-285750">
              <a:buFont typeface="Arial" panose="020B0604020202020204" pitchFamily="34" charset="0"/>
              <a:buChar char="•"/>
            </a:pPr>
            <a:r>
              <a:rPr lang="fr-FR" dirty="0">
                <a:latin typeface="Arial" panose="020B0604020202020204" pitchFamily="34" charset="0"/>
                <a:cs typeface="Arial" panose="020B0604020202020204" pitchFamily="34" charset="0"/>
              </a:rPr>
              <a:t>Le mot-clé </a:t>
            </a:r>
            <a:r>
              <a:rPr lang="fr-FR" b="1" dirty="0">
                <a:latin typeface="Arial" panose="020B0604020202020204" pitchFamily="34" charset="0"/>
                <a:cs typeface="Arial" panose="020B0604020202020204" pitchFamily="34" charset="0"/>
              </a:rPr>
              <a:t>final</a:t>
            </a:r>
            <a:r>
              <a:rPr lang="fr-FR" dirty="0">
                <a:latin typeface="Arial" panose="020B0604020202020204" pitchFamily="34" charset="0"/>
                <a:cs typeface="Arial" panose="020B0604020202020204" pitchFamily="34" charset="0"/>
              </a:rPr>
              <a:t> </a:t>
            </a:r>
            <a:r>
              <a:rPr lang="fr-FR" dirty="0">
                <a:solidFill>
                  <a:srgbClr val="FF0000"/>
                </a:solidFill>
                <a:latin typeface="Arial" panose="020B0604020202020204" pitchFamily="34" charset="0"/>
                <a:cs typeface="Arial" panose="020B0604020202020204" pitchFamily="34" charset="0"/>
              </a:rPr>
              <a:t>interdit la dérivation </a:t>
            </a:r>
            <a:r>
              <a:rPr lang="fr-FR" dirty="0">
                <a:latin typeface="Arial" panose="020B0604020202020204" pitchFamily="34" charset="0"/>
                <a:cs typeface="Arial" panose="020B0604020202020204" pitchFamily="34" charset="0"/>
              </a:rPr>
              <a:t>d’une</a:t>
            </a:r>
            <a:r>
              <a:rPr lang="fr-FR" i="1" dirty="0">
                <a:latin typeface="Arial" panose="020B0604020202020204" pitchFamily="34" charset="0"/>
                <a:cs typeface="Arial" panose="020B0604020202020204" pitchFamily="34" charset="0"/>
              </a:rPr>
              <a:t> classe </a:t>
            </a:r>
            <a:r>
              <a:rPr lang="fr-FR" dirty="0">
                <a:latin typeface="Arial" panose="020B0604020202020204" pitchFamily="34" charset="0"/>
                <a:cs typeface="Arial" panose="020B0604020202020204" pitchFamily="34" charset="0"/>
              </a:rPr>
              <a:t>(par exemple, la classe String est final).</a:t>
            </a:r>
          </a:p>
          <a:p>
            <a:pPr marL="285750" indent="-285750">
              <a:buFont typeface="Arial" panose="020B0604020202020204" pitchFamily="34" charset="0"/>
              <a:buChar char="•"/>
            </a:pPr>
            <a:endParaRPr lang="fr-FR"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fr-FR" b="1" dirty="0">
                <a:latin typeface="Arial" panose="020B0604020202020204" pitchFamily="34" charset="0"/>
                <a:cs typeface="Arial" panose="020B0604020202020204" pitchFamily="34" charset="0"/>
              </a:rPr>
              <a:t>final</a:t>
            </a:r>
            <a:r>
              <a:rPr lang="fr-FR" dirty="0">
                <a:latin typeface="Arial" panose="020B0604020202020204" pitchFamily="34" charset="0"/>
                <a:cs typeface="Arial" panose="020B0604020202020204" pitchFamily="34" charset="0"/>
              </a:rPr>
              <a:t> appliqué à une </a:t>
            </a:r>
            <a:r>
              <a:rPr lang="fr-FR" i="1" dirty="0">
                <a:latin typeface="Arial" panose="020B0604020202020204" pitchFamily="34" charset="0"/>
                <a:cs typeface="Arial" panose="020B0604020202020204" pitchFamily="34" charset="0"/>
              </a:rPr>
              <a:t>variable</a:t>
            </a:r>
            <a:r>
              <a:rPr lang="fr-FR" dirty="0">
                <a:latin typeface="Arial" panose="020B0604020202020204" pitchFamily="34" charset="0"/>
                <a:cs typeface="Arial" panose="020B0604020202020204" pitchFamily="34" charset="0"/>
              </a:rPr>
              <a:t>, celle ci </a:t>
            </a:r>
            <a:r>
              <a:rPr lang="fr-FR" dirty="0">
                <a:solidFill>
                  <a:srgbClr val="FF0000"/>
                </a:solidFill>
                <a:latin typeface="Arial" panose="020B0604020202020204" pitchFamily="34" charset="0"/>
                <a:cs typeface="Arial" panose="020B0604020202020204" pitchFamily="34" charset="0"/>
              </a:rPr>
              <a:t>ne peut pas être modifiée </a:t>
            </a:r>
            <a:r>
              <a:rPr lang="fr-FR" dirty="0">
                <a:latin typeface="Arial" panose="020B0604020202020204" pitchFamily="34" charset="0"/>
                <a:cs typeface="Arial" panose="020B0604020202020204" pitchFamily="34" charset="0"/>
              </a:rPr>
              <a:t>(constante).</a:t>
            </a:r>
          </a:p>
          <a:p>
            <a:pPr marL="285750" indent="-285750">
              <a:buFont typeface="Arial" panose="020B0604020202020204" pitchFamily="34" charset="0"/>
              <a:buChar char="•"/>
            </a:pPr>
            <a:endParaRPr lang="fr-FR"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fr-FR" b="1" dirty="0">
                <a:latin typeface="Arial" panose="020B0604020202020204" pitchFamily="34" charset="0"/>
                <a:cs typeface="Arial" panose="020B0604020202020204" pitchFamily="34" charset="0"/>
              </a:rPr>
              <a:t>final</a:t>
            </a:r>
            <a:r>
              <a:rPr lang="fr-FR" dirty="0">
                <a:latin typeface="Arial" panose="020B0604020202020204" pitchFamily="34" charset="0"/>
                <a:cs typeface="Arial" panose="020B0604020202020204" pitchFamily="34" charset="0"/>
              </a:rPr>
              <a:t> appliqué à une </a:t>
            </a:r>
            <a:r>
              <a:rPr lang="fr-FR" i="1" dirty="0">
                <a:latin typeface="Arial" panose="020B0604020202020204" pitchFamily="34" charset="0"/>
                <a:cs typeface="Arial" panose="020B0604020202020204" pitchFamily="34" charset="0"/>
              </a:rPr>
              <a:t>méthode</a:t>
            </a:r>
            <a:r>
              <a:rPr lang="fr-FR" dirty="0">
                <a:latin typeface="Arial" panose="020B0604020202020204" pitchFamily="34" charset="0"/>
                <a:cs typeface="Arial" panose="020B0604020202020204" pitchFamily="34" charset="0"/>
              </a:rPr>
              <a:t>, celle ci </a:t>
            </a:r>
            <a:r>
              <a:rPr lang="fr-FR" dirty="0">
                <a:solidFill>
                  <a:srgbClr val="FF0000"/>
                </a:solidFill>
                <a:latin typeface="Arial" panose="020B0604020202020204" pitchFamily="34" charset="0"/>
                <a:cs typeface="Arial" panose="020B0604020202020204" pitchFamily="34" charset="0"/>
              </a:rPr>
              <a:t>ne peut pas être surchargée</a:t>
            </a:r>
            <a:r>
              <a:rPr lang="fr-FR" dirty="0">
                <a:latin typeface="Arial" panose="020B0604020202020204" pitchFamily="34" charset="0"/>
                <a:cs typeface="Arial" panose="020B0604020202020204" pitchFamily="34" charset="0"/>
              </a:rPr>
              <a:t>.   </a:t>
            </a:r>
          </a:p>
        </p:txBody>
      </p:sp>
      <p:sp>
        <p:nvSpPr>
          <p:cNvPr id="5" name="ZoneTexte 4">
            <a:extLst>
              <a:ext uri="{FF2B5EF4-FFF2-40B4-BE49-F238E27FC236}">
                <a16:creationId xmlns:a16="http://schemas.microsoft.com/office/drawing/2014/main" id="{675F196A-46B5-4737-8670-0F0B82CBC72F}"/>
              </a:ext>
            </a:extLst>
          </p:cNvPr>
          <p:cNvSpPr txBox="1"/>
          <p:nvPr/>
        </p:nvSpPr>
        <p:spPr>
          <a:xfrm flipH="1">
            <a:off x="1264919" y="1497495"/>
            <a:ext cx="2620870" cy="369332"/>
          </a:xfrm>
          <a:prstGeom prst="rect">
            <a:avLst/>
          </a:prstGeom>
          <a:noFill/>
        </p:spPr>
        <p:txBody>
          <a:bodyPr wrap="square" rtlCol="0">
            <a:spAutoFit/>
          </a:bodyPr>
          <a:lstStyle/>
          <a:p>
            <a:r>
              <a:rPr lang="fr-FR" dirty="0">
                <a:latin typeface="Arial" panose="020B0604020202020204" pitchFamily="34" charset="0"/>
                <a:cs typeface="Arial" panose="020B0604020202020204" pitchFamily="34" charset="0"/>
              </a:rPr>
              <a:t>Le mot-clé final</a:t>
            </a:r>
          </a:p>
        </p:txBody>
      </p:sp>
    </p:spTree>
    <p:extLst>
      <p:ext uri="{BB962C8B-B14F-4D97-AF65-F5344CB8AC3E}">
        <p14:creationId xmlns:p14="http://schemas.microsoft.com/office/powerpoint/2010/main" val="34974268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9D7CA6E-EB3C-4C2F-85E6-F8BE3BBF4F84}"/>
              </a:ext>
            </a:extLst>
          </p:cNvPr>
          <p:cNvSpPr/>
          <p:nvPr/>
        </p:nvSpPr>
        <p:spPr>
          <a:xfrm>
            <a:off x="0" y="-38097"/>
            <a:ext cx="12192000" cy="622851"/>
          </a:xfrm>
          <a:prstGeom prst="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b="1" dirty="0">
                <a:latin typeface="Arial" panose="020B0604020202020204" pitchFamily="34" charset="0"/>
                <a:cs typeface="Arial" panose="020B0604020202020204" pitchFamily="34" charset="0"/>
              </a:rPr>
              <a:t>Programmation orientée objet: Java </a:t>
            </a:r>
          </a:p>
          <a:p>
            <a:pPr algn="ctr"/>
            <a:r>
              <a:rPr lang="fr-FR" sz="2000" b="1" dirty="0">
                <a:latin typeface="Arial" panose="020B0604020202020204" pitchFamily="34" charset="0"/>
                <a:cs typeface="Arial" panose="020B0604020202020204" pitchFamily="34" charset="0"/>
              </a:rPr>
              <a:t>Bases du langage: Héritage</a:t>
            </a:r>
          </a:p>
        </p:txBody>
      </p:sp>
      <p:sp>
        <p:nvSpPr>
          <p:cNvPr id="3" name="ZoneTexte 2">
            <a:extLst>
              <a:ext uri="{FF2B5EF4-FFF2-40B4-BE49-F238E27FC236}">
                <a16:creationId xmlns:a16="http://schemas.microsoft.com/office/drawing/2014/main" id="{A0D9E25B-4F7F-4DC7-9775-81400D879309}"/>
              </a:ext>
            </a:extLst>
          </p:cNvPr>
          <p:cNvSpPr txBox="1"/>
          <p:nvPr/>
        </p:nvSpPr>
        <p:spPr>
          <a:xfrm>
            <a:off x="887895" y="1020417"/>
            <a:ext cx="4928511" cy="369332"/>
          </a:xfrm>
          <a:prstGeom prst="rect">
            <a:avLst/>
          </a:prstGeom>
          <a:noFill/>
        </p:spPr>
        <p:txBody>
          <a:bodyPr wrap="square" rtlCol="0">
            <a:spAutoFit/>
          </a:bodyPr>
          <a:lstStyle/>
          <a:p>
            <a:r>
              <a:rPr lang="fr-FR" dirty="0">
                <a:latin typeface="Arial" panose="020B0604020202020204" pitchFamily="34" charset="0"/>
                <a:cs typeface="Arial" panose="020B0604020202020204" pitchFamily="34" charset="0"/>
              </a:rPr>
              <a:t>Le mot-clé super</a:t>
            </a:r>
          </a:p>
        </p:txBody>
      </p:sp>
      <p:sp>
        <p:nvSpPr>
          <p:cNvPr id="4" name="ZoneTexte 3">
            <a:extLst>
              <a:ext uri="{FF2B5EF4-FFF2-40B4-BE49-F238E27FC236}">
                <a16:creationId xmlns:a16="http://schemas.microsoft.com/office/drawing/2014/main" id="{7D7A9429-DAF6-4CF2-B77C-05F2ABF2FA93}"/>
              </a:ext>
            </a:extLst>
          </p:cNvPr>
          <p:cNvSpPr txBox="1"/>
          <p:nvPr/>
        </p:nvSpPr>
        <p:spPr>
          <a:xfrm>
            <a:off x="1484243" y="1844718"/>
            <a:ext cx="9872870" cy="646331"/>
          </a:xfrm>
          <a:prstGeom prst="rect">
            <a:avLst/>
          </a:prstGeom>
          <a:noFill/>
        </p:spPr>
        <p:txBody>
          <a:bodyPr wrap="square" rtlCol="0">
            <a:spAutoFit/>
          </a:bodyPr>
          <a:lstStyle/>
          <a:p>
            <a:r>
              <a:rPr lang="fr-FR" dirty="0">
                <a:latin typeface="Arial" panose="020B0604020202020204" pitchFamily="34" charset="0"/>
                <a:cs typeface="Arial" panose="020B0604020202020204" pitchFamily="34" charset="0"/>
              </a:rPr>
              <a:t>Le mot-clé super permet d’accéder aux membres de la super-classe d’une classe, de la même manière que l’on accède aux attributs de la classe elle-même à l’aide du mot-clé </a:t>
            </a:r>
            <a:r>
              <a:rPr lang="fr-FR" dirty="0" err="1">
                <a:latin typeface="Arial" panose="020B0604020202020204" pitchFamily="34" charset="0"/>
                <a:cs typeface="Arial" panose="020B0604020202020204" pitchFamily="34" charset="0"/>
              </a:rPr>
              <a:t>this</a:t>
            </a:r>
            <a:r>
              <a:rPr lang="fr-FR" dirty="0">
                <a:latin typeface="Arial" panose="020B0604020202020204" pitchFamily="34" charset="0"/>
                <a:cs typeface="Arial" panose="020B0604020202020204" pitchFamily="34" charset="0"/>
              </a:rPr>
              <a:t>.</a:t>
            </a:r>
          </a:p>
        </p:txBody>
      </p:sp>
      <p:pic>
        <p:nvPicPr>
          <p:cNvPr id="6" name="Image 5">
            <a:extLst>
              <a:ext uri="{FF2B5EF4-FFF2-40B4-BE49-F238E27FC236}">
                <a16:creationId xmlns:a16="http://schemas.microsoft.com/office/drawing/2014/main" id="{294B82FB-577E-40BB-B151-63E9D909622C}"/>
              </a:ext>
            </a:extLst>
          </p:cNvPr>
          <p:cNvPicPr>
            <a:picLocks noChangeAspect="1"/>
          </p:cNvPicPr>
          <p:nvPr/>
        </p:nvPicPr>
        <p:blipFill>
          <a:blip r:embed="rId2"/>
          <a:stretch>
            <a:fillRect/>
          </a:stretch>
        </p:blipFill>
        <p:spPr>
          <a:xfrm>
            <a:off x="3179072" y="3223017"/>
            <a:ext cx="6256476" cy="1426207"/>
          </a:xfrm>
          <a:prstGeom prst="rect">
            <a:avLst/>
          </a:prstGeom>
        </p:spPr>
      </p:pic>
      <p:sp>
        <p:nvSpPr>
          <p:cNvPr id="8" name="ZoneTexte 7">
            <a:extLst>
              <a:ext uri="{FF2B5EF4-FFF2-40B4-BE49-F238E27FC236}">
                <a16:creationId xmlns:a16="http://schemas.microsoft.com/office/drawing/2014/main" id="{67C204DB-DDB9-4D85-9E77-C86BFE9E4C8E}"/>
              </a:ext>
            </a:extLst>
          </p:cNvPr>
          <p:cNvSpPr txBox="1"/>
          <p:nvPr/>
        </p:nvSpPr>
        <p:spPr>
          <a:xfrm>
            <a:off x="1302024" y="5468251"/>
            <a:ext cx="10664689" cy="369332"/>
          </a:xfrm>
          <a:prstGeom prst="rect">
            <a:avLst/>
          </a:prstGeom>
          <a:noFill/>
        </p:spPr>
        <p:txBody>
          <a:bodyPr wrap="square">
            <a:spAutoFit/>
          </a:bodyPr>
          <a:lstStyle/>
          <a:p>
            <a:r>
              <a:rPr lang="fr-FR" dirty="0">
                <a:latin typeface="Arial" panose="020B0604020202020204" pitchFamily="34" charset="0"/>
                <a:cs typeface="Arial" panose="020B0604020202020204" pitchFamily="34" charset="0"/>
              </a:rPr>
              <a:t>Dans cet exemple, le constructeur de la classe Avion fait appel au constructeur de la classe </a:t>
            </a:r>
            <a:r>
              <a:rPr lang="fr-FR" dirty="0" err="1">
                <a:latin typeface="Arial" panose="020B0604020202020204" pitchFamily="34" charset="0"/>
                <a:cs typeface="Arial" panose="020B0604020202020204" pitchFamily="34" charset="0"/>
              </a:rPr>
              <a:t>Vehicule</a:t>
            </a:r>
            <a:r>
              <a:rPr lang="fr-FR"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41319793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9D7CA6E-EB3C-4C2F-85E6-F8BE3BBF4F84}"/>
              </a:ext>
            </a:extLst>
          </p:cNvPr>
          <p:cNvSpPr/>
          <p:nvPr/>
        </p:nvSpPr>
        <p:spPr>
          <a:xfrm>
            <a:off x="0" y="-38097"/>
            <a:ext cx="12192000" cy="622851"/>
          </a:xfrm>
          <a:prstGeom prst="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b="1" dirty="0">
                <a:latin typeface="Arial" panose="020B0604020202020204" pitchFamily="34" charset="0"/>
                <a:cs typeface="Arial" panose="020B0604020202020204" pitchFamily="34" charset="0"/>
              </a:rPr>
              <a:t>Programmation orientée objet: Java </a:t>
            </a:r>
          </a:p>
          <a:p>
            <a:pPr algn="ctr"/>
            <a:r>
              <a:rPr lang="fr-FR" sz="2000" b="1" dirty="0">
                <a:latin typeface="Arial" panose="020B0604020202020204" pitchFamily="34" charset="0"/>
                <a:cs typeface="Arial" panose="020B0604020202020204" pitchFamily="34" charset="0"/>
              </a:rPr>
              <a:t>Bases du langage: Héritage</a:t>
            </a:r>
          </a:p>
        </p:txBody>
      </p:sp>
      <p:sp>
        <p:nvSpPr>
          <p:cNvPr id="4" name="ZoneTexte 3">
            <a:extLst>
              <a:ext uri="{FF2B5EF4-FFF2-40B4-BE49-F238E27FC236}">
                <a16:creationId xmlns:a16="http://schemas.microsoft.com/office/drawing/2014/main" id="{D73FB98A-FC55-46CB-A76A-4209E9A3F354}"/>
              </a:ext>
            </a:extLst>
          </p:cNvPr>
          <p:cNvSpPr txBox="1"/>
          <p:nvPr/>
        </p:nvSpPr>
        <p:spPr>
          <a:xfrm>
            <a:off x="1088334" y="2030392"/>
            <a:ext cx="10745857" cy="646331"/>
          </a:xfrm>
          <a:prstGeom prst="rect">
            <a:avLst/>
          </a:prstGeom>
          <a:noFill/>
        </p:spPr>
        <p:txBody>
          <a:bodyPr wrap="square">
            <a:spAutoFit/>
          </a:bodyPr>
          <a:lstStyle/>
          <a:p>
            <a:r>
              <a:rPr lang="fr-FR" dirty="0">
                <a:latin typeface="Arial" panose="020B0604020202020204" pitchFamily="34" charset="0"/>
                <a:cs typeface="Arial" panose="020B0604020202020204" pitchFamily="34" charset="0"/>
              </a:rPr>
              <a:t>Ce mot-clé permet également d’accéder explicitement aux membres de la classe de base, dans le cas, où il existe déjà un membre portant ce nom dans la classe (surcharge de méthode, ...). </a:t>
            </a:r>
          </a:p>
        </p:txBody>
      </p:sp>
      <p:sp>
        <p:nvSpPr>
          <p:cNvPr id="5" name="ZoneTexte 4">
            <a:extLst>
              <a:ext uri="{FF2B5EF4-FFF2-40B4-BE49-F238E27FC236}">
                <a16:creationId xmlns:a16="http://schemas.microsoft.com/office/drawing/2014/main" id="{81B5A27C-A6B5-4F34-9240-BC3D2C4E244F}"/>
              </a:ext>
            </a:extLst>
          </p:cNvPr>
          <p:cNvSpPr txBox="1"/>
          <p:nvPr/>
        </p:nvSpPr>
        <p:spPr>
          <a:xfrm>
            <a:off x="887895" y="1020417"/>
            <a:ext cx="4928511" cy="369332"/>
          </a:xfrm>
          <a:prstGeom prst="rect">
            <a:avLst/>
          </a:prstGeom>
          <a:noFill/>
        </p:spPr>
        <p:txBody>
          <a:bodyPr wrap="square" rtlCol="0">
            <a:spAutoFit/>
          </a:bodyPr>
          <a:lstStyle/>
          <a:p>
            <a:r>
              <a:rPr lang="fr-FR" dirty="0">
                <a:latin typeface="Arial" panose="020B0604020202020204" pitchFamily="34" charset="0"/>
                <a:cs typeface="Arial" panose="020B0604020202020204" pitchFamily="34" charset="0"/>
              </a:rPr>
              <a:t>Le mot-clé super</a:t>
            </a:r>
          </a:p>
        </p:txBody>
      </p:sp>
      <p:pic>
        <p:nvPicPr>
          <p:cNvPr id="7" name="Image 6">
            <a:extLst>
              <a:ext uri="{FF2B5EF4-FFF2-40B4-BE49-F238E27FC236}">
                <a16:creationId xmlns:a16="http://schemas.microsoft.com/office/drawing/2014/main" id="{5ED72E54-1856-4DE4-862E-C2F295E79C36}"/>
              </a:ext>
            </a:extLst>
          </p:cNvPr>
          <p:cNvPicPr>
            <a:picLocks noChangeAspect="1"/>
          </p:cNvPicPr>
          <p:nvPr/>
        </p:nvPicPr>
        <p:blipFill>
          <a:blip r:embed="rId2"/>
          <a:stretch>
            <a:fillRect/>
          </a:stretch>
        </p:blipFill>
        <p:spPr>
          <a:xfrm>
            <a:off x="2529716" y="3429000"/>
            <a:ext cx="7197380" cy="2445561"/>
          </a:xfrm>
          <a:prstGeom prst="rect">
            <a:avLst/>
          </a:prstGeom>
        </p:spPr>
      </p:pic>
    </p:spTree>
    <p:extLst>
      <p:ext uri="{BB962C8B-B14F-4D97-AF65-F5344CB8AC3E}">
        <p14:creationId xmlns:p14="http://schemas.microsoft.com/office/powerpoint/2010/main" val="10449677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9D7CA6E-EB3C-4C2F-85E6-F8BE3BBF4F84}"/>
              </a:ext>
            </a:extLst>
          </p:cNvPr>
          <p:cNvSpPr/>
          <p:nvPr/>
        </p:nvSpPr>
        <p:spPr>
          <a:xfrm>
            <a:off x="0" y="-38097"/>
            <a:ext cx="12192000" cy="622851"/>
          </a:xfrm>
          <a:prstGeom prst="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b="1" dirty="0">
                <a:latin typeface="Arial" panose="020B0604020202020204" pitchFamily="34" charset="0"/>
                <a:cs typeface="Arial" panose="020B0604020202020204" pitchFamily="34" charset="0"/>
              </a:rPr>
              <a:t>Programmation orientée objet: Java </a:t>
            </a:r>
          </a:p>
          <a:p>
            <a:pPr algn="ctr"/>
            <a:r>
              <a:rPr lang="fr-FR" sz="2000" b="1" dirty="0">
                <a:latin typeface="Arial" panose="020B0604020202020204" pitchFamily="34" charset="0"/>
                <a:cs typeface="Arial" panose="020B0604020202020204" pitchFamily="34" charset="0"/>
              </a:rPr>
              <a:t>Bases du langage: Héritage</a:t>
            </a:r>
          </a:p>
        </p:txBody>
      </p:sp>
      <p:sp>
        <p:nvSpPr>
          <p:cNvPr id="3" name="ZoneTexte 2">
            <a:extLst>
              <a:ext uri="{FF2B5EF4-FFF2-40B4-BE49-F238E27FC236}">
                <a16:creationId xmlns:a16="http://schemas.microsoft.com/office/drawing/2014/main" id="{D4CFB5AC-86AA-45E4-A894-E95F0F4AA3B2}"/>
              </a:ext>
            </a:extLst>
          </p:cNvPr>
          <p:cNvSpPr txBox="1"/>
          <p:nvPr/>
        </p:nvSpPr>
        <p:spPr>
          <a:xfrm>
            <a:off x="1046922" y="1041708"/>
            <a:ext cx="9117495" cy="369332"/>
          </a:xfrm>
          <a:prstGeom prst="rect">
            <a:avLst/>
          </a:prstGeom>
          <a:noFill/>
        </p:spPr>
        <p:txBody>
          <a:bodyPr wrap="square" rtlCol="0">
            <a:spAutoFit/>
          </a:bodyPr>
          <a:lstStyle/>
          <a:p>
            <a:r>
              <a:rPr lang="fr-FR" dirty="0">
                <a:latin typeface="Arial" panose="020B0604020202020204" pitchFamily="34" charset="0"/>
                <a:cs typeface="Arial" panose="020B0604020202020204" pitchFamily="34" charset="0"/>
              </a:rPr>
              <a:t>Les méthodes et les classes abstraites</a:t>
            </a:r>
          </a:p>
        </p:txBody>
      </p:sp>
      <p:sp>
        <p:nvSpPr>
          <p:cNvPr id="5" name="ZoneTexte 4">
            <a:extLst>
              <a:ext uri="{FF2B5EF4-FFF2-40B4-BE49-F238E27FC236}">
                <a16:creationId xmlns:a16="http://schemas.microsoft.com/office/drawing/2014/main" id="{10D12DA8-D83E-4466-B7D8-2D88E9CFECA4}"/>
              </a:ext>
            </a:extLst>
          </p:cNvPr>
          <p:cNvSpPr txBox="1"/>
          <p:nvPr/>
        </p:nvSpPr>
        <p:spPr>
          <a:xfrm>
            <a:off x="1143000" y="1900261"/>
            <a:ext cx="10730947" cy="646331"/>
          </a:xfrm>
          <a:prstGeom prst="rect">
            <a:avLst/>
          </a:prstGeom>
          <a:noFill/>
        </p:spPr>
        <p:txBody>
          <a:bodyPr wrap="square">
            <a:spAutoFit/>
          </a:bodyPr>
          <a:lstStyle/>
          <a:p>
            <a:r>
              <a:rPr lang="fr-FR" dirty="0">
                <a:latin typeface="Arial" panose="020B0604020202020204" pitchFamily="34" charset="0"/>
                <a:cs typeface="Arial" panose="020B0604020202020204" pitchFamily="34" charset="0"/>
              </a:rPr>
              <a:t>Une méthode déclarée </a:t>
            </a:r>
            <a:r>
              <a:rPr lang="fr-FR" b="1" dirty="0">
                <a:latin typeface="Arial" panose="020B0604020202020204" pitchFamily="34" charset="0"/>
                <a:cs typeface="Arial" panose="020B0604020202020204" pitchFamily="34" charset="0"/>
              </a:rPr>
              <a:t>abstract</a:t>
            </a:r>
            <a:r>
              <a:rPr lang="fr-FR" dirty="0">
                <a:latin typeface="Arial" panose="020B0604020202020204" pitchFamily="34" charset="0"/>
                <a:cs typeface="Arial" panose="020B0604020202020204" pitchFamily="34" charset="0"/>
              </a:rPr>
              <a:t> </a:t>
            </a:r>
            <a:r>
              <a:rPr lang="fr-FR" dirty="0">
                <a:solidFill>
                  <a:srgbClr val="FF0000"/>
                </a:solidFill>
                <a:latin typeface="Arial" panose="020B0604020202020204" pitchFamily="34" charset="0"/>
                <a:cs typeface="Arial" panose="020B0604020202020204" pitchFamily="34" charset="0"/>
              </a:rPr>
              <a:t>ne peut être exécutée</a:t>
            </a:r>
            <a:r>
              <a:rPr lang="fr-FR" dirty="0">
                <a:latin typeface="Arial" panose="020B0604020202020204" pitchFamily="34" charset="0"/>
                <a:cs typeface="Arial" panose="020B0604020202020204" pitchFamily="34" charset="0"/>
              </a:rPr>
              <a:t>. En fait, elle n’a pas d’existence réelle. Sa déclaration indique simplement que </a:t>
            </a:r>
            <a:r>
              <a:rPr lang="fr-FR" i="1" dirty="0">
                <a:latin typeface="Arial" panose="020B0604020202020204" pitchFamily="34" charset="0"/>
                <a:cs typeface="Arial" panose="020B0604020202020204" pitchFamily="34" charset="0"/>
              </a:rPr>
              <a:t>les classes dérivées </a:t>
            </a:r>
            <a:r>
              <a:rPr lang="fr-FR" dirty="0">
                <a:latin typeface="Arial" panose="020B0604020202020204" pitchFamily="34" charset="0"/>
                <a:cs typeface="Arial" panose="020B0604020202020204" pitchFamily="34" charset="0"/>
              </a:rPr>
              <a:t>doivent la </a:t>
            </a:r>
            <a:r>
              <a:rPr lang="fr-FR" b="1" dirty="0">
                <a:latin typeface="Arial" panose="020B0604020202020204" pitchFamily="34" charset="0"/>
                <a:cs typeface="Arial" panose="020B0604020202020204" pitchFamily="34" charset="0"/>
              </a:rPr>
              <a:t>redéfinir</a:t>
            </a:r>
            <a:r>
              <a:rPr lang="fr-FR" dirty="0">
                <a:latin typeface="Arial" panose="020B0604020202020204" pitchFamily="34" charset="0"/>
                <a:cs typeface="Arial" panose="020B0604020202020204" pitchFamily="34" charset="0"/>
              </a:rPr>
              <a:t>.</a:t>
            </a:r>
          </a:p>
        </p:txBody>
      </p:sp>
      <p:sp>
        <p:nvSpPr>
          <p:cNvPr id="7" name="ZoneTexte 6">
            <a:extLst>
              <a:ext uri="{FF2B5EF4-FFF2-40B4-BE49-F238E27FC236}">
                <a16:creationId xmlns:a16="http://schemas.microsoft.com/office/drawing/2014/main" id="{896703D0-57DD-4108-829A-85AC544D870A}"/>
              </a:ext>
            </a:extLst>
          </p:cNvPr>
          <p:cNvSpPr txBox="1"/>
          <p:nvPr/>
        </p:nvSpPr>
        <p:spPr>
          <a:xfrm>
            <a:off x="1235765" y="3177077"/>
            <a:ext cx="8451574" cy="369332"/>
          </a:xfrm>
          <a:prstGeom prst="rect">
            <a:avLst/>
          </a:prstGeom>
          <a:noFill/>
        </p:spPr>
        <p:txBody>
          <a:bodyPr wrap="square">
            <a:spAutoFit/>
          </a:bodyPr>
          <a:lstStyle/>
          <a:p>
            <a:r>
              <a:rPr lang="fr-FR" dirty="0">
                <a:latin typeface="Arial" panose="020B0604020202020204" pitchFamily="34" charset="0"/>
                <a:cs typeface="Arial" panose="020B0604020202020204" pitchFamily="34" charset="0"/>
              </a:rPr>
              <a:t>Les méthodes </a:t>
            </a:r>
            <a:r>
              <a:rPr lang="fr-FR" b="1" dirty="0">
                <a:latin typeface="Arial" panose="020B0604020202020204" pitchFamily="34" charset="0"/>
                <a:cs typeface="Arial" panose="020B0604020202020204" pitchFamily="34" charset="0"/>
              </a:rPr>
              <a:t>abstract</a:t>
            </a:r>
            <a:r>
              <a:rPr lang="fr-FR" dirty="0">
                <a:latin typeface="Arial" panose="020B0604020202020204" pitchFamily="34" charset="0"/>
                <a:cs typeface="Arial" panose="020B0604020202020204" pitchFamily="34" charset="0"/>
              </a:rPr>
              <a:t> présentent les particularités suivantes :</a:t>
            </a:r>
          </a:p>
        </p:txBody>
      </p:sp>
      <p:sp>
        <p:nvSpPr>
          <p:cNvPr id="9" name="ZoneTexte 8">
            <a:extLst>
              <a:ext uri="{FF2B5EF4-FFF2-40B4-BE49-F238E27FC236}">
                <a16:creationId xmlns:a16="http://schemas.microsoft.com/office/drawing/2014/main" id="{7BE3F7DD-4C09-4B89-9DA0-528C338AD2BA}"/>
              </a:ext>
            </a:extLst>
          </p:cNvPr>
          <p:cNvSpPr txBox="1"/>
          <p:nvPr/>
        </p:nvSpPr>
        <p:spPr>
          <a:xfrm>
            <a:off x="1805609" y="3862099"/>
            <a:ext cx="10214112" cy="923330"/>
          </a:xfrm>
          <a:prstGeom prst="rect">
            <a:avLst/>
          </a:prstGeom>
          <a:noFill/>
        </p:spPr>
        <p:txBody>
          <a:bodyPr wrap="square">
            <a:spAutoFit/>
          </a:bodyPr>
          <a:lstStyle/>
          <a:p>
            <a:pPr marL="285750" indent="-285750">
              <a:buFont typeface="Arial" panose="020B0604020202020204" pitchFamily="34" charset="0"/>
              <a:buChar char="•"/>
            </a:pPr>
            <a:r>
              <a:rPr lang="fr-FR" dirty="0">
                <a:latin typeface="Arial" panose="020B0604020202020204" pitchFamily="34" charset="0"/>
                <a:cs typeface="Arial" panose="020B0604020202020204" pitchFamily="34" charset="0"/>
              </a:rPr>
              <a:t>Une classe qui contient une méthode abstract doit être déclarée abstract.</a:t>
            </a:r>
          </a:p>
          <a:p>
            <a:pPr marL="285750" indent="-285750">
              <a:buFont typeface="Arial" panose="020B0604020202020204" pitchFamily="34" charset="0"/>
              <a:buChar char="•"/>
            </a:pPr>
            <a:r>
              <a:rPr lang="fr-FR" dirty="0">
                <a:latin typeface="Arial" panose="020B0604020202020204" pitchFamily="34" charset="0"/>
                <a:cs typeface="Arial" panose="020B0604020202020204" pitchFamily="34" charset="0"/>
              </a:rPr>
              <a:t>Une classe abstract ne peut pas être instanciée.</a:t>
            </a:r>
          </a:p>
          <a:p>
            <a:pPr marL="285750" indent="-285750">
              <a:buFont typeface="Arial" panose="020B0604020202020204" pitchFamily="34" charset="0"/>
              <a:buChar char="•"/>
            </a:pPr>
            <a:r>
              <a:rPr lang="fr-FR" dirty="0">
                <a:latin typeface="Arial" panose="020B0604020202020204" pitchFamily="34" charset="0"/>
                <a:cs typeface="Arial" panose="020B0604020202020204" pitchFamily="34" charset="0"/>
              </a:rPr>
              <a:t>Une classe peut être déclarée abstract, même si elle ne comporte pas de méthodes abstract. </a:t>
            </a:r>
          </a:p>
        </p:txBody>
      </p:sp>
    </p:spTree>
    <p:extLst>
      <p:ext uri="{BB962C8B-B14F-4D97-AF65-F5344CB8AC3E}">
        <p14:creationId xmlns:p14="http://schemas.microsoft.com/office/powerpoint/2010/main" val="2564490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9D7CA6E-EB3C-4C2F-85E6-F8BE3BBF4F84}"/>
              </a:ext>
            </a:extLst>
          </p:cNvPr>
          <p:cNvSpPr/>
          <p:nvPr/>
        </p:nvSpPr>
        <p:spPr>
          <a:xfrm>
            <a:off x="0" y="-38097"/>
            <a:ext cx="12192000" cy="622851"/>
          </a:xfrm>
          <a:prstGeom prst="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b="1" dirty="0">
                <a:latin typeface="Arial" panose="020B0604020202020204" pitchFamily="34" charset="0"/>
                <a:cs typeface="Arial" panose="020B0604020202020204" pitchFamily="34" charset="0"/>
              </a:rPr>
              <a:t>Programmation orientée objet: Java </a:t>
            </a:r>
          </a:p>
          <a:p>
            <a:pPr algn="ctr"/>
            <a:r>
              <a:rPr lang="fr-FR" sz="2000" b="1" dirty="0">
                <a:latin typeface="Arial" panose="020B0604020202020204" pitchFamily="34" charset="0"/>
                <a:cs typeface="Arial" panose="020B0604020202020204" pitchFamily="34" charset="0"/>
              </a:rPr>
              <a:t>Bases du langage: Héritage</a:t>
            </a:r>
          </a:p>
        </p:txBody>
      </p:sp>
      <p:sp>
        <p:nvSpPr>
          <p:cNvPr id="4" name="ZoneTexte 3">
            <a:extLst>
              <a:ext uri="{FF2B5EF4-FFF2-40B4-BE49-F238E27FC236}">
                <a16:creationId xmlns:a16="http://schemas.microsoft.com/office/drawing/2014/main" id="{B0782E16-96C6-4D34-880A-559581AB4AF5}"/>
              </a:ext>
            </a:extLst>
          </p:cNvPr>
          <p:cNvSpPr txBox="1"/>
          <p:nvPr/>
        </p:nvSpPr>
        <p:spPr>
          <a:xfrm>
            <a:off x="1421295" y="1873757"/>
            <a:ext cx="10571922" cy="2308324"/>
          </a:xfrm>
          <a:prstGeom prst="rect">
            <a:avLst/>
          </a:prstGeom>
          <a:noFill/>
        </p:spPr>
        <p:txBody>
          <a:bodyPr wrap="square">
            <a:spAutoFit/>
          </a:bodyPr>
          <a:lstStyle/>
          <a:p>
            <a:pPr marL="285750" indent="-285750">
              <a:buFont typeface="Arial" panose="020B0604020202020204" pitchFamily="34" charset="0"/>
              <a:buChar char="•"/>
            </a:pPr>
            <a:r>
              <a:rPr lang="fr-FR" dirty="0">
                <a:latin typeface="Arial" panose="020B0604020202020204" pitchFamily="34" charset="0"/>
                <a:cs typeface="Arial" panose="020B0604020202020204" pitchFamily="34" charset="0"/>
              </a:rPr>
              <a:t>Pour pouvoir être instanciée, une sous-classe d’une classe abstract doit redéfinir toute les méthodes abstract de la classe parente. </a:t>
            </a:r>
          </a:p>
          <a:p>
            <a:pPr marL="285750" indent="-285750">
              <a:buFont typeface="Arial" panose="020B0604020202020204" pitchFamily="34" charset="0"/>
              <a:buChar char="•"/>
            </a:pPr>
            <a:endParaRPr lang="fr-FR"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fr-FR" dirty="0">
                <a:latin typeface="Arial" panose="020B0604020202020204" pitchFamily="34" charset="0"/>
                <a:cs typeface="Arial" panose="020B0604020202020204" pitchFamily="34" charset="0"/>
              </a:rPr>
              <a:t>Si une des méthodes n’est pas redéfinie de façon concrète, la sous-classe est elle-même abstract et doit être déclarée explicitement comme telle. </a:t>
            </a:r>
          </a:p>
          <a:p>
            <a:pPr marL="285750" indent="-285750">
              <a:buFont typeface="Arial" panose="020B0604020202020204" pitchFamily="34" charset="0"/>
              <a:buChar char="•"/>
            </a:pPr>
            <a:endParaRPr lang="fr-FR"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fr-FR" dirty="0">
                <a:latin typeface="Arial" panose="020B0604020202020204" pitchFamily="34" charset="0"/>
                <a:cs typeface="Arial" panose="020B0604020202020204" pitchFamily="34" charset="0"/>
              </a:rPr>
              <a:t>Les méthodes abstract n’ont pas d’implémentation. Leur déclaration doit être suivie d’un point-virgule.</a:t>
            </a:r>
          </a:p>
        </p:txBody>
      </p:sp>
      <p:sp>
        <p:nvSpPr>
          <p:cNvPr id="5" name="ZoneTexte 4">
            <a:extLst>
              <a:ext uri="{FF2B5EF4-FFF2-40B4-BE49-F238E27FC236}">
                <a16:creationId xmlns:a16="http://schemas.microsoft.com/office/drawing/2014/main" id="{96967283-19C3-4720-A05F-850E473AC1A8}"/>
              </a:ext>
            </a:extLst>
          </p:cNvPr>
          <p:cNvSpPr txBox="1"/>
          <p:nvPr/>
        </p:nvSpPr>
        <p:spPr>
          <a:xfrm>
            <a:off x="1046922" y="1041708"/>
            <a:ext cx="9117495" cy="369332"/>
          </a:xfrm>
          <a:prstGeom prst="rect">
            <a:avLst/>
          </a:prstGeom>
          <a:noFill/>
        </p:spPr>
        <p:txBody>
          <a:bodyPr wrap="square" rtlCol="0">
            <a:spAutoFit/>
          </a:bodyPr>
          <a:lstStyle/>
          <a:p>
            <a:r>
              <a:rPr lang="fr-FR" dirty="0">
                <a:latin typeface="Arial" panose="020B0604020202020204" pitchFamily="34" charset="0"/>
                <a:cs typeface="Arial" panose="020B0604020202020204" pitchFamily="34" charset="0"/>
              </a:rPr>
              <a:t>Les méthodes et les classes abstraites</a:t>
            </a:r>
          </a:p>
        </p:txBody>
      </p:sp>
    </p:spTree>
    <p:extLst>
      <p:ext uri="{BB962C8B-B14F-4D97-AF65-F5344CB8AC3E}">
        <p14:creationId xmlns:p14="http://schemas.microsoft.com/office/powerpoint/2010/main" val="137843550"/>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82</TotalTime>
  <Words>1028</Words>
  <Application>Microsoft Office PowerPoint</Application>
  <PresentationFormat>Grand écran</PresentationFormat>
  <Paragraphs>107</Paragraphs>
  <Slides>17</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17</vt:i4>
      </vt:variant>
    </vt:vector>
  </HeadingPairs>
  <TitlesOfParts>
    <vt:vector size="21" baseType="lpstr">
      <vt:lpstr>Arial</vt:lpstr>
      <vt:lpstr>Calibri</vt:lpstr>
      <vt:lpstr>Calibri Light</vt:lpstr>
      <vt:lpstr>Thème Office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HP</dc:creator>
  <cp:lastModifiedBy>HP</cp:lastModifiedBy>
  <cp:revision>32</cp:revision>
  <dcterms:created xsi:type="dcterms:W3CDTF">2022-03-07T09:19:52Z</dcterms:created>
  <dcterms:modified xsi:type="dcterms:W3CDTF">2022-03-09T11:34:47Z</dcterms:modified>
</cp:coreProperties>
</file>