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3" r:id="rId9"/>
    <p:sldId id="262"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42902-86E9-493B-910C-E5A067CE974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9E19F1B-237C-4058-A136-65BC382D3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099875E-CD03-4B89-957E-A1C80292FE3B}"/>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62D1D2B8-538A-48B5-9B3A-EE25699293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28E82D-271E-4B98-80A5-5EC11E026A28}"/>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201487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842BAC-81C0-468F-983E-6251597D573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1DED615-E25D-4877-9ABC-D8DAC98B728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6BA596-1D1F-4151-95B8-2D686E417DA7}"/>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9F882CAF-CF82-4367-A336-5EF101844E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C6E624-62EB-43C1-A147-416795C906A5}"/>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8969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AB4CA24-C7E0-48EF-AD84-21F2CDC1002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A3279F5-13DC-487F-AE89-93846E911EE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6431161-5468-4F23-BD90-AF11BB35F8F8}"/>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0B29BFFF-39D1-495B-838C-E834DED34E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F44FDC-4657-41E2-9BFD-907F6D387E86}"/>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40014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83597-7A28-4FEA-9F50-DA568CC9134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4B3D3D-473F-456D-B7BA-AC0154B75F9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4C609C-FB3B-4781-A2DA-3D1B4AEEE3BF}"/>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735C4F08-E3DB-4DB7-AA17-F38801FC3B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7E5ABD-757F-4B81-8E54-3E5752B9E5EB}"/>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391340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C7A09-5EB4-4DD7-953C-A956FE57415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7846D73-7598-4130-AA0D-4E2E7B105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9881D36-5035-496C-9B6D-9DC9EB70676D}"/>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A8D506A8-56FC-4746-96D4-D0B9D20CA9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3F4164-133D-4C5D-A171-0594032C0523}"/>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216748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AF6B95-A884-4486-977A-982039AF8EA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6CA4369-3935-448E-A50C-145A2CBCEFC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0DAE296-AE03-45A1-B9E3-F317CDC4B7C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4454559-C5CE-4332-A458-F74DFC6A2203}"/>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6FB51D0D-6D42-4778-9D10-EC5A8D91D5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981237D-2783-4BE0-A79C-A12E365B20FA}"/>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403268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806B7F-0E0C-4345-9162-4C4687B0985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0EF1467-8DFE-46E1-B6BF-EFE83855C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DD2AE2D-D793-4782-A663-769656DC76D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B4C92A5-375C-43EA-A6FE-711F04F36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98BF5F6-28E4-4156-9D28-D88BB4411DC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E3179AC-DFEF-4880-A66B-14C24B5EE87E}"/>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8" name="Espace réservé du pied de page 7">
            <a:extLst>
              <a:ext uri="{FF2B5EF4-FFF2-40B4-BE49-F238E27FC236}">
                <a16:creationId xmlns:a16="http://schemas.microsoft.com/office/drawing/2014/main" id="{024857F9-0364-44F2-B89B-0DA8EC0974B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AC6447-7A0C-41A7-BD1A-661F77238B59}"/>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141605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96973-CCFA-4E70-B879-EBC297B0FBC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2BD677A-AF99-4588-BE28-AA807683E482}"/>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4" name="Espace réservé du pied de page 3">
            <a:extLst>
              <a:ext uri="{FF2B5EF4-FFF2-40B4-BE49-F238E27FC236}">
                <a16:creationId xmlns:a16="http://schemas.microsoft.com/office/drawing/2014/main" id="{B45ACCC0-A0F7-4DF6-B2E2-187987AD02C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23959DE-FCBA-4050-9CE2-87053C961F65}"/>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396637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4C4400D-F054-46C7-A9B7-D122B2E57CB4}"/>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3" name="Espace réservé du pied de page 2">
            <a:extLst>
              <a:ext uri="{FF2B5EF4-FFF2-40B4-BE49-F238E27FC236}">
                <a16:creationId xmlns:a16="http://schemas.microsoft.com/office/drawing/2014/main" id="{679E6616-77B5-4238-9B54-D55F015803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596A5BD-3CF5-4C98-92C5-40AE1226A4BD}"/>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361619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4B8DC-D129-43B2-B700-4837C89A66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FFB46DB-4ADA-46CE-9DC3-6B77E799C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86395DB-0E0D-4375-9B2D-AF7415FC1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193035B-0400-47F3-86E8-0E5360E66558}"/>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167686D8-6AF6-4891-B277-20EA821FBD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B541F78-F945-4942-A6D5-9E6B8FEEBF45}"/>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338229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828D0-8CA9-4A7A-B61B-27379301647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1558BBF-EDAF-430A-8D63-9F152655D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966ABE9-D01B-4816-BF81-02805221D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C02B6F4-DE60-49CF-912E-8FF22884CE59}"/>
              </a:ext>
            </a:extLst>
          </p:cNvPr>
          <p:cNvSpPr>
            <a:spLocks noGrp="1"/>
          </p:cNvSpPr>
          <p:nvPr>
            <p:ph type="dt" sz="half" idx="10"/>
          </p:nvPr>
        </p:nvSpPr>
        <p:spPr/>
        <p:txBody>
          <a:bodyPr/>
          <a:lstStyle/>
          <a:p>
            <a:fld id="{C18473EF-F0FD-46EE-936E-415FF834DDC3}"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224E4369-A2BE-4929-A9CB-A59F37FF8C0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A0523D-1635-4C19-B25F-E88421325020}"/>
              </a:ext>
            </a:extLst>
          </p:cNvPr>
          <p:cNvSpPr>
            <a:spLocks noGrp="1"/>
          </p:cNvSpPr>
          <p:nvPr>
            <p:ph type="sldNum" sz="quarter" idx="12"/>
          </p:nvPr>
        </p:nvSpPr>
        <p:spPr/>
        <p:txBody>
          <a:bodyPr/>
          <a:lstStyle/>
          <a:p>
            <a:fld id="{CAB61638-57AC-4FAB-A109-87EC5947ED8D}" type="slidenum">
              <a:rPr lang="fr-FR" smtClean="0"/>
              <a:t>‹N°›</a:t>
            </a:fld>
            <a:endParaRPr lang="fr-FR"/>
          </a:p>
        </p:txBody>
      </p:sp>
    </p:spTree>
    <p:extLst>
      <p:ext uri="{BB962C8B-B14F-4D97-AF65-F5344CB8AC3E}">
        <p14:creationId xmlns:p14="http://schemas.microsoft.com/office/powerpoint/2010/main" val="282996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BC98F80-ECC9-4468-A465-EAB779109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EC0983D-BCAD-40DA-819B-DD12F01AC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814F49-45A4-4582-9598-38130688C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473EF-F0FD-46EE-936E-415FF834DDC3}"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FEBBDD2A-1968-4BCB-B309-ECDB8BC63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329117A-B6A3-45BF-A951-AAEAB7E6F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61638-57AC-4FAB-A109-87EC5947ED8D}" type="slidenum">
              <a:rPr lang="fr-FR" smtClean="0"/>
              <a:t>‹N°›</a:t>
            </a:fld>
            <a:endParaRPr lang="fr-FR"/>
          </a:p>
        </p:txBody>
      </p:sp>
    </p:spTree>
    <p:extLst>
      <p:ext uri="{BB962C8B-B14F-4D97-AF65-F5344CB8AC3E}">
        <p14:creationId xmlns:p14="http://schemas.microsoft.com/office/powerpoint/2010/main" val="68442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B031C32-E310-4844-A1A3-A1582412065B}"/>
              </a:ext>
            </a:extLst>
          </p:cNvPr>
          <p:cNvSpPr txBox="1"/>
          <p:nvPr/>
        </p:nvSpPr>
        <p:spPr>
          <a:xfrm>
            <a:off x="4961892" y="5380382"/>
            <a:ext cx="2313548"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Mme Radia </a:t>
            </a:r>
            <a:r>
              <a:rPr lang="fr-FR" dirty="0" err="1">
                <a:latin typeface="Arial" panose="020B0604020202020204" pitchFamily="34" charset="0"/>
                <a:cs typeface="Arial" panose="020B0604020202020204" pitchFamily="34" charset="0"/>
              </a:rPr>
              <a:t>Belkeziz</a:t>
            </a:r>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927B8183-FC48-44F3-88D6-38272EE01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35" y="-10229"/>
            <a:ext cx="5335640" cy="1448422"/>
          </a:xfrm>
          <a:prstGeom prst="rect">
            <a:avLst/>
          </a:prstGeom>
        </p:spPr>
      </p:pic>
      <p:sp>
        <p:nvSpPr>
          <p:cNvPr id="6" name="Rectangle 5">
            <a:extLst>
              <a:ext uri="{FF2B5EF4-FFF2-40B4-BE49-F238E27FC236}">
                <a16:creationId xmlns:a16="http://schemas.microsoft.com/office/drawing/2014/main" id="{5289545A-4DA4-4C92-A736-115A5FB5FB28}"/>
              </a:ext>
            </a:extLst>
          </p:cNvPr>
          <p:cNvSpPr/>
          <p:nvPr/>
        </p:nvSpPr>
        <p:spPr>
          <a:xfrm>
            <a:off x="0" y="2285504"/>
            <a:ext cx="12192000" cy="14484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Arial" panose="020B0604020202020204" pitchFamily="34" charset="0"/>
                <a:cs typeface="Arial" panose="020B0604020202020204" pitchFamily="34" charset="0"/>
              </a:rPr>
              <a:t>Langage Java: Les exceptions</a:t>
            </a:r>
          </a:p>
        </p:txBody>
      </p:sp>
    </p:spTree>
    <p:extLst>
      <p:ext uri="{BB962C8B-B14F-4D97-AF65-F5344CB8AC3E}">
        <p14:creationId xmlns:p14="http://schemas.microsoft.com/office/powerpoint/2010/main" val="188727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3" name="ZoneTexte 2">
            <a:extLst>
              <a:ext uri="{FF2B5EF4-FFF2-40B4-BE49-F238E27FC236}">
                <a16:creationId xmlns:a16="http://schemas.microsoft.com/office/drawing/2014/main" id="{7561DDBC-9798-40E9-9663-A343FC315CB8}"/>
              </a:ext>
            </a:extLst>
          </p:cNvPr>
          <p:cNvSpPr txBox="1"/>
          <p:nvPr/>
        </p:nvSpPr>
        <p:spPr>
          <a:xfrm>
            <a:off x="318052" y="749623"/>
            <a:ext cx="9316278" cy="369332"/>
          </a:xfrm>
          <a:prstGeom prst="rect">
            <a:avLst/>
          </a:prstGeom>
          <a:noFill/>
        </p:spPr>
        <p:txBody>
          <a:bodyPr wrap="square" rtlCol="0">
            <a:spAutoFit/>
          </a:bodyPr>
          <a:lstStyle/>
          <a:p>
            <a:r>
              <a:rPr lang="fr-FR" b="1" dirty="0"/>
              <a:t>Les exceptions personnalisées</a:t>
            </a:r>
          </a:p>
        </p:txBody>
      </p:sp>
      <p:sp>
        <p:nvSpPr>
          <p:cNvPr id="5" name="ZoneTexte 4">
            <a:extLst>
              <a:ext uri="{FF2B5EF4-FFF2-40B4-BE49-F238E27FC236}">
                <a16:creationId xmlns:a16="http://schemas.microsoft.com/office/drawing/2014/main" id="{363073A0-8A26-4539-A771-CD3185B078FE}"/>
              </a:ext>
            </a:extLst>
          </p:cNvPr>
          <p:cNvSpPr txBox="1"/>
          <p:nvPr/>
        </p:nvSpPr>
        <p:spPr>
          <a:xfrm>
            <a:off x="599660" y="1210063"/>
            <a:ext cx="11181523" cy="646331"/>
          </a:xfrm>
          <a:prstGeom prst="rect">
            <a:avLst/>
          </a:prstGeom>
          <a:noFill/>
        </p:spPr>
        <p:txBody>
          <a:bodyPr wrap="square">
            <a:spAutoFit/>
          </a:bodyPr>
          <a:lstStyle/>
          <a:p>
            <a:pPr algn="just"/>
            <a:r>
              <a:rPr lang="fr-FR" dirty="0">
                <a:latin typeface="Arial" panose="020B0604020202020204" pitchFamily="34" charset="0"/>
                <a:cs typeface="Arial" panose="020B0604020202020204" pitchFamily="34" charset="0"/>
              </a:rPr>
              <a:t>On peut créer ses propres exceptions. Elles descendent des classes Exception ou </a:t>
            </a:r>
            <a:r>
              <a:rPr lang="fr-FR" dirty="0" err="1">
                <a:latin typeface="Arial" panose="020B0604020202020204" pitchFamily="34" charset="0"/>
                <a:cs typeface="Arial" panose="020B0604020202020204" pitchFamily="34" charset="0"/>
              </a:rPr>
              <a:t>RunTimeException</a:t>
            </a:r>
            <a:r>
              <a:rPr lang="fr-FR" dirty="0">
                <a:latin typeface="Arial" panose="020B0604020202020204" pitchFamily="34" charset="0"/>
                <a:cs typeface="Arial" panose="020B0604020202020204" pitchFamily="34" charset="0"/>
              </a:rPr>
              <a:t> mais pas de la classe </a:t>
            </a:r>
            <a:r>
              <a:rPr lang="fr-FR" dirty="0" err="1">
                <a:latin typeface="Arial" panose="020B0604020202020204" pitchFamily="34" charset="0"/>
                <a:cs typeface="Arial" panose="020B0604020202020204" pitchFamily="34" charset="0"/>
              </a:rPr>
              <a:t>Error</a:t>
            </a:r>
            <a:r>
              <a:rPr lang="fr-FR" dirty="0">
                <a:latin typeface="Arial" panose="020B0604020202020204" pitchFamily="34" charset="0"/>
                <a:cs typeface="Arial" panose="020B0604020202020204" pitchFamily="34" charset="0"/>
              </a:rPr>
              <a:t>.</a:t>
            </a:r>
          </a:p>
        </p:txBody>
      </p:sp>
      <p:pic>
        <p:nvPicPr>
          <p:cNvPr id="7" name="Image 6">
            <a:extLst>
              <a:ext uri="{FF2B5EF4-FFF2-40B4-BE49-F238E27FC236}">
                <a16:creationId xmlns:a16="http://schemas.microsoft.com/office/drawing/2014/main" id="{271F501F-2449-489F-95BE-AC38DAFF1F97}"/>
              </a:ext>
            </a:extLst>
          </p:cNvPr>
          <p:cNvPicPr>
            <a:picLocks noChangeAspect="1"/>
          </p:cNvPicPr>
          <p:nvPr/>
        </p:nvPicPr>
        <p:blipFill>
          <a:blip r:embed="rId2"/>
          <a:stretch>
            <a:fillRect/>
          </a:stretch>
        </p:blipFill>
        <p:spPr>
          <a:xfrm>
            <a:off x="3193360" y="1744264"/>
            <a:ext cx="5844623" cy="5046889"/>
          </a:xfrm>
          <a:prstGeom prst="rect">
            <a:avLst/>
          </a:prstGeom>
          <a:ln>
            <a:solidFill>
              <a:schemeClr val="tx1"/>
            </a:solidFill>
          </a:ln>
        </p:spPr>
      </p:pic>
    </p:spTree>
    <p:extLst>
      <p:ext uri="{BB962C8B-B14F-4D97-AF65-F5344CB8AC3E}">
        <p14:creationId xmlns:p14="http://schemas.microsoft.com/office/powerpoint/2010/main" val="67216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4EFB2-6F1C-4BBB-8054-0420CC8345E3}"/>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3" name="ZoneTexte 2">
            <a:extLst>
              <a:ext uri="{FF2B5EF4-FFF2-40B4-BE49-F238E27FC236}">
                <a16:creationId xmlns:a16="http://schemas.microsoft.com/office/drawing/2014/main" id="{FD7DFD91-7B57-42C3-BE69-2717BCE62921}"/>
              </a:ext>
            </a:extLst>
          </p:cNvPr>
          <p:cNvSpPr txBox="1"/>
          <p:nvPr/>
        </p:nvSpPr>
        <p:spPr>
          <a:xfrm>
            <a:off x="980661" y="1258957"/>
            <a:ext cx="10913629" cy="2308324"/>
          </a:xfrm>
          <a:prstGeom prst="rect">
            <a:avLst/>
          </a:prstGeom>
          <a:noFill/>
        </p:spPr>
        <p:txBody>
          <a:bodyPr wrap="none" rtlCol="0">
            <a:spAutoFit/>
          </a:bodyPr>
          <a:lstStyle/>
          <a:p>
            <a:r>
              <a:rPr lang="fr-FR" dirty="0"/>
              <a:t>Exercice</a:t>
            </a:r>
          </a:p>
          <a:p>
            <a:endParaRPr lang="fr-FR" dirty="0"/>
          </a:p>
          <a:p>
            <a:r>
              <a:rPr lang="fr-FR" dirty="0"/>
              <a:t>1- Créer une classe </a:t>
            </a:r>
            <a:r>
              <a:rPr lang="fr-FR" dirty="0" err="1"/>
              <a:t>MyInt</a:t>
            </a:r>
            <a:r>
              <a:rPr lang="fr-FR" dirty="0"/>
              <a:t> qui contient un attribut de type </a:t>
            </a:r>
            <a:r>
              <a:rPr lang="fr-FR" dirty="0" err="1"/>
              <a:t>int</a:t>
            </a:r>
            <a:r>
              <a:rPr lang="fr-FR" dirty="0"/>
              <a:t> et un constructeur pour l’initialiser.</a:t>
            </a:r>
          </a:p>
          <a:p>
            <a:r>
              <a:rPr lang="fr-FR" dirty="0"/>
              <a:t>2- Créer une méthode division qui va retourner le résultat de la division d’un objet </a:t>
            </a:r>
            <a:r>
              <a:rPr lang="fr-FR" dirty="0" err="1"/>
              <a:t>MyInt</a:t>
            </a:r>
            <a:r>
              <a:rPr lang="fr-FR" dirty="0"/>
              <a:t> par un autre objet </a:t>
            </a:r>
            <a:r>
              <a:rPr lang="fr-FR" dirty="0" err="1"/>
              <a:t>MyInt</a:t>
            </a:r>
            <a:r>
              <a:rPr lang="fr-FR" dirty="0"/>
              <a:t> </a:t>
            </a:r>
          </a:p>
          <a:p>
            <a:r>
              <a:rPr lang="fr-FR" dirty="0"/>
              <a:t>passé en paramètre d’entrée de la méthode.</a:t>
            </a:r>
          </a:p>
          <a:p>
            <a:r>
              <a:rPr lang="fr-FR" dirty="0"/>
              <a:t>3- Dans une classe Main, tester la méthode division avec deux objet quelconques.</a:t>
            </a:r>
          </a:p>
          <a:p>
            <a:r>
              <a:rPr lang="fr-FR" dirty="0"/>
              <a:t>4- Refaire le test avec l’objet en paramètre égal à 0. Que se passe-t-il ?</a:t>
            </a:r>
          </a:p>
          <a:p>
            <a:r>
              <a:rPr lang="fr-FR" dirty="0"/>
              <a:t>5- Dans la méthode division ajouter le bloc qui traitera cette exception (en affichant le </a:t>
            </a:r>
            <a:r>
              <a:rPr lang="fr-FR"/>
              <a:t>message d’exception).</a:t>
            </a:r>
            <a:endParaRPr lang="fr-FR" dirty="0"/>
          </a:p>
        </p:txBody>
      </p:sp>
    </p:spTree>
    <p:extLst>
      <p:ext uri="{BB962C8B-B14F-4D97-AF65-F5344CB8AC3E}">
        <p14:creationId xmlns:p14="http://schemas.microsoft.com/office/powerpoint/2010/main" val="141475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4" name="ZoneTexte 3">
            <a:extLst>
              <a:ext uri="{FF2B5EF4-FFF2-40B4-BE49-F238E27FC236}">
                <a16:creationId xmlns:a16="http://schemas.microsoft.com/office/drawing/2014/main" id="{ACFE62A9-2BA0-43AD-8F27-5878A05C1008}"/>
              </a:ext>
            </a:extLst>
          </p:cNvPr>
          <p:cNvSpPr txBox="1"/>
          <p:nvPr/>
        </p:nvSpPr>
        <p:spPr>
          <a:xfrm>
            <a:off x="326334" y="815009"/>
            <a:ext cx="11539331" cy="1754326"/>
          </a:xfrm>
          <a:prstGeom prst="rect">
            <a:avLst/>
          </a:prstGeom>
          <a:noFill/>
        </p:spPr>
        <p:txBody>
          <a:bodyPr wrap="square">
            <a:spAutoFit/>
          </a:bodyPr>
          <a:lstStyle/>
          <a:p>
            <a:pPr algn="just"/>
            <a:r>
              <a:rPr lang="fr-FR" b="0" i="0" dirty="0">
                <a:solidFill>
                  <a:srgbClr val="000000"/>
                </a:solidFill>
                <a:effectLst/>
                <a:latin typeface="Arial" panose="020B0604020202020204" pitchFamily="34" charset="0"/>
                <a:cs typeface="Arial" panose="020B0604020202020204" pitchFamily="34" charset="0"/>
              </a:rPr>
              <a:t>Les exceptions représentent le mécanisme de gestion des erreurs intégré au langage Java. Il se compose d'objets représentant les erreurs et d'un ensemble de trois mots clés qui permettent de détecter et de traiter ces erreurs (</a:t>
            </a:r>
            <a:r>
              <a:rPr lang="fr-FR" b="1" i="0" dirty="0" err="1">
                <a:solidFill>
                  <a:srgbClr val="000000"/>
                </a:solidFill>
                <a:effectLst/>
                <a:latin typeface="Arial" panose="020B0604020202020204" pitchFamily="34" charset="0"/>
                <a:cs typeface="Arial" panose="020B0604020202020204" pitchFamily="34" charset="0"/>
              </a:rPr>
              <a:t>try</a:t>
            </a:r>
            <a:r>
              <a:rPr lang="fr-FR" b="0" i="0" dirty="0">
                <a:solidFill>
                  <a:srgbClr val="000000"/>
                </a:solidFill>
                <a:effectLst/>
                <a:latin typeface="Arial" panose="020B0604020202020204" pitchFamily="34" charset="0"/>
                <a:cs typeface="Arial" panose="020B0604020202020204" pitchFamily="34" charset="0"/>
              </a:rPr>
              <a:t>, </a:t>
            </a:r>
            <a:r>
              <a:rPr lang="fr-FR" b="1" i="0" dirty="0">
                <a:solidFill>
                  <a:srgbClr val="000000"/>
                </a:solidFill>
                <a:effectLst/>
                <a:latin typeface="Arial" panose="020B0604020202020204" pitchFamily="34" charset="0"/>
                <a:cs typeface="Arial" panose="020B0604020202020204" pitchFamily="34" charset="0"/>
              </a:rPr>
              <a:t>catch</a:t>
            </a:r>
            <a:r>
              <a:rPr lang="fr-FR" b="0" i="0" dirty="0">
                <a:solidFill>
                  <a:srgbClr val="000000"/>
                </a:solidFill>
                <a:effectLst/>
                <a:latin typeface="Arial" panose="020B0604020202020204" pitchFamily="34" charset="0"/>
                <a:cs typeface="Arial" panose="020B0604020202020204" pitchFamily="34" charset="0"/>
              </a:rPr>
              <a:t> et </a:t>
            </a:r>
            <a:r>
              <a:rPr lang="fr-FR" b="1" i="0" dirty="0" err="1">
                <a:solidFill>
                  <a:srgbClr val="000000"/>
                </a:solidFill>
                <a:effectLst/>
                <a:latin typeface="Arial" panose="020B0604020202020204" pitchFamily="34" charset="0"/>
                <a:cs typeface="Arial" panose="020B0604020202020204" pitchFamily="34" charset="0"/>
              </a:rPr>
              <a:t>finally</a:t>
            </a:r>
            <a:r>
              <a:rPr lang="fr-FR" b="1" i="0" dirty="0">
                <a:solidFill>
                  <a:srgbClr val="000000"/>
                </a:solidFill>
                <a:effectLst/>
                <a:latin typeface="Arial" panose="020B0604020202020204" pitchFamily="34" charset="0"/>
                <a:cs typeface="Arial" panose="020B0604020202020204" pitchFamily="34" charset="0"/>
              </a:rPr>
              <a:t> </a:t>
            </a:r>
            <a:r>
              <a:rPr lang="fr-FR" b="0" i="0" dirty="0">
                <a:solidFill>
                  <a:srgbClr val="000000"/>
                </a:solidFill>
                <a:effectLst/>
                <a:latin typeface="Arial" panose="020B0604020202020204" pitchFamily="34" charset="0"/>
                <a:cs typeface="Arial" panose="020B0604020202020204" pitchFamily="34" charset="0"/>
              </a:rPr>
              <a:t>) mais aussi de les lever ou les propager (</a:t>
            </a:r>
            <a:r>
              <a:rPr lang="fr-FR" b="1" i="0" dirty="0" err="1">
                <a:solidFill>
                  <a:srgbClr val="000000"/>
                </a:solidFill>
                <a:effectLst/>
                <a:latin typeface="Arial" panose="020B0604020202020204" pitchFamily="34" charset="0"/>
                <a:cs typeface="Arial" panose="020B0604020202020204" pitchFamily="34" charset="0"/>
              </a:rPr>
              <a:t>throw</a:t>
            </a:r>
            <a:r>
              <a:rPr lang="fr-FR" b="0" i="0" dirty="0">
                <a:solidFill>
                  <a:srgbClr val="000000"/>
                </a:solidFill>
                <a:effectLst/>
                <a:latin typeface="Arial" panose="020B0604020202020204" pitchFamily="34" charset="0"/>
                <a:cs typeface="Arial" panose="020B0604020202020204" pitchFamily="34" charset="0"/>
              </a:rPr>
              <a:t> et </a:t>
            </a:r>
            <a:r>
              <a:rPr lang="fr-FR" b="1" i="0" dirty="0" err="1">
                <a:solidFill>
                  <a:srgbClr val="000000"/>
                </a:solidFill>
                <a:effectLst/>
                <a:latin typeface="Arial" panose="020B0604020202020204" pitchFamily="34" charset="0"/>
                <a:cs typeface="Arial" panose="020B0604020202020204" pitchFamily="34" charset="0"/>
              </a:rPr>
              <a:t>throws</a:t>
            </a:r>
            <a:r>
              <a:rPr lang="fr-FR" b="0" i="0" dirty="0">
                <a:solidFill>
                  <a:srgbClr val="000000"/>
                </a:solidFill>
                <a:effectLst/>
                <a:latin typeface="Arial" panose="020B0604020202020204" pitchFamily="34" charset="0"/>
                <a:cs typeface="Arial" panose="020B0604020202020204" pitchFamily="34" charset="0"/>
              </a:rPr>
              <a:t>).</a:t>
            </a:r>
          </a:p>
          <a:p>
            <a:pPr algn="just"/>
            <a:endParaRPr lang="fr-FR" dirty="0">
              <a:solidFill>
                <a:srgbClr val="000000"/>
              </a:solidFill>
              <a:latin typeface="Arial" panose="020B0604020202020204" pitchFamily="34" charset="0"/>
              <a:cs typeface="Arial" panose="020B0604020202020204" pitchFamily="34" charset="0"/>
            </a:endParaRPr>
          </a:p>
          <a:p>
            <a:pPr algn="just"/>
            <a:r>
              <a:rPr lang="fr-FR" b="0" i="0" dirty="0">
                <a:solidFill>
                  <a:srgbClr val="000000"/>
                </a:solidFill>
                <a:effectLst/>
                <a:latin typeface="Arial" panose="020B0604020202020204" pitchFamily="34" charset="0"/>
                <a:cs typeface="Arial" panose="020B0604020202020204" pitchFamily="34" charset="0"/>
              </a:rPr>
              <a:t>Lors de la détection d'une erreur, un objet qui hérite de la classe Exception est créé (on dit qu'une exception est levée) et propagé à travers la pile d'exécution jusqu'à ce qu'il soit traité.</a:t>
            </a:r>
            <a:endParaRPr lang="fr-FR"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0E9BCFB2-4D45-472B-829B-10AA9E2426A2}"/>
              </a:ext>
            </a:extLst>
          </p:cNvPr>
          <p:cNvPicPr>
            <a:picLocks noChangeAspect="1"/>
          </p:cNvPicPr>
          <p:nvPr/>
        </p:nvPicPr>
        <p:blipFill>
          <a:blip r:embed="rId2"/>
          <a:stretch>
            <a:fillRect/>
          </a:stretch>
        </p:blipFill>
        <p:spPr>
          <a:xfrm>
            <a:off x="2282893" y="2799590"/>
            <a:ext cx="6486525" cy="1752600"/>
          </a:xfrm>
          <a:prstGeom prst="rect">
            <a:avLst/>
          </a:prstGeom>
          <a:ln>
            <a:solidFill>
              <a:schemeClr val="tx1"/>
            </a:solidFill>
          </a:ln>
        </p:spPr>
      </p:pic>
      <p:pic>
        <p:nvPicPr>
          <p:cNvPr id="8" name="Image 7">
            <a:extLst>
              <a:ext uri="{FF2B5EF4-FFF2-40B4-BE49-F238E27FC236}">
                <a16:creationId xmlns:a16="http://schemas.microsoft.com/office/drawing/2014/main" id="{0E0262C1-57DC-489F-867A-DFD225D26FB6}"/>
              </a:ext>
            </a:extLst>
          </p:cNvPr>
          <p:cNvPicPr>
            <a:picLocks noChangeAspect="1"/>
          </p:cNvPicPr>
          <p:nvPr/>
        </p:nvPicPr>
        <p:blipFill>
          <a:blip r:embed="rId3"/>
          <a:stretch>
            <a:fillRect/>
          </a:stretch>
        </p:blipFill>
        <p:spPr>
          <a:xfrm>
            <a:off x="2282893" y="5014291"/>
            <a:ext cx="6677025" cy="1028700"/>
          </a:xfrm>
          <a:prstGeom prst="rect">
            <a:avLst/>
          </a:prstGeom>
        </p:spPr>
      </p:pic>
    </p:spTree>
    <p:extLst>
      <p:ext uri="{BB962C8B-B14F-4D97-AF65-F5344CB8AC3E}">
        <p14:creationId xmlns:p14="http://schemas.microsoft.com/office/powerpoint/2010/main" val="271557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4" name="ZoneTexte 3">
            <a:extLst>
              <a:ext uri="{FF2B5EF4-FFF2-40B4-BE49-F238E27FC236}">
                <a16:creationId xmlns:a16="http://schemas.microsoft.com/office/drawing/2014/main" id="{A1D5C4D3-5621-47B0-A58F-5CF32F0ED5B2}"/>
              </a:ext>
            </a:extLst>
          </p:cNvPr>
          <p:cNvSpPr txBox="1"/>
          <p:nvPr/>
        </p:nvSpPr>
        <p:spPr>
          <a:xfrm>
            <a:off x="246821" y="2228671"/>
            <a:ext cx="11698357" cy="1200329"/>
          </a:xfrm>
          <a:prstGeom prst="rect">
            <a:avLst/>
          </a:prstGeom>
          <a:noFill/>
        </p:spPr>
        <p:txBody>
          <a:bodyPr wrap="square">
            <a:spAutoFit/>
          </a:bodyPr>
          <a:lstStyle/>
          <a:p>
            <a:pPr algn="just"/>
            <a:r>
              <a:rPr lang="fr-FR" b="0" i="0" dirty="0">
                <a:solidFill>
                  <a:srgbClr val="000000"/>
                </a:solidFill>
                <a:effectLst/>
                <a:latin typeface="Arial" panose="020B0604020202020204" pitchFamily="34" charset="0"/>
                <a:cs typeface="Arial" panose="020B0604020202020204" pitchFamily="34" charset="0"/>
              </a:rPr>
              <a:t>Si dans un bloc de code on fait appel à une méthode qui peut potentiellement générer une exception, on doit soit essayer de la récupérer avec </a:t>
            </a:r>
            <a:r>
              <a:rPr lang="fr-FR" b="0" i="0" dirty="0" err="1">
                <a:solidFill>
                  <a:srgbClr val="000000"/>
                </a:solidFill>
                <a:effectLst/>
                <a:latin typeface="Arial" panose="020B0604020202020204" pitchFamily="34" charset="0"/>
                <a:cs typeface="Arial" panose="020B0604020202020204" pitchFamily="34" charset="0"/>
              </a:rPr>
              <a:t>try</a:t>
            </a:r>
            <a:r>
              <a:rPr lang="fr-FR" b="0" i="0" dirty="0">
                <a:solidFill>
                  <a:srgbClr val="000000"/>
                </a:solidFill>
                <a:effectLst/>
                <a:latin typeface="Arial" panose="020B0604020202020204" pitchFamily="34" charset="0"/>
                <a:cs typeface="Arial" panose="020B0604020202020204" pitchFamily="34" charset="0"/>
              </a:rPr>
              <a:t>/catch, soit ajouter le mot clé </a:t>
            </a:r>
            <a:r>
              <a:rPr lang="fr-FR" b="0" i="0" dirty="0" err="1">
                <a:solidFill>
                  <a:srgbClr val="000000"/>
                </a:solidFill>
                <a:effectLst/>
                <a:latin typeface="Arial" panose="020B0604020202020204" pitchFamily="34" charset="0"/>
                <a:cs typeface="Arial" panose="020B0604020202020204" pitchFamily="34" charset="0"/>
              </a:rPr>
              <a:t>throws</a:t>
            </a:r>
            <a:r>
              <a:rPr lang="fr-FR" b="0" i="0" dirty="0">
                <a:solidFill>
                  <a:srgbClr val="000000"/>
                </a:solidFill>
                <a:effectLst/>
                <a:latin typeface="Arial" panose="020B0604020202020204" pitchFamily="34" charset="0"/>
                <a:cs typeface="Arial" panose="020B0604020202020204" pitchFamily="34" charset="0"/>
              </a:rPr>
              <a:t> dans la déclaration du bloc. Si on ne le fait pas, il y a une erreur à la compilation. Les erreurs et exceptions du paquetage </a:t>
            </a:r>
            <a:r>
              <a:rPr lang="fr-FR" b="0" i="0" dirty="0" err="1">
                <a:solidFill>
                  <a:srgbClr val="000000"/>
                </a:solidFill>
                <a:effectLst/>
                <a:latin typeface="Arial" panose="020B0604020202020204" pitchFamily="34" charset="0"/>
                <a:cs typeface="Arial" panose="020B0604020202020204" pitchFamily="34" charset="0"/>
              </a:rPr>
              <a:t>java.lang</a:t>
            </a:r>
            <a:r>
              <a:rPr lang="fr-FR" b="0" i="0" dirty="0">
                <a:solidFill>
                  <a:srgbClr val="000000"/>
                </a:solidFill>
                <a:effectLst/>
                <a:latin typeface="Arial" panose="020B0604020202020204" pitchFamily="34" charset="0"/>
                <a:cs typeface="Arial" panose="020B0604020202020204" pitchFamily="34" charset="0"/>
              </a:rPr>
              <a:t> échappent à cette contrainte. </a:t>
            </a:r>
            <a:r>
              <a:rPr lang="fr-FR" b="0" i="0" dirty="0" err="1">
                <a:solidFill>
                  <a:srgbClr val="000000"/>
                </a:solidFill>
                <a:effectLst/>
                <a:latin typeface="Arial" panose="020B0604020202020204" pitchFamily="34" charset="0"/>
                <a:cs typeface="Arial" panose="020B0604020202020204" pitchFamily="34" charset="0"/>
              </a:rPr>
              <a:t>Throws</a:t>
            </a:r>
            <a:r>
              <a:rPr lang="fr-FR" b="0" i="0" dirty="0">
                <a:solidFill>
                  <a:srgbClr val="000000"/>
                </a:solidFill>
                <a:effectLst/>
                <a:latin typeface="Arial" panose="020B0604020202020204" pitchFamily="34" charset="0"/>
                <a:cs typeface="Arial" panose="020B0604020202020204" pitchFamily="34" charset="0"/>
              </a:rPr>
              <a:t> permet de déléguer la responsabilité des erreurs à la méthode appelante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78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3" name="ZoneTexte 2">
            <a:extLst>
              <a:ext uri="{FF2B5EF4-FFF2-40B4-BE49-F238E27FC236}">
                <a16:creationId xmlns:a16="http://schemas.microsoft.com/office/drawing/2014/main" id="{E65A769B-1811-41AF-9F83-923CCFEFF34B}"/>
              </a:ext>
            </a:extLst>
          </p:cNvPr>
          <p:cNvSpPr txBox="1"/>
          <p:nvPr/>
        </p:nvSpPr>
        <p:spPr>
          <a:xfrm>
            <a:off x="318052" y="1597104"/>
            <a:ext cx="11237844" cy="646331"/>
          </a:xfrm>
          <a:prstGeom prst="rect">
            <a:avLst/>
          </a:prstGeom>
          <a:noFill/>
        </p:spPr>
        <p:txBody>
          <a:bodyPr wrap="square" rtlCol="0">
            <a:spAutoFit/>
          </a:bodyPr>
          <a:lstStyle/>
          <a:p>
            <a:r>
              <a:rPr lang="fr-FR" b="0" i="0" dirty="0">
                <a:solidFill>
                  <a:srgbClr val="000000"/>
                </a:solidFill>
                <a:effectLst/>
                <a:latin typeface="Segoe UI" panose="020B0502040204020203" pitchFamily="34" charset="0"/>
              </a:rPr>
              <a:t>Le </a:t>
            </a:r>
            <a:r>
              <a:rPr lang="fr-FR" b="1" i="0" dirty="0">
                <a:solidFill>
                  <a:srgbClr val="000000"/>
                </a:solidFill>
                <a:effectLst/>
                <a:latin typeface="Segoe UI" panose="020B0502040204020203" pitchFamily="34" charset="0"/>
              </a:rPr>
              <a:t>bloc </a:t>
            </a:r>
            <a:r>
              <a:rPr lang="fr-FR" b="1" i="0" dirty="0" err="1">
                <a:solidFill>
                  <a:srgbClr val="000000"/>
                </a:solidFill>
                <a:effectLst/>
                <a:latin typeface="Segoe UI" panose="020B0502040204020203" pitchFamily="34" charset="0"/>
              </a:rPr>
              <a:t>try</a:t>
            </a:r>
            <a:r>
              <a:rPr lang="fr-FR" b="1" i="0" dirty="0">
                <a:solidFill>
                  <a:srgbClr val="000000"/>
                </a:solidFill>
                <a:effectLst/>
                <a:latin typeface="Segoe UI" panose="020B0502040204020203" pitchFamily="34" charset="0"/>
              </a:rPr>
              <a:t> </a:t>
            </a:r>
            <a:r>
              <a:rPr lang="fr-FR" b="0" i="0" dirty="0">
                <a:solidFill>
                  <a:srgbClr val="000000"/>
                </a:solidFill>
                <a:effectLst/>
                <a:latin typeface="Segoe UI" panose="020B0502040204020203" pitchFamily="34" charset="0"/>
              </a:rPr>
              <a:t>rassemble les appels de méthodes susceptibles de produire des erreurs ou des exceptions. L'instruction </a:t>
            </a:r>
            <a:r>
              <a:rPr lang="fr-FR" b="1" i="0" dirty="0" err="1">
                <a:solidFill>
                  <a:srgbClr val="000000"/>
                </a:solidFill>
                <a:effectLst/>
                <a:latin typeface="Segoe UI" panose="020B0502040204020203" pitchFamily="34" charset="0"/>
              </a:rPr>
              <a:t>try</a:t>
            </a:r>
            <a:r>
              <a:rPr lang="fr-FR" b="0" i="0" dirty="0">
                <a:solidFill>
                  <a:srgbClr val="000000"/>
                </a:solidFill>
                <a:effectLst/>
                <a:latin typeface="Segoe UI" panose="020B0502040204020203" pitchFamily="34" charset="0"/>
              </a:rPr>
              <a:t> est suivie d'instructions entre des accolades.</a:t>
            </a:r>
            <a:endParaRPr lang="fr-FR" dirty="0"/>
          </a:p>
        </p:txBody>
      </p:sp>
      <p:sp>
        <p:nvSpPr>
          <p:cNvPr id="4" name="ZoneTexte 3">
            <a:extLst>
              <a:ext uri="{FF2B5EF4-FFF2-40B4-BE49-F238E27FC236}">
                <a16:creationId xmlns:a16="http://schemas.microsoft.com/office/drawing/2014/main" id="{DDD1CFF1-A957-4BCB-9590-6774F357413B}"/>
              </a:ext>
            </a:extLst>
          </p:cNvPr>
          <p:cNvSpPr txBox="1"/>
          <p:nvPr/>
        </p:nvSpPr>
        <p:spPr>
          <a:xfrm>
            <a:off x="318052" y="980661"/>
            <a:ext cx="9316278" cy="369332"/>
          </a:xfrm>
          <a:prstGeom prst="rect">
            <a:avLst/>
          </a:prstGeom>
          <a:noFill/>
        </p:spPr>
        <p:txBody>
          <a:bodyPr wrap="square" rtlCol="0">
            <a:spAutoFit/>
          </a:bodyPr>
          <a:lstStyle/>
          <a:p>
            <a:r>
              <a:rPr lang="fr-FR" b="1" dirty="0"/>
              <a:t>Les mots clés </a:t>
            </a:r>
            <a:r>
              <a:rPr lang="fr-FR" b="1" dirty="0" err="1"/>
              <a:t>try</a:t>
            </a:r>
            <a:r>
              <a:rPr lang="fr-FR" b="1" dirty="0"/>
              <a:t>, catch et </a:t>
            </a:r>
            <a:r>
              <a:rPr lang="fr-FR" b="1" dirty="0" err="1"/>
              <a:t>finally</a:t>
            </a:r>
            <a:endParaRPr lang="fr-FR" b="1" dirty="0"/>
          </a:p>
        </p:txBody>
      </p:sp>
      <p:pic>
        <p:nvPicPr>
          <p:cNvPr id="6" name="Image 5">
            <a:extLst>
              <a:ext uri="{FF2B5EF4-FFF2-40B4-BE49-F238E27FC236}">
                <a16:creationId xmlns:a16="http://schemas.microsoft.com/office/drawing/2014/main" id="{FFE88AE6-F50A-40BB-BF9D-1F33841D6818}"/>
              </a:ext>
            </a:extLst>
          </p:cNvPr>
          <p:cNvPicPr>
            <a:picLocks noChangeAspect="1"/>
          </p:cNvPicPr>
          <p:nvPr/>
        </p:nvPicPr>
        <p:blipFill>
          <a:blip r:embed="rId2"/>
          <a:stretch>
            <a:fillRect/>
          </a:stretch>
        </p:blipFill>
        <p:spPr>
          <a:xfrm>
            <a:off x="3673956" y="2467902"/>
            <a:ext cx="3746679" cy="1999835"/>
          </a:xfrm>
          <a:prstGeom prst="rect">
            <a:avLst/>
          </a:prstGeom>
          <a:ln>
            <a:solidFill>
              <a:schemeClr val="tx1"/>
            </a:solidFill>
          </a:ln>
        </p:spPr>
      </p:pic>
      <p:sp>
        <p:nvSpPr>
          <p:cNvPr id="8" name="ZoneTexte 7">
            <a:extLst>
              <a:ext uri="{FF2B5EF4-FFF2-40B4-BE49-F238E27FC236}">
                <a16:creationId xmlns:a16="http://schemas.microsoft.com/office/drawing/2014/main" id="{5BC6B4BA-DAF7-45FF-B54C-74EF823060B4}"/>
              </a:ext>
            </a:extLst>
          </p:cNvPr>
          <p:cNvSpPr txBox="1"/>
          <p:nvPr/>
        </p:nvSpPr>
        <p:spPr>
          <a:xfrm>
            <a:off x="318052" y="4965103"/>
            <a:ext cx="11675166" cy="1477328"/>
          </a:xfrm>
          <a:prstGeom prst="rect">
            <a:avLst/>
          </a:prstGeom>
          <a:noFill/>
        </p:spPr>
        <p:txBody>
          <a:bodyPr wrap="square">
            <a:spAutoFit/>
          </a:bodyPr>
          <a:lstStyle/>
          <a:p>
            <a:pPr algn="just"/>
            <a:r>
              <a:rPr lang="fr-FR" b="0" i="0" dirty="0">
                <a:solidFill>
                  <a:srgbClr val="000000"/>
                </a:solidFill>
                <a:effectLst/>
                <a:latin typeface="Arial" panose="020B0604020202020204" pitchFamily="34" charset="0"/>
                <a:cs typeface="Arial" panose="020B0604020202020204" pitchFamily="34" charset="0"/>
              </a:rPr>
              <a:t>Si un événement indésirable survient dans le bloc </a:t>
            </a:r>
            <a:r>
              <a:rPr lang="fr-FR" b="0" i="0" dirty="0" err="1">
                <a:solidFill>
                  <a:srgbClr val="000000"/>
                </a:solidFill>
                <a:effectLst/>
                <a:latin typeface="Arial" panose="020B0604020202020204" pitchFamily="34" charset="0"/>
                <a:cs typeface="Arial" panose="020B0604020202020204" pitchFamily="34" charset="0"/>
              </a:rPr>
              <a:t>try</a:t>
            </a:r>
            <a:r>
              <a:rPr lang="fr-FR" b="0" i="0" dirty="0">
                <a:solidFill>
                  <a:srgbClr val="000000"/>
                </a:solidFill>
                <a:effectLst/>
                <a:latin typeface="Arial" panose="020B0604020202020204" pitchFamily="34" charset="0"/>
                <a:cs typeface="Arial" panose="020B0604020202020204" pitchFamily="34" charset="0"/>
              </a:rPr>
              <a:t>, la partie éventuellement non exécutée de ce bloc est abandonnée et le premier bloc catch est traité. Si un bloc catch est défini pour capturer l'exception issue du bloc </a:t>
            </a:r>
            <a:r>
              <a:rPr lang="fr-FR" b="0" i="0" dirty="0" err="1">
                <a:solidFill>
                  <a:srgbClr val="000000"/>
                </a:solidFill>
                <a:effectLst/>
                <a:latin typeface="Arial" panose="020B0604020202020204" pitchFamily="34" charset="0"/>
                <a:cs typeface="Arial" panose="020B0604020202020204" pitchFamily="34" charset="0"/>
              </a:rPr>
              <a:t>try</a:t>
            </a:r>
            <a:r>
              <a:rPr lang="fr-FR" b="0" i="0" dirty="0">
                <a:solidFill>
                  <a:srgbClr val="000000"/>
                </a:solidFill>
                <a:effectLst/>
                <a:latin typeface="Arial" panose="020B0604020202020204" pitchFamily="34" charset="0"/>
                <a:cs typeface="Arial" panose="020B0604020202020204" pitchFamily="34" charset="0"/>
              </a:rPr>
              <a:t> alors elle est traitée en exécutant le code associé au bloc.</a:t>
            </a:r>
          </a:p>
          <a:p>
            <a:pPr algn="just"/>
            <a:r>
              <a:rPr lang="fr-FR" dirty="0">
                <a:solidFill>
                  <a:srgbClr val="000000"/>
                </a:solidFill>
                <a:latin typeface="Arial" panose="020B0604020202020204" pitchFamily="34" charset="0"/>
                <a:cs typeface="Arial" panose="020B0604020202020204" pitchFamily="34" charset="0"/>
              </a:rPr>
              <a:t>Le bloc </a:t>
            </a:r>
            <a:r>
              <a:rPr lang="fr-FR" b="1" dirty="0" err="1">
                <a:solidFill>
                  <a:srgbClr val="000000"/>
                </a:solidFill>
                <a:latin typeface="Arial" panose="020B0604020202020204" pitchFamily="34" charset="0"/>
                <a:cs typeface="Arial" panose="020B0604020202020204" pitchFamily="34" charset="0"/>
              </a:rPr>
              <a:t>finally</a:t>
            </a:r>
            <a:r>
              <a:rPr lang="fr-FR" dirty="0">
                <a:solidFill>
                  <a:srgbClr val="000000"/>
                </a:solidFill>
                <a:latin typeface="Arial" panose="020B0604020202020204" pitchFamily="34" charset="0"/>
                <a:cs typeface="Arial" panose="020B0604020202020204" pitchFamily="34" charset="0"/>
              </a:rPr>
              <a:t> est en général utilisé pour effectuer des nettoyages (fermer des fichiers, libérer des ressources …)</a:t>
            </a:r>
          </a:p>
          <a:p>
            <a:pPr algn="just"/>
            <a:r>
              <a:rPr lang="fr-FR" dirty="0">
                <a:solidFill>
                  <a:srgbClr val="000000"/>
                </a:solidFill>
                <a:latin typeface="Arial" panose="020B0604020202020204" pitchFamily="34" charset="0"/>
                <a:cs typeface="Arial" panose="020B0604020202020204" pitchFamily="34" charset="0"/>
              </a:rPr>
              <a:t>Ce bloc est toujours exécuté indépendamment de l’exception levée.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339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3" name="ZoneTexte 2">
            <a:extLst>
              <a:ext uri="{FF2B5EF4-FFF2-40B4-BE49-F238E27FC236}">
                <a16:creationId xmlns:a16="http://schemas.microsoft.com/office/drawing/2014/main" id="{4D5E5E5E-260C-4C56-A3E5-223CFA66D8C4}"/>
              </a:ext>
            </a:extLst>
          </p:cNvPr>
          <p:cNvSpPr txBox="1"/>
          <p:nvPr/>
        </p:nvSpPr>
        <p:spPr>
          <a:xfrm>
            <a:off x="318052" y="980661"/>
            <a:ext cx="9316278" cy="369332"/>
          </a:xfrm>
          <a:prstGeom prst="rect">
            <a:avLst/>
          </a:prstGeom>
          <a:noFill/>
        </p:spPr>
        <p:txBody>
          <a:bodyPr wrap="square" rtlCol="0">
            <a:spAutoFit/>
          </a:bodyPr>
          <a:lstStyle/>
          <a:p>
            <a:r>
              <a:rPr lang="fr-FR" b="1" dirty="0"/>
              <a:t>Les mots clés </a:t>
            </a:r>
            <a:r>
              <a:rPr lang="fr-FR" b="1" dirty="0" err="1"/>
              <a:t>try</a:t>
            </a:r>
            <a:r>
              <a:rPr lang="fr-FR" b="1" dirty="0"/>
              <a:t>, catch et </a:t>
            </a:r>
            <a:r>
              <a:rPr lang="fr-FR" b="1" dirty="0" err="1"/>
              <a:t>finally</a:t>
            </a:r>
            <a:endParaRPr lang="fr-FR" b="1" dirty="0"/>
          </a:p>
        </p:txBody>
      </p:sp>
      <p:pic>
        <p:nvPicPr>
          <p:cNvPr id="5" name="Image 4">
            <a:extLst>
              <a:ext uri="{FF2B5EF4-FFF2-40B4-BE49-F238E27FC236}">
                <a16:creationId xmlns:a16="http://schemas.microsoft.com/office/drawing/2014/main" id="{E1775789-FF9A-41D8-AD8B-36B4D14C6BD2}"/>
              </a:ext>
            </a:extLst>
          </p:cNvPr>
          <p:cNvPicPr>
            <a:picLocks noChangeAspect="1"/>
          </p:cNvPicPr>
          <p:nvPr/>
        </p:nvPicPr>
        <p:blipFill>
          <a:blip r:embed="rId2"/>
          <a:stretch>
            <a:fillRect/>
          </a:stretch>
        </p:blipFill>
        <p:spPr>
          <a:xfrm>
            <a:off x="3301861" y="1573622"/>
            <a:ext cx="4526976" cy="2243004"/>
          </a:xfrm>
          <a:prstGeom prst="rect">
            <a:avLst/>
          </a:prstGeom>
          <a:ln>
            <a:solidFill>
              <a:schemeClr val="tx1"/>
            </a:solidFill>
          </a:ln>
        </p:spPr>
      </p:pic>
      <p:sp>
        <p:nvSpPr>
          <p:cNvPr id="7" name="ZoneTexte 6">
            <a:extLst>
              <a:ext uri="{FF2B5EF4-FFF2-40B4-BE49-F238E27FC236}">
                <a16:creationId xmlns:a16="http://schemas.microsoft.com/office/drawing/2014/main" id="{34BEF6B9-9BE5-4C79-A5F4-CA3D20AB9F58}"/>
              </a:ext>
            </a:extLst>
          </p:cNvPr>
          <p:cNvSpPr txBox="1"/>
          <p:nvPr/>
        </p:nvSpPr>
        <p:spPr>
          <a:xfrm>
            <a:off x="159026" y="4268715"/>
            <a:ext cx="11873948" cy="1754326"/>
          </a:xfrm>
          <a:prstGeom prst="rect">
            <a:avLst/>
          </a:prstGeom>
          <a:noFill/>
        </p:spPr>
        <p:txBody>
          <a:bodyPr wrap="square">
            <a:spAutoFit/>
          </a:bodyPr>
          <a:lstStyle/>
          <a:p>
            <a:pPr algn="just"/>
            <a:r>
              <a:rPr lang="fr-FR" b="0" i="0" dirty="0">
                <a:solidFill>
                  <a:srgbClr val="000000"/>
                </a:solidFill>
                <a:effectLst/>
                <a:latin typeface="Arial" panose="020B0604020202020204" pitchFamily="34" charset="0"/>
                <a:cs typeface="Arial" panose="020B0604020202020204" pitchFamily="34" charset="0"/>
              </a:rPr>
              <a:t>S'il y a plusieurs types d'erreurs et d'exceptions à intercepter, il faut définir autant de blocs catch que de types d'événements. </a:t>
            </a:r>
          </a:p>
          <a:p>
            <a:pPr algn="just"/>
            <a:r>
              <a:rPr lang="fr-FR" b="0" i="0" dirty="0">
                <a:solidFill>
                  <a:srgbClr val="000000"/>
                </a:solidFill>
                <a:effectLst/>
                <a:latin typeface="Arial" panose="020B0604020202020204" pitchFamily="34" charset="0"/>
                <a:cs typeface="Arial" panose="020B0604020202020204" pitchFamily="34" charset="0"/>
              </a:rPr>
              <a:t>Ainsi dans l'ordre séquentiel des clauses catch, un type d'exception ne doit pas venir après un type d'une exception d'une super-classe. Il faut faire attention à l'ordre des clauses catch pour traiter en premier les exceptions les plus précises (sous-classes) avant les exceptions plus générales. Un message d'erreur est émis par le compilateur dans le cas contraire.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900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5" name="ZoneTexte 4">
            <a:extLst>
              <a:ext uri="{FF2B5EF4-FFF2-40B4-BE49-F238E27FC236}">
                <a16:creationId xmlns:a16="http://schemas.microsoft.com/office/drawing/2014/main" id="{7AF5CDFD-F051-44B5-8317-AA729F4B753D}"/>
              </a:ext>
            </a:extLst>
          </p:cNvPr>
          <p:cNvSpPr txBox="1"/>
          <p:nvPr/>
        </p:nvSpPr>
        <p:spPr>
          <a:xfrm>
            <a:off x="318052" y="980661"/>
            <a:ext cx="9316278" cy="369332"/>
          </a:xfrm>
          <a:prstGeom prst="rect">
            <a:avLst/>
          </a:prstGeom>
          <a:noFill/>
        </p:spPr>
        <p:txBody>
          <a:bodyPr wrap="square" rtlCol="0">
            <a:spAutoFit/>
          </a:bodyPr>
          <a:lstStyle/>
          <a:p>
            <a:r>
              <a:rPr lang="fr-FR" b="1" dirty="0"/>
              <a:t>La classe </a:t>
            </a:r>
            <a:r>
              <a:rPr lang="fr-FR" b="1" dirty="0" err="1"/>
              <a:t>Throwable</a:t>
            </a:r>
            <a:endParaRPr lang="fr-FR" b="1" dirty="0"/>
          </a:p>
        </p:txBody>
      </p:sp>
      <p:sp>
        <p:nvSpPr>
          <p:cNvPr id="6" name="ZoneTexte 5">
            <a:extLst>
              <a:ext uri="{FF2B5EF4-FFF2-40B4-BE49-F238E27FC236}">
                <a16:creationId xmlns:a16="http://schemas.microsoft.com/office/drawing/2014/main" id="{B0108C78-50F6-4888-884C-DE3474B085F4}"/>
              </a:ext>
            </a:extLst>
          </p:cNvPr>
          <p:cNvSpPr txBox="1"/>
          <p:nvPr/>
        </p:nvSpPr>
        <p:spPr>
          <a:xfrm>
            <a:off x="467139" y="1507361"/>
            <a:ext cx="11367052" cy="1754326"/>
          </a:xfrm>
          <a:prstGeom prst="rect">
            <a:avLst/>
          </a:prstGeom>
          <a:noFill/>
        </p:spPr>
        <p:txBody>
          <a:bodyPr wrap="square">
            <a:spAutoFit/>
          </a:bodyPr>
          <a:lstStyle/>
          <a:p>
            <a:pPr algn="just"/>
            <a:r>
              <a:rPr lang="fr-FR" b="0" i="0" dirty="0">
                <a:solidFill>
                  <a:srgbClr val="000000"/>
                </a:solidFill>
                <a:effectLst/>
                <a:latin typeface="Segoe UI" panose="020B0502040204020203" pitchFamily="34" charset="0"/>
              </a:rPr>
              <a:t>Cette classe descend directement de la classe Object : c'est la classe de base pour le traitement des erreurs.</a:t>
            </a:r>
          </a:p>
          <a:p>
            <a:pPr algn="just"/>
            <a:r>
              <a:rPr lang="fr-FR" b="0" i="0" dirty="0">
                <a:solidFill>
                  <a:srgbClr val="000000"/>
                </a:solidFill>
                <a:effectLst/>
                <a:latin typeface="Segoe UI" panose="020B0502040204020203" pitchFamily="34" charset="0"/>
              </a:rPr>
              <a:t>Cette classe possède deux constructeurs :</a:t>
            </a:r>
          </a:p>
          <a:p>
            <a:pPr algn="just"/>
            <a:endParaRPr lang="fr-FR" dirty="0">
              <a:solidFill>
                <a:srgbClr val="000000"/>
              </a:solidFill>
              <a:latin typeface="Segoe UI" panose="020B0502040204020203" pitchFamily="34" charset="0"/>
            </a:endParaRPr>
          </a:p>
          <a:p>
            <a:pPr algn="just"/>
            <a:r>
              <a:rPr lang="fr-FR" b="0" i="0" dirty="0">
                <a:solidFill>
                  <a:srgbClr val="000000"/>
                </a:solidFill>
                <a:effectLst/>
                <a:latin typeface="Segoe UI" panose="020B0502040204020203" pitchFamily="34" charset="0"/>
              </a:rPr>
              <a:t>	</a:t>
            </a:r>
            <a:r>
              <a:rPr lang="fr-FR" b="1" i="0" dirty="0" err="1">
                <a:solidFill>
                  <a:srgbClr val="000000"/>
                </a:solidFill>
                <a:effectLst/>
                <a:latin typeface="Segoe UI" panose="020B0502040204020203" pitchFamily="34" charset="0"/>
              </a:rPr>
              <a:t>Throwable</a:t>
            </a:r>
            <a:r>
              <a:rPr lang="fr-FR" b="1" i="0" dirty="0">
                <a:solidFill>
                  <a:srgbClr val="000000"/>
                </a:solidFill>
                <a:effectLst/>
                <a:latin typeface="Segoe UI" panose="020B0502040204020203" pitchFamily="34" charset="0"/>
              </a:rPr>
              <a:t>()</a:t>
            </a:r>
          </a:p>
          <a:p>
            <a:pPr algn="just"/>
            <a:r>
              <a:rPr lang="fr-FR" dirty="0">
                <a:solidFill>
                  <a:srgbClr val="000000"/>
                </a:solidFill>
                <a:latin typeface="Segoe UI" panose="020B0502040204020203" pitchFamily="34" charset="0"/>
              </a:rPr>
              <a:t>	</a:t>
            </a:r>
            <a:r>
              <a:rPr lang="fr-FR" b="1" dirty="0" err="1">
                <a:solidFill>
                  <a:srgbClr val="000000"/>
                </a:solidFill>
                <a:latin typeface="Segoe UI" panose="020B0502040204020203" pitchFamily="34" charset="0"/>
              </a:rPr>
              <a:t>Throwable</a:t>
            </a:r>
            <a:r>
              <a:rPr lang="fr-FR" b="1" dirty="0">
                <a:solidFill>
                  <a:srgbClr val="000000"/>
                </a:solidFill>
                <a:latin typeface="Segoe UI" panose="020B0502040204020203" pitchFamily="34" charset="0"/>
              </a:rPr>
              <a:t>(String)</a:t>
            </a:r>
            <a:r>
              <a:rPr lang="fr-FR" dirty="0">
                <a:solidFill>
                  <a:srgbClr val="000000"/>
                </a:solidFill>
                <a:latin typeface="Segoe UI" panose="020B0502040204020203" pitchFamily="34" charset="0"/>
              </a:rPr>
              <a:t>: La chaîne de caractère </a:t>
            </a:r>
            <a:r>
              <a:rPr lang="fr-FR" b="0" i="0" dirty="0">
                <a:solidFill>
                  <a:srgbClr val="000000"/>
                </a:solidFill>
                <a:effectLst/>
                <a:latin typeface="Segoe UI" panose="020B0502040204020203" pitchFamily="34" charset="0"/>
              </a:rPr>
              <a:t>en paramètre permet de définir un message qui décrit 				    l'exception et qui pourra être consulté dans un bloc catch.</a:t>
            </a:r>
          </a:p>
        </p:txBody>
      </p:sp>
      <p:sp>
        <p:nvSpPr>
          <p:cNvPr id="7" name="ZoneTexte 6">
            <a:extLst>
              <a:ext uri="{FF2B5EF4-FFF2-40B4-BE49-F238E27FC236}">
                <a16:creationId xmlns:a16="http://schemas.microsoft.com/office/drawing/2014/main" id="{7BB506D6-282D-416F-9DB2-E0F8C0178E4A}"/>
              </a:ext>
            </a:extLst>
          </p:cNvPr>
          <p:cNvSpPr txBox="1"/>
          <p:nvPr/>
        </p:nvSpPr>
        <p:spPr>
          <a:xfrm>
            <a:off x="467139" y="3472928"/>
            <a:ext cx="6102626" cy="369332"/>
          </a:xfrm>
          <a:prstGeom prst="rect">
            <a:avLst/>
          </a:prstGeom>
          <a:noFill/>
        </p:spPr>
        <p:txBody>
          <a:bodyPr wrap="square">
            <a:spAutoFit/>
          </a:bodyPr>
          <a:lstStyle/>
          <a:p>
            <a:r>
              <a:rPr lang="fr-FR" b="0" i="0" dirty="0">
                <a:solidFill>
                  <a:srgbClr val="000000"/>
                </a:solidFill>
                <a:effectLst/>
                <a:latin typeface="Segoe UI" panose="020B0502040204020203" pitchFamily="34" charset="0"/>
              </a:rPr>
              <a:t>Les principales méthodes de la classe </a:t>
            </a:r>
            <a:r>
              <a:rPr lang="fr-FR" b="0" i="0" dirty="0" err="1">
                <a:solidFill>
                  <a:srgbClr val="000000"/>
                </a:solidFill>
                <a:effectLst/>
                <a:latin typeface="Segoe UI" panose="020B0502040204020203" pitchFamily="34" charset="0"/>
              </a:rPr>
              <a:t>Throwable</a:t>
            </a:r>
            <a:r>
              <a:rPr lang="fr-FR" b="0" i="0" dirty="0">
                <a:solidFill>
                  <a:srgbClr val="000000"/>
                </a:solidFill>
                <a:effectLst/>
                <a:latin typeface="Segoe UI" panose="020B0502040204020203" pitchFamily="34" charset="0"/>
              </a:rPr>
              <a:t> sont :</a:t>
            </a:r>
            <a:endParaRPr lang="fr-FR" dirty="0"/>
          </a:p>
        </p:txBody>
      </p:sp>
      <p:pic>
        <p:nvPicPr>
          <p:cNvPr id="9" name="Image 8">
            <a:extLst>
              <a:ext uri="{FF2B5EF4-FFF2-40B4-BE49-F238E27FC236}">
                <a16:creationId xmlns:a16="http://schemas.microsoft.com/office/drawing/2014/main" id="{4E507AAA-1D0B-4555-8C44-765DF01768E1}"/>
              </a:ext>
            </a:extLst>
          </p:cNvPr>
          <p:cNvPicPr>
            <a:picLocks noChangeAspect="1"/>
          </p:cNvPicPr>
          <p:nvPr/>
        </p:nvPicPr>
        <p:blipFill>
          <a:blip r:embed="rId2"/>
          <a:stretch>
            <a:fillRect/>
          </a:stretch>
        </p:blipFill>
        <p:spPr>
          <a:xfrm>
            <a:off x="180975" y="4283558"/>
            <a:ext cx="11830050" cy="1895475"/>
          </a:xfrm>
          <a:prstGeom prst="rect">
            <a:avLst/>
          </a:prstGeom>
        </p:spPr>
      </p:pic>
    </p:spTree>
    <p:extLst>
      <p:ext uri="{BB962C8B-B14F-4D97-AF65-F5344CB8AC3E}">
        <p14:creationId xmlns:p14="http://schemas.microsoft.com/office/powerpoint/2010/main" val="208140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5" name="ZoneTexte 4">
            <a:extLst>
              <a:ext uri="{FF2B5EF4-FFF2-40B4-BE49-F238E27FC236}">
                <a16:creationId xmlns:a16="http://schemas.microsoft.com/office/drawing/2014/main" id="{7AF5CDFD-F051-44B5-8317-AA729F4B753D}"/>
              </a:ext>
            </a:extLst>
          </p:cNvPr>
          <p:cNvSpPr txBox="1"/>
          <p:nvPr/>
        </p:nvSpPr>
        <p:spPr>
          <a:xfrm>
            <a:off x="318052" y="703662"/>
            <a:ext cx="9316278" cy="369332"/>
          </a:xfrm>
          <a:prstGeom prst="rect">
            <a:avLst/>
          </a:prstGeom>
          <a:noFill/>
        </p:spPr>
        <p:txBody>
          <a:bodyPr wrap="square" rtlCol="0">
            <a:spAutoFit/>
          </a:bodyPr>
          <a:lstStyle/>
          <a:p>
            <a:r>
              <a:rPr lang="fr-FR" b="1" dirty="0"/>
              <a:t>La classe </a:t>
            </a:r>
            <a:r>
              <a:rPr lang="fr-FR" b="1" dirty="0" err="1"/>
              <a:t>Throwable</a:t>
            </a:r>
            <a:endParaRPr lang="fr-FR" b="1" dirty="0"/>
          </a:p>
        </p:txBody>
      </p:sp>
      <p:pic>
        <p:nvPicPr>
          <p:cNvPr id="7" name="Image 6">
            <a:extLst>
              <a:ext uri="{FF2B5EF4-FFF2-40B4-BE49-F238E27FC236}">
                <a16:creationId xmlns:a16="http://schemas.microsoft.com/office/drawing/2014/main" id="{FDDA5B55-DE1D-4054-9144-A084769D3390}"/>
              </a:ext>
            </a:extLst>
          </p:cNvPr>
          <p:cNvPicPr>
            <a:picLocks noChangeAspect="1"/>
          </p:cNvPicPr>
          <p:nvPr/>
        </p:nvPicPr>
        <p:blipFill>
          <a:blip r:embed="rId2"/>
          <a:stretch>
            <a:fillRect/>
          </a:stretch>
        </p:blipFill>
        <p:spPr>
          <a:xfrm>
            <a:off x="2741958" y="1165327"/>
            <a:ext cx="5779190" cy="3231629"/>
          </a:xfrm>
          <a:prstGeom prst="rect">
            <a:avLst/>
          </a:prstGeom>
          <a:ln>
            <a:solidFill>
              <a:schemeClr val="tx1"/>
            </a:solidFill>
          </a:ln>
        </p:spPr>
      </p:pic>
      <p:pic>
        <p:nvPicPr>
          <p:cNvPr id="9" name="Image 8">
            <a:extLst>
              <a:ext uri="{FF2B5EF4-FFF2-40B4-BE49-F238E27FC236}">
                <a16:creationId xmlns:a16="http://schemas.microsoft.com/office/drawing/2014/main" id="{47BFA395-5F40-43BD-A2B3-7A7D5F61D06C}"/>
              </a:ext>
            </a:extLst>
          </p:cNvPr>
          <p:cNvPicPr>
            <a:picLocks noChangeAspect="1"/>
          </p:cNvPicPr>
          <p:nvPr/>
        </p:nvPicPr>
        <p:blipFill>
          <a:blip r:embed="rId3"/>
          <a:stretch>
            <a:fillRect/>
          </a:stretch>
        </p:blipFill>
        <p:spPr>
          <a:xfrm>
            <a:off x="3010935" y="4581622"/>
            <a:ext cx="5510213" cy="1981811"/>
          </a:xfrm>
          <a:prstGeom prst="rect">
            <a:avLst/>
          </a:prstGeom>
        </p:spPr>
      </p:pic>
    </p:spTree>
    <p:extLst>
      <p:ext uri="{BB962C8B-B14F-4D97-AF65-F5344CB8AC3E}">
        <p14:creationId xmlns:p14="http://schemas.microsoft.com/office/powerpoint/2010/main" val="105848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5" name="ZoneTexte 4">
            <a:extLst>
              <a:ext uri="{FF2B5EF4-FFF2-40B4-BE49-F238E27FC236}">
                <a16:creationId xmlns:a16="http://schemas.microsoft.com/office/drawing/2014/main" id="{7AF5CDFD-F051-44B5-8317-AA729F4B753D}"/>
              </a:ext>
            </a:extLst>
          </p:cNvPr>
          <p:cNvSpPr txBox="1"/>
          <p:nvPr/>
        </p:nvSpPr>
        <p:spPr>
          <a:xfrm>
            <a:off x="636104" y="1020418"/>
            <a:ext cx="9316278" cy="646331"/>
          </a:xfrm>
          <a:prstGeom prst="rect">
            <a:avLst/>
          </a:prstGeom>
          <a:noFill/>
        </p:spPr>
        <p:txBody>
          <a:bodyPr wrap="square" rtlCol="0">
            <a:spAutoFit/>
          </a:bodyPr>
          <a:lstStyle/>
          <a:p>
            <a:r>
              <a:rPr lang="fr-FR" b="1" dirty="0"/>
              <a:t>Les classes</a:t>
            </a:r>
            <a:r>
              <a:rPr lang="fr-FR" b="0" i="0" dirty="0">
                <a:solidFill>
                  <a:srgbClr val="000000"/>
                </a:solidFill>
                <a:effectLst/>
                <a:latin typeface="Segoe UI" panose="020B0502040204020203" pitchFamily="34" charset="0"/>
              </a:rPr>
              <a:t> </a:t>
            </a:r>
            <a:r>
              <a:rPr lang="fr-FR" b="1" dirty="0"/>
              <a:t>Exception, </a:t>
            </a:r>
            <a:r>
              <a:rPr lang="fr-FR" b="1" dirty="0" err="1"/>
              <a:t>RunTimeException</a:t>
            </a:r>
            <a:r>
              <a:rPr lang="fr-FR" b="1" dirty="0"/>
              <a:t> et </a:t>
            </a:r>
            <a:r>
              <a:rPr lang="fr-FR" b="1" dirty="0" err="1"/>
              <a:t>Error</a:t>
            </a:r>
            <a:endParaRPr lang="fr-FR" b="1" dirty="0"/>
          </a:p>
          <a:p>
            <a:endParaRPr lang="fr-FR" b="1" dirty="0"/>
          </a:p>
        </p:txBody>
      </p:sp>
      <p:sp>
        <p:nvSpPr>
          <p:cNvPr id="6" name="ZoneTexte 5">
            <a:extLst>
              <a:ext uri="{FF2B5EF4-FFF2-40B4-BE49-F238E27FC236}">
                <a16:creationId xmlns:a16="http://schemas.microsoft.com/office/drawing/2014/main" id="{D961795E-234E-4162-A51B-26F31A6D9EA7}"/>
              </a:ext>
            </a:extLst>
          </p:cNvPr>
          <p:cNvSpPr txBox="1"/>
          <p:nvPr/>
        </p:nvSpPr>
        <p:spPr>
          <a:xfrm>
            <a:off x="824950" y="1600489"/>
            <a:ext cx="11274286" cy="369332"/>
          </a:xfrm>
          <a:prstGeom prst="rect">
            <a:avLst/>
          </a:prstGeom>
          <a:noFill/>
        </p:spPr>
        <p:txBody>
          <a:bodyPr wrap="square">
            <a:spAutoFit/>
          </a:bodyPr>
          <a:lstStyle/>
          <a:p>
            <a:pPr algn="just"/>
            <a:r>
              <a:rPr lang="fr-FR" b="0" i="0" dirty="0">
                <a:solidFill>
                  <a:srgbClr val="000000"/>
                </a:solidFill>
                <a:effectLst/>
                <a:latin typeface="Segoe UI" panose="020B0502040204020203" pitchFamily="34" charset="0"/>
              </a:rPr>
              <a:t>Ces trois classes descendent de </a:t>
            </a:r>
            <a:r>
              <a:rPr lang="fr-FR" b="0" i="0" dirty="0" err="1">
                <a:solidFill>
                  <a:srgbClr val="000000"/>
                </a:solidFill>
                <a:effectLst/>
                <a:latin typeface="Segoe UI" panose="020B0502040204020203" pitchFamily="34" charset="0"/>
              </a:rPr>
              <a:t>Throwable</a:t>
            </a:r>
            <a:r>
              <a:rPr lang="fr-FR" b="0" i="0" dirty="0">
                <a:solidFill>
                  <a:srgbClr val="000000"/>
                </a:solidFill>
                <a:effectLst/>
                <a:latin typeface="Segoe UI" panose="020B0502040204020203" pitchFamily="34" charset="0"/>
              </a:rPr>
              <a:t> : en fait, toutes les exceptions dérivent de la classe </a:t>
            </a:r>
            <a:r>
              <a:rPr lang="fr-FR" b="0" i="0" dirty="0" err="1">
                <a:solidFill>
                  <a:srgbClr val="000000"/>
                </a:solidFill>
                <a:effectLst/>
                <a:latin typeface="Segoe UI" panose="020B0502040204020203" pitchFamily="34" charset="0"/>
              </a:rPr>
              <a:t>Throwable</a:t>
            </a:r>
            <a:r>
              <a:rPr lang="fr-FR" b="0" i="0" dirty="0">
                <a:solidFill>
                  <a:srgbClr val="000000"/>
                </a:solidFill>
                <a:effectLst/>
                <a:latin typeface="Segoe UI" panose="020B0502040204020203" pitchFamily="34" charset="0"/>
              </a:rPr>
              <a:t>.</a:t>
            </a:r>
            <a:endParaRPr lang="fr-FR" dirty="0"/>
          </a:p>
        </p:txBody>
      </p:sp>
      <p:pic>
        <p:nvPicPr>
          <p:cNvPr id="4" name="Image 3">
            <a:extLst>
              <a:ext uri="{FF2B5EF4-FFF2-40B4-BE49-F238E27FC236}">
                <a16:creationId xmlns:a16="http://schemas.microsoft.com/office/drawing/2014/main" id="{99BEF877-1F81-427D-BBEC-020974F9C2DE}"/>
              </a:ext>
            </a:extLst>
          </p:cNvPr>
          <p:cNvPicPr>
            <a:picLocks noChangeAspect="1"/>
          </p:cNvPicPr>
          <p:nvPr/>
        </p:nvPicPr>
        <p:blipFill>
          <a:blip r:embed="rId2"/>
          <a:stretch>
            <a:fillRect/>
          </a:stretch>
        </p:blipFill>
        <p:spPr>
          <a:xfrm>
            <a:off x="9096375" y="2507398"/>
            <a:ext cx="3095625" cy="2438400"/>
          </a:xfrm>
          <a:prstGeom prst="rect">
            <a:avLst/>
          </a:prstGeom>
        </p:spPr>
      </p:pic>
      <p:sp>
        <p:nvSpPr>
          <p:cNvPr id="8" name="ZoneTexte 7">
            <a:extLst>
              <a:ext uri="{FF2B5EF4-FFF2-40B4-BE49-F238E27FC236}">
                <a16:creationId xmlns:a16="http://schemas.microsoft.com/office/drawing/2014/main" id="{1AF68A9D-F1CC-495A-92FF-86B372380E18}"/>
              </a:ext>
            </a:extLst>
          </p:cNvPr>
          <p:cNvSpPr txBox="1"/>
          <p:nvPr/>
        </p:nvSpPr>
        <p:spPr>
          <a:xfrm>
            <a:off x="824950" y="2595193"/>
            <a:ext cx="8372059" cy="923330"/>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La classe </a:t>
            </a:r>
            <a:r>
              <a:rPr lang="fr-FR" dirty="0" err="1">
                <a:latin typeface="Arial" panose="020B0604020202020204" pitchFamily="34" charset="0"/>
                <a:cs typeface="Arial" panose="020B0604020202020204" pitchFamily="34" charset="0"/>
              </a:rPr>
              <a:t>Error</a:t>
            </a:r>
            <a:r>
              <a:rPr lang="fr-FR" dirty="0">
                <a:latin typeface="Arial" panose="020B0604020202020204" pitchFamily="34" charset="0"/>
                <a:cs typeface="Arial" panose="020B0604020202020204" pitchFamily="34" charset="0"/>
              </a:rPr>
              <a:t> représente une erreur grave intervenue dans la machine virtuelle Java ou dans un sous système Java. L'application Java s'arrête instantanément dès l'apparition d'une exception de la classe </a:t>
            </a:r>
            <a:r>
              <a:rPr lang="fr-FR" dirty="0" err="1">
                <a:latin typeface="Arial" panose="020B0604020202020204" pitchFamily="34" charset="0"/>
                <a:cs typeface="Arial" panose="020B0604020202020204" pitchFamily="34" charset="0"/>
              </a:rPr>
              <a:t>Error</a:t>
            </a:r>
            <a:r>
              <a:rPr lang="fr-FR" dirty="0">
                <a:latin typeface="Arial" panose="020B0604020202020204" pitchFamily="34" charset="0"/>
                <a:cs typeface="Arial" panose="020B0604020202020204" pitchFamily="34" charset="0"/>
              </a:rPr>
              <a:t>.</a:t>
            </a:r>
          </a:p>
        </p:txBody>
      </p:sp>
      <p:sp>
        <p:nvSpPr>
          <p:cNvPr id="10" name="ZoneTexte 9">
            <a:extLst>
              <a:ext uri="{FF2B5EF4-FFF2-40B4-BE49-F238E27FC236}">
                <a16:creationId xmlns:a16="http://schemas.microsoft.com/office/drawing/2014/main" id="{A2983CC3-7577-41EF-A006-6F42686CE70E}"/>
              </a:ext>
            </a:extLst>
          </p:cNvPr>
          <p:cNvSpPr txBox="1"/>
          <p:nvPr/>
        </p:nvSpPr>
        <p:spPr>
          <a:xfrm>
            <a:off x="596347" y="4350602"/>
            <a:ext cx="8809380" cy="923330"/>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La classe Exception représente des erreurs moins graves. Les exceptions héritant de la classe </a:t>
            </a:r>
            <a:r>
              <a:rPr lang="fr-FR" dirty="0" err="1">
                <a:latin typeface="Arial" panose="020B0604020202020204" pitchFamily="34" charset="0"/>
                <a:cs typeface="Arial" panose="020B0604020202020204" pitchFamily="34" charset="0"/>
              </a:rPr>
              <a:t>RuntimeException</a:t>
            </a:r>
            <a:r>
              <a:rPr lang="fr-FR" dirty="0">
                <a:latin typeface="Arial" panose="020B0604020202020204" pitchFamily="34" charset="0"/>
                <a:cs typeface="Arial" panose="020B0604020202020204" pitchFamily="34" charset="0"/>
              </a:rPr>
              <a:t> n'ont pas besoin d'être détectées impérativement par des blocs </a:t>
            </a:r>
            <a:r>
              <a:rPr lang="fr-FR" dirty="0" err="1">
                <a:latin typeface="Arial" panose="020B0604020202020204" pitchFamily="34" charset="0"/>
                <a:cs typeface="Arial" panose="020B0604020202020204" pitchFamily="34" charset="0"/>
              </a:rPr>
              <a:t>try</a:t>
            </a:r>
            <a:r>
              <a:rPr lang="fr-FR" dirty="0">
                <a:latin typeface="Arial" panose="020B0604020202020204" pitchFamily="34" charset="0"/>
                <a:cs typeface="Arial" panose="020B0604020202020204" pitchFamily="34" charset="0"/>
              </a:rPr>
              <a:t>/catch.</a:t>
            </a:r>
          </a:p>
        </p:txBody>
      </p:sp>
    </p:spTree>
    <p:extLst>
      <p:ext uri="{BB962C8B-B14F-4D97-AF65-F5344CB8AC3E}">
        <p14:creationId xmlns:p14="http://schemas.microsoft.com/office/powerpoint/2010/main" val="245817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E07A0-4094-4E49-A66C-CFD78EC585B5}"/>
              </a:ext>
            </a:extLst>
          </p:cNvPr>
          <p:cNvSpPr/>
          <p:nvPr/>
        </p:nvSpPr>
        <p:spPr>
          <a:xfrm>
            <a:off x="0" y="-38097"/>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rial" panose="020B0604020202020204" pitchFamily="34" charset="0"/>
                <a:cs typeface="Arial" panose="020B0604020202020204" pitchFamily="34" charset="0"/>
              </a:rPr>
              <a:t>Langage Java : les exceptions</a:t>
            </a:r>
          </a:p>
        </p:txBody>
      </p:sp>
      <p:sp>
        <p:nvSpPr>
          <p:cNvPr id="3" name="ZoneTexte 2">
            <a:extLst>
              <a:ext uri="{FF2B5EF4-FFF2-40B4-BE49-F238E27FC236}">
                <a16:creationId xmlns:a16="http://schemas.microsoft.com/office/drawing/2014/main" id="{A5ED10A0-D9D9-41AD-8384-B54F11E94FDB}"/>
              </a:ext>
            </a:extLst>
          </p:cNvPr>
          <p:cNvSpPr txBox="1"/>
          <p:nvPr/>
        </p:nvSpPr>
        <p:spPr>
          <a:xfrm>
            <a:off x="318052" y="980661"/>
            <a:ext cx="9316278" cy="369332"/>
          </a:xfrm>
          <a:prstGeom prst="rect">
            <a:avLst/>
          </a:prstGeom>
          <a:noFill/>
        </p:spPr>
        <p:txBody>
          <a:bodyPr wrap="square" rtlCol="0">
            <a:spAutoFit/>
          </a:bodyPr>
          <a:lstStyle/>
          <a:p>
            <a:r>
              <a:rPr lang="fr-FR" b="1" dirty="0"/>
              <a:t>Les mots clés </a:t>
            </a:r>
            <a:r>
              <a:rPr lang="fr-FR" b="1" dirty="0" err="1"/>
              <a:t>throws</a:t>
            </a:r>
            <a:r>
              <a:rPr lang="fr-FR" b="1" dirty="0"/>
              <a:t> et </a:t>
            </a:r>
            <a:r>
              <a:rPr lang="fr-FR" b="1" dirty="0" err="1"/>
              <a:t>throw</a:t>
            </a:r>
            <a:endParaRPr lang="fr-FR" b="1" dirty="0"/>
          </a:p>
        </p:txBody>
      </p:sp>
      <p:sp>
        <p:nvSpPr>
          <p:cNvPr id="5" name="ZoneTexte 4">
            <a:extLst>
              <a:ext uri="{FF2B5EF4-FFF2-40B4-BE49-F238E27FC236}">
                <a16:creationId xmlns:a16="http://schemas.microsoft.com/office/drawing/2014/main" id="{FEF3D0C6-607E-40F6-8B5F-C4C2573539A0}"/>
              </a:ext>
            </a:extLst>
          </p:cNvPr>
          <p:cNvSpPr txBox="1"/>
          <p:nvPr/>
        </p:nvSpPr>
        <p:spPr>
          <a:xfrm>
            <a:off x="318051" y="1494327"/>
            <a:ext cx="11675165" cy="923330"/>
          </a:xfrm>
          <a:prstGeom prst="rect">
            <a:avLst/>
          </a:prstGeom>
          <a:noFill/>
        </p:spPr>
        <p:txBody>
          <a:bodyPr wrap="square">
            <a:spAutoFit/>
          </a:bodyPr>
          <a:lstStyle/>
          <a:p>
            <a:pPr algn="just"/>
            <a:r>
              <a:rPr lang="fr-FR" dirty="0">
                <a:latin typeface="Arial" panose="020B0604020202020204" pitchFamily="34" charset="0"/>
                <a:cs typeface="Arial" panose="020B0604020202020204" pitchFamily="34" charset="0"/>
              </a:rPr>
              <a:t>Pour générer une exception, il suffit d'utiliser le mot clé </a:t>
            </a:r>
            <a:r>
              <a:rPr lang="fr-FR" b="1" dirty="0" err="1">
                <a:latin typeface="Arial" panose="020B0604020202020204" pitchFamily="34" charset="0"/>
                <a:cs typeface="Arial" panose="020B0604020202020204" pitchFamily="34" charset="0"/>
              </a:rPr>
              <a:t>throw</a:t>
            </a:r>
            <a:r>
              <a:rPr lang="fr-FR" dirty="0">
                <a:latin typeface="Arial" panose="020B0604020202020204" pitchFamily="34" charset="0"/>
                <a:cs typeface="Arial" panose="020B0604020202020204" pitchFamily="34" charset="0"/>
              </a:rPr>
              <a:t>, suivi d'un objet dont la classe dérive de </a:t>
            </a:r>
            <a:r>
              <a:rPr lang="fr-FR" dirty="0" err="1">
                <a:latin typeface="Arial" panose="020B0604020202020204" pitchFamily="34" charset="0"/>
                <a:cs typeface="Arial" panose="020B0604020202020204" pitchFamily="34" charset="0"/>
              </a:rPr>
              <a:t>Throwable</a:t>
            </a:r>
            <a:r>
              <a:rPr lang="fr-FR" dirty="0">
                <a:latin typeface="Arial" panose="020B0604020202020204" pitchFamily="34" charset="0"/>
                <a:cs typeface="Arial" panose="020B0604020202020204" pitchFamily="34" charset="0"/>
              </a:rPr>
              <a:t>. Si l'on veut générer une exception dans une méthode avec </a:t>
            </a:r>
            <a:r>
              <a:rPr lang="fr-FR" b="1" dirty="0" err="1">
                <a:latin typeface="Arial" panose="020B0604020202020204" pitchFamily="34" charset="0"/>
                <a:cs typeface="Arial" panose="020B0604020202020204" pitchFamily="34" charset="0"/>
              </a:rPr>
              <a:t>throw</a:t>
            </a:r>
            <a:r>
              <a:rPr lang="fr-FR" dirty="0">
                <a:latin typeface="Arial" panose="020B0604020202020204" pitchFamily="34" charset="0"/>
                <a:cs typeface="Arial" panose="020B0604020202020204" pitchFamily="34" charset="0"/>
              </a:rPr>
              <a:t>, il faut l'indiquer dans la déclaration de la méthode, en utilisant le mot clé </a:t>
            </a:r>
            <a:r>
              <a:rPr lang="fr-FR" b="1" dirty="0" err="1">
                <a:latin typeface="Arial" panose="020B0604020202020204" pitchFamily="34" charset="0"/>
                <a:cs typeface="Arial" panose="020B0604020202020204" pitchFamily="34" charset="0"/>
              </a:rPr>
              <a:t>throws</a:t>
            </a:r>
            <a:r>
              <a:rPr lang="fr-FR" dirty="0">
                <a:latin typeface="Arial" panose="020B0604020202020204" pitchFamily="34" charset="0"/>
                <a:cs typeface="Arial" panose="020B0604020202020204" pitchFamily="34" charset="0"/>
              </a:rPr>
              <a:t>.</a:t>
            </a:r>
          </a:p>
        </p:txBody>
      </p:sp>
      <p:sp>
        <p:nvSpPr>
          <p:cNvPr id="7" name="ZoneTexte 6">
            <a:extLst>
              <a:ext uri="{FF2B5EF4-FFF2-40B4-BE49-F238E27FC236}">
                <a16:creationId xmlns:a16="http://schemas.microsoft.com/office/drawing/2014/main" id="{709005D1-F7B9-43C4-9774-905E48044EA0}"/>
              </a:ext>
            </a:extLst>
          </p:cNvPr>
          <p:cNvSpPr txBox="1"/>
          <p:nvPr/>
        </p:nvSpPr>
        <p:spPr>
          <a:xfrm>
            <a:off x="331303" y="2645106"/>
            <a:ext cx="11675165" cy="3416320"/>
          </a:xfrm>
          <a:prstGeom prst="rect">
            <a:avLst/>
          </a:prstGeom>
          <a:noFill/>
        </p:spPr>
        <p:txBody>
          <a:bodyPr wrap="square">
            <a:spAutoFit/>
          </a:bodyPr>
          <a:lstStyle/>
          <a:p>
            <a:pPr algn="just"/>
            <a:r>
              <a:rPr lang="fr-FR" dirty="0">
                <a:latin typeface="Arial" panose="020B0604020202020204" pitchFamily="34" charset="0"/>
                <a:cs typeface="Arial" panose="020B0604020202020204" pitchFamily="34" charset="0"/>
              </a:rPr>
              <a:t>Les méthodes pouvant lever des exceptions doivent inclure une clause </a:t>
            </a:r>
            <a:r>
              <a:rPr lang="fr-FR" b="1" dirty="0" err="1">
                <a:latin typeface="Arial" panose="020B0604020202020204" pitchFamily="34" charset="0"/>
                <a:cs typeface="Arial" panose="020B0604020202020204" pitchFamily="34" charset="0"/>
              </a:rPr>
              <a:t>throws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nom_exception</a:t>
            </a:r>
            <a:r>
              <a:rPr lang="fr-FR" dirty="0">
                <a:latin typeface="Arial" panose="020B0604020202020204" pitchFamily="34" charset="0"/>
                <a:cs typeface="Arial" panose="020B0604020202020204" pitchFamily="34" charset="0"/>
              </a:rPr>
              <a:t> dans leur en-tête. L'objectif est double : avoir une valeur documentaire et préciser au compilateur que cette méthode pourra lever cette exception et que toute méthode qui l'appelle devra prendre en compte cette exception (traitement ou propagation).</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Si la méthode appelante ne traite pas l'erreur ou ne la propage pas, le compilateur génère l'exception </a:t>
            </a:r>
            <a:r>
              <a:rPr lang="fr-FR" dirty="0" err="1">
                <a:latin typeface="Arial" panose="020B0604020202020204" pitchFamily="34" charset="0"/>
                <a:cs typeface="Arial" panose="020B0604020202020204" pitchFamily="34" charset="0"/>
              </a:rPr>
              <a:t>nom_exception</a:t>
            </a:r>
            <a:r>
              <a:rPr lang="fr-FR" dirty="0">
                <a:latin typeface="Arial" panose="020B0604020202020204" pitchFamily="34" charset="0"/>
                <a:cs typeface="Arial" panose="020B0604020202020204" pitchFamily="34" charset="0"/>
              </a:rPr>
              <a:t> must </a:t>
            </a:r>
            <a:r>
              <a:rPr lang="fr-FR" dirty="0" err="1">
                <a:latin typeface="Arial" panose="020B0604020202020204" pitchFamily="34" charset="0"/>
                <a:cs typeface="Arial" panose="020B0604020202020204" pitchFamily="34" charset="0"/>
              </a:rPr>
              <a:t>be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caught</a:t>
            </a:r>
            <a:r>
              <a:rPr lang="fr-FR" dirty="0">
                <a:latin typeface="Arial" panose="020B0604020202020204" pitchFamily="34" charset="0"/>
                <a:cs typeface="Arial" panose="020B0604020202020204" pitchFamily="34" charset="0"/>
              </a:rPr>
              <a:t> or </a:t>
            </a:r>
            <a:r>
              <a:rPr lang="fr-FR" dirty="0" err="1">
                <a:latin typeface="Arial" panose="020B0604020202020204" pitchFamily="34" charset="0"/>
                <a:cs typeface="Arial" panose="020B0604020202020204" pitchFamily="34" charset="0"/>
              </a:rPr>
              <a:t>it</a:t>
            </a:r>
            <a:r>
              <a:rPr lang="fr-FR" dirty="0">
                <a:latin typeface="Arial" panose="020B0604020202020204" pitchFamily="34" charset="0"/>
                <a:cs typeface="Arial" panose="020B0604020202020204" pitchFamily="34" charset="0"/>
              </a:rPr>
              <a:t> must </a:t>
            </a:r>
            <a:r>
              <a:rPr lang="fr-FR" dirty="0" err="1">
                <a:latin typeface="Arial" panose="020B0604020202020204" pitchFamily="34" charset="0"/>
                <a:cs typeface="Arial" panose="020B0604020202020204" pitchFamily="34" charset="0"/>
              </a:rPr>
              <a:t>be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declared</a:t>
            </a:r>
            <a:r>
              <a:rPr lang="fr-FR" dirty="0">
                <a:latin typeface="Arial" panose="020B0604020202020204" pitchFamily="34" charset="0"/>
                <a:cs typeface="Arial" panose="020B0604020202020204" pitchFamily="34" charset="0"/>
              </a:rPr>
              <a:t> in the </a:t>
            </a:r>
            <a:r>
              <a:rPr lang="fr-FR" dirty="0" err="1">
                <a:latin typeface="Arial" panose="020B0604020202020204" pitchFamily="34" charset="0"/>
                <a:cs typeface="Arial" panose="020B0604020202020204" pitchFamily="34" charset="0"/>
              </a:rPr>
              <a:t>throws</a:t>
            </a:r>
            <a:r>
              <a:rPr lang="fr-FR" dirty="0">
                <a:latin typeface="Arial" panose="020B0604020202020204" pitchFamily="34" charset="0"/>
                <a:cs typeface="Arial" panose="020B0604020202020204" pitchFamily="34" charset="0"/>
              </a:rPr>
              <a:t> clause of </a:t>
            </a:r>
            <a:r>
              <a:rPr lang="fr-FR" dirty="0" err="1">
                <a:latin typeface="Arial" panose="020B0604020202020204" pitchFamily="34" charset="0"/>
                <a:cs typeface="Arial" panose="020B0604020202020204" pitchFamily="34" charset="0"/>
              </a:rPr>
              <a:t>this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Java n'oblige à déclarer les exceptions dans l'en-tête de la méthode que pour les exceptions dites contrôlées (</a:t>
            </a:r>
            <a:r>
              <a:rPr lang="fr-FR" dirty="0" err="1">
                <a:latin typeface="Arial" panose="020B0604020202020204" pitchFamily="34" charset="0"/>
                <a:cs typeface="Arial" panose="020B0604020202020204" pitchFamily="34" charset="0"/>
              </a:rPr>
              <a:t>checked</a:t>
            </a:r>
            <a:r>
              <a:rPr lang="fr-FR" dirty="0">
                <a:latin typeface="Arial" panose="020B0604020202020204" pitchFamily="34" charset="0"/>
                <a:cs typeface="Arial" panose="020B0604020202020204" pitchFamily="34" charset="0"/>
              </a:rPr>
              <a:t>). Les exceptions non contrôlées (</a:t>
            </a:r>
            <a:r>
              <a:rPr lang="fr-FR" dirty="0" err="1">
                <a:latin typeface="Arial" panose="020B0604020202020204" pitchFamily="34" charset="0"/>
                <a:cs typeface="Arial" panose="020B0604020202020204" pitchFamily="34" charset="0"/>
              </a:rPr>
              <a:t>unchecked</a:t>
            </a:r>
            <a:r>
              <a:rPr lang="fr-FR" dirty="0">
                <a:latin typeface="Arial" panose="020B0604020202020204" pitchFamily="34" charset="0"/>
                <a:cs typeface="Arial" panose="020B0604020202020204" pitchFamily="34" charset="0"/>
              </a:rPr>
              <a:t>) peuvent être capturées mais n'ont pas à être déclarées. Les exceptions et erreurs qui héritent de </a:t>
            </a:r>
            <a:r>
              <a:rPr lang="fr-FR" dirty="0" err="1">
                <a:latin typeface="Arial" panose="020B0604020202020204" pitchFamily="34" charset="0"/>
                <a:cs typeface="Arial" panose="020B0604020202020204" pitchFamily="34" charset="0"/>
              </a:rPr>
              <a:t>RunTimeException</a:t>
            </a:r>
            <a:r>
              <a:rPr lang="fr-FR" dirty="0">
                <a:latin typeface="Arial" panose="020B0604020202020204" pitchFamily="34" charset="0"/>
                <a:cs typeface="Arial" panose="020B0604020202020204" pitchFamily="34" charset="0"/>
              </a:rPr>
              <a:t> et de </a:t>
            </a:r>
            <a:r>
              <a:rPr lang="fr-FR" dirty="0" err="1">
                <a:latin typeface="Arial" panose="020B0604020202020204" pitchFamily="34" charset="0"/>
                <a:cs typeface="Arial" panose="020B0604020202020204" pitchFamily="34" charset="0"/>
              </a:rPr>
              <a:t>Error</a:t>
            </a:r>
            <a:r>
              <a:rPr lang="fr-FR" dirty="0">
                <a:latin typeface="Arial" panose="020B0604020202020204" pitchFamily="34" charset="0"/>
                <a:cs typeface="Arial" panose="020B0604020202020204" pitchFamily="34" charset="0"/>
              </a:rPr>
              <a:t> sont non contrôlées. Toutes les autres exceptions sont contrôlées.</a:t>
            </a:r>
          </a:p>
        </p:txBody>
      </p:sp>
    </p:spTree>
    <p:extLst>
      <p:ext uri="{BB962C8B-B14F-4D97-AF65-F5344CB8AC3E}">
        <p14:creationId xmlns:p14="http://schemas.microsoft.com/office/powerpoint/2010/main" val="24748964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945</Words>
  <Application>Microsoft Office PowerPoint</Application>
  <PresentationFormat>Grand écran</PresentationFormat>
  <Paragraphs>53</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Segoe UI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22</cp:revision>
  <dcterms:created xsi:type="dcterms:W3CDTF">2022-04-26T14:56:28Z</dcterms:created>
  <dcterms:modified xsi:type="dcterms:W3CDTF">2022-05-13T16:17:39Z</dcterms:modified>
</cp:coreProperties>
</file>