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239" autoAdjust="0"/>
  </p:normalViewPr>
  <p:slideViewPr>
    <p:cSldViewPr snapToGrid="0">
      <p:cViewPr varScale="1">
        <p:scale>
          <a:sx n="59" d="100"/>
          <a:sy n="59" d="100"/>
        </p:scale>
        <p:origin x="11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F2E0F1-4009-4E09-A98F-ADF2B0D723B8}" type="datetimeFigureOut">
              <a:rPr lang="fr-FR" smtClean="0"/>
              <a:t>13/11/2023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D0019-86A4-4DAF-BFB5-27473490BD86}" type="slidenum">
              <a:rPr lang="fr-FR" smtClean="0"/>
              <a:t>‹N°›</a:t>
            </a:fld>
            <a:endParaRPr lang="fr-FR"/>
          </a:p>
        </p:txBody>
      </p:sp>
    </p:spTree>
    <p:extLst>
      <p:ext uri="{BB962C8B-B14F-4D97-AF65-F5344CB8AC3E}">
        <p14:creationId xmlns:p14="http://schemas.microsoft.com/office/powerpoint/2010/main" val="2474287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8DD0019-86A4-4DAF-BFB5-27473490BD86}" type="slidenum">
              <a:rPr lang="fr-FR" smtClean="0"/>
              <a:t>2</a:t>
            </a:fld>
            <a:endParaRPr lang="fr-FR"/>
          </a:p>
        </p:txBody>
      </p:sp>
    </p:spTree>
    <p:extLst>
      <p:ext uri="{BB962C8B-B14F-4D97-AF65-F5344CB8AC3E}">
        <p14:creationId xmlns:p14="http://schemas.microsoft.com/office/powerpoint/2010/main" val="2479439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8DD0019-86A4-4DAF-BFB5-27473490BD86}" type="slidenum">
              <a:rPr lang="fr-FR" smtClean="0"/>
              <a:t>11</a:t>
            </a:fld>
            <a:endParaRPr lang="fr-FR"/>
          </a:p>
        </p:txBody>
      </p:sp>
    </p:spTree>
    <p:extLst>
      <p:ext uri="{BB962C8B-B14F-4D97-AF65-F5344CB8AC3E}">
        <p14:creationId xmlns:p14="http://schemas.microsoft.com/office/powerpoint/2010/main" val="1561802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8DD0019-86A4-4DAF-BFB5-27473490BD86}" type="slidenum">
              <a:rPr lang="fr-FR" smtClean="0"/>
              <a:t>12</a:t>
            </a:fld>
            <a:endParaRPr lang="fr-FR"/>
          </a:p>
        </p:txBody>
      </p:sp>
    </p:spTree>
    <p:extLst>
      <p:ext uri="{BB962C8B-B14F-4D97-AF65-F5344CB8AC3E}">
        <p14:creationId xmlns:p14="http://schemas.microsoft.com/office/powerpoint/2010/main" val="2071681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8DD0019-86A4-4DAF-BFB5-27473490BD86}" type="slidenum">
              <a:rPr lang="fr-FR" smtClean="0"/>
              <a:t>13</a:t>
            </a:fld>
            <a:endParaRPr lang="fr-FR"/>
          </a:p>
        </p:txBody>
      </p:sp>
    </p:spTree>
    <p:extLst>
      <p:ext uri="{BB962C8B-B14F-4D97-AF65-F5344CB8AC3E}">
        <p14:creationId xmlns:p14="http://schemas.microsoft.com/office/powerpoint/2010/main" val="1158231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8DD0019-86A4-4DAF-BFB5-27473490BD86}" type="slidenum">
              <a:rPr lang="fr-FR" smtClean="0"/>
              <a:t>15</a:t>
            </a:fld>
            <a:endParaRPr lang="fr-FR"/>
          </a:p>
        </p:txBody>
      </p:sp>
    </p:spTree>
    <p:extLst>
      <p:ext uri="{BB962C8B-B14F-4D97-AF65-F5344CB8AC3E}">
        <p14:creationId xmlns:p14="http://schemas.microsoft.com/office/powerpoint/2010/main" val="1898927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8DD0019-86A4-4DAF-BFB5-27473490BD86}" type="slidenum">
              <a:rPr lang="fr-FR" smtClean="0"/>
              <a:t>16</a:t>
            </a:fld>
            <a:endParaRPr lang="fr-FR"/>
          </a:p>
        </p:txBody>
      </p:sp>
    </p:spTree>
    <p:extLst>
      <p:ext uri="{BB962C8B-B14F-4D97-AF65-F5344CB8AC3E}">
        <p14:creationId xmlns:p14="http://schemas.microsoft.com/office/powerpoint/2010/main" val="765319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i="0" dirty="0">
                <a:effectLst/>
                <a:latin typeface="Söhne"/>
              </a:rPr>
              <a:t>Importations :</a:t>
            </a:r>
            <a:r>
              <a:rPr lang="fr-FR" b="0" i="0" dirty="0">
                <a:solidFill>
                  <a:srgbClr val="D1D5DB"/>
                </a:solidFill>
                <a:effectLst/>
                <a:latin typeface="Söhne"/>
              </a:rPr>
              <a:t> Ces lignes importent les classes nécessaires de l'API Servlet, notamment celles liées à la gestion des requêtes et des réponses HTTP.</a:t>
            </a:r>
          </a:p>
          <a:p>
            <a:r>
              <a:rPr lang="fr-FR" b="1" i="0" dirty="0">
                <a:effectLst/>
                <a:latin typeface="Söhne"/>
              </a:rPr>
              <a:t>Déclaration de la classe :</a:t>
            </a:r>
            <a:r>
              <a:rPr lang="fr-FR" b="0" i="0" dirty="0">
                <a:solidFill>
                  <a:srgbClr val="D1D5DB"/>
                </a:solidFill>
                <a:effectLst/>
                <a:latin typeface="Söhne"/>
              </a:rPr>
              <a:t> La classe </a:t>
            </a:r>
            <a:r>
              <a:rPr lang="fr-FR" dirty="0" err="1"/>
              <a:t>HelloWorldServlet</a:t>
            </a:r>
            <a:r>
              <a:rPr lang="fr-FR" b="0" i="0" dirty="0">
                <a:solidFill>
                  <a:srgbClr val="D1D5DB"/>
                </a:solidFill>
                <a:effectLst/>
                <a:latin typeface="Söhne"/>
              </a:rPr>
              <a:t> étend </a:t>
            </a:r>
            <a:r>
              <a:rPr lang="fr-FR" dirty="0" err="1"/>
              <a:t>HttpServlet</a:t>
            </a:r>
            <a:r>
              <a:rPr lang="fr-FR" b="0" i="0" dirty="0">
                <a:solidFill>
                  <a:srgbClr val="D1D5DB"/>
                </a:solidFill>
                <a:effectLst/>
                <a:latin typeface="Söhne"/>
              </a:rPr>
              <a:t>, indiquant qu'elle est une servlet HTTP. Elle déclare également un numéro de série (</a:t>
            </a:r>
            <a:r>
              <a:rPr lang="fr-FR" dirty="0" err="1"/>
              <a:t>serialVersionUID</a:t>
            </a:r>
            <a:r>
              <a:rPr lang="fr-FR" b="0" i="0" dirty="0">
                <a:solidFill>
                  <a:srgbClr val="D1D5DB"/>
                </a:solidFill>
                <a:effectLst/>
                <a:latin typeface="Söhne"/>
              </a:rPr>
              <a:t>) qui est une valeur statique utilisée pour la gestion de la sérialisation des objets.</a:t>
            </a:r>
          </a:p>
          <a:p>
            <a:r>
              <a:rPr lang="fr-FR" b="1" i="0" dirty="0">
                <a:effectLst/>
                <a:latin typeface="Söhne"/>
              </a:rPr>
              <a:t>Méthode </a:t>
            </a:r>
            <a:r>
              <a:rPr lang="fr-FR" b="1" i="0" dirty="0" err="1">
                <a:effectLst/>
                <a:latin typeface="Söhne"/>
              </a:rPr>
              <a:t>doGet</a:t>
            </a:r>
            <a:r>
              <a:rPr lang="fr-FR" b="1" i="0" dirty="0">
                <a:effectLst/>
                <a:latin typeface="Söhne"/>
              </a:rPr>
              <a:t> :</a:t>
            </a:r>
            <a:r>
              <a:rPr lang="fr-FR" b="0" i="0" dirty="0">
                <a:solidFill>
                  <a:srgbClr val="D1D5DB"/>
                </a:solidFill>
                <a:effectLst/>
                <a:latin typeface="Söhne"/>
              </a:rPr>
              <a:t> Cette méthode est appelée pour traiter les requêtes HTTP de type GET. Elle configure le type de contenu de la réponse en HTML, récupère le flux de sortie (</a:t>
            </a:r>
            <a:r>
              <a:rPr lang="fr-FR" dirty="0" err="1"/>
              <a:t>PrintWriter</a:t>
            </a:r>
            <a:r>
              <a:rPr lang="fr-FR" b="0" i="0" dirty="0">
                <a:solidFill>
                  <a:srgbClr val="D1D5DB"/>
                </a:solidFill>
                <a:effectLst/>
                <a:latin typeface="Söhne"/>
              </a:rPr>
              <a:t>), puis écrit le message "Hello, World!" dans la réponse.</a:t>
            </a:r>
          </a:p>
          <a:p>
            <a:pPr algn="l">
              <a:buFont typeface="+mj-lt"/>
              <a:buAutoNum type="arabicPeriod"/>
            </a:pPr>
            <a:r>
              <a:rPr lang="fr-FR" b="1" i="0" dirty="0" err="1">
                <a:solidFill>
                  <a:srgbClr val="D1D5DB"/>
                </a:solidFill>
                <a:effectLst/>
                <a:latin typeface="Söhne"/>
              </a:rPr>
              <a:t>response.setContentType</a:t>
            </a:r>
            <a:r>
              <a:rPr lang="fr-FR" b="1" i="0" dirty="0">
                <a:solidFill>
                  <a:srgbClr val="D1D5DB"/>
                </a:solidFill>
                <a:effectLst/>
                <a:latin typeface="Söhne"/>
              </a:rPr>
              <a:t>("</a:t>
            </a:r>
            <a:r>
              <a:rPr lang="fr-FR" b="1" i="0" dirty="0" err="1">
                <a:solidFill>
                  <a:srgbClr val="D1D5DB"/>
                </a:solidFill>
                <a:effectLst/>
                <a:latin typeface="Söhne"/>
              </a:rPr>
              <a:t>text</a:t>
            </a:r>
            <a:r>
              <a:rPr lang="fr-FR" b="1" i="0" dirty="0">
                <a:solidFill>
                  <a:srgbClr val="D1D5DB"/>
                </a:solidFill>
                <a:effectLst/>
                <a:latin typeface="Söhne"/>
              </a:rPr>
              <a:t>/html"); :</a:t>
            </a:r>
            <a:r>
              <a:rPr lang="fr-FR" b="0" i="0" dirty="0">
                <a:solidFill>
                  <a:srgbClr val="D1D5DB"/>
                </a:solidFill>
                <a:effectLst/>
                <a:latin typeface="Söhne"/>
              </a:rPr>
              <a:t> Cette ligne configure le type de contenu de la réponse HTTP que la servlet va renvoyer au client. Dans cet exemple, le type de contenu est défini sur "</a:t>
            </a:r>
            <a:r>
              <a:rPr lang="fr-FR" b="0" i="0" dirty="0" err="1">
                <a:solidFill>
                  <a:srgbClr val="D1D5DB"/>
                </a:solidFill>
                <a:effectLst/>
                <a:latin typeface="Söhne"/>
              </a:rPr>
              <a:t>text</a:t>
            </a:r>
            <a:r>
              <a:rPr lang="fr-FR" b="0" i="0" dirty="0">
                <a:solidFill>
                  <a:srgbClr val="D1D5DB"/>
                </a:solidFill>
                <a:effectLst/>
                <a:latin typeface="Söhne"/>
              </a:rPr>
              <a:t>/html", indiquant au navigateur que le contenu sera du code HTML.</a:t>
            </a:r>
          </a:p>
          <a:p>
            <a:pPr algn="l">
              <a:buFont typeface="+mj-lt"/>
              <a:buAutoNum type="arabicPeriod"/>
            </a:pPr>
            <a:r>
              <a:rPr lang="fr-FR" b="1" i="0" dirty="0" err="1">
                <a:solidFill>
                  <a:srgbClr val="D1D5DB"/>
                </a:solidFill>
                <a:effectLst/>
                <a:latin typeface="Söhne"/>
              </a:rPr>
              <a:t>PrintWriter</a:t>
            </a:r>
            <a:r>
              <a:rPr lang="fr-FR" b="1" i="0" dirty="0">
                <a:solidFill>
                  <a:srgbClr val="D1D5DB"/>
                </a:solidFill>
                <a:effectLst/>
                <a:latin typeface="Söhne"/>
              </a:rPr>
              <a:t> out = </a:t>
            </a:r>
            <a:r>
              <a:rPr lang="fr-FR" b="1" i="0" dirty="0" err="1">
                <a:solidFill>
                  <a:srgbClr val="D1D5DB"/>
                </a:solidFill>
                <a:effectLst/>
                <a:latin typeface="Söhne"/>
              </a:rPr>
              <a:t>response.getWriter</a:t>
            </a:r>
            <a:r>
              <a:rPr lang="fr-FR" b="1" i="0" dirty="0">
                <a:solidFill>
                  <a:srgbClr val="D1D5DB"/>
                </a:solidFill>
                <a:effectLst/>
                <a:latin typeface="Söhne"/>
              </a:rPr>
              <a:t>(); :</a:t>
            </a:r>
            <a:r>
              <a:rPr lang="fr-FR" b="0" i="0" dirty="0">
                <a:solidFill>
                  <a:srgbClr val="D1D5DB"/>
                </a:solidFill>
                <a:effectLst/>
                <a:latin typeface="Söhne"/>
              </a:rPr>
              <a:t> Cette ligne récupère le flux de sortie (</a:t>
            </a:r>
            <a:r>
              <a:rPr lang="fr-FR" b="0" i="0" dirty="0" err="1">
                <a:solidFill>
                  <a:srgbClr val="D1D5DB"/>
                </a:solidFill>
                <a:effectLst/>
                <a:latin typeface="Söhne"/>
              </a:rPr>
              <a:t>PrintWriter</a:t>
            </a:r>
            <a:r>
              <a:rPr lang="fr-FR" b="0" i="0" dirty="0">
                <a:solidFill>
                  <a:srgbClr val="D1D5DB"/>
                </a:solidFill>
                <a:effectLst/>
                <a:latin typeface="Söhne"/>
              </a:rPr>
              <a:t>) associé à la réponse HTTP. Le flux de sortie est utilisé pour écrire la réponse qui sera renvoyée au client.</a:t>
            </a:r>
          </a:p>
          <a:p>
            <a:pPr algn="l">
              <a:buFont typeface="+mj-lt"/>
              <a:buAutoNum type="arabicPeriod"/>
            </a:pPr>
            <a:r>
              <a:rPr lang="fr-FR" b="1" i="0" dirty="0" err="1">
                <a:solidFill>
                  <a:srgbClr val="D1D5DB"/>
                </a:solidFill>
                <a:effectLst/>
                <a:latin typeface="Söhne"/>
              </a:rPr>
              <a:t>out.println</a:t>
            </a:r>
            <a:r>
              <a:rPr lang="fr-FR" b="1" i="0" dirty="0">
                <a:solidFill>
                  <a:srgbClr val="D1D5DB"/>
                </a:solidFill>
                <a:effectLst/>
                <a:latin typeface="Söhne"/>
              </a:rPr>
              <a:t>("&lt;html&gt;&lt;body&gt;"); :</a:t>
            </a:r>
            <a:r>
              <a:rPr lang="fr-FR" b="0" i="0" dirty="0">
                <a:solidFill>
                  <a:srgbClr val="D1D5DB"/>
                </a:solidFill>
                <a:effectLst/>
                <a:latin typeface="Söhne"/>
              </a:rPr>
              <a:t> Ces lignes utilisent le </a:t>
            </a:r>
            <a:r>
              <a:rPr lang="fr-FR" b="0" i="0" dirty="0" err="1">
                <a:solidFill>
                  <a:srgbClr val="D1D5DB"/>
                </a:solidFill>
                <a:effectLst/>
                <a:latin typeface="Söhne"/>
              </a:rPr>
              <a:t>PrintWriter</a:t>
            </a:r>
            <a:r>
              <a:rPr lang="fr-FR" b="0" i="0" dirty="0">
                <a:solidFill>
                  <a:srgbClr val="D1D5DB"/>
                </a:solidFill>
                <a:effectLst/>
                <a:latin typeface="Söhne"/>
              </a:rPr>
              <a:t> (out) pour écrire des lignes HTML dans la réponse.</a:t>
            </a:r>
          </a:p>
          <a:p>
            <a:r>
              <a:rPr lang="fr-FR" b="1" i="0" dirty="0">
                <a:effectLst/>
                <a:latin typeface="Söhne"/>
              </a:rPr>
              <a:t>Méthode destroy :</a:t>
            </a:r>
            <a:r>
              <a:rPr lang="fr-FR" b="0" i="0" dirty="0">
                <a:solidFill>
                  <a:srgbClr val="D1D5DB"/>
                </a:solidFill>
                <a:effectLst/>
                <a:latin typeface="Söhne"/>
              </a:rPr>
              <a:t> Cette méthode est appelée lors de la destruction de la servlet. Dans cet exemple, elle imprime un message dans la console pour indiquer que la servlet a été détruite.</a:t>
            </a:r>
            <a:endParaRPr lang="fr-FR" dirty="0"/>
          </a:p>
        </p:txBody>
      </p:sp>
      <p:sp>
        <p:nvSpPr>
          <p:cNvPr id="4" name="Espace réservé du numéro de diapositive 3"/>
          <p:cNvSpPr>
            <a:spLocks noGrp="1"/>
          </p:cNvSpPr>
          <p:nvPr>
            <p:ph type="sldNum" sz="quarter" idx="5"/>
          </p:nvPr>
        </p:nvSpPr>
        <p:spPr/>
        <p:txBody>
          <a:bodyPr/>
          <a:lstStyle/>
          <a:p>
            <a:fld id="{18DD0019-86A4-4DAF-BFB5-27473490BD86}" type="slidenum">
              <a:rPr lang="fr-FR" smtClean="0"/>
              <a:t>17</a:t>
            </a:fld>
            <a:endParaRPr lang="fr-FR"/>
          </a:p>
        </p:txBody>
      </p:sp>
    </p:spTree>
    <p:extLst>
      <p:ext uri="{BB962C8B-B14F-4D97-AF65-F5344CB8AC3E}">
        <p14:creationId xmlns:p14="http://schemas.microsoft.com/office/powerpoint/2010/main" val="1317481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8DD0019-86A4-4DAF-BFB5-27473490BD86}" type="slidenum">
              <a:rPr lang="fr-FR" smtClean="0"/>
              <a:t>18</a:t>
            </a:fld>
            <a:endParaRPr lang="fr-FR"/>
          </a:p>
        </p:txBody>
      </p:sp>
    </p:spTree>
    <p:extLst>
      <p:ext uri="{BB962C8B-B14F-4D97-AF65-F5344CB8AC3E}">
        <p14:creationId xmlns:p14="http://schemas.microsoft.com/office/powerpoint/2010/main" val="1959414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8DD0019-86A4-4DAF-BFB5-27473490BD86}" type="slidenum">
              <a:rPr lang="fr-FR" smtClean="0"/>
              <a:t>19</a:t>
            </a:fld>
            <a:endParaRPr lang="fr-FR"/>
          </a:p>
        </p:txBody>
      </p:sp>
    </p:spTree>
    <p:extLst>
      <p:ext uri="{BB962C8B-B14F-4D97-AF65-F5344CB8AC3E}">
        <p14:creationId xmlns:p14="http://schemas.microsoft.com/office/powerpoint/2010/main" val="1092310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18DD0019-86A4-4DAF-BFB5-27473490BD86}" type="slidenum">
              <a:rPr lang="fr-FR" smtClean="0"/>
              <a:t>20</a:t>
            </a:fld>
            <a:endParaRPr lang="fr-FR"/>
          </a:p>
        </p:txBody>
      </p:sp>
    </p:spTree>
    <p:extLst>
      <p:ext uri="{BB962C8B-B14F-4D97-AF65-F5344CB8AC3E}">
        <p14:creationId xmlns:p14="http://schemas.microsoft.com/office/powerpoint/2010/main" val="605357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8DD0019-86A4-4DAF-BFB5-27473490BD86}" type="slidenum">
              <a:rPr lang="fr-FR" smtClean="0"/>
              <a:t>21</a:t>
            </a:fld>
            <a:endParaRPr lang="fr-FR"/>
          </a:p>
        </p:txBody>
      </p:sp>
    </p:spTree>
    <p:extLst>
      <p:ext uri="{BB962C8B-B14F-4D97-AF65-F5344CB8AC3E}">
        <p14:creationId xmlns:p14="http://schemas.microsoft.com/office/powerpoint/2010/main" val="4232901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Lorsqu'un utilisateur consulte un site, ce </a:t>
            </a:r>
            <a:r>
              <a:rPr lang="fr-FR" dirty="0" err="1"/>
              <a:t>quise</a:t>
            </a:r>
            <a:r>
              <a:rPr lang="fr-FR" dirty="0"/>
              <a:t> passe derrière les </a:t>
            </a:r>
            <a:r>
              <a:rPr lang="fr-FR" dirty="0" err="1"/>
              <a:t>rideauxest</a:t>
            </a:r>
            <a:r>
              <a:rPr lang="fr-FR" dirty="0"/>
              <a:t> un simple échange entre un client et un serveur</a:t>
            </a:r>
          </a:p>
        </p:txBody>
      </p:sp>
      <p:sp>
        <p:nvSpPr>
          <p:cNvPr id="4" name="Espace réservé du numéro de diapositive 3"/>
          <p:cNvSpPr>
            <a:spLocks noGrp="1"/>
          </p:cNvSpPr>
          <p:nvPr>
            <p:ph type="sldNum" sz="quarter" idx="5"/>
          </p:nvPr>
        </p:nvSpPr>
        <p:spPr/>
        <p:txBody>
          <a:bodyPr/>
          <a:lstStyle/>
          <a:p>
            <a:fld id="{18DD0019-86A4-4DAF-BFB5-27473490BD86}" type="slidenum">
              <a:rPr lang="fr-FR" smtClean="0"/>
              <a:t>3</a:t>
            </a:fld>
            <a:endParaRPr lang="fr-FR"/>
          </a:p>
        </p:txBody>
      </p:sp>
    </p:spTree>
    <p:extLst>
      <p:ext uri="{BB962C8B-B14F-4D97-AF65-F5344CB8AC3E}">
        <p14:creationId xmlns:p14="http://schemas.microsoft.com/office/powerpoint/2010/main" val="222366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données sont échangées entre le client et le serveur via le protocole HTTP ; </a:t>
            </a:r>
          </a:p>
          <a:p>
            <a:r>
              <a:rPr lang="fr-FR" dirty="0"/>
              <a:t>le client ne comprend que les langages de présentation de l'information, en d'autres termes les technologies HTML, CSS et Javascript ; </a:t>
            </a:r>
          </a:p>
          <a:p>
            <a:r>
              <a:rPr lang="fr-FR" dirty="0"/>
              <a:t>les pages sont générées sur le serveur de manière dynamique, à partir du code source du site. </a:t>
            </a:r>
          </a:p>
        </p:txBody>
      </p:sp>
      <p:sp>
        <p:nvSpPr>
          <p:cNvPr id="4" name="Espace réservé du numéro de diapositive 3"/>
          <p:cNvSpPr>
            <a:spLocks noGrp="1"/>
          </p:cNvSpPr>
          <p:nvPr>
            <p:ph type="sldNum" sz="quarter" idx="5"/>
          </p:nvPr>
        </p:nvSpPr>
        <p:spPr/>
        <p:txBody>
          <a:bodyPr/>
          <a:lstStyle/>
          <a:p>
            <a:fld id="{18DD0019-86A4-4DAF-BFB5-27473490BD86}" type="slidenum">
              <a:rPr lang="fr-FR" smtClean="0"/>
              <a:t>4</a:t>
            </a:fld>
            <a:endParaRPr lang="fr-FR"/>
          </a:p>
        </p:txBody>
      </p:sp>
    </p:spTree>
    <p:extLst>
      <p:ext uri="{BB962C8B-B14F-4D97-AF65-F5344CB8AC3E}">
        <p14:creationId xmlns:p14="http://schemas.microsoft.com/office/powerpoint/2010/main" val="2512662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Être capable de discuter via HTTP c'est bien, mais notre serveur doit permettre d'effectuer d'autres tâches. En effet, une fois la requête HTTP lue et analysée, il faut encore traiter son contenu et éventuellement renvoyer une réponse au client en conséquence. Vous devez probablement déjà savoir que cette responsabilité vous incombe en grande partie : c'est le code que vous allez écrire qui va décider de quoi faire lorsque telle requête arrive ! Seulement comme je viens de vous l'annoncer, un serveur HTTP de base ne peut pas gérer votre application, ce n'est pas son travail. Ainsi, nous avons besoin d'une solution plus globale : ce composant, qui va se charger d'exécuter votre code en plus de faire le travail du serveur HTTP, se nomme le serveur d'applications.</a:t>
            </a:r>
          </a:p>
        </p:txBody>
      </p:sp>
      <p:sp>
        <p:nvSpPr>
          <p:cNvPr id="4" name="Espace réservé du numéro de diapositive 3"/>
          <p:cNvSpPr>
            <a:spLocks noGrp="1"/>
          </p:cNvSpPr>
          <p:nvPr>
            <p:ph type="sldNum" sz="quarter" idx="5"/>
          </p:nvPr>
        </p:nvSpPr>
        <p:spPr/>
        <p:txBody>
          <a:bodyPr/>
          <a:lstStyle/>
          <a:p>
            <a:fld id="{18DD0019-86A4-4DAF-BFB5-27473490BD86}" type="slidenum">
              <a:rPr lang="fr-FR" smtClean="0"/>
              <a:t>5</a:t>
            </a:fld>
            <a:endParaRPr lang="fr-FR"/>
          </a:p>
        </p:txBody>
      </p:sp>
    </p:spTree>
    <p:extLst>
      <p:ext uri="{BB962C8B-B14F-4D97-AF65-F5344CB8AC3E}">
        <p14:creationId xmlns:p14="http://schemas.microsoft.com/office/powerpoint/2010/main" val="1677139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8DD0019-86A4-4DAF-BFB5-27473490BD86}" type="slidenum">
              <a:rPr lang="fr-FR" smtClean="0"/>
              <a:t>6</a:t>
            </a:fld>
            <a:endParaRPr lang="fr-FR"/>
          </a:p>
        </p:txBody>
      </p:sp>
    </p:spTree>
    <p:extLst>
      <p:ext uri="{BB962C8B-B14F-4D97-AF65-F5344CB8AC3E}">
        <p14:creationId xmlns:p14="http://schemas.microsoft.com/office/powerpoint/2010/main" val="2066673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Hormis les problématiques de coûts évidentes, d'autres paramètres peuvent influencer votre décision, citons par exemple la rapidité de chargement et d’exécution, ainsi que la quantité de technologies supportées. En ce qui nous concerne, nous partons de zéro : ainsi,</a:t>
            </a:r>
          </a:p>
          <a:p>
            <a:endParaRPr lang="fr-FR" dirty="0"/>
          </a:p>
          <a:p>
            <a:r>
              <a:rPr lang="fr-FR" dirty="0"/>
              <a:t>MVC: Quand on parle de développement en entreprise, il est impératif que l'on puisse être</a:t>
            </a:r>
          </a:p>
        </p:txBody>
      </p:sp>
      <p:sp>
        <p:nvSpPr>
          <p:cNvPr id="4" name="Espace réservé du numéro de diapositive 3"/>
          <p:cNvSpPr>
            <a:spLocks noGrp="1"/>
          </p:cNvSpPr>
          <p:nvPr>
            <p:ph type="sldNum" sz="quarter" idx="5"/>
          </p:nvPr>
        </p:nvSpPr>
        <p:spPr/>
        <p:txBody>
          <a:bodyPr/>
          <a:lstStyle/>
          <a:p>
            <a:fld id="{18DD0019-86A4-4DAF-BFB5-27473490BD86}" type="slidenum">
              <a:rPr lang="fr-FR" smtClean="0"/>
              <a:t>7</a:t>
            </a:fld>
            <a:endParaRPr lang="fr-FR"/>
          </a:p>
        </p:txBody>
      </p:sp>
    </p:spTree>
    <p:extLst>
      <p:ext uri="{BB962C8B-B14F-4D97-AF65-F5344CB8AC3E}">
        <p14:creationId xmlns:p14="http://schemas.microsoft.com/office/powerpoint/2010/main" val="2613900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8DD0019-86A4-4DAF-BFB5-27473490BD86}" type="slidenum">
              <a:rPr lang="fr-FR" smtClean="0"/>
              <a:t>8</a:t>
            </a:fld>
            <a:endParaRPr lang="fr-FR"/>
          </a:p>
        </p:txBody>
      </p:sp>
    </p:spTree>
    <p:extLst>
      <p:ext uri="{BB962C8B-B14F-4D97-AF65-F5344CB8AC3E}">
        <p14:creationId xmlns:p14="http://schemas.microsoft.com/office/powerpoint/2010/main" val="2817930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8DD0019-86A4-4DAF-BFB5-27473490BD86}" type="slidenum">
              <a:rPr lang="fr-FR" smtClean="0"/>
              <a:t>9</a:t>
            </a:fld>
            <a:endParaRPr lang="fr-FR"/>
          </a:p>
        </p:txBody>
      </p:sp>
    </p:spTree>
    <p:extLst>
      <p:ext uri="{BB962C8B-B14F-4D97-AF65-F5344CB8AC3E}">
        <p14:creationId xmlns:p14="http://schemas.microsoft.com/office/powerpoint/2010/main" val="1465191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8DD0019-86A4-4DAF-BFB5-27473490BD86}" type="slidenum">
              <a:rPr lang="fr-FR" smtClean="0"/>
              <a:t>10</a:t>
            </a:fld>
            <a:endParaRPr lang="fr-FR"/>
          </a:p>
        </p:txBody>
      </p:sp>
    </p:spTree>
    <p:extLst>
      <p:ext uri="{BB962C8B-B14F-4D97-AF65-F5344CB8AC3E}">
        <p14:creationId xmlns:p14="http://schemas.microsoft.com/office/powerpoint/2010/main" val="745309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5CEE08-4481-493B-ABE1-81A4E0187C2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3EF4DC5-9E15-4DC5-B368-7C7EBD7CD2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3F28825-E2C6-4D2B-8C31-3E65605E5929}"/>
              </a:ext>
            </a:extLst>
          </p:cNvPr>
          <p:cNvSpPr>
            <a:spLocks noGrp="1"/>
          </p:cNvSpPr>
          <p:nvPr>
            <p:ph type="dt" sz="half" idx="10"/>
          </p:nvPr>
        </p:nvSpPr>
        <p:spPr/>
        <p:txBody>
          <a:bodyPr/>
          <a:lstStyle/>
          <a:p>
            <a:fld id="{EC1C6BA2-0BDA-4DF2-9FC1-5F36078F9433}" type="datetimeFigureOut">
              <a:rPr lang="fr-FR" smtClean="0"/>
              <a:t>13/11/2023</a:t>
            </a:fld>
            <a:endParaRPr lang="fr-FR"/>
          </a:p>
        </p:txBody>
      </p:sp>
      <p:sp>
        <p:nvSpPr>
          <p:cNvPr id="5" name="Espace réservé du pied de page 4">
            <a:extLst>
              <a:ext uri="{FF2B5EF4-FFF2-40B4-BE49-F238E27FC236}">
                <a16:creationId xmlns:a16="http://schemas.microsoft.com/office/drawing/2014/main" id="{2AE4BBE8-518F-4A4D-ACE9-7A547562646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666A7F8-BDFE-4F0E-A990-80EBBE2B4BB0}"/>
              </a:ext>
            </a:extLst>
          </p:cNvPr>
          <p:cNvSpPr>
            <a:spLocks noGrp="1"/>
          </p:cNvSpPr>
          <p:nvPr>
            <p:ph type="sldNum" sz="quarter" idx="12"/>
          </p:nvPr>
        </p:nvSpPr>
        <p:spPr/>
        <p:txBody>
          <a:bodyPr/>
          <a:lstStyle/>
          <a:p>
            <a:fld id="{6D6A7932-4D74-40E8-B59F-412E45D04B4C}" type="slidenum">
              <a:rPr lang="fr-FR" smtClean="0"/>
              <a:t>‹N°›</a:t>
            </a:fld>
            <a:endParaRPr lang="fr-FR"/>
          </a:p>
        </p:txBody>
      </p:sp>
    </p:spTree>
    <p:extLst>
      <p:ext uri="{BB962C8B-B14F-4D97-AF65-F5344CB8AC3E}">
        <p14:creationId xmlns:p14="http://schemas.microsoft.com/office/powerpoint/2010/main" val="2185450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3D1268-E038-4A83-B223-53C3E5A0F89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3D3A343-C7B7-4805-B217-B95CDD009C2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8367D08-E311-4D12-9AE9-8F4E424EB63B}"/>
              </a:ext>
            </a:extLst>
          </p:cNvPr>
          <p:cNvSpPr>
            <a:spLocks noGrp="1"/>
          </p:cNvSpPr>
          <p:nvPr>
            <p:ph type="dt" sz="half" idx="10"/>
          </p:nvPr>
        </p:nvSpPr>
        <p:spPr/>
        <p:txBody>
          <a:bodyPr/>
          <a:lstStyle/>
          <a:p>
            <a:fld id="{EC1C6BA2-0BDA-4DF2-9FC1-5F36078F9433}" type="datetimeFigureOut">
              <a:rPr lang="fr-FR" smtClean="0"/>
              <a:t>13/11/2023</a:t>
            </a:fld>
            <a:endParaRPr lang="fr-FR"/>
          </a:p>
        </p:txBody>
      </p:sp>
      <p:sp>
        <p:nvSpPr>
          <p:cNvPr id="5" name="Espace réservé du pied de page 4">
            <a:extLst>
              <a:ext uri="{FF2B5EF4-FFF2-40B4-BE49-F238E27FC236}">
                <a16:creationId xmlns:a16="http://schemas.microsoft.com/office/drawing/2014/main" id="{50B55798-BAF6-4246-9801-F728BC7095A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6F00ABA-C0F2-4CB4-A3B3-F7EDFEB533CC}"/>
              </a:ext>
            </a:extLst>
          </p:cNvPr>
          <p:cNvSpPr>
            <a:spLocks noGrp="1"/>
          </p:cNvSpPr>
          <p:nvPr>
            <p:ph type="sldNum" sz="quarter" idx="12"/>
          </p:nvPr>
        </p:nvSpPr>
        <p:spPr/>
        <p:txBody>
          <a:bodyPr/>
          <a:lstStyle/>
          <a:p>
            <a:fld id="{6D6A7932-4D74-40E8-B59F-412E45D04B4C}" type="slidenum">
              <a:rPr lang="fr-FR" smtClean="0"/>
              <a:t>‹N°›</a:t>
            </a:fld>
            <a:endParaRPr lang="fr-FR"/>
          </a:p>
        </p:txBody>
      </p:sp>
    </p:spTree>
    <p:extLst>
      <p:ext uri="{BB962C8B-B14F-4D97-AF65-F5344CB8AC3E}">
        <p14:creationId xmlns:p14="http://schemas.microsoft.com/office/powerpoint/2010/main" val="330353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A741E31-9603-413C-B4F2-69CEB0EEB39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427D836-447C-4882-9472-F06F32EDAB3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2DF1E1-5307-43F0-B145-103722A4E457}"/>
              </a:ext>
            </a:extLst>
          </p:cNvPr>
          <p:cNvSpPr>
            <a:spLocks noGrp="1"/>
          </p:cNvSpPr>
          <p:nvPr>
            <p:ph type="dt" sz="half" idx="10"/>
          </p:nvPr>
        </p:nvSpPr>
        <p:spPr/>
        <p:txBody>
          <a:bodyPr/>
          <a:lstStyle/>
          <a:p>
            <a:fld id="{EC1C6BA2-0BDA-4DF2-9FC1-5F36078F9433}" type="datetimeFigureOut">
              <a:rPr lang="fr-FR" smtClean="0"/>
              <a:t>13/11/2023</a:t>
            </a:fld>
            <a:endParaRPr lang="fr-FR"/>
          </a:p>
        </p:txBody>
      </p:sp>
      <p:sp>
        <p:nvSpPr>
          <p:cNvPr id="5" name="Espace réservé du pied de page 4">
            <a:extLst>
              <a:ext uri="{FF2B5EF4-FFF2-40B4-BE49-F238E27FC236}">
                <a16:creationId xmlns:a16="http://schemas.microsoft.com/office/drawing/2014/main" id="{38AE374B-4B75-4A12-A517-CFD96A62477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54B64D-FA63-470A-87FD-A9D6CBACD79A}"/>
              </a:ext>
            </a:extLst>
          </p:cNvPr>
          <p:cNvSpPr>
            <a:spLocks noGrp="1"/>
          </p:cNvSpPr>
          <p:nvPr>
            <p:ph type="sldNum" sz="quarter" idx="12"/>
          </p:nvPr>
        </p:nvSpPr>
        <p:spPr/>
        <p:txBody>
          <a:bodyPr/>
          <a:lstStyle/>
          <a:p>
            <a:fld id="{6D6A7932-4D74-40E8-B59F-412E45D04B4C}" type="slidenum">
              <a:rPr lang="fr-FR" smtClean="0"/>
              <a:t>‹N°›</a:t>
            </a:fld>
            <a:endParaRPr lang="fr-FR"/>
          </a:p>
        </p:txBody>
      </p:sp>
    </p:spTree>
    <p:extLst>
      <p:ext uri="{BB962C8B-B14F-4D97-AF65-F5344CB8AC3E}">
        <p14:creationId xmlns:p14="http://schemas.microsoft.com/office/powerpoint/2010/main" val="2233912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A6BA3E-B68F-4B7D-BDEF-6EF923944A3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3C1E14F-B36F-440E-A991-E1E179D9924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6A15B99-E629-400F-8936-617E4A45989A}"/>
              </a:ext>
            </a:extLst>
          </p:cNvPr>
          <p:cNvSpPr>
            <a:spLocks noGrp="1"/>
          </p:cNvSpPr>
          <p:nvPr>
            <p:ph type="dt" sz="half" idx="10"/>
          </p:nvPr>
        </p:nvSpPr>
        <p:spPr/>
        <p:txBody>
          <a:bodyPr/>
          <a:lstStyle/>
          <a:p>
            <a:fld id="{EC1C6BA2-0BDA-4DF2-9FC1-5F36078F9433}" type="datetimeFigureOut">
              <a:rPr lang="fr-FR" smtClean="0"/>
              <a:t>13/11/2023</a:t>
            </a:fld>
            <a:endParaRPr lang="fr-FR"/>
          </a:p>
        </p:txBody>
      </p:sp>
      <p:sp>
        <p:nvSpPr>
          <p:cNvPr id="5" name="Espace réservé du pied de page 4">
            <a:extLst>
              <a:ext uri="{FF2B5EF4-FFF2-40B4-BE49-F238E27FC236}">
                <a16:creationId xmlns:a16="http://schemas.microsoft.com/office/drawing/2014/main" id="{D742E248-1528-41E8-9799-68571E280D7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5F9906E-C08B-4FBB-BA43-3BDB083EDC0D}"/>
              </a:ext>
            </a:extLst>
          </p:cNvPr>
          <p:cNvSpPr>
            <a:spLocks noGrp="1"/>
          </p:cNvSpPr>
          <p:nvPr>
            <p:ph type="sldNum" sz="quarter" idx="12"/>
          </p:nvPr>
        </p:nvSpPr>
        <p:spPr/>
        <p:txBody>
          <a:bodyPr/>
          <a:lstStyle/>
          <a:p>
            <a:fld id="{6D6A7932-4D74-40E8-B59F-412E45D04B4C}" type="slidenum">
              <a:rPr lang="fr-FR" smtClean="0"/>
              <a:t>‹N°›</a:t>
            </a:fld>
            <a:endParaRPr lang="fr-FR"/>
          </a:p>
        </p:txBody>
      </p:sp>
    </p:spTree>
    <p:extLst>
      <p:ext uri="{BB962C8B-B14F-4D97-AF65-F5344CB8AC3E}">
        <p14:creationId xmlns:p14="http://schemas.microsoft.com/office/powerpoint/2010/main" val="66545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358BF-C0AE-4E97-8DF7-92EB0F8133A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AB3DC42-2F81-4F5C-9AE4-AB55FF5209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A48DB68-2527-48DB-A839-BDBCA6DECBE7}"/>
              </a:ext>
            </a:extLst>
          </p:cNvPr>
          <p:cNvSpPr>
            <a:spLocks noGrp="1"/>
          </p:cNvSpPr>
          <p:nvPr>
            <p:ph type="dt" sz="half" idx="10"/>
          </p:nvPr>
        </p:nvSpPr>
        <p:spPr/>
        <p:txBody>
          <a:bodyPr/>
          <a:lstStyle/>
          <a:p>
            <a:fld id="{EC1C6BA2-0BDA-4DF2-9FC1-5F36078F9433}" type="datetimeFigureOut">
              <a:rPr lang="fr-FR" smtClean="0"/>
              <a:t>13/11/2023</a:t>
            </a:fld>
            <a:endParaRPr lang="fr-FR"/>
          </a:p>
        </p:txBody>
      </p:sp>
      <p:sp>
        <p:nvSpPr>
          <p:cNvPr id="5" name="Espace réservé du pied de page 4">
            <a:extLst>
              <a:ext uri="{FF2B5EF4-FFF2-40B4-BE49-F238E27FC236}">
                <a16:creationId xmlns:a16="http://schemas.microsoft.com/office/drawing/2014/main" id="{163519BA-43F2-4C0F-BAE5-C28F42E12F4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1355948-25F3-476C-A852-C18DCE264E88}"/>
              </a:ext>
            </a:extLst>
          </p:cNvPr>
          <p:cNvSpPr>
            <a:spLocks noGrp="1"/>
          </p:cNvSpPr>
          <p:nvPr>
            <p:ph type="sldNum" sz="quarter" idx="12"/>
          </p:nvPr>
        </p:nvSpPr>
        <p:spPr/>
        <p:txBody>
          <a:bodyPr/>
          <a:lstStyle/>
          <a:p>
            <a:fld id="{6D6A7932-4D74-40E8-B59F-412E45D04B4C}" type="slidenum">
              <a:rPr lang="fr-FR" smtClean="0"/>
              <a:t>‹N°›</a:t>
            </a:fld>
            <a:endParaRPr lang="fr-FR"/>
          </a:p>
        </p:txBody>
      </p:sp>
    </p:spTree>
    <p:extLst>
      <p:ext uri="{BB962C8B-B14F-4D97-AF65-F5344CB8AC3E}">
        <p14:creationId xmlns:p14="http://schemas.microsoft.com/office/powerpoint/2010/main" val="800618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A8FA1D-04E8-409B-AA64-6D6CA753136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0551CE1-C258-450C-B467-AB1D036727D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1EBF691-5D2E-487E-AEC6-370A55DB454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1713DBE-8BC5-400E-B744-3865A120846D}"/>
              </a:ext>
            </a:extLst>
          </p:cNvPr>
          <p:cNvSpPr>
            <a:spLocks noGrp="1"/>
          </p:cNvSpPr>
          <p:nvPr>
            <p:ph type="dt" sz="half" idx="10"/>
          </p:nvPr>
        </p:nvSpPr>
        <p:spPr/>
        <p:txBody>
          <a:bodyPr/>
          <a:lstStyle/>
          <a:p>
            <a:fld id="{EC1C6BA2-0BDA-4DF2-9FC1-5F36078F9433}" type="datetimeFigureOut">
              <a:rPr lang="fr-FR" smtClean="0"/>
              <a:t>13/11/2023</a:t>
            </a:fld>
            <a:endParaRPr lang="fr-FR"/>
          </a:p>
        </p:txBody>
      </p:sp>
      <p:sp>
        <p:nvSpPr>
          <p:cNvPr id="6" name="Espace réservé du pied de page 5">
            <a:extLst>
              <a:ext uri="{FF2B5EF4-FFF2-40B4-BE49-F238E27FC236}">
                <a16:creationId xmlns:a16="http://schemas.microsoft.com/office/drawing/2014/main" id="{D8AA3EC6-C574-41F6-A275-C89E4E2E008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1F306E0-21F3-4071-89DA-912C71F08C99}"/>
              </a:ext>
            </a:extLst>
          </p:cNvPr>
          <p:cNvSpPr>
            <a:spLocks noGrp="1"/>
          </p:cNvSpPr>
          <p:nvPr>
            <p:ph type="sldNum" sz="quarter" idx="12"/>
          </p:nvPr>
        </p:nvSpPr>
        <p:spPr/>
        <p:txBody>
          <a:bodyPr/>
          <a:lstStyle/>
          <a:p>
            <a:fld id="{6D6A7932-4D74-40E8-B59F-412E45D04B4C}" type="slidenum">
              <a:rPr lang="fr-FR" smtClean="0"/>
              <a:t>‹N°›</a:t>
            </a:fld>
            <a:endParaRPr lang="fr-FR"/>
          </a:p>
        </p:txBody>
      </p:sp>
    </p:spTree>
    <p:extLst>
      <p:ext uri="{BB962C8B-B14F-4D97-AF65-F5344CB8AC3E}">
        <p14:creationId xmlns:p14="http://schemas.microsoft.com/office/powerpoint/2010/main" val="3704934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9F45F7-D053-4FFD-B424-17D385BF9E4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480C975-02F7-4B74-BC33-33E0A4209E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1434958-48C2-4644-A3AB-CFB542D5B79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50E95D9-93A5-4574-BD6A-086BB4992E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B1FF7D9-FDC7-41FD-BD1D-35A33B280BF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186244E-4DA4-48C0-BEB7-D84622484964}"/>
              </a:ext>
            </a:extLst>
          </p:cNvPr>
          <p:cNvSpPr>
            <a:spLocks noGrp="1"/>
          </p:cNvSpPr>
          <p:nvPr>
            <p:ph type="dt" sz="half" idx="10"/>
          </p:nvPr>
        </p:nvSpPr>
        <p:spPr/>
        <p:txBody>
          <a:bodyPr/>
          <a:lstStyle/>
          <a:p>
            <a:fld id="{EC1C6BA2-0BDA-4DF2-9FC1-5F36078F9433}" type="datetimeFigureOut">
              <a:rPr lang="fr-FR" smtClean="0"/>
              <a:t>13/11/2023</a:t>
            </a:fld>
            <a:endParaRPr lang="fr-FR"/>
          </a:p>
        </p:txBody>
      </p:sp>
      <p:sp>
        <p:nvSpPr>
          <p:cNvPr id="8" name="Espace réservé du pied de page 7">
            <a:extLst>
              <a:ext uri="{FF2B5EF4-FFF2-40B4-BE49-F238E27FC236}">
                <a16:creationId xmlns:a16="http://schemas.microsoft.com/office/drawing/2014/main" id="{04818F5D-C5B1-4042-851F-DED1F524F7D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83F1285-236D-42C5-A33E-EB68A98A931D}"/>
              </a:ext>
            </a:extLst>
          </p:cNvPr>
          <p:cNvSpPr>
            <a:spLocks noGrp="1"/>
          </p:cNvSpPr>
          <p:nvPr>
            <p:ph type="sldNum" sz="quarter" idx="12"/>
          </p:nvPr>
        </p:nvSpPr>
        <p:spPr/>
        <p:txBody>
          <a:bodyPr/>
          <a:lstStyle/>
          <a:p>
            <a:fld id="{6D6A7932-4D74-40E8-B59F-412E45D04B4C}" type="slidenum">
              <a:rPr lang="fr-FR" smtClean="0"/>
              <a:t>‹N°›</a:t>
            </a:fld>
            <a:endParaRPr lang="fr-FR"/>
          </a:p>
        </p:txBody>
      </p:sp>
    </p:spTree>
    <p:extLst>
      <p:ext uri="{BB962C8B-B14F-4D97-AF65-F5344CB8AC3E}">
        <p14:creationId xmlns:p14="http://schemas.microsoft.com/office/powerpoint/2010/main" val="3976811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A7B686-CCBA-4ED9-AC61-C5F582C1447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CF51FE3-CCAE-43FA-A274-09E663FFB04F}"/>
              </a:ext>
            </a:extLst>
          </p:cNvPr>
          <p:cNvSpPr>
            <a:spLocks noGrp="1"/>
          </p:cNvSpPr>
          <p:nvPr>
            <p:ph type="dt" sz="half" idx="10"/>
          </p:nvPr>
        </p:nvSpPr>
        <p:spPr/>
        <p:txBody>
          <a:bodyPr/>
          <a:lstStyle/>
          <a:p>
            <a:fld id="{EC1C6BA2-0BDA-4DF2-9FC1-5F36078F9433}" type="datetimeFigureOut">
              <a:rPr lang="fr-FR" smtClean="0"/>
              <a:t>13/11/2023</a:t>
            </a:fld>
            <a:endParaRPr lang="fr-FR"/>
          </a:p>
        </p:txBody>
      </p:sp>
      <p:sp>
        <p:nvSpPr>
          <p:cNvPr id="4" name="Espace réservé du pied de page 3">
            <a:extLst>
              <a:ext uri="{FF2B5EF4-FFF2-40B4-BE49-F238E27FC236}">
                <a16:creationId xmlns:a16="http://schemas.microsoft.com/office/drawing/2014/main" id="{8289A13A-3BEF-4488-A51C-2A4AC661AFB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BF1F066-E246-40A3-8FCF-C020B0913442}"/>
              </a:ext>
            </a:extLst>
          </p:cNvPr>
          <p:cNvSpPr>
            <a:spLocks noGrp="1"/>
          </p:cNvSpPr>
          <p:nvPr>
            <p:ph type="sldNum" sz="quarter" idx="12"/>
          </p:nvPr>
        </p:nvSpPr>
        <p:spPr/>
        <p:txBody>
          <a:bodyPr/>
          <a:lstStyle/>
          <a:p>
            <a:fld id="{6D6A7932-4D74-40E8-B59F-412E45D04B4C}" type="slidenum">
              <a:rPr lang="fr-FR" smtClean="0"/>
              <a:t>‹N°›</a:t>
            </a:fld>
            <a:endParaRPr lang="fr-FR"/>
          </a:p>
        </p:txBody>
      </p:sp>
    </p:spTree>
    <p:extLst>
      <p:ext uri="{BB962C8B-B14F-4D97-AF65-F5344CB8AC3E}">
        <p14:creationId xmlns:p14="http://schemas.microsoft.com/office/powerpoint/2010/main" val="4198592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A127BBE-B296-4F65-8B3F-E25CBF0425C2}"/>
              </a:ext>
            </a:extLst>
          </p:cNvPr>
          <p:cNvSpPr>
            <a:spLocks noGrp="1"/>
          </p:cNvSpPr>
          <p:nvPr>
            <p:ph type="dt" sz="half" idx="10"/>
          </p:nvPr>
        </p:nvSpPr>
        <p:spPr/>
        <p:txBody>
          <a:bodyPr/>
          <a:lstStyle/>
          <a:p>
            <a:fld id="{EC1C6BA2-0BDA-4DF2-9FC1-5F36078F9433}" type="datetimeFigureOut">
              <a:rPr lang="fr-FR" smtClean="0"/>
              <a:t>13/11/2023</a:t>
            </a:fld>
            <a:endParaRPr lang="fr-FR"/>
          </a:p>
        </p:txBody>
      </p:sp>
      <p:sp>
        <p:nvSpPr>
          <p:cNvPr id="3" name="Espace réservé du pied de page 2">
            <a:extLst>
              <a:ext uri="{FF2B5EF4-FFF2-40B4-BE49-F238E27FC236}">
                <a16:creationId xmlns:a16="http://schemas.microsoft.com/office/drawing/2014/main" id="{78E9D50B-DB2C-4481-B809-D73CF9489DE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894DB3C-522F-43B3-B585-6459F22C1056}"/>
              </a:ext>
            </a:extLst>
          </p:cNvPr>
          <p:cNvSpPr>
            <a:spLocks noGrp="1"/>
          </p:cNvSpPr>
          <p:nvPr>
            <p:ph type="sldNum" sz="quarter" idx="12"/>
          </p:nvPr>
        </p:nvSpPr>
        <p:spPr/>
        <p:txBody>
          <a:bodyPr/>
          <a:lstStyle/>
          <a:p>
            <a:fld id="{6D6A7932-4D74-40E8-B59F-412E45D04B4C}" type="slidenum">
              <a:rPr lang="fr-FR" smtClean="0"/>
              <a:t>‹N°›</a:t>
            </a:fld>
            <a:endParaRPr lang="fr-FR"/>
          </a:p>
        </p:txBody>
      </p:sp>
    </p:spTree>
    <p:extLst>
      <p:ext uri="{BB962C8B-B14F-4D97-AF65-F5344CB8AC3E}">
        <p14:creationId xmlns:p14="http://schemas.microsoft.com/office/powerpoint/2010/main" val="412013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7124C0-81B6-4649-8C6A-7A9F065AA5D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699BF65-8DAF-4DA3-917B-E780F68EAC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61355F1-37E9-40C8-B795-669DAE438D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0BD5DE2-43EF-4B48-AE74-9F0932B41CC5}"/>
              </a:ext>
            </a:extLst>
          </p:cNvPr>
          <p:cNvSpPr>
            <a:spLocks noGrp="1"/>
          </p:cNvSpPr>
          <p:nvPr>
            <p:ph type="dt" sz="half" idx="10"/>
          </p:nvPr>
        </p:nvSpPr>
        <p:spPr/>
        <p:txBody>
          <a:bodyPr/>
          <a:lstStyle/>
          <a:p>
            <a:fld id="{EC1C6BA2-0BDA-4DF2-9FC1-5F36078F9433}" type="datetimeFigureOut">
              <a:rPr lang="fr-FR" smtClean="0"/>
              <a:t>13/11/2023</a:t>
            </a:fld>
            <a:endParaRPr lang="fr-FR"/>
          </a:p>
        </p:txBody>
      </p:sp>
      <p:sp>
        <p:nvSpPr>
          <p:cNvPr id="6" name="Espace réservé du pied de page 5">
            <a:extLst>
              <a:ext uri="{FF2B5EF4-FFF2-40B4-BE49-F238E27FC236}">
                <a16:creationId xmlns:a16="http://schemas.microsoft.com/office/drawing/2014/main" id="{39EE8DFE-B24E-4E92-9A9F-DBE42EB1988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CD43CE9-530C-48E5-A610-95A759329E75}"/>
              </a:ext>
            </a:extLst>
          </p:cNvPr>
          <p:cNvSpPr>
            <a:spLocks noGrp="1"/>
          </p:cNvSpPr>
          <p:nvPr>
            <p:ph type="sldNum" sz="quarter" idx="12"/>
          </p:nvPr>
        </p:nvSpPr>
        <p:spPr/>
        <p:txBody>
          <a:bodyPr/>
          <a:lstStyle/>
          <a:p>
            <a:fld id="{6D6A7932-4D74-40E8-B59F-412E45D04B4C}" type="slidenum">
              <a:rPr lang="fr-FR" smtClean="0"/>
              <a:t>‹N°›</a:t>
            </a:fld>
            <a:endParaRPr lang="fr-FR"/>
          </a:p>
        </p:txBody>
      </p:sp>
    </p:spTree>
    <p:extLst>
      <p:ext uri="{BB962C8B-B14F-4D97-AF65-F5344CB8AC3E}">
        <p14:creationId xmlns:p14="http://schemas.microsoft.com/office/powerpoint/2010/main" val="1028683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E33AE7-D6DA-4491-9072-05FC806D2FA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61EF214-FF66-4E86-BC3D-C1082638FE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70CE116-04C6-4650-9785-AF9DF31CFD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7754506-64AC-4A72-A7A9-C08B94BFE883}"/>
              </a:ext>
            </a:extLst>
          </p:cNvPr>
          <p:cNvSpPr>
            <a:spLocks noGrp="1"/>
          </p:cNvSpPr>
          <p:nvPr>
            <p:ph type="dt" sz="half" idx="10"/>
          </p:nvPr>
        </p:nvSpPr>
        <p:spPr/>
        <p:txBody>
          <a:bodyPr/>
          <a:lstStyle/>
          <a:p>
            <a:fld id="{EC1C6BA2-0BDA-4DF2-9FC1-5F36078F9433}" type="datetimeFigureOut">
              <a:rPr lang="fr-FR" smtClean="0"/>
              <a:t>13/11/2023</a:t>
            </a:fld>
            <a:endParaRPr lang="fr-FR"/>
          </a:p>
        </p:txBody>
      </p:sp>
      <p:sp>
        <p:nvSpPr>
          <p:cNvPr id="6" name="Espace réservé du pied de page 5">
            <a:extLst>
              <a:ext uri="{FF2B5EF4-FFF2-40B4-BE49-F238E27FC236}">
                <a16:creationId xmlns:a16="http://schemas.microsoft.com/office/drawing/2014/main" id="{30FA28DC-B748-4B67-9710-2C98160D2FD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9002A55-8550-4A89-BF5F-AB2379C3CF75}"/>
              </a:ext>
            </a:extLst>
          </p:cNvPr>
          <p:cNvSpPr>
            <a:spLocks noGrp="1"/>
          </p:cNvSpPr>
          <p:nvPr>
            <p:ph type="sldNum" sz="quarter" idx="12"/>
          </p:nvPr>
        </p:nvSpPr>
        <p:spPr/>
        <p:txBody>
          <a:bodyPr/>
          <a:lstStyle/>
          <a:p>
            <a:fld id="{6D6A7932-4D74-40E8-B59F-412E45D04B4C}" type="slidenum">
              <a:rPr lang="fr-FR" smtClean="0"/>
              <a:t>‹N°›</a:t>
            </a:fld>
            <a:endParaRPr lang="fr-FR"/>
          </a:p>
        </p:txBody>
      </p:sp>
    </p:spTree>
    <p:extLst>
      <p:ext uri="{BB962C8B-B14F-4D97-AF65-F5344CB8AC3E}">
        <p14:creationId xmlns:p14="http://schemas.microsoft.com/office/powerpoint/2010/main" val="1690263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93B43DC-FAF0-476F-982A-80E5DE8F30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429DB16-6D28-4FCA-BF24-B5BB9BFB89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70EC974-3CA4-4DA6-85E9-79B5DA6242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C6BA2-0BDA-4DF2-9FC1-5F36078F9433}" type="datetimeFigureOut">
              <a:rPr lang="fr-FR" smtClean="0"/>
              <a:t>13/11/2023</a:t>
            </a:fld>
            <a:endParaRPr lang="fr-FR"/>
          </a:p>
        </p:txBody>
      </p:sp>
      <p:sp>
        <p:nvSpPr>
          <p:cNvPr id="5" name="Espace réservé du pied de page 4">
            <a:extLst>
              <a:ext uri="{FF2B5EF4-FFF2-40B4-BE49-F238E27FC236}">
                <a16:creationId xmlns:a16="http://schemas.microsoft.com/office/drawing/2014/main" id="{BD82030B-29B1-4691-B6F5-645C63BF8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6163F36-21C8-420E-B187-A4948FB0AA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6A7932-4D74-40E8-B59F-412E45D04B4C}" type="slidenum">
              <a:rPr lang="fr-FR" smtClean="0"/>
              <a:t>‹N°›</a:t>
            </a:fld>
            <a:endParaRPr lang="fr-FR"/>
          </a:p>
        </p:txBody>
      </p:sp>
    </p:spTree>
    <p:extLst>
      <p:ext uri="{BB962C8B-B14F-4D97-AF65-F5344CB8AC3E}">
        <p14:creationId xmlns:p14="http://schemas.microsoft.com/office/powerpoint/2010/main" val="1903875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01C8163-6E38-4E82-8F6A-364A042AF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735" y="75384"/>
            <a:ext cx="5335640" cy="1448422"/>
          </a:xfrm>
          <a:prstGeom prst="rect">
            <a:avLst/>
          </a:prstGeom>
        </p:spPr>
      </p:pic>
      <p:sp>
        <p:nvSpPr>
          <p:cNvPr id="7" name="Rectangle 6">
            <a:extLst>
              <a:ext uri="{FF2B5EF4-FFF2-40B4-BE49-F238E27FC236}">
                <a16:creationId xmlns:a16="http://schemas.microsoft.com/office/drawing/2014/main" id="{648854C3-845C-4DC7-AFBF-1C7A6C803657}"/>
              </a:ext>
            </a:extLst>
          </p:cNvPr>
          <p:cNvSpPr/>
          <p:nvPr/>
        </p:nvSpPr>
        <p:spPr>
          <a:xfrm>
            <a:off x="0" y="2517914"/>
            <a:ext cx="12192000" cy="1448422"/>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Arial" panose="020B0604020202020204" pitchFamily="34" charset="0"/>
                <a:cs typeface="Arial" panose="020B0604020202020204" pitchFamily="34" charset="0"/>
              </a:rPr>
              <a:t>Java EE</a:t>
            </a:r>
          </a:p>
        </p:txBody>
      </p:sp>
      <p:sp>
        <p:nvSpPr>
          <p:cNvPr id="9" name="ZoneTexte 8">
            <a:extLst>
              <a:ext uri="{FF2B5EF4-FFF2-40B4-BE49-F238E27FC236}">
                <a16:creationId xmlns:a16="http://schemas.microsoft.com/office/drawing/2014/main" id="{85400340-4877-43B1-94D1-C7CE75214EE5}"/>
              </a:ext>
            </a:extLst>
          </p:cNvPr>
          <p:cNvSpPr txBox="1"/>
          <p:nvPr/>
        </p:nvSpPr>
        <p:spPr>
          <a:xfrm>
            <a:off x="4961892" y="5366935"/>
            <a:ext cx="2313548"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Pr. Radia </a:t>
            </a:r>
            <a:r>
              <a:rPr lang="fr-FR" dirty="0" err="1">
                <a:latin typeface="Arial" panose="020B0604020202020204" pitchFamily="34" charset="0"/>
                <a:cs typeface="Arial" panose="020B0604020202020204" pitchFamily="34" charset="0"/>
              </a:rPr>
              <a:t>Belkeziz</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7637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9F0100-0E05-4FE3-B0DC-63BC1D3611BB}"/>
              </a:ext>
            </a:extLst>
          </p:cNvPr>
          <p:cNvSpPr/>
          <p:nvPr/>
        </p:nvSpPr>
        <p:spPr>
          <a:xfrm>
            <a:off x="0" y="-13444"/>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Java EE</a:t>
            </a:r>
          </a:p>
        </p:txBody>
      </p:sp>
      <p:sp>
        <p:nvSpPr>
          <p:cNvPr id="5" name="ZoneTexte 4">
            <a:extLst>
              <a:ext uri="{FF2B5EF4-FFF2-40B4-BE49-F238E27FC236}">
                <a16:creationId xmlns:a16="http://schemas.microsoft.com/office/drawing/2014/main" id="{8F792C34-DC9B-44E5-8938-1BA24106C4C9}"/>
              </a:ext>
            </a:extLst>
          </p:cNvPr>
          <p:cNvSpPr txBox="1"/>
          <p:nvPr/>
        </p:nvSpPr>
        <p:spPr>
          <a:xfrm>
            <a:off x="315383" y="1453574"/>
            <a:ext cx="11561234" cy="4524315"/>
          </a:xfrm>
          <a:prstGeom prst="rect">
            <a:avLst/>
          </a:prstGeom>
          <a:noFill/>
        </p:spPr>
        <p:txBody>
          <a:bodyPr wrap="square">
            <a:spAutoFit/>
          </a:bodyPr>
          <a:lstStyle/>
          <a:p>
            <a:pPr algn="just"/>
            <a:r>
              <a:rPr lang="fr-FR" b="0" i="0" dirty="0">
                <a:effectLst/>
                <a:latin typeface="Söhne"/>
              </a:rPr>
              <a:t>Java EE, qui signifie Java Platform, Enterprise Edition, est un ensemble de spécifications qui étendent la Java SE (Standard Edition) pour fournir une plateforme informatique d'entreprise robuste. Elle est conçue pour prendre en charge des applications à grande échelle, distribuées et multi-niveaux. Java EE comprend une variété d'API (Interfaces de Programmation d'Applications) et de services qui simplifient le développement d'applications d'entreprise.</a:t>
            </a:r>
          </a:p>
          <a:p>
            <a:pPr algn="just"/>
            <a:endParaRPr lang="fr-FR" dirty="0">
              <a:latin typeface="Söhne"/>
            </a:endParaRPr>
          </a:p>
          <a:p>
            <a:pPr algn="just"/>
            <a:r>
              <a:rPr lang="fr-FR" dirty="0">
                <a:latin typeface="Söhne"/>
              </a:rPr>
              <a:t>Les principales fonctionnalités sont: </a:t>
            </a:r>
          </a:p>
          <a:p>
            <a:pPr algn="just"/>
            <a:endParaRPr lang="fr-FR" dirty="0">
              <a:latin typeface="Söhne"/>
            </a:endParaRPr>
          </a:p>
          <a:p>
            <a:pPr marL="285750" indent="-285750" algn="just">
              <a:buFontTx/>
              <a:buChar char="-"/>
            </a:pPr>
            <a:r>
              <a:rPr lang="fr-FR" b="1" i="0" dirty="0">
                <a:effectLst/>
                <a:latin typeface="Söhne"/>
              </a:rPr>
              <a:t>Servlets et JSP (</a:t>
            </a:r>
            <a:r>
              <a:rPr lang="fr-FR" b="1" i="0" dirty="0" err="1">
                <a:effectLst/>
                <a:latin typeface="Söhne"/>
              </a:rPr>
              <a:t>JavaServer</a:t>
            </a:r>
            <a:r>
              <a:rPr lang="fr-FR" b="1" i="0" dirty="0">
                <a:effectLst/>
                <a:latin typeface="Söhne"/>
              </a:rPr>
              <a:t> Pages) </a:t>
            </a:r>
            <a:r>
              <a:rPr lang="fr-FR" dirty="0">
                <a:latin typeface="Söhne"/>
              </a:rPr>
              <a:t>: Ces technologies sont utilisées pour créer des applications web dynamiques. Les Servlets sont des programmes Java qui s'exécutent sur le serveur et traitent les demandes des clients, tandis que JSP permet d'intégrer du code Java dans des pages HTML.</a:t>
            </a:r>
          </a:p>
          <a:p>
            <a:pPr marL="285750" indent="-285750" algn="just">
              <a:buFontTx/>
              <a:buChar char="-"/>
            </a:pPr>
            <a:r>
              <a:rPr lang="fr-FR" b="1" i="0" dirty="0">
                <a:effectLst/>
                <a:latin typeface="Söhne"/>
              </a:rPr>
              <a:t>Enterprise JavaBeans (EJB) :</a:t>
            </a:r>
            <a:r>
              <a:rPr lang="fr-FR" dirty="0">
                <a:latin typeface="Söhne"/>
              </a:rPr>
              <a:t> EJB est une architecture à base de composants pour la construction d'applications d'entreprise évolutives et distribuées. Elle offre des services tels que la gestion des transactions, la sécurité et la persistance.</a:t>
            </a:r>
          </a:p>
          <a:p>
            <a:pPr marL="285750" indent="-285750" algn="just">
              <a:buFontTx/>
              <a:buChar char="-"/>
            </a:pPr>
            <a:r>
              <a:rPr lang="fr-FR" b="1" i="0" dirty="0">
                <a:effectLst/>
                <a:latin typeface="Söhne"/>
              </a:rPr>
              <a:t>JMS (Java Message Service) :</a:t>
            </a:r>
            <a:r>
              <a:rPr lang="fr-FR" b="0" i="0" dirty="0">
                <a:solidFill>
                  <a:srgbClr val="D1D5DB"/>
                </a:solidFill>
                <a:effectLst/>
                <a:latin typeface="Söhne"/>
              </a:rPr>
              <a:t> </a:t>
            </a:r>
            <a:r>
              <a:rPr lang="fr-FR" dirty="0">
                <a:latin typeface="Söhne"/>
              </a:rPr>
              <a:t>JMS fournit une manière standard pour que les programmes Java créent, envoient, reçoivent et lisent des messages de manière lâchement couplée, fiable et asynchrone.</a:t>
            </a:r>
          </a:p>
          <a:p>
            <a:pPr marL="285750" indent="-285750" algn="just">
              <a:buFontTx/>
              <a:buChar char="-"/>
            </a:pPr>
            <a:endParaRPr lang="fr-FR" dirty="0">
              <a:latin typeface="Söhne"/>
            </a:endParaRPr>
          </a:p>
        </p:txBody>
      </p:sp>
    </p:spTree>
    <p:extLst>
      <p:ext uri="{BB962C8B-B14F-4D97-AF65-F5344CB8AC3E}">
        <p14:creationId xmlns:p14="http://schemas.microsoft.com/office/powerpoint/2010/main" val="2286678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9F0100-0E05-4FE3-B0DC-63BC1D3611BB}"/>
              </a:ext>
            </a:extLst>
          </p:cNvPr>
          <p:cNvSpPr/>
          <p:nvPr/>
        </p:nvSpPr>
        <p:spPr>
          <a:xfrm>
            <a:off x="0" y="-75438"/>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Java EE</a:t>
            </a:r>
          </a:p>
        </p:txBody>
      </p:sp>
      <p:sp>
        <p:nvSpPr>
          <p:cNvPr id="4" name="ZoneTexte 3">
            <a:extLst>
              <a:ext uri="{FF2B5EF4-FFF2-40B4-BE49-F238E27FC236}">
                <a16:creationId xmlns:a16="http://schemas.microsoft.com/office/drawing/2014/main" id="{9F6F494F-09B7-4D2B-A966-2A367E923DB0}"/>
              </a:ext>
            </a:extLst>
          </p:cNvPr>
          <p:cNvSpPr txBox="1"/>
          <p:nvPr/>
        </p:nvSpPr>
        <p:spPr>
          <a:xfrm>
            <a:off x="239183" y="1028343"/>
            <a:ext cx="11713634" cy="5078313"/>
          </a:xfrm>
          <a:prstGeom prst="rect">
            <a:avLst/>
          </a:prstGeom>
          <a:noFill/>
        </p:spPr>
        <p:txBody>
          <a:bodyPr wrap="square">
            <a:spAutoFit/>
          </a:bodyPr>
          <a:lstStyle/>
          <a:p>
            <a:pPr marL="285750" indent="-285750" algn="just">
              <a:buFontTx/>
              <a:buChar char="-"/>
            </a:pPr>
            <a:r>
              <a:rPr lang="fr-FR" b="1" i="0" dirty="0">
                <a:effectLst/>
                <a:latin typeface="Söhne"/>
              </a:rPr>
              <a:t>JPA (Java </a:t>
            </a:r>
            <a:r>
              <a:rPr lang="fr-FR" b="1" i="0" dirty="0" err="1">
                <a:effectLst/>
                <a:latin typeface="Söhne"/>
              </a:rPr>
              <a:t>Persistence</a:t>
            </a:r>
            <a:r>
              <a:rPr lang="fr-FR" b="1" i="0" dirty="0">
                <a:effectLst/>
                <a:latin typeface="Söhne"/>
              </a:rPr>
              <a:t> API) :</a:t>
            </a:r>
            <a:r>
              <a:rPr lang="fr-FR" b="0" i="0" dirty="0">
                <a:solidFill>
                  <a:srgbClr val="D1D5DB"/>
                </a:solidFill>
                <a:effectLst/>
                <a:latin typeface="Söhne"/>
              </a:rPr>
              <a:t> </a:t>
            </a:r>
            <a:r>
              <a:rPr lang="fr-FR" dirty="0">
                <a:latin typeface="Söhne"/>
              </a:rPr>
              <a:t>JPA est une spécification Java pour gérer les données relationnelles dans les applications Java d'entreprise. Elle fournit une norme pour la mise en correspondance objet-relationnel et permet aux développeurs de travailler avec des bases de données en utilisant des techniques orientées objet.</a:t>
            </a:r>
          </a:p>
          <a:p>
            <a:pPr marL="285750" indent="-285750" algn="just">
              <a:buFontTx/>
              <a:buChar char="-"/>
            </a:pPr>
            <a:r>
              <a:rPr lang="fr-FR" b="1" i="0" dirty="0">
                <a:effectLst/>
                <a:latin typeface="Söhne"/>
              </a:rPr>
              <a:t>JTA (Java Transaction API) </a:t>
            </a:r>
            <a:r>
              <a:rPr lang="fr-FR" dirty="0">
                <a:latin typeface="Söhne"/>
              </a:rPr>
              <a:t>: JTA fournit une interface standard pour la gestion des transactions dans les applications Java. Elle permet aux développeurs de définir et de gérer des transactions distribuées sur plusieurs ressources.</a:t>
            </a:r>
          </a:p>
          <a:p>
            <a:pPr marL="285750" indent="-285750" algn="just">
              <a:buFontTx/>
              <a:buChar char="-"/>
            </a:pPr>
            <a:r>
              <a:rPr lang="fr-FR" b="1" i="0" dirty="0">
                <a:effectLst/>
                <a:latin typeface="Söhne"/>
              </a:rPr>
              <a:t>JCA (Java </a:t>
            </a:r>
            <a:r>
              <a:rPr lang="fr-FR" b="1" i="0" dirty="0" err="1">
                <a:effectLst/>
                <a:latin typeface="Söhne"/>
              </a:rPr>
              <a:t>Connector</a:t>
            </a:r>
            <a:r>
              <a:rPr lang="fr-FR" b="1" i="0" dirty="0">
                <a:effectLst/>
                <a:latin typeface="Söhne"/>
              </a:rPr>
              <a:t> Architecture) :</a:t>
            </a:r>
            <a:r>
              <a:rPr lang="fr-FR" b="0" i="0" dirty="0">
                <a:solidFill>
                  <a:srgbClr val="D1D5DB"/>
                </a:solidFill>
                <a:effectLst/>
                <a:latin typeface="Söhne"/>
              </a:rPr>
              <a:t> </a:t>
            </a:r>
            <a:r>
              <a:rPr lang="fr-FR" dirty="0">
                <a:latin typeface="Söhne"/>
              </a:rPr>
              <a:t>JCA définit une architecture standard pour connecter les systèmes d'entreprise aux EIS (Enterprise Information </a:t>
            </a:r>
            <a:r>
              <a:rPr lang="fr-FR" dirty="0" err="1">
                <a:latin typeface="Söhne"/>
              </a:rPr>
              <a:t>Systems</a:t>
            </a:r>
            <a:r>
              <a:rPr lang="fr-FR" dirty="0">
                <a:latin typeface="Söhne"/>
              </a:rPr>
              <a:t>) tels que les systèmes ERP (Enterprise Resource Planning), les bases de données et les systèmes de messagerie.</a:t>
            </a:r>
          </a:p>
          <a:p>
            <a:pPr marL="285750" indent="-285750" algn="just">
              <a:buFontTx/>
              <a:buChar char="-"/>
            </a:pPr>
            <a:r>
              <a:rPr lang="fr-FR" b="1" i="0" dirty="0">
                <a:effectLst/>
                <a:latin typeface="Söhne"/>
              </a:rPr>
              <a:t>JSF (</a:t>
            </a:r>
            <a:r>
              <a:rPr lang="fr-FR" b="1" i="0" dirty="0" err="1">
                <a:effectLst/>
                <a:latin typeface="Söhne"/>
              </a:rPr>
              <a:t>JavaServer</a:t>
            </a:r>
            <a:r>
              <a:rPr lang="fr-FR" b="1" i="0" dirty="0">
                <a:effectLst/>
                <a:latin typeface="Söhne"/>
              </a:rPr>
              <a:t> Faces) :</a:t>
            </a:r>
            <a:r>
              <a:rPr lang="fr-FR" dirty="0">
                <a:latin typeface="Söhne"/>
              </a:rPr>
              <a:t> JSF est un </a:t>
            </a:r>
            <a:r>
              <a:rPr lang="fr-FR" dirty="0" err="1">
                <a:latin typeface="Söhne"/>
              </a:rPr>
              <a:t>framework</a:t>
            </a:r>
            <a:r>
              <a:rPr lang="fr-FR" dirty="0">
                <a:latin typeface="Söhne"/>
              </a:rPr>
              <a:t> Java pour la création d'interfaces utilisateur basées sur des composants pour les applications web. Il simplifie l'intégration du développement d'interfaces utilisateur web.</a:t>
            </a:r>
          </a:p>
          <a:p>
            <a:pPr marL="285750" indent="-285750" algn="just">
              <a:buFontTx/>
              <a:buChar char="-"/>
            </a:pPr>
            <a:r>
              <a:rPr lang="fr-FR" b="1" i="0" dirty="0">
                <a:effectLst/>
                <a:latin typeface="Söhne"/>
              </a:rPr>
              <a:t>AX-RS (Java API for RESTful Web Services) :</a:t>
            </a:r>
            <a:r>
              <a:rPr lang="fr-FR" b="0" i="0" dirty="0">
                <a:solidFill>
                  <a:srgbClr val="D1D5DB"/>
                </a:solidFill>
                <a:effectLst/>
                <a:latin typeface="Söhne"/>
              </a:rPr>
              <a:t> </a:t>
            </a:r>
            <a:r>
              <a:rPr lang="fr-FR" dirty="0">
                <a:latin typeface="Söhne"/>
              </a:rPr>
              <a:t>JAX-RS est un ensemble d'API pour la création de services web RESTful en Java. Il simplifie le développement de services web conformes aux principes de l'architecture </a:t>
            </a:r>
            <a:r>
              <a:rPr lang="fr-FR" dirty="0" err="1">
                <a:latin typeface="Söhne"/>
              </a:rPr>
              <a:t>Representational</a:t>
            </a:r>
            <a:r>
              <a:rPr lang="fr-FR" dirty="0">
                <a:latin typeface="Söhne"/>
              </a:rPr>
              <a:t> State Transfer (REST).</a:t>
            </a:r>
          </a:p>
          <a:p>
            <a:pPr marL="285750" indent="-285750" algn="just">
              <a:buFontTx/>
              <a:buChar char="-"/>
            </a:pPr>
            <a:endParaRPr lang="fr-FR" dirty="0">
              <a:latin typeface="Söhne"/>
            </a:endParaRPr>
          </a:p>
          <a:p>
            <a:pPr algn="just"/>
            <a:r>
              <a:rPr lang="fr-FR" dirty="0">
                <a:latin typeface="Söhne"/>
              </a:rPr>
              <a:t>A partir de Java EE 8, la plateforme a été transférée à la fondation Eclipse sous le nom de "Jakarta EE" en raison de la décision d'Oracle de rendre la plateforme open source. Jakarta EE poursuit l'évolution de Java EE avec un processus ouvert et piloté par la communauté. </a:t>
            </a:r>
          </a:p>
          <a:p>
            <a:pPr marL="285750" indent="-285750" algn="just">
              <a:buFontTx/>
              <a:buChar char="-"/>
            </a:pPr>
            <a:endParaRPr lang="fr-FR" dirty="0">
              <a:latin typeface="Söhne"/>
            </a:endParaRPr>
          </a:p>
        </p:txBody>
      </p:sp>
    </p:spTree>
    <p:extLst>
      <p:ext uri="{BB962C8B-B14F-4D97-AF65-F5344CB8AC3E}">
        <p14:creationId xmlns:p14="http://schemas.microsoft.com/office/powerpoint/2010/main" val="2217110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EFC2AF03-822D-4C75-AB84-2B948A250C99}"/>
              </a:ext>
            </a:extLst>
          </p:cNvPr>
          <p:cNvSpPr txBox="1"/>
          <p:nvPr/>
        </p:nvSpPr>
        <p:spPr>
          <a:xfrm>
            <a:off x="0" y="938307"/>
            <a:ext cx="11870266" cy="5632311"/>
          </a:xfrm>
          <a:prstGeom prst="rect">
            <a:avLst/>
          </a:prstGeom>
          <a:noFill/>
        </p:spPr>
        <p:txBody>
          <a:bodyPr wrap="square">
            <a:spAutoFit/>
          </a:bodyPr>
          <a:lstStyle/>
          <a:p>
            <a:pPr algn="l"/>
            <a:r>
              <a:rPr lang="fr-FR" dirty="0">
                <a:latin typeface="Söhne"/>
              </a:rPr>
              <a:t>Q</a:t>
            </a:r>
            <a:r>
              <a:rPr lang="fr-FR" b="0" i="0" dirty="0">
                <a:effectLst/>
                <a:latin typeface="Söhne"/>
              </a:rPr>
              <a:t>uelques points clés à connaître sur Jakarta EE :</a:t>
            </a:r>
          </a:p>
          <a:p>
            <a:pPr algn="l"/>
            <a:endParaRPr lang="fr-FR" b="0" i="0" dirty="0">
              <a:effectLst/>
              <a:latin typeface="Söhne"/>
            </a:endParaRPr>
          </a:p>
          <a:p>
            <a:pPr algn="l">
              <a:buFont typeface="+mj-lt"/>
              <a:buAutoNum type="arabicPeriod"/>
            </a:pPr>
            <a:r>
              <a:rPr lang="fr-FR" b="1" i="0" dirty="0">
                <a:effectLst/>
                <a:latin typeface="Söhne"/>
              </a:rPr>
              <a:t>Transition depuis Java EE :</a:t>
            </a:r>
            <a:r>
              <a:rPr lang="fr-FR" b="0" i="0" dirty="0">
                <a:effectLst/>
                <a:latin typeface="Söhne"/>
              </a:rPr>
              <a:t> Jakarta EE a été créé après qu'Oracle a transféré la plateforme Java EE à la fondation Eclipse en 2017. Ce transfert visait à permettre un développement plus ouvert et communautaire de la technologie.</a:t>
            </a:r>
          </a:p>
          <a:p>
            <a:pPr algn="l">
              <a:buFont typeface="+mj-lt"/>
              <a:buAutoNum type="arabicPeriod"/>
            </a:pPr>
            <a:r>
              <a:rPr lang="fr-FR" b="1" i="0" dirty="0">
                <a:effectLst/>
                <a:latin typeface="Söhne"/>
              </a:rPr>
              <a:t>Évolution continue :</a:t>
            </a:r>
            <a:r>
              <a:rPr lang="fr-FR" b="0" i="0" dirty="0">
                <a:effectLst/>
                <a:latin typeface="Söhne"/>
              </a:rPr>
              <a:t> Jakarta EE poursuit l'évolution de Java EE en mettant en œuvre de nouvelles fonctionnalités, en corrigeant les bogues et en répondant aux besoins changeants du développement d'applications d'entreprise.</a:t>
            </a:r>
          </a:p>
          <a:p>
            <a:pPr algn="l">
              <a:buFont typeface="+mj-lt"/>
              <a:buAutoNum type="arabicPeriod"/>
            </a:pPr>
            <a:r>
              <a:rPr lang="fr-FR" b="1" i="0" dirty="0">
                <a:effectLst/>
                <a:latin typeface="Söhne"/>
              </a:rPr>
              <a:t>Licence open source :</a:t>
            </a:r>
            <a:r>
              <a:rPr lang="fr-FR" b="0" i="0" dirty="0">
                <a:effectLst/>
                <a:latin typeface="Söhne"/>
              </a:rPr>
              <a:t> Jakarta EE est publié sous une licence open source et est disponible gratuitement. Cela favorise la collaboration communautaire et permet aux développeurs de contribuer au développement et à l'amélioration de la plateforme.</a:t>
            </a:r>
          </a:p>
          <a:p>
            <a:pPr algn="l">
              <a:buFont typeface="+mj-lt"/>
              <a:buAutoNum type="arabicPeriod"/>
            </a:pPr>
            <a:r>
              <a:rPr lang="fr-FR" b="1" i="0" dirty="0">
                <a:effectLst/>
                <a:latin typeface="Söhne"/>
              </a:rPr>
              <a:t>Interopérabilité :</a:t>
            </a:r>
            <a:r>
              <a:rPr lang="fr-FR" b="0" i="0" dirty="0">
                <a:effectLst/>
                <a:latin typeface="Söhne"/>
              </a:rPr>
              <a:t> Jakarta EE vise à assurer une interopérabilité maximale entre les différentes implémentations et serveurs d'applications. Cela signifie qu'une application Jakarta EE peut être déployée sur n'importe quel serveur compatible Jakarta EE.</a:t>
            </a:r>
          </a:p>
          <a:p>
            <a:pPr algn="l">
              <a:buFont typeface="+mj-lt"/>
              <a:buAutoNum type="arabicPeriod"/>
            </a:pPr>
            <a:r>
              <a:rPr lang="fr-FR" b="1" i="0" dirty="0">
                <a:effectLst/>
                <a:latin typeface="Söhne"/>
              </a:rPr>
              <a:t>Normes et spécifications :</a:t>
            </a:r>
            <a:r>
              <a:rPr lang="fr-FR" b="0" i="0" dirty="0">
                <a:effectLst/>
                <a:latin typeface="Söhne"/>
              </a:rPr>
              <a:t> Jakarta EE suit des spécifications standardisées qui définissent les différentes technologies de la plateforme. Ces spécifications incluent des API pour les Servlets, JSP, EJB (Enterprise JavaBeans), JPA (Java </a:t>
            </a:r>
            <a:r>
              <a:rPr lang="fr-FR" b="0" i="0" dirty="0" err="1">
                <a:effectLst/>
                <a:latin typeface="Söhne"/>
              </a:rPr>
              <a:t>Persistence</a:t>
            </a:r>
            <a:r>
              <a:rPr lang="fr-FR" b="0" i="0" dirty="0">
                <a:effectLst/>
                <a:latin typeface="Söhne"/>
              </a:rPr>
              <a:t> API), JMS (Java Message Service), et d'autres.</a:t>
            </a:r>
          </a:p>
          <a:p>
            <a:pPr algn="l">
              <a:buFont typeface="+mj-lt"/>
              <a:buAutoNum type="arabicPeriod"/>
            </a:pPr>
            <a:r>
              <a:rPr lang="fr-FR" b="1" i="0" dirty="0">
                <a:effectLst/>
                <a:latin typeface="Söhne"/>
              </a:rPr>
              <a:t>Écosystème riche :</a:t>
            </a:r>
            <a:r>
              <a:rPr lang="fr-FR" b="0" i="0" dirty="0">
                <a:effectLst/>
                <a:latin typeface="Söhne"/>
              </a:rPr>
              <a:t> Jakarta EE bénéficie d'un écosystème riche et de nombreuses bibliothèques et </a:t>
            </a:r>
            <a:r>
              <a:rPr lang="fr-FR" b="0" i="0" dirty="0" err="1">
                <a:effectLst/>
                <a:latin typeface="Söhne"/>
              </a:rPr>
              <a:t>frameworks</a:t>
            </a:r>
            <a:r>
              <a:rPr lang="fr-FR" b="0" i="0" dirty="0">
                <a:effectLst/>
                <a:latin typeface="Söhne"/>
              </a:rPr>
              <a:t> compatibles, ce qui facilite le développement d'applications d'entreprise robustes et évolutives.</a:t>
            </a:r>
          </a:p>
          <a:p>
            <a:pPr algn="l">
              <a:buFont typeface="+mj-lt"/>
              <a:buAutoNum type="arabicPeriod"/>
            </a:pPr>
            <a:r>
              <a:rPr lang="fr-FR" b="1" i="0" dirty="0">
                <a:effectLst/>
                <a:latin typeface="Söhne"/>
              </a:rPr>
              <a:t>Adoption communautaire :</a:t>
            </a:r>
            <a:r>
              <a:rPr lang="fr-FR" b="0" i="0" dirty="0">
                <a:effectLst/>
                <a:latin typeface="Söhne"/>
              </a:rPr>
              <a:t> Jakarta EE est soutenu par une communauté active de développeurs, d'organisations et de contributeurs. Cette communauté joue un rôle essentiel dans la croissance et le succès continu de la plateforme.</a:t>
            </a:r>
          </a:p>
          <a:p>
            <a:endParaRPr lang="fr-FR" dirty="0"/>
          </a:p>
        </p:txBody>
      </p:sp>
      <p:sp>
        <p:nvSpPr>
          <p:cNvPr id="4" name="Rectangle 3">
            <a:extLst>
              <a:ext uri="{FF2B5EF4-FFF2-40B4-BE49-F238E27FC236}">
                <a16:creationId xmlns:a16="http://schemas.microsoft.com/office/drawing/2014/main" id="{26D75041-4084-43A2-97E2-8CB1F969E523}"/>
              </a:ext>
            </a:extLst>
          </p:cNvPr>
          <p:cNvSpPr/>
          <p:nvPr/>
        </p:nvSpPr>
        <p:spPr>
          <a:xfrm>
            <a:off x="0" y="-121933"/>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Java EE</a:t>
            </a:r>
          </a:p>
        </p:txBody>
      </p:sp>
    </p:spTree>
    <p:extLst>
      <p:ext uri="{BB962C8B-B14F-4D97-AF65-F5344CB8AC3E}">
        <p14:creationId xmlns:p14="http://schemas.microsoft.com/office/powerpoint/2010/main" val="3133692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2875AF-FA7F-4B89-8992-0A2AE4CDA149}"/>
              </a:ext>
            </a:extLst>
          </p:cNvPr>
          <p:cNvSpPr/>
          <p:nvPr/>
        </p:nvSpPr>
        <p:spPr>
          <a:xfrm>
            <a:off x="0" y="-121933"/>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Java EE: Servlet</a:t>
            </a:r>
          </a:p>
        </p:txBody>
      </p:sp>
      <p:sp>
        <p:nvSpPr>
          <p:cNvPr id="6" name="ZoneTexte 5">
            <a:extLst>
              <a:ext uri="{FF2B5EF4-FFF2-40B4-BE49-F238E27FC236}">
                <a16:creationId xmlns:a16="http://schemas.microsoft.com/office/drawing/2014/main" id="{0ABC1F4F-9507-4260-B8BA-6C7011BE82A3}"/>
              </a:ext>
            </a:extLst>
          </p:cNvPr>
          <p:cNvSpPr txBox="1"/>
          <p:nvPr/>
        </p:nvSpPr>
        <p:spPr>
          <a:xfrm>
            <a:off x="-1" y="540138"/>
            <a:ext cx="11928529" cy="923330"/>
          </a:xfrm>
          <a:prstGeom prst="rect">
            <a:avLst/>
          </a:prstGeom>
          <a:noFill/>
        </p:spPr>
        <p:txBody>
          <a:bodyPr wrap="square">
            <a:spAutoFit/>
          </a:bodyPr>
          <a:lstStyle/>
          <a:p>
            <a:pPr algn="just"/>
            <a:r>
              <a:rPr lang="fr-FR" dirty="0">
                <a:latin typeface="Söhne"/>
              </a:rPr>
              <a:t>L</a:t>
            </a:r>
            <a:r>
              <a:rPr lang="fr-FR" b="0" i="0" dirty="0">
                <a:effectLst/>
                <a:latin typeface="Söhne"/>
              </a:rPr>
              <a:t>es servlets constituent une technologie clé pour le développement d'applications web Java côté serveur. Elles offrent une solution efficace pour générer des pages web dynamiques, gérer les sessions utilisateur, et interagir avec d'autres composants de l'architecture Java EE. Ce qu’il faut retenir de la Servlet:</a:t>
            </a:r>
            <a:endParaRPr lang="fr-FR" dirty="0"/>
          </a:p>
        </p:txBody>
      </p:sp>
      <p:sp>
        <p:nvSpPr>
          <p:cNvPr id="8" name="ZoneTexte 7">
            <a:extLst>
              <a:ext uri="{FF2B5EF4-FFF2-40B4-BE49-F238E27FC236}">
                <a16:creationId xmlns:a16="http://schemas.microsoft.com/office/drawing/2014/main" id="{DC19AFB7-D4CC-4E5B-92FF-08044876D238}"/>
              </a:ext>
            </a:extLst>
          </p:cNvPr>
          <p:cNvSpPr txBox="1"/>
          <p:nvPr/>
        </p:nvSpPr>
        <p:spPr>
          <a:xfrm>
            <a:off x="0" y="1502688"/>
            <a:ext cx="12073180" cy="5355312"/>
          </a:xfrm>
          <a:prstGeom prst="rect">
            <a:avLst/>
          </a:prstGeom>
          <a:noFill/>
        </p:spPr>
        <p:txBody>
          <a:bodyPr wrap="square">
            <a:spAutoFit/>
          </a:bodyPr>
          <a:lstStyle/>
          <a:p>
            <a:pPr algn="just">
              <a:buFont typeface="+mj-lt"/>
              <a:buAutoNum type="arabicPeriod"/>
            </a:pPr>
            <a:r>
              <a:rPr lang="fr-FR" b="1" i="0" dirty="0">
                <a:effectLst/>
                <a:latin typeface="Söhne"/>
              </a:rPr>
              <a:t>Programmation Java côté serveur :</a:t>
            </a:r>
            <a:r>
              <a:rPr lang="fr-FR" b="0" i="0" dirty="0">
                <a:effectLst/>
                <a:latin typeface="Söhne"/>
              </a:rPr>
              <a:t> Les servlets sont des classes Java spéciales qui s'exécutent côté serveur. Elles sont utilisées pour gérer les requêtes HTTP, générer des réponses dynamiques, et effectuer des opérations côté serveur.</a:t>
            </a:r>
          </a:p>
          <a:p>
            <a:pPr algn="just">
              <a:buFont typeface="+mj-lt"/>
              <a:buAutoNum type="arabicPeriod"/>
            </a:pPr>
            <a:r>
              <a:rPr lang="fr-FR" b="1" i="0" dirty="0">
                <a:effectLst/>
                <a:latin typeface="Söhne"/>
              </a:rPr>
              <a:t>Extension des fonctionnalités des serveurs web :</a:t>
            </a:r>
            <a:r>
              <a:rPr lang="fr-FR" b="0" i="0" dirty="0">
                <a:effectLst/>
                <a:latin typeface="Söhne"/>
              </a:rPr>
              <a:t> Les servlets étendent les fonctionnalités des serveurs web en permettant la création de contenus dynamiques. Ils peuvent traiter les données des formulaires, gérer les sessions utilisateur, et interagir avec les bases de données, entre autres.</a:t>
            </a:r>
          </a:p>
          <a:p>
            <a:pPr algn="just">
              <a:buFont typeface="+mj-lt"/>
              <a:buAutoNum type="arabicPeriod"/>
            </a:pPr>
            <a:r>
              <a:rPr lang="fr-FR" b="1" i="0" dirty="0">
                <a:effectLst/>
                <a:latin typeface="Söhne"/>
              </a:rPr>
              <a:t>Cycle de vie :</a:t>
            </a:r>
            <a:r>
              <a:rPr lang="fr-FR" b="0" i="0" dirty="0">
                <a:effectLst/>
                <a:latin typeface="Söhne"/>
              </a:rPr>
              <a:t> Les servlets suivent un cycle de vie défini qui comprend l'initialisation, le traitement des requêtes, et la destruction. L'initialisation se produit lors du déploiement de la servlet, le traitement des requêtes se fait à chaque requête HTTP, et la destruction se produit lors de l'arrêt de l'application ou du serveur.</a:t>
            </a:r>
          </a:p>
          <a:p>
            <a:pPr algn="just">
              <a:buFont typeface="+mj-lt"/>
              <a:buAutoNum type="arabicPeriod"/>
            </a:pPr>
            <a:r>
              <a:rPr lang="fr-FR" b="1" i="0" dirty="0">
                <a:effectLst/>
                <a:latin typeface="Söhne"/>
              </a:rPr>
              <a:t>API Servlet :</a:t>
            </a:r>
            <a:r>
              <a:rPr lang="fr-FR" b="0" i="0" dirty="0">
                <a:effectLst/>
                <a:latin typeface="Söhne"/>
              </a:rPr>
              <a:t> L'API Servlet fournit un ensemble de classes et d'interfaces Java permettant aux développeurs de créer des servlets. Elle inclut des classes telles que </a:t>
            </a:r>
            <a:r>
              <a:rPr lang="fr-FR" b="0" i="0" dirty="0" err="1">
                <a:effectLst/>
                <a:latin typeface="Söhne"/>
              </a:rPr>
              <a:t>HttpServlet</a:t>
            </a:r>
            <a:r>
              <a:rPr lang="fr-FR" b="0" i="0" dirty="0">
                <a:effectLst/>
                <a:latin typeface="Söhne"/>
              </a:rPr>
              <a:t> qui simplifient le traitement des requêtes HTTP.</a:t>
            </a:r>
          </a:p>
          <a:p>
            <a:pPr algn="just">
              <a:buFont typeface="+mj-lt"/>
              <a:buAutoNum type="arabicPeriod"/>
            </a:pPr>
            <a:r>
              <a:rPr lang="fr-FR" b="1" i="0" dirty="0">
                <a:effectLst/>
                <a:latin typeface="Söhne"/>
              </a:rPr>
              <a:t>Communication avec d'autres technologies :</a:t>
            </a:r>
            <a:r>
              <a:rPr lang="fr-FR" b="0" i="0" dirty="0">
                <a:effectLst/>
                <a:latin typeface="Söhne"/>
              </a:rPr>
              <a:t> Les servlets peuvent être utilisées en conjonction avec d'autres technologies Java EE, telles que JSP (</a:t>
            </a:r>
            <a:r>
              <a:rPr lang="fr-FR" b="0" i="0" dirty="0" err="1">
                <a:effectLst/>
                <a:latin typeface="Söhne"/>
              </a:rPr>
              <a:t>JavaServer</a:t>
            </a:r>
            <a:r>
              <a:rPr lang="fr-FR" b="0" i="0" dirty="0">
                <a:effectLst/>
                <a:latin typeface="Söhne"/>
              </a:rPr>
              <a:t> Pages) et EJB (Enterprise JavaBeans), pour développer des applications web robustes et évolutives.</a:t>
            </a:r>
          </a:p>
          <a:p>
            <a:pPr algn="just">
              <a:buFont typeface="+mj-lt"/>
              <a:buAutoNum type="arabicPeriod"/>
            </a:pPr>
            <a:r>
              <a:rPr lang="fr-FR" b="1" i="0" dirty="0">
                <a:effectLst/>
                <a:latin typeface="Söhne"/>
              </a:rPr>
              <a:t>Déploiement :</a:t>
            </a:r>
            <a:r>
              <a:rPr lang="fr-FR" b="0" i="0" dirty="0">
                <a:effectLst/>
                <a:latin typeface="Söhne"/>
              </a:rPr>
              <a:t> Les servlets sont généralement déployées dans des conteneurs de servlets, qui sont des composants des serveurs web ou d'autres serveurs d'application Java EE. Ces conteneurs gèrent le cycle de vie des servlets et fournissent un environnement d'exécution.</a:t>
            </a:r>
          </a:p>
          <a:p>
            <a:pPr algn="just">
              <a:buFont typeface="+mj-lt"/>
              <a:buAutoNum type="arabicPeriod"/>
            </a:pPr>
            <a:r>
              <a:rPr lang="fr-FR" b="1" i="0" dirty="0">
                <a:effectLst/>
                <a:latin typeface="Söhne"/>
              </a:rPr>
              <a:t>Gestion de la concurrence :</a:t>
            </a:r>
            <a:r>
              <a:rPr lang="fr-FR" b="0" i="0" dirty="0">
                <a:effectLst/>
                <a:latin typeface="Söhne"/>
              </a:rPr>
              <a:t> Les servlets sont conçues pour être </a:t>
            </a:r>
            <a:r>
              <a:rPr lang="fr-FR" b="0" i="0" dirty="0" err="1">
                <a:effectLst/>
                <a:latin typeface="Söhne"/>
              </a:rPr>
              <a:t>multithreadées</a:t>
            </a:r>
            <a:r>
              <a:rPr lang="fr-FR" b="0" i="0" dirty="0">
                <a:effectLst/>
                <a:latin typeface="Söhne"/>
              </a:rPr>
              <a:t>, ce qui signifie qu'une seule instance de servlet peut traiter simultanément plusieurs requêtes provenant de différents utilisateurs.</a:t>
            </a:r>
          </a:p>
          <a:p>
            <a:pPr algn="just"/>
            <a:endParaRPr lang="fr-FR" dirty="0"/>
          </a:p>
        </p:txBody>
      </p:sp>
    </p:spTree>
    <p:extLst>
      <p:ext uri="{BB962C8B-B14F-4D97-AF65-F5344CB8AC3E}">
        <p14:creationId xmlns:p14="http://schemas.microsoft.com/office/powerpoint/2010/main" val="1000222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30AD49-494E-4249-A21B-A72D76B866B9}"/>
              </a:ext>
            </a:extLst>
          </p:cNvPr>
          <p:cNvSpPr/>
          <p:nvPr/>
        </p:nvSpPr>
        <p:spPr>
          <a:xfrm>
            <a:off x="0" y="-121933"/>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Java EE: Servlet</a:t>
            </a:r>
          </a:p>
        </p:txBody>
      </p:sp>
      <p:sp>
        <p:nvSpPr>
          <p:cNvPr id="4" name="ZoneTexte 3">
            <a:extLst>
              <a:ext uri="{FF2B5EF4-FFF2-40B4-BE49-F238E27FC236}">
                <a16:creationId xmlns:a16="http://schemas.microsoft.com/office/drawing/2014/main" id="{B0868E60-D7A4-46D6-ABD2-5860D37F8D27}"/>
              </a:ext>
            </a:extLst>
          </p:cNvPr>
          <p:cNvSpPr txBox="1"/>
          <p:nvPr/>
        </p:nvSpPr>
        <p:spPr>
          <a:xfrm>
            <a:off x="139484" y="2164579"/>
            <a:ext cx="11913031" cy="3139321"/>
          </a:xfrm>
          <a:prstGeom prst="rect">
            <a:avLst/>
          </a:prstGeom>
          <a:noFill/>
        </p:spPr>
        <p:txBody>
          <a:bodyPr wrap="square">
            <a:spAutoFit/>
          </a:bodyPr>
          <a:lstStyle/>
          <a:p>
            <a:pPr marL="342900" indent="-342900" algn="just">
              <a:buAutoNum type="arabicPeriod"/>
            </a:pPr>
            <a:r>
              <a:rPr lang="fr-FR" dirty="0"/>
              <a:t>Le serveur reçoit du navigateur la requête http qui a recours à une servlet </a:t>
            </a:r>
          </a:p>
          <a:p>
            <a:pPr marL="342900" indent="-342900" algn="just">
              <a:buAutoNum type="arabicPeriod"/>
            </a:pPr>
            <a:r>
              <a:rPr lang="fr-FR" dirty="0"/>
              <a:t>Si c'est la première sollicitation de la servlet, le serveur l'instancie. La servlet reste en mémoire jusqu'à l'arrêt du serveur. Certains serveurs d'applications permettent aussi d'instancier des servlets dès le lancement du serveur. Au fil des requêtes, la servlet peut être appelée par plusieurs threads lancés par le serveur. Ce principe de fonctionnement évite d'instancier un objet de type servlet à chaque requête et permet de maintenir un ensemble de ressources actives telles qu'une connexion à une base de données. </a:t>
            </a:r>
          </a:p>
          <a:p>
            <a:pPr marL="342900" indent="-342900" algn="just">
              <a:buAutoNum type="arabicPeriod"/>
            </a:pPr>
            <a:r>
              <a:rPr lang="fr-FR" dirty="0"/>
              <a:t>Le serveur crée un objet qui représente la requête http ainsi que l'objet qui contiendra la réponse et les envoie à la servlet.</a:t>
            </a:r>
          </a:p>
          <a:p>
            <a:pPr marL="342900" indent="-342900" algn="just">
              <a:buAutoNum type="arabicPeriod"/>
            </a:pPr>
            <a:r>
              <a:rPr lang="fr-FR" dirty="0"/>
              <a:t>La servlet crée dynamiquement la réponse sous forme de page html transmise par un flux dans l'objet contenant la réponse. La création de cette réponse utilise bien sûr la requête du client mais aussi un ensemble de ressources incluses sur le serveur telles que des fichiers ou des bases de données. </a:t>
            </a:r>
          </a:p>
          <a:p>
            <a:pPr marL="342900" indent="-342900" algn="just">
              <a:buAutoNum type="arabicPeriod"/>
            </a:pPr>
            <a:r>
              <a:rPr lang="fr-FR" dirty="0"/>
              <a:t>Le serveur récupère l'objet réponse et envoie la page html au client. </a:t>
            </a:r>
          </a:p>
        </p:txBody>
      </p:sp>
      <p:sp>
        <p:nvSpPr>
          <p:cNvPr id="5" name="ZoneTexte 4">
            <a:extLst>
              <a:ext uri="{FF2B5EF4-FFF2-40B4-BE49-F238E27FC236}">
                <a16:creationId xmlns:a16="http://schemas.microsoft.com/office/drawing/2014/main" id="{4261C361-77F0-4199-9660-52DBD47869C9}"/>
              </a:ext>
            </a:extLst>
          </p:cNvPr>
          <p:cNvSpPr txBox="1"/>
          <p:nvPr/>
        </p:nvSpPr>
        <p:spPr>
          <a:xfrm>
            <a:off x="139484" y="1148082"/>
            <a:ext cx="6013343" cy="369332"/>
          </a:xfrm>
          <a:prstGeom prst="rect">
            <a:avLst/>
          </a:prstGeom>
          <a:noFill/>
        </p:spPr>
        <p:txBody>
          <a:bodyPr wrap="square" rtlCol="0">
            <a:spAutoFit/>
          </a:bodyPr>
          <a:lstStyle/>
          <a:p>
            <a:r>
              <a:rPr lang="fr-FR" b="1" dirty="0"/>
              <a:t>Fonctionnement</a:t>
            </a:r>
          </a:p>
        </p:txBody>
      </p:sp>
    </p:spTree>
    <p:extLst>
      <p:ext uri="{BB962C8B-B14F-4D97-AF65-F5344CB8AC3E}">
        <p14:creationId xmlns:p14="http://schemas.microsoft.com/office/powerpoint/2010/main" val="457398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30AD49-494E-4249-A21B-A72D76B866B9}"/>
              </a:ext>
            </a:extLst>
          </p:cNvPr>
          <p:cNvSpPr/>
          <p:nvPr/>
        </p:nvSpPr>
        <p:spPr>
          <a:xfrm>
            <a:off x="0" y="-121933"/>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Java EE: Servlet</a:t>
            </a:r>
          </a:p>
        </p:txBody>
      </p:sp>
      <p:sp>
        <p:nvSpPr>
          <p:cNvPr id="4" name="ZoneTexte 3">
            <a:extLst>
              <a:ext uri="{FF2B5EF4-FFF2-40B4-BE49-F238E27FC236}">
                <a16:creationId xmlns:a16="http://schemas.microsoft.com/office/drawing/2014/main" id="{AF9C8F39-AF3A-4D0A-8AC5-4770F2AA2618}"/>
              </a:ext>
            </a:extLst>
          </p:cNvPr>
          <p:cNvSpPr txBox="1"/>
          <p:nvPr/>
        </p:nvSpPr>
        <p:spPr>
          <a:xfrm>
            <a:off x="263470" y="567988"/>
            <a:ext cx="11732217" cy="369332"/>
          </a:xfrm>
          <a:prstGeom prst="rect">
            <a:avLst/>
          </a:prstGeom>
          <a:noFill/>
        </p:spPr>
        <p:txBody>
          <a:bodyPr wrap="square">
            <a:spAutoFit/>
          </a:bodyPr>
          <a:lstStyle/>
          <a:p>
            <a:r>
              <a:rPr lang="fr-FR" b="0" i="0" dirty="0">
                <a:effectLst/>
                <a:latin typeface="Söhne"/>
              </a:rPr>
              <a:t>Le cycle de vie d'une servlet en Java suit un ensemble d'étapes bien définies, de son initialisation à sa destruction. </a:t>
            </a:r>
            <a:endParaRPr lang="fr-FR" dirty="0"/>
          </a:p>
        </p:txBody>
      </p:sp>
      <p:sp>
        <p:nvSpPr>
          <p:cNvPr id="6" name="ZoneTexte 5">
            <a:extLst>
              <a:ext uri="{FF2B5EF4-FFF2-40B4-BE49-F238E27FC236}">
                <a16:creationId xmlns:a16="http://schemas.microsoft.com/office/drawing/2014/main" id="{2475ACBA-4DF8-4E86-97F7-A0141474CEAF}"/>
              </a:ext>
            </a:extLst>
          </p:cNvPr>
          <p:cNvSpPr txBox="1"/>
          <p:nvPr/>
        </p:nvSpPr>
        <p:spPr>
          <a:xfrm>
            <a:off x="560520" y="658356"/>
            <a:ext cx="11138115" cy="2031325"/>
          </a:xfrm>
          <a:prstGeom prst="rect">
            <a:avLst/>
          </a:prstGeom>
          <a:noFill/>
        </p:spPr>
        <p:txBody>
          <a:bodyPr wrap="square">
            <a:spAutoFit/>
          </a:bodyPr>
          <a:lstStyle/>
          <a:p>
            <a:pPr algn="just"/>
            <a:br>
              <a:rPr lang="fr-FR" b="0" i="0" dirty="0">
                <a:effectLst/>
                <a:latin typeface="Söhne"/>
              </a:rPr>
            </a:br>
            <a:r>
              <a:rPr lang="fr-FR" b="1" i="0" dirty="0">
                <a:effectLst/>
                <a:latin typeface="Söhne"/>
              </a:rPr>
              <a:t>Initialisation (init) :</a:t>
            </a:r>
            <a:endParaRPr lang="fr-FR" b="0" i="0" dirty="0">
              <a:effectLst/>
              <a:latin typeface="Söhne"/>
            </a:endParaRPr>
          </a:p>
          <a:p>
            <a:pPr marL="742950" lvl="1" indent="-285750" algn="just">
              <a:buFont typeface="+mj-lt"/>
              <a:buAutoNum type="arabicPeriod"/>
            </a:pPr>
            <a:r>
              <a:rPr lang="fr-FR" b="0" i="0" dirty="0">
                <a:effectLst/>
                <a:latin typeface="Söhne"/>
              </a:rPr>
              <a:t>Lorsqu'une servlet est déployée dans un conteneur de servlet (comme Tomcat, </a:t>
            </a:r>
            <a:r>
              <a:rPr lang="fr-FR" b="0" i="0" dirty="0" err="1">
                <a:effectLst/>
                <a:latin typeface="Söhne"/>
              </a:rPr>
              <a:t>Jetty</a:t>
            </a:r>
            <a:r>
              <a:rPr lang="fr-FR" b="0" i="0" dirty="0">
                <a:effectLst/>
                <a:latin typeface="Söhne"/>
              </a:rPr>
              <a:t>, etc.), la méthode init(</a:t>
            </a:r>
            <a:r>
              <a:rPr lang="fr-FR" b="0" i="0" dirty="0" err="1">
                <a:effectLst/>
                <a:latin typeface="Söhne"/>
              </a:rPr>
              <a:t>ServletConfig</a:t>
            </a:r>
            <a:r>
              <a:rPr lang="fr-FR" b="0" i="0" dirty="0">
                <a:effectLst/>
                <a:latin typeface="Söhne"/>
              </a:rPr>
              <a:t> config) est appelée. Cette méthode est utilisée pour effectuer toute initialisation nécessaire pour la servlet.</a:t>
            </a:r>
          </a:p>
          <a:p>
            <a:pPr marL="742950" lvl="1" indent="-285750" algn="just">
              <a:buFont typeface="+mj-lt"/>
              <a:buAutoNum type="arabicPeriod"/>
            </a:pPr>
            <a:r>
              <a:rPr lang="fr-FR" b="0" i="0" dirty="0">
                <a:effectLst/>
                <a:latin typeface="Söhne"/>
              </a:rPr>
              <a:t>Elle est invoquée une seule fois au moment du déploiement de la servlet.</a:t>
            </a:r>
          </a:p>
          <a:p>
            <a:pPr algn="just"/>
            <a:endParaRPr lang="fr-FR" dirty="0"/>
          </a:p>
        </p:txBody>
      </p:sp>
      <p:pic>
        <p:nvPicPr>
          <p:cNvPr id="8" name="Image 7">
            <a:extLst>
              <a:ext uri="{FF2B5EF4-FFF2-40B4-BE49-F238E27FC236}">
                <a16:creationId xmlns:a16="http://schemas.microsoft.com/office/drawing/2014/main" id="{49EA244E-6A4A-450A-931D-F2BEB2A7E37A}"/>
              </a:ext>
            </a:extLst>
          </p:cNvPr>
          <p:cNvPicPr>
            <a:picLocks noChangeAspect="1"/>
          </p:cNvPicPr>
          <p:nvPr/>
        </p:nvPicPr>
        <p:blipFill>
          <a:blip r:embed="rId3"/>
          <a:stretch>
            <a:fillRect/>
          </a:stretch>
        </p:blipFill>
        <p:spPr>
          <a:xfrm>
            <a:off x="958441" y="2592627"/>
            <a:ext cx="9915495" cy="932772"/>
          </a:xfrm>
          <a:prstGeom prst="rect">
            <a:avLst/>
          </a:prstGeom>
        </p:spPr>
      </p:pic>
      <p:sp>
        <p:nvSpPr>
          <p:cNvPr id="11" name="ZoneTexte 10">
            <a:extLst>
              <a:ext uri="{FF2B5EF4-FFF2-40B4-BE49-F238E27FC236}">
                <a16:creationId xmlns:a16="http://schemas.microsoft.com/office/drawing/2014/main" id="{9F0C23A7-2462-45DC-B8A0-A5DAE1B81293}"/>
              </a:ext>
            </a:extLst>
          </p:cNvPr>
          <p:cNvSpPr txBox="1"/>
          <p:nvPr/>
        </p:nvSpPr>
        <p:spPr>
          <a:xfrm>
            <a:off x="560520" y="3823426"/>
            <a:ext cx="11138115" cy="1200329"/>
          </a:xfrm>
          <a:prstGeom prst="rect">
            <a:avLst/>
          </a:prstGeom>
          <a:noFill/>
        </p:spPr>
        <p:txBody>
          <a:bodyPr wrap="square">
            <a:spAutoFit/>
          </a:bodyPr>
          <a:lstStyle/>
          <a:p>
            <a:pPr algn="just"/>
            <a:r>
              <a:rPr lang="fr-FR" b="1" i="0" dirty="0">
                <a:effectLst/>
                <a:latin typeface="Söhne"/>
              </a:rPr>
              <a:t>Traitement des requêtes (service) :</a:t>
            </a:r>
            <a:r>
              <a:rPr lang="fr-FR" b="0" i="0" dirty="0">
                <a:effectLst/>
                <a:latin typeface="Söhne"/>
              </a:rPr>
              <a:t>À chaque fois qu'une requête est faite à la servlet, la méthode service(</a:t>
            </a:r>
            <a:r>
              <a:rPr lang="fr-FR" b="0" i="0" dirty="0" err="1">
                <a:effectLst/>
                <a:latin typeface="Söhne"/>
              </a:rPr>
              <a:t>ServletRequest</a:t>
            </a:r>
            <a:r>
              <a:rPr lang="fr-FR" b="0" i="0" dirty="0">
                <a:effectLst/>
                <a:latin typeface="Söhne"/>
              </a:rPr>
              <a:t> </a:t>
            </a:r>
            <a:r>
              <a:rPr lang="fr-FR" b="0" i="0" dirty="0" err="1">
                <a:effectLst/>
                <a:latin typeface="Söhne"/>
              </a:rPr>
              <a:t>request</a:t>
            </a:r>
            <a:r>
              <a:rPr lang="fr-FR" b="0" i="0" dirty="0">
                <a:effectLst/>
                <a:latin typeface="Söhne"/>
              </a:rPr>
              <a:t>, </a:t>
            </a:r>
            <a:r>
              <a:rPr lang="fr-FR" b="0" i="0" dirty="0" err="1">
                <a:effectLst/>
                <a:latin typeface="Söhne"/>
              </a:rPr>
              <a:t>ServletResponse</a:t>
            </a:r>
            <a:r>
              <a:rPr lang="fr-FR" b="0" i="0" dirty="0">
                <a:effectLst/>
                <a:latin typeface="Söhne"/>
              </a:rPr>
              <a:t> </a:t>
            </a:r>
            <a:r>
              <a:rPr lang="fr-FR" b="0" i="0" dirty="0" err="1">
                <a:effectLst/>
                <a:latin typeface="Söhne"/>
              </a:rPr>
              <a:t>response</a:t>
            </a:r>
            <a:r>
              <a:rPr lang="fr-FR" b="0" i="0" dirty="0">
                <a:effectLst/>
                <a:latin typeface="Söhne"/>
              </a:rPr>
              <a:t>) est appelée. Cette méthode examine le type de requête (GET, POST, etc.) et appelle la méthode appropriée (</a:t>
            </a:r>
            <a:r>
              <a:rPr lang="fr-FR" b="0" i="0" dirty="0" err="1">
                <a:effectLst/>
                <a:latin typeface="Söhne"/>
              </a:rPr>
              <a:t>doGet</a:t>
            </a:r>
            <a:r>
              <a:rPr lang="fr-FR" b="0" i="0" dirty="0">
                <a:effectLst/>
                <a:latin typeface="Söhne"/>
              </a:rPr>
              <a:t>, </a:t>
            </a:r>
            <a:r>
              <a:rPr lang="fr-FR" b="0" i="0" dirty="0" err="1">
                <a:effectLst/>
                <a:latin typeface="Söhne"/>
              </a:rPr>
              <a:t>doPost</a:t>
            </a:r>
            <a:r>
              <a:rPr lang="fr-FR" b="0" i="0" dirty="0">
                <a:effectLst/>
                <a:latin typeface="Söhne"/>
              </a:rPr>
              <a:t>, etc.) pour traiter cette requête spécifique.</a:t>
            </a:r>
          </a:p>
          <a:p>
            <a:pPr algn="just"/>
            <a:endParaRPr lang="fr-FR" dirty="0"/>
          </a:p>
        </p:txBody>
      </p:sp>
      <p:pic>
        <p:nvPicPr>
          <p:cNvPr id="13" name="Image 12">
            <a:extLst>
              <a:ext uri="{FF2B5EF4-FFF2-40B4-BE49-F238E27FC236}">
                <a16:creationId xmlns:a16="http://schemas.microsoft.com/office/drawing/2014/main" id="{AD0A582C-4DB0-4EBC-9580-51D1D9585E17}"/>
              </a:ext>
            </a:extLst>
          </p:cNvPr>
          <p:cNvPicPr>
            <a:picLocks noChangeAspect="1"/>
          </p:cNvPicPr>
          <p:nvPr/>
        </p:nvPicPr>
        <p:blipFill>
          <a:blip r:embed="rId4"/>
          <a:stretch>
            <a:fillRect/>
          </a:stretch>
        </p:blipFill>
        <p:spPr>
          <a:xfrm>
            <a:off x="185980" y="5023755"/>
            <a:ext cx="11928530" cy="1133745"/>
          </a:xfrm>
          <a:prstGeom prst="rect">
            <a:avLst/>
          </a:prstGeom>
        </p:spPr>
      </p:pic>
    </p:spTree>
    <p:extLst>
      <p:ext uri="{BB962C8B-B14F-4D97-AF65-F5344CB8AC3E}">
        <p14:creationId xmlns:p14="http://schemas.microsoft.com/office/powerpoint/2010/main" val="2095616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30AD49-494E-4249-A21B-A72D76B866B9}"/>
              </a:ext>
            </a:extLst>
          </p:cNvPr>
          <p:cNvSpPr/>
          <p:nvPr/>
        </p:nvSpPr>
        <p:spPr>
          <a:xfrm>
            <a:off x="0" y="-121933"/>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Java EE: Servlet</a:t>
            </a:r>
          </a:p>
        </p:txBody>
      </p:sp>
      <p:sp>
        <p:nvSpPr>
          <p:cNvPr id="4" name="ZoneTexte 3">
            <a:extLst>
              <a:ext uri="{FF2B5EF4-FFF2-40B4-BE49-F238E27FC236}">
                <a16:creationId xmlns:a16="http://schemas.microsoft.com/office/drawing/2014/main" id="{0ADFA638-4225-46AD-B58B-795CE14B373F}"/>
              </a:ext>
            </a:extLst>
          </p:cNvPr>
          <p:cNvSpPr txBox="1"/>
          <p:nvPr/>
        </p:nvSpPr>
        <p:spPr>
          <a:xfrm>
            <a:off x="402956" y="764389"/>
            <a:ext cx="11670224" cy="1754326"/>
          </a:xfrm>
          <a:prstGeom prst="rect">
            <a:avLst/>
          </a:prstGeom>
          <a:noFill/>
        </p:spPr>
        <p:txBody>
          <a:bodyPr wrap="square">
            <a:spAutoFit/>
          </a:bodyPr>
          <a:lstStyle/>
          <a:p>
            <a:pPr algn="l"/>
            <a:r>
              <a:rPr lang="fr-FR" b="1" i="0" dirty="0">
                <a:effectLst/>
                <a:latin typeface="Söhne"/>
              </a:rPr>
              <a:t>Gestion des méthodes HTTP spécifiques (</a:t>
            </a:r>
            <a:r>
              <a:rPr lang="fr-FR" b="1" i="0" dirty="0" err="1">
                <a:effectLst/>
                <a:latin typeface="Söhne"/>
              </a:rPr>
              <a:t>doGet</a:t>
            </a:r>
            <a:r>
              <a:rPr lang="fr-FR" b="1" i="0" dirty="0">
                <a:effectLst/>
                <a:latin typeface="Söhne"/>
              </a:rPr>
              <a:t>, </a:t>
            </a:r>
            <a:r>
              <a:rPr lang="fr-FR" b="1" i="0" dirty="0" err="1">
                <a:effectLst/>
                <a:latin typeface="Söhne"/>
              </a:rPr>
              <a:t>doPost</a:t>
            </a:r>
            <a:r>
              <a:rPr lang="fr-FR" b="1" i="0" dirty="0">
                <a:effectLst/>
                <a:latin typeface="Söhne"/>
              </a:rPr>
              <a:t>, etc.) :</a:t>
            </a:r>
          </a:p>
          <a:p>
            <a:pPr algn="just">
              <a:buFont typeface="Arial" panose="020B0604020202020204" pitchFamily="34" charset="0"/>
              <a:buChar char="•"/>
            </a:pPr>
            <a:r>
              <a:rPr lang="fr-FR" b="0" i="0" dirty="0">
                <a:effectLst/>
                <a:latin typeface="Söhne"/>
              </a:rPr>
              <a:t>Pour chaque type de requête HTTP (GET, POST, etc.), la servlet doit fournir une méthode correspondante (</a:t>
            </a:r>
            <a:r>
              <a:rPr lang="fr-FR" b="0" i="0" dirty="0" err="1">
                <a:effectLst/>
                <a:latin typeface="Söhne"/>
              </a:rPr>
              <a:t>doGet</a:t>
            </a:r>
            <a:r>
              <a:rPr lang="fr-FR" b="0" i="0" dirty="0">
                <a:effectLst/>
                <a:latin typeface="Söhne"/>
              </a:rPr>
              <a:t>, </a:t>
            </a:r>
            <a:r>
              <a:rPr lang="fr-FR" b="0" i="0" dirty="0" err="1">
                <a:effectLst/>
                <a:latin typeface="Söhne"/>
              </a:rPr>
              <a:t>doPost</a:t>
            </a:r>
            <a:r>
              <a:rPr lang="fr-FR" b="0" i="0" dirty="0">
                <a:effectLst/>
                <a:latin typeface="Söhne"/>
              </a:rPr>
              <a:t>, etc.).</a:t>
            </a:r>
          </a:p>
          <a:p>
            <a:pPr algn="l">
              <a:buFont typeface="Arial" panose="020B0604020202020204" pitchFamily="34" charset="0"/>
              <a:buChar char="•"/>
            </a:pPr>
            <a:r>
              <a:rPr lang="fr-FR" b="0" i="0" dirty="0">
                <a:effectLst/>
                <a:latin typeface="Söhne"/>
              </a:rPr>
              <a:t>Ces méthodes sont appelées par la méthode service pour traiter les requêtes spécifiques. Les développeurs implémentent ces méthodes pour définir le comportement de la servlet en réponse à chaque type de requête.</a:t>
            </a:r>
          </a:p>
          <a:p>
            <a:endParaRPr lang="fr-FR" dirty="0"/>
          </a:p>
        </p:txBody>
      </p:sp>
      <p:pic>
        <p:nvPicPr>
          <p:cNvPr id="6" name="Image 5">
            <a:extLst>
              <a:ext uri="{FF2B5EF4-FFF2-40B4-BE49-F238E27FC236}">
                <a16:creationId xmlns:a16="http://schemas.microsoft.com/office/drawing/2014/main" id="{AE9CC709-53AF-4C27-AA18-CF9B2FF7D855}"/>
              </a:ext>
            </a:extLst>
          </p:cNvPr>
          <p:cNvPicPr>
            <a:picLocks noChangeAspect="1"/>
          </p:cNvPicPr>
          <p:nvPr/>
        </p:nvPicPr>
        <p:blipFill>
          <a:blip r:embed="rId3"/>
          <a:stretch>
            <a:fillRect/>
          </a:stretch>
        </p:blipFill>
        <p:spPr>
          <a:xfrm>
            <a:off x="152202" y="2518715"/>
            <a:ext cx="11636842" cy="766926"/>
          </a:xfrm>
          <a:prstGeom prst="rect">
            <a:avLst/>
          </a:prstGeom>
        </p:spPr>
      </p:pic>
      <p:sp>
        <p:nvSpPr>
          <p:cNvPr id="8" name="ZoneTexte 7">
            <a:extLst>
              <a:ext uri="{FF2B5EF4-FFF2-40B4-BE49-F238E27FC236}">
                <a16:creationId xmlns:a16="http://schemas.microsoft.com/office/drawing/2014/main" id="{92FAD85D-530F-4785-9D51-5709C4989465}"/>
              </a:ext>
            </a:extLst>
          </p:cNvPr>
          <p:cNvSpPr txBox="1"/>
          <p:nvPr/>
        </p:nvSpPr>
        <p:spPr>
          <a:xfrm>
            <a:off x="402956" y="3395878"/>
            <a:ext cx="11670224" cy="1477328"/>
          </a:xfrm>
          <a:prstGeom prst="rect">
            <a:avLst/>
          </a:prstGeom>
          <a:noFill/>
        </p:spPr>
        <p:txBody>
          <a:bodyPr wrap="square">
            <a:spAutoFit/>
          </a:bodyPr>
          <a:lstStyle/>
          <a:p>
            <a:pPr algn="l">
              <a:buFont typeface="Arial" panose="020B0604020202020204" pitchFamily="34" charset="0"/>
              <a:buNone/>
            </a:pPr>
            <a:r>
              <a:rPr lang="fr-FR" b="1" i="0" dirty="0">
                <a:effectLst/>
                <a:latin typeface="Söhne"/>
              </a:rPr>
              <a:t>Destruction (destroy) :</a:t>
            </a:r>
            <a:endParaRPr lang="fr-FR" dirty="0">
              <a:latin typeface="Söhne"/>
            </a:endParaRPr>
          </a:p>
          <a:p>
            <a:pPr algn="l">
              <a:buFont typeface="Arial" panose="020B0604020202020204" pitchFamily="34" charset="0"/>
              <a:buNone/>
            </a:pPr>
            <a:r>
              <a:rPr lang="fr-FR" b="0" i="0" dirty="0">
                <a:effectLst/>
                <a:latin typeface="Söhne"/>
              </a:rPr>
              <a:t>Lorsque la servlet est arrêtée ou retirée du conteneur, la méthode destroy() est appelée.</a:t>
            </a:r>
          </a:p>
          <a:p>
            <a:pPr algn="just"/>
            <a:r>
              <a:rPr lang="fr-FR" b="0" i="0" dirty="0">
                <a:effectLst/>
                <a:latin typeface="Söhne"/>
              </a:rPr>
              <a:t>Cette méthode est utilisée pour effectuer toute opération de nettoyage ou de libération de ressources avant que la servlet ne soit détruite.</a:t>
            </a:r>
          </a:p>
          <a:p>
            <a:endParaRPr lang="fr-FR" dirty="0"/>
          </a:p>
        </p:txBody>
      </p:sp>
      <p:pic>
        <p:nvPicPr>
          <p:cNvPr id="10" name="Image 9">
            <a:extLst>
              <a:ext uri="{FF2B5EF4-FFF2-40B4-BE49-F238E27FC236}">
                <a16:creationId xmlns:a16="http://schemas.microsoft.com/office/drawing/2014/main" id="{E9C0C255-347A-4A60-89A7-164FB0404835}"/>
              </a:ext>
            </a:extLst>
          </p:cNvPr>
          <p:cNvPicPr>
            <a:picLocks noChangeAspect="1"/>
          </p:cNvPicPr>
          <p:nvPr/>
        </p:nvPicPr>
        <p:blipFill>
          <a:blip r:embed="rId4"/>
          <a:stretch>
            <a:fillRect/>
          </a:stretch>
        </p:blipFill>
        <p:spPr>
          <a:xfrm>
            <a:off x="3055179" y="4983443"/>
            <a:ext cx="6081641" cy="742247"/>
          </a:xfrm>
          <a:prstGeom prst="rect">
            <a:avLst/>
          </a:prstGeom>
        </p:spPr>
      </p:pic>
    </p:spTree>
    <p:extLst>
      <p:ext uri="{BB962C8B-B14F-4D97-AF65-F5344CB8AC3E}">
        <p14:creationId xmlns:p14="http://schemas.microsoft.com/office/powerpoint/2010/main" val="913882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30AD49-494E-4249-A21B-A72D76B866B9}"/>
              </a:ext>
            </a:extLst>
          </p:cNvPr>
          <p:cNvSpPr/>
          <p:nvPr/>
        </p:nvSpPr>
        <p:spPr>
          <a:xfrm>
            <a:off x="0" y="-121933"/>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Java EE: Servlet</a:t>
            </a:r>
          </a:p>
        </p:txBody>
      </p:sp>
      <p:sp>
        <p:nvSpPr>
          <p:cNvPr id="4" name="ZoneTexte 3">
            <a:extLst>
              <a:ext uri="{FF2B5EF4-FFF2-40B4-BE49-F238E27FC236}">
                <a16:creationId xmlns:a16="http://schemas.microsoft.com/office/drawing/2014/main" id="{C89C8930-C621-4BEA-A027-49C737CE1EF0}"/>
              </a:ext>
            </a:extLst>
          </p:cNvPr>
          <p:cNvSpPr txBox="1"/>
          <p:nvPr/>
        </p:nvSpPr>
        <p:spPr>
          <a:xfrm>
            <a:off x="278969" y="519932"/>
            <a:ext cx="10833315" cy="646331"/>
          </a:xfrm>
          <a:prstGeom prst="rect">
            <a:avLst/>
          </a:prstGeom>
          <a:noFill/>
        </p:spPr>
        <p:txBody>
          <a:bodyPr wrap="square">
            <a:spAutoFit/>
          </a:bodyPr>
          <a:lstStyle/>
          <a:p>
            <a:r>
              <a:rPr lang="fr-FR" dirty="0">
                <a:latin typeface="Söhne"/>
              </a:rPr>
              <a:t>E</a:t>
            </a:r>
            <a:r>
              <a:rPr lang="fr-FR" b="0" i="0" dirty="0">
                <a:effectLst/>
                <a:latin typeface="Söhne"/>
              </a:rPr>
              <a:t>xemple servlet "Hello World"  </a:t>
            </a:r>
          </a:p>
          <a:p>
            <a:r>
              <a:rPr lang="fr-FR" b="0" i="0" dirty="0">
                <a:effectLst/>
                <a:latin typeface="Söhne"/>
              </a:rPr>
              <a:t>Cette servlet affiche un message "Hello, World!" dans le navigateur lorsque vous accédez à son URL.</a:t>
            </a:r>
            <a:endParaRPr lang="fr-FR" dirty="0"/>
          </a:p>
        </p:txBody>
      </p:sp>
      <p:pic>
        <p:nvPicPr>
          <p:cNvPr id="8" name="Image 7">
            <a:extLst>
              <a:ext uri="{FF2B5EF4-FFF2-40B4-BE49-F238E27FC236}">
                <a16:creationId xmlns:a16="http://schemas.microsoft.com/office/drawing/2014/main" id="{323BC9A8-E3EE-41A3-9910-476456F7D151}"/>
              </a:ext>
            </a:extLst>
          </p:cNvPr>
          <p:cNvPicPr>
            <a:picLocks noChangeAspect="1"/>
          </p:cNvPicPr>
          <p:nvPr/>
        </p:nvPicPr>
        <p:blipFill>
          <a:blip r:embed="rId3"/>
          <a:stretch>
            <a:fillRect/>
          </a:stretch>
        </p:blipFill>
        <p:spPr>
          <a:xfrm>
            <a:off x="2576308" y="1166263"/>
            <a:ext cx="7126492" cy="5652143"/>
          </a:xfrm>
          <a:prstGeom prst="rect">
            <a:avLst/>
          </a:prstGeom>
        </p:spPr>
      </p:pic>
    </p:spTree>
    <p:extLst>
      <p:ext uri="{BB962C8B-B14F-4D97-AF65-F5344CB8AC3E}">
        <p14:creationId xmlns:p14="http://schemas.microsoft.com/office/powerpoint/2010/main" val="2387465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30AD49-494E-4249-A21B-A72D76B866B9}"/>
              </a:ext>
            </a:extLst>
          </p:cNvPr>
          <p:cNvSpPr/>
          <p:nvPr/>
        </p:nvSpPr>
        <p:spPr>
          <a:xfrm>
            <a:off x="0" y="-121933"/>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Java EE: API Servlet</a:t>
            </a:r>
          </a:p>
        </p:txBody>
      </p:sp>
      <p:sp>
        <p:nvSpPr>
          <p:cNvPr id="4" name="ZoneTexte 3">
            <a:extLst>
              <a:ext uri="{FF2B5EF4-FFF2-40B4-BE49-F238E27FC236}">
                <a16:creationId xmlns:a16="http://schemas.microsoft.com/office/drawing/2014/main" id="{31A70EF3-8D76-442B-A0DF-36F4F9D63558}"/>
              </a:ext>
            </a:extLst>
          </p:cNvPr>
          <p:cNvSpPr txBox="1"/>
          <p:nvPr/>
        </p:nvSpPr>
        <p:spPr>
          <a:xfrm>
            <a:off x="163286" y="707002"/>
            <a:ext cx="11903528" cy="2308324"/>
          </a:xfrm>
          <a:prstGeom prst="rect">
            <a:avLst/>
          </a:prstGeom>
          <a:noFill/>
        </p:spPr>
        <p:txBody>
          <a:bodyPr wrap="square">
            <a:spAutoFit/>
          </a:bodyPr>
          <a:lstStyle/>
          <a:p>
            <a:pPr algn="just"/>
            <a:r>
              <a:rPr lang="fr-FR" b="0" i="0" dirty="0">
                <a:effectLst/>
                <a:latin typeface="Söhne"/>
              </a:rPr>
              <a:t>L'API Servlet (Application </a:t>
            </a:r>
            <a:r>
              <a:rPr lang="fr-FR" b="0" i="0" dirty="0" err="1">
                <a:effectLst/>
                <a:latin typeface="Söhne"/>
              </a:rPr>
              <a:t>Programming</a:t>
            </a:r>
            <a:r>
              <a:rPr lang="fr-FR" b="0" i="0" dirty="0">
                <a:effectLst/>
                <a:latin typeface="Söhne"/>
              </a:rPr>
              <a:t> Interface) est une spécification Java qui définit les classes et les interfaces nécessaires pour le développement de servlets, qui sont des composants côté serveur dans le cadre de la plateforme Java EE (Enterprise Edition) ou Jakarta EE. Cette API fournit un moyen standardisé pour traiter les requêtes HTTP et générer des réponses dynamiques.</a:t>
            </a:r>
          </a:p>
          <a:p>
            <a:pPr algn="just"/>
            <a:endParaRPr lang="fr-FR" dirty="0">
              <a:latin typeface="Söhne"/>
            </a:endParaRPr>
          </a:p>
          <a:p>
            <a:pPr algn="just"/>
            <a:r>
              <a:rPr lang="fr-FR" dirty="0">
                <a:latin typeface="Söhne"/>
              </a:rPr>
              <a:t>Les principales classes et interfaces de l’API:</a:t>
            </a:r>
          </a:p>
          <a:p>
            <a:pPr algn="just"/>
            <a:endParaRPr lang="fr-FR" dirty="0">
              <a:latin typeface="Söhne"/>
            </a:endParaRPr>
          </a:p>
          <a:p>
            <a:pPr algn="just"/>
            <a:endParaRPr lang="fr-FR" dirty="0"/>
          </a:p>
        </p:txBody>
      </p:sp>
      <p:sp>
        <p:nvSpPr>
          <p:cNvPr id="7" name="ZoneTexte 6">
            <a:extLst>
              <a:ext uri="{FF2B5EF4-FFF2-40B4-BE49-F238E27FC236}">
                <a16:creationId xmlns:a16="http://schemas.microsoft.com/office/drawing/2014/main" id="{28C63940-AB1D-40DD-B010-5D9028957E72}"/>
              </a:ext>
            </a:extLst>
          </p:cNvPr>
          <p:cNvSpPr txBox="1"/>
          <p:nvPr/>
        </p:nvSpPr>
        <p:spPr>
          <a:xfrm>
            <a:off x="163286" y="2795193"/>
            <a:ext cx="11740847" cy="2862322"/>
          </a:xfrm>
          <a:prstGeom prst="rect">
            <a:avLst/>
          </a:prstGeom>
          <a:noFill/>
        </p:spPr>
        <p:txBody>
          <a:bodyPr wrap="square">
            <a:spAutoFit/>
          </a:bodyPr>
          <a:lstStyle/>
          <a:p>
            <a:pPr algn="just">
              <a:buFont typeface="+mj-lt"/>
              <a:buAutoNum type="arabicPeriod"/>
            </a:pPr>
            <a:r>
              <a:rPr lang="fr-FR" b="1" i="0" dirty="0" err="1">
                <a:effectLst/>
                <a:latin typeface="Söhne"/>
              </a:rPr>
              <a:t>javax.servlet.Servlet</a:t>
            </a:r>
            <a:r>
              <a:rPr lang="fr-FR" b="1" i="0" dirty="0">
                <a:effectLst/>
                <a:latin typeface="Söhne"/>
              </a:rPr>
              <a:t> :</a:t>
            </a:r>
            <a:r>
              <a:rPr lang="fr-FR" b="0" i="0" dirty="0">
                <a:effectLst/>
                <a:latin typeface="Söhne"/>
              </a:rPr>
              <a:t> Interface principale qui doit être implémentée par toutes les servlets. Elle définit les méthodes init, service, et destroy qui gèrent le cycle de vie de la servlet.</a:t>
            </a:r>
          </a:p>
          <a:p>
            <a:pPr algn="just">
              <a:buFont typeface="+mj-lt"/>
              <a:buAutoNum type="arabicPeriod"/>
            </a:pPr>
            <a:r>
              <a:rPr lang="fr-FR" b="1" i="0" dirty="0" err="1">
                <a:effectLst/>
                <a:latin typeface="Söhne"/>
              </a:rPr>
              <a:t>javax.servlet.GenericServlet</a:t>
            </a:r>
            <a:r>
              <a:rPr lang="fr-FR" b="1" i="0" dirty="0">
                <a:effectLst/>
                <a:latin typeface="Söhne"/>
              </a:rPr>
              <a:t> :</a:t>
            </a:r>
            <a:r>
              <a:rPr lang="fr-FR" b="0" i="0" dirty="0">
                <a:effectLst/>
                <a:latin typeface="Söhne"/>
              </a:rPr>
              <a:t> Une classe abstraite qui implémente l'interface Servlet. Elle fournit une implémentation par défaut des méthodes de l'interface, facilitant ainsi la création de nouvelles servlets.</a:t>
            </a:r>
          </a:p>
          <a:p>
            <a:pPr algn="just">
              <a:buFont typeface="+mj-lt"/>
              <a:buAutoNum type="arabicPeriod"/>
            </a:pPr>
            <a:r>
              <a:rPr lang="fr-FR" b="1" i="0" dirty="0" err="1">
                <a:effectLst/>
                <a:latin typeface="Söhne"/>
              </a:rPr>
              <a:t>javax.servlet.http.HttpServlet</a:t>
            </a:r>
            <a:r>
              <a:rPr lang="fr-FR" b="1" i="0" dirty="0">
                <a:effectLst/>
                <a:latin typeface="Söhne"/>
              </a:rPr>
              <a:t> :</a:t>
            </a:r>
            <a:r>
              <a:rPr lang="fr-FR" b="0" i="0" dirty="0">
                <a:effectLst/>
                <a:latin typeface="Söhne"/>
              </a:rPr>
              <a:t> Une sous-classe de </a:t>
            </a:r>
            <a:r>
              <a:rPr lang="fr-FR" b="0" i="0" dirty="0" err="1">
                <a:effectLst/>
                <a:latin typeface="Söhne"/>
              </a:rPr>
              <a:t>GenericServlet</a:t>
            </a:r>
            <a:r>
              <a:rPr lang="fr-FR" b="0" i="0" dirty="0">
                <a:effectLst/>
                <a:latin typeface="Söhne"/>
              </a:rPr>
              <a:t> spécifiquement conçue pour le traitement des requêtes HTTP. Elle simplifie le développement des servlets HTTP en fournissant des méthodes spécifiques pour traiter les requêtes GET, POST, etc.</a:t>
            </a:r>
          </a:p>
          <a:p>
            <a:pPr algn="just">
              <a:buFont typeface="+mj-lt"/>
              <a:buAutoNum type="arabicPeriod"/>
            </a:pPr>
            <a:r>
              <a:rPr lang="fr-FR" b="1" i="0" dirty="0" err="1">
                <a:effectLst/>
                <a:latin typeface="Söhne"/>
              </a:rPr>
              <a:t>javax.servlet.ServletRequest</a:t>
            </a:r>
            <a:r>
              <a:rPr lang="fr-FR" b="1" i="0" dirty="0">
                <a:effectLst/>
                <a:latin typeface="Söhne"/>
              </a:rPr>
              <a:t> :</a:t>
            </a:r>
            <a:r>
              <a:rPr lang="fr-FR" b="0" i="0" dirty="0">
                <a:effectLst/>
                <a:latin typeface="Söhne"/>
              </a:rPr>
              <a:t> Interface qui représente la requête du client. Elle fournit des méthodes pour accéder aux paramètres de la requête, aux en-têtes, aux informations sur le client, etc.</a:t>
            </a:r>
          </a:p>
          <a:p>
            <a:pPr algn="just"/>
            <a:endParaRPr lang="fr-FR" dirty="0"/>
          </a:p>
        </p:txBody>
      </p:sp>
    </p:spTree>
    <p:extLst>
      <p:ext uri="{BB962C8B-B14F-4D97-AF65-F5344CB8AC3E}">
        <p14:creationId xmlns:p14="http://schemas.microsoft.com/office/powerpoint/2010/main" val="2860900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30AD49-494E-4249-A21B-A72D76B866B9}"/>
              </a:ext>
            </a:extLst>
          </p:cNvPr>
          <p:cNvSpPr/>
          <p:nvPr/>
        </p:nvSpPr>
        <p:spPr>
          <a:xfrm>
            <a:off x="0" y="-121933"/>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Java EE: API Servlet</a:t>
            </a:r>
          </a:p>
        </p:txBody>
      </p:sp>
      <p:sp>
        <p:nvSpPr>
          <p:cNvPr id="4" name="ZoneTexte 3">
            <a:extLst>
              <a:ext uri="{FF2B5EF4-FFF2-40B4-BE49-F238E27FC236}">
                <a16:creationId xmlns:a16="http://schemas.microsoft.com/office/drawing/2014/main" id="{ACF8E9B1-0AEE-4221-9654-8362725FA6CC}"/>
              </a:ext>
            </a:extLst>
          </p:cNvPr>
          <p:cNvSpPr txBox="1"/>
          <p:nvPr/>
        </p:nvSpPr>
        <p:spPr>
          <a:xfrm>
            <a:off x="93133" y="712043"/>
            <a:ext cx="12005733" cy="2862322"/>
          </a:xfrm>
          <a:prstGeom prst="rect">
            <a:avLst/>
          </a:prstGeom>
          <a:noFill/>
        </p:spPr>
        <p:txBody>
          <a:bodyPr wrap="square">
            <a:spAutoFit/>
          </a:bodyPr>
          <a:lstStyle/>
          <a:p>
            <a:pPr algn="just"/>
            <a:r>
              <a:rPr lang="fr-FR" b="1" i="0" dirty="0">
                <a:effectLst/>
                <a:latin typeface="Söhne"/>
              </a:rPr>
              <a:t>5. </a:t>
            </a:r>
            <a:r>
              <a:rPr lang="fr-FR" b="1" i="0" dirty="0" err="1">
                <a:effectLst/>
                <a:latin typeface="Söhne"/>
              </a:rPr>
              <a:t>javax.servlet.ServletResponse</a:t>
            </a:r>
            <a:r>
              <a:rPr lang="fr-FR" b="1" i="0" dirty="0">
                <a:effectLst/>
                <a:latin typeface="Söhne"/>
              </a:rPr>
              <a:t> :</a:t>
            </a:r>
            <a:r>
              <a:rPr lang="fr-FR" b="0" i="0" dirty="0">
                <a:effectLst/>
                <a:latin typeface="Söhne"/>
              </a:rPr>
              <a:t> Interface qui représente la réponse renvoyée au client. Elle fournit des méthodes pour écrire le contenu de la réponse, configurer les en-têtes de réponse, etc.</a:t>
            </a:r>
          </a:p>
          <a:p>
            <a:pPr algn="just"/>
            <a:r>
              <a:rPr lang="fr-FR" b="1" i="0" dirty="0">
                <a:effectLst/>
                <a:latin typeface="Söhne"/>
              </a:rPr>
              <a:t>6. </a:t>
            </a:r>
            <a:r>
              <a:rPr lang="fr-FR" b="1" i="0" dirty="0" err="1">
                <a:effectLst/>
                <a:latin typeface="Söhne"/>
              </a:rPr>
              <a:t>javax.servlet.http.HttpServletRequest</a:t>
            </a:r>
            <a:r>
              <a:rPr lang="fr-FR" b="1" i="0" dirty="0">
                <a:effectLst/>
                <a:latin typeface="Söhne"/>
              </a:rPr>
              <a:t> :</a:t>
            </a:r>
            <a:r>
              <a:rPr lang="fr-FR" b="0" i="0" dirty="0">
                <a:effectLst/>
                <a:latin typeface="Söhne"/>
              </a:rPr>
              <a:t> Interface qui étend </a:t>
            </a:r>
            <a:r>
              <a:rPr lang="fr-FR" b="0" i="0" dirty="0" err="1">
                <a:effectLst/>
                <a:latin typeface="Söhne"/>
              </a:rPr>
              <a:t>ServletRequest</a:t>
            </a:r>
            <a:r>
              <a:rPr lang="fr-FR" b="0" i="0" dirty="0">
                <a:effectLst/>
                <a:latin typeface="Söhne"/>
              </a:rPr>
              <a:t> et fournit des méthodes spécifiques pour traiter les requêtes HTTP. Elle permet d'accéder aux informations spécifiques à HTTP, telles que les méthodes de requête, les en-têtes HTTP, les cookies, etc.</a:t>
            </a:r>
          </a:p>
          <a:p>
            <a:pPr algn="just"/>
            <a:r>
              <a:rPr lang="fr-FR" b="1" i="0" dirty="0">
                <a:effectLst/>
                <a:latin typeface="Söhne"/>
              </a:rPr>
              <a:t>7. </a:t>
            </a:r>
            <a:r>
              <a:rPr lang="fr-FR" b="1" i="0" dirty="0" err="1">
                <a:effectLst/>
                <a:latin typeface="Söhne"/>
              </a:rPr>
              <a:t>javax.servlet.http.HttpServletResponse</a:t>
            </a:r>
            <a:r>
              <a:rPr lang="fr-FR" b="1" i="0" dirty="0">
                <a:effectLst/>
                <a:latin typeface="Söhne"/>
              </a:rPr>
              <a:t> :</a:t>
            </a:r>
            <a:r>
              <a:rPr lang="fr-FR" b="0" i="0" dirty="0">
                <a:effectLst/>
                <a:latin typeface="Söhne"/>
              </a:rPr>
              <a:t> Interface qui étend </a:t>
            </a:r>
            <a:r>
              <a:rPr lang="fr-FR" b="0" i="0" dirty="0" err="1">
                <a:effectLst/>
                <a:latin typeface="Söhne"/>
              </a:rPr>
              <a:t>ServletResponse</a:t>
            </a:r>
            <a:r>
              <a:rPr lang="fr-FR" b="0" i="0" dirty="0">
                <a:effectLst/>
                <a:latin typeface="Söhne"/>
              </a:rPr>
              <a:t> et fournit des méthodes spécifiques pour traiter les réponses HTTP. Elle permet d'écrire le contenu de la réponse, de configurer les en-têtes de réponse, de définir des cookies, etc.</a:t>
            </a:r>
          </a:p>
          <a:p>
            <a:pPr algn="just"/>
            <a:r>
              <a:rPr lang="fr-FR" b="1" i="0" dirty="0">
                <a:effectLst/>
                <a:latin typeface="Söhne"/>
              </a:rPr>
              <a:t>8. </a:t>
            </a:r>
            <a:r>
              <a:rPr lang="fr-FR" b="1" i="0" dirty="0" err="1">
                <a:effectLst/>
                <a:latin typeface="Söhne"/>
              </a:rPr>
              <a:t>javax.servlet.annotation.WebServlet</a:t>
            </a:r>
            <a:r>
              <a:rPr lang="fr-FR" b="1" i="0" dirty="0">
                <a:effectLst/>
                <a:latin typeface="Söhne"/>
              </a:rPr>
              <a:t> :</a:t>
            </a:r>
            <a:r>
              <a:rPr lang="fr-FR" b="0" i="0" dirty="0">
                <a:effectLst/>
                <a:latin typeface="Söhne"/>
              </a:rPr>
              <a:t> Une annotation utilisée pour déclarer les informations de configuration d'une servlet directement dans le code source, au lieu de les spécifier dans le fichier web.xml.</a:t>
            </a:r>
          </a:p>
        </p:txBody>
      </p:sp>
      <p:sp>
        <p:nvSpPr>
          <p:cNvPr id="6" name="ZoneTexte 5">
            <a:extLst>
              <a:ext uri="{FF2B5EF4-FFF2-40B4-BE49-F238E27FC236}">
                <a16:creationId xmlns:a16="http://schemas.microsoft.com/office/drawing/2014/main" id="{E462B0EA-B756-410C-8125-B19C9142BCA6}"/>
              </a:ext>
            </a:extLst>
          </p:cNvPr>
          <p:cNvSpPr txBox="1"/>
          <p:nvPr/>
        </p:nvSpPr>
        <p:spPr>
          <a:xfrm>
            <a:off x="2442633" y="4668629"/>
            <a:ext cx="8868834" cy="1477328"/>
          </a:xfrm>
          <a:prstGeom prst="rect">
            <a:avLst/>
          </a:prstGeom>
          <a:noFill/>
        </p:spPr>
        <p:txBody>
          <a:bodyPr wrap="square">
            <a:spAutoFit/>
          </a:bodyPr>
          <a:lstStyle/>
          <a:p>
            <a:pPr algn="l">
              <a:buFont typeface="+mj-lt"/>
              <a:buAutoNum type="arabicPeriod"/>
            </a:pPr>
            <a:r>
              <a:rPr lang="fr-FR" b="0" i="1" dirty="0" err="1">
                <a:effectLst/>
                <a:latin typeface="Söhne"/>
              </a:rPr>
              <a:t>javax.servlet.Servlet</a:t>
            </a:r>
            <a:r>
              <a:rPr lang="fr-FR" b="0" i="1" dirty="0">
                <a:effectLst/>
                <a:latin typeface="Söhne"/>
              </a:rPr>
              <a:t> → </a:t>
            </a:r>
            <a:r>
              <a:rPr lang="fr-FR" b="0" i="1" dirty="0" err="1">
                <a:effectLst/>
                <a:latin typeface="Söhne"/>
              </a:rPr>
              <a:t>jakarta.servlet.Servlet</a:t>
            </a:r>
            <a:endParaRPr lang="fr-FR" b="0" i="1" dirty="0">
              <a:effectLst/>
              <a:latin typeface="Söhne"/>
            </a:endParaRPr>
          </a:p>
          <a:p>
            <a:pPr algn="l">
              <a:buFont typeface="+mj-lt"/>
              <a:buAutoNum type="arabicPeriod"/>
            </a:pPr>
            <a:r>
              <a:rPr lang="fr-FR" b="0" i="1" dirty="0" err="1">
                <a:effectLst/>
                <a:latin typeface="Söhne"/>
              </a:rPr>
              <a:t>javax.servlet.http.HttpServlet</a:t>
            </a:r>
            <a:r>
              <a:rPr lang="fr-FR" b="0" i="1" dirty="0">
                <a:effectLst/>
                <a:latin typeface="Söhne"/>
              </a:rPr>
              <a:t> → </a:t>
            </a:r>
            <a:r>
              <a:rPr lang="fr-FR" b="0" i="1" dirty="0" err="1">
                <a:effectLst/>
                <a:latin typeface="Söhne"/>
              </a:rPr>
              <a:t>jakarta.servlet.http.HttpServlet</a:t>
            </a:r>
            <a:endParaRPr lang="fr-FR" b="0" i="1" dirty="0">
              <a:effectLst/>
              <a:latin typeface="Söhne"/>
            </a:endParaRPr>
          </a:p>
          <a:p>
            <a:pPr algn="l">
              <a:buFont typeface="+mj-lt"/>
              <a:buAutoNum type="arabicPeriod"/>
            </a:pPr>
            <a:r>
              <a:rPr lang="fr-FR" b="0" i="1" dirty="0" err="1">
                <a:effectLst/>
                <a:latin typeface="Söhne"/>
              </a:rPr>
              <a:t>javax.servlet.ServletRequest</a:t>
            </a:r>
            <a:r>
              <a:rPr lang="fr-FR" b="0" i="1" dirty="0">
                <a:effectLst/>
                <a:latin typeface="Söhne"/>
              </a:rPr>
              <a:t> → </a:t>
            </a:r>
            <a:r>
              <a:rPr lang="fr-FR" b="0" i="1" dirty="0" err="1">
                <a:effectLst/>
                <a:latin typeface="Söhne"/>
              </a:rPr>
              <a:t>jakarta.servlet.ServletRequest</a:t>
            </a:r>
            <a:endParaRPr lang="fr-FR" b="0" i="1" dirty="0">
              <a:effectLst/>
              <a:latin typeface="Söhne"/>
            </a:endParaRPr>
          </a:p>
          <a:p>
            <a:pPr algn="l">
              <a:buFont typeface="+mj-lt"/>
              <a:buAutoNum type="arabicPeriod"/>
            </a:pPr>
            <a:r>
              <a:rPr lang="fr-FR" b="0" i="1" dirty="0" err="1">
                <a:effectLst/>
                <a:latin typeface="Söhne"/>
              </a:rPr>
              <a:t>javax.servlet.http.HttpServletRequest</a:t>
            </a:r>
            <a:r>
              <a:rPr lang="fr-FR" b="0" i="1" dirty="0">
                <a:effectLst/>
                <a:latin typeface="Söhne"/>
              </a:rPr>
              <a:t> → </a:t>
            </a:r>
            <a:r>
              <a:rPr lang="fr-FR" b="0" i="1" dirty="0" err="1">
                <a:effectLst/>
                <a:latin typeface="Söhne"/>
              </a:rPr>
              <a:t>jakarta.servlet.http.HttpServletRequest</a:t>
            </a:r>
            <a:endParaRPr lang="fr-FR" b="0" i="1" dirty="0">
              <a:effectLst/>
              <a:latin typeface="Söhne"/>
            </a:endParaRPr>
          </a:p>
          <a:p>
            <a:endParaRPr lang="fr-FR" i="1" dirty="0"/>
          </a:p>
        </p:txBody>
      </p:sp>
    </p:spTree>
    <p:extLst>
      <p:ext uri="{BB962C8B-B14F-4D97-AF65-F5344CB8AC3E}">
        <p14:creationId xmlns:p14="http://schemas.microsoft.com/office/powerpoint/2010/main" val="3139001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9F0100-0E05-4FE3-B0DC-63BC1D3611BB}"/>
              </a:ext>
            </a:extLst>
          </p:cNvPr>
          <p:cNvSpPr/>
          <p:nvPr/>
        </p:nvSpPr>
        <p:spPr>
          <a:xfrm>
            <a:off x="0" y="-13444"/>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Java EE</a:t>
            </a:r>
          </a:p>
        </p:txBody>
      </p:sp>
      <p:sp>
        <p:nvSpPr>
          <p:cNvPr id="9" name="ZoneTexte 8">
            <a:extLst>
              <a:ext uri="{FF2B5EF4-FFF2-40B4-BE49-F238E27FC236}">
                <a16:creationId xmlns:a16="http://schemas.microsoft.com/office/drawing/2014/main" id="{027C10D5-61AE-43A5-9E21-5450B6401CEC}"/>
              </a:ext>
            </a:extLst>
          </p:cNvPr>
          <p:cNvSpPr txBox="1"/>
          <p:nvPr/>
        </p:nvSpPr>
        <p:spPr>
          <a:xfrm flipH="1">
            <a:off x="295835" y="669197"/>
            <a:ext cx="10717308" cy="1200329"/>
          </a:xfrm>
          <a:prstGeom prst="rect">
            <a:avLst/>
          </a:prstGeom>
          <a:noFill/>
        </p:spPr>
        <p:txBody>
          <a:bodyPr wrap="square" rtlCol="0">
            <a:spAutoFit/>
          </a:bodyPr>
          <a:lstStyle/>
          <a:p>
            <a:pPr marL="400050" indent="-400050">
              <a:buFont typeface="+mj-lt"/>
              <a:buAutoNum type="romanUcPeriod"/>
            </a:pPr>
            <a:r>
              <a:rPr lang="fr-FR" sz="2400" b="1" dirty="0">
                <a:solidFill>
                  <a:schemeClr val="accent1">
                    <a:lumMod val="50000"/>
                  </a:schemeClr>
                </a:solidFill>
              </a:rPr>
              <a:t> Introduction</a:t>
            </a:r>
          </a:p>
          <a:p>
            <a:pPr marL="400050" indent="-400050">
              <a:buFont typeface="+mj-lt"/>
              <a:buAutoNum type="romanUcPeriod"/>
            </a:pPr>
            <a:endParaRPr lang="fr-FR" sz="2400" b="1" dirty="0"/>
          </a:p>
          <a:p>
            <a:r>
              <a:rPr lang="fr-FR" sz="2400" b="1" dirty="0"/>
              <a:t>	</a:t>
            </a:r>
            <a:r>
              <a:rPr lang="fr-FR" sz="2000" b="1" dirty="0">
                <a:solidFill>
                  <a:schemeClr val="accent1">
                    <a:lumMod val="50000"/>
                  </a:schemeClr>
                </a:solidFill>
              </a:rPr>
              <a:t>I.1. Définitions</a:t>
            </a:r>
            <a:endParaRPr lang="fr-FR" sz="2400" b="1" dirty="0">
              <a:solidFill>
                <a:schemeClr val="accent1">
                  <a:lumMod val="50000"/>
                </a:schemeClr>
              </a:solidFill>
            </a:endParaRPr>
          </a:p>
        </p:txBody>
      </p:sp>
      <p:sp>
        <p:nvSpPr>
          <p:cNvPr id="6" name="ZoneTexte 5">
            <a:extLst>
              <a:ext uri="{FF2B5EF4-FFF2-40B4-BE49-F238E27FC236}">
                <a16:creationId xmlns:a16="http://schemas.microsoft.com/office/drawing/2014/main" id="{A8D6D0CB-1D04-42DE-AD0F-D6FE7EF3B022}"/>
              </a:ext>
            </a:extLst>
          </p:cNvPr>
          <p:cNvSpPr txBox="1"/>
          <p:nvPr/>
        </p:nvSpPr>
        <p:spPr>
          <a:xfrm>
            <a:off x="1151468" y="2559051"/>
            <a:ext cx="10717308" cy="2031325"/>
          </a:xfrm>
          <a:prstGeom prst="rect">
            <a:avLst/>
          </a:prstGeom>
          <a:noFill/>
        </p:spPr>
        <p:txBody>
          <a:bodyPr wrap="square" rtlCol="0">
            <a:spAutoFit/>
          </a:bodyPr>
          <a:lstStyle/>
          <a:p>
            <a:pPr algn="just"/>
            <a:r>
              <a:rPr lang="fr-FR" dirty="0"/>
              <a:t>Web: partie du contenu accessible sur internet.</a:t>
            </a:r>
          </a:p>
          <a:p>
            <a:pPr algn="just"/>
            <a:endParaRPr lang="fr-FR" dirty="0"/>
          </a:p>
          <a:p>
            <a:pPr algn="just"/>
            <a:r>
              <a:rPr lang="fr-FR" dirty="0"/>
              <a:t>Site web: ensemble constitué de pages web (fichiers HTML, CSS, JavaScript)</a:t>
            </a:r>
          </a:p>
          <a:p>
            <a:pPr algn="just"/>
            <a:r>
              <a:rPr lang="fr-FR" dirty="0"/>
              <a:t>	</a:t>
            </a:r>
            <a:r>
              <a:rPr lang="fr-FR" b="1" dirty="0"/>
              <a:t>les sites internet statiques </a:t>
            </a:r>
            <a:r>
              <a:rPr lang="fr-FR" dirty="0"/>
              <a:t>: ce sont des sites dont le contenu est "fixe", il n'est modifiable que par le 	propriétaire du site. Ils sont réalisés à l'aide des technologies HTML, CSS et Javascript uniquement.</a:t>
            </a:r>
          </a:p>
          <a:p>
            <a:pPr algn="just"/>
            <a:r>
              <a:rPr lang="fr-FR" dirty="0"/>
              <a:t>	</a:t>
            </a:r>
            <a:r>
              <a:rPr lang="fr-FR" b="1" dirty="0"/>
              <a:t>les sites internet dynamiques </a:t>
            </a:r>
            <a:r>
              <a:rPr lang="fr-FR" dirty="0"/>
              <a:t>: ce sont des sites dont le contenu est "dynamique", parce que le 	propriétaire n'est plus le seul à pouvoir le faire changer ! </a:t>
            </a:r>
          </a:p>
        </p:txBody>
      </p:sp>
    </p:spTree>
    <p:extLst>
      <p:ext uri="{BB962C8B-B14F-4D97-AF65-F5344CB8AC3E}">
        <p14:creationId xmlns:p14="http://schemas.microsoft.com/office/powerpoint/2010/main" val="2292484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30AD49-494E-4249-A21B-A72D76B866B9}"/>
              </a:ext>
            </a:extLst>
          </p:cNvPr>
          <p:cNvSpPr/>
          <p:nvPr/>
        </p:nvSpPr>
        <p:spPr>
          <a:xfrm>
            <a:off x="0" y="-121933"/>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Java EE: Classe </a:t>
            </a:r>
            <a:r>
              <a:rPr lang="fr-FR" sz="2400" b="1" dirty="0" err="1">
                <a:latin typeface="Arial" panose="020B0604020202020204" pitchFamily="34" charset="0"/>
                <a:cs typeface="Arial" panose="020B0604020202020204" pitchFamily="34" charset="0"/>
              </a:rPr>
              <a:t>HttpServletRequest</a:t>
            </a:r>
            <a:endParaRPr lang="fr-FR" sz="2400" b="1" dirty="0">
              <a:latin typeface="Arial" panose="020B0604020202020204" pitchFamily="34" charset="0"/>
              <a:cs typeface="Arial" panose="020B0604020202020204" pitchFamily="34" charset="0"/>
            </a:endParaRPr>
          </a:p>
        </p:txBody>
      </p:sp>
      <p:sp>
        <p:nvSpPr>
          <p:cNvPr id="5" name="ZoneTexte 4">
            <a:extLst>
              <a:ext uri="{FF2B5EF4-FFF2-40B4-BE49-F238E27FC236}">
                <a16:creationId xmlns:a16="http://schemas.microsoft.com/office/drawing/2014/main" id="{D1189421-DD0D-44DB-84B5-073BF73560F6}"/>
              </a:ext>
            </a:extLst>
          </p:cNvPr>
          <p:cNvSpPr txBox="1"/>
          <p:nvPr/>
        </p:nvSpPr>
        <p:spPr>
          <a:xfrm>
            <a:off x="244928" y="746943"/>
            <a:ext cx="11947071"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r>
              <a:rPr lang="fr-FR" b="0" i="0" dirty="0">
                <a:effectLst/>
                <a:latin typeface="Söhne"/>
              </a:rPr>
              <a:t>La classe </a:t>
            </a:r>
            <a:r>
              <a:rPr lang="fr-FR" b="1" dirty="0" err="1"/>
              <a:t>HttpServletRequest</a:t>
            </a:r>
            <a:r>
              <a:rPr lang="fr-FR" b="0" i="0" dirty="0">
                <a:effectLst/>
                <a:latin typeface="Söhne"/>
              </a:rPr>
              <a:t> est une partie de l'API Servlet et est utilisée pour représenter la requête HTTP reçue par une servlet. Les principales méthodes de cette classe sont: </a:t>
            </a:r>
          </a:p>
          <a:p>
            <a:endParaRPr lang="fr-FR" dirty="0">
              <a:latin typeface="Söhne"/>
            </a:endParaRPr>
          </a:p>
          <a:p>
            <a:r>
              <a:rPr lang="fr-FR" b="1" i="0" dirty="0">
                <a:effectLst/>
                <a:latin typeface="Söhne"/>
              </a:rPr>
              <a:t>String </a:t>
            </a:r>
            <a:r>
              <a:rPr lang="fr-FR" b="1" i="0" dirty="0" err="1">
                <a:effectLst/>
                <a:latin typeface="Söhne"/>
              </a:rPr>
              <a:t>getMethod</a:t>
            </a:r>
            <a:r>
              <a:rPr lang="fr-FR" b="1" i="0" dirty="0">
                <a:effectLst/>
                <a:latin typeface="Söhne"/>
              </a:rPr>
              <a:t>() :</a:t>
            </a:r>
            <a:r>
              <a:rPr lang="fr-FR" b="0" i="0" dirty="0">
                <a:solidFill>
                  <a:srgbClr val="D1D5DB"/>
                </a:solidFill>
                <a:effectLst/>
                <a:latin typeface="Söhne"/>
              </a:rPr>
              <a:t> </a:t>
            </a:r>
            <a:r>
              <a:rPr lang="fr-FR" dirty="0">
                <a:latin typeface="Söhne"/>
              </a:rPr>
              <a:t>Cette méthode renvoie la méthode de la requête HTTP telle que "GET", "POST", "PUT".</a:t>
            </a:r>
          </a:p>
          <a:p>
            <a:endParaRPr lang="fr-FR" dirty="0">
              <a:latin typeface="Söhne"/>
            </a:endParaRPr>
          </a:p>
          <a:p>
            <a:endParaRPr lang="fr-FR" dirty="0">
              <a:latin typeface="Söhne"/>
            </a:endParaRPr>
          </a:p>
          <a:p>
            <a:endParaRPr lang="fr-FR" dirty="0"/>
          </a:p>
        </p:txBody>
      </p:sp>
      <p:sp>
        <p:nvSpPr>
          <p:cNvPr id="8" name="ZoneTexte 7">
            <a:extLst>
              <a:ext uri="{FF2B5EF4-FFF2-40B4-BE49-F238E27FC236}">
                <a16:creationId xmlns:a16="http://schemas.microsoft.com/office/drawing/2014/main" id="{7531299C-9059-4283-B4CF-231C0579D04A}"/>
              </a:ext>
            </a:extLst>
          </p:cNvPr>
          <p:cNvSpPr txBox="1"/>
          <p:nvPr/>
        </p:nvSpPr>
        <p:spPr>
          <a:xfrm>
            <a:off x="244927" y="2264914"/>
            <a:ext cx="11947071" cy="397031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effectLst/>
                <a:latin typeface="Söhne"/>
              </a:rPr>
              <a:t>String </a:t>
            </a:r>
            <a:r>
              <a:rPr lang="fr-FR" b="1" i="0" dirty="0" err="1">
                <a:effectLst/>
                <a:latin typeface="Söhne"/>
              </a:rPr>
              <a:t>getParameter</a:t>
            </a:r>
            <a:r>
              <a:rPr lang="fr-FR" b="1" i="0" dirty="0">
                <a:effectLst/>
                <a:latin typeface="Söhne"/>
              </a:rPr>
              <a:t>(String </a:t>
            </a:r>
            <a:r>
              <a:rPr lang="fr-FR" b="1" i="0" dirty="0" err="1">
                <a:effectLst/>
                <a:latin typeface="Söhne"/>
              </a:rPr>
              <a:t>name</a:t>
            </a:r>
            <a:r>
              <a:rPr lang="fr-FR" b="1" i="0" dirty="0">
                <a:effectLst/>
                <a:latin typeface="Söhne"/>
              </a:rPr>
              <a:t>) :</a:t>
            </a:r>
            <a:r>
              <a:rPr lang="fr-FR" b="0" i="0" dirty="0">
                <a:effectLst/>
                <a:latin typeface="Söhne"/>
              </a:rPr>
              <a:t> Cette méthode renvoie la valeur d'un paramètre de requête spécifié par son nom.</a:t>
            </a:r>
          </a:p>
          <a:p>
            <a:pPr>
              <a:defRPr/>
            </a:pPr>
            <a:r>
              <a:rPr lang="fr-FR" b="1" i="0" dirty="0" err="1">
                <a:effectLst/>
                <a:latin typeface="Söhne"/>
              </a:rPr>
              <a:t>Enumeration</a:t>
            </a:r>
            <a:r>
              <a:rPr lang="fr-FR" b="1" i="0" dirty="0">
                <a:effectLst/>
                <a:latin typeface="Söhne"/>
              </a:rPr>
              <a:t>&lt;String&gt; </a:t>
            </a:r>
            <a:r>
              <a:rPr lang="fr-FR" b="1" i="0" dirty="0" err="1">
                <a:effectLst/>
                <a:latin typeface="Söhne"/>
              </a:rPr>
              <a:t>getParameterNames</a:t>
            </a:r>
            <a:r>
              <a:rPr lang="fr-FR" b="1" i="0" dirty="0">
                <a:effectLst/>
                <a:latin typeface="Söhne"/>
              </a:rPr>
              <a:t>() :</a:t>
            </a:r>
            <a:r>
              <a:rPr lang="fr-FR" b="0" i="0" dirty="0">
                <a:effectLst/>
                <a:latin typeface="Söhne"/>
              </a:rPr>
              <a:t> Cette méthode renvoie une énumération des noms de tous les paramètres de la requête.</a:t>
            </a:r>
            <a:endParaRPr lang="fr-FR" dirty="0"/>
          </a:p>
          <a:p>
            <a:pPr>
              <a:defRPr/>
            </a:pPr>
            <a:r>
              <a:rPr lang="fr-FR" b="1" i="0" dirty="0">
                <a:effectLst/>
                <a:latin typeface="Söhne"/>
              </a:rPr>
              <a:t>String[] </a:t>
            </a:r>
            <a:r>
              <a:rPr lang="fr-FR" b="1" i="0" dirty="0" err="1">
                <a:effectLst/>
                <a:latin typeface="Söhne"/>
              </a:rPr>
              <a:t>getParameterValues</a:t>
            </a:r>
            <a:r>
              <a:rPr lang="fr-FR" b="1" i="0" dirty="0">
                <a:effectLst/>
                <a:latin typeface="Söhne"/>
              </a:rPr>
              <a:t>(String </a:t>
            </a:r>
            <a:r>
              <a:rPr lang="fr-FR" b="1" i="0" dirty="0" err="1">
                <a:effectLst/>
                <a:latin typeface="Söhne"/>
              </a:rPr>
              <a:t>name</a:t>
            </a:r>
            <a:r>
              <a:rPr lang="fr-FR" b="1" i="0" dirty="0">
                <a:effectLst/>
                <a:latin typeface="Söhne"/>
              </a:rPr>
              <a:t>) :</a:t>
            </a:r>
            <a:r>
              <a:rPr lang="fr-FR" b="0" i="0" dirty="0">
                <a:effectLst/>
                <a:latin typeface="Söhne"/>
              </a:rPr>
              <a:t> Cette méthode renvoie un tableau de valeurs associées à un paramètre de requête donné.</a:t>
            </a:r>
            <a:endParaRPr lang="fr-FR" dirty="0"/>
          </a:p>
          <a:p>
            <a:pPr>
              <a:defRPr/>
            </a:pPr>
            <a:r>
              <a:rPr lang="fr-FR" b="1" i="0" dirty="0">
                <a:effectLst/>
                <a:latin typeface="Söhne"/>
              </a:rPr>
              <a:t>String </a:t>
            </a:r>
            <a:r>
              <a:rPr lang="fr-FR" b="1" i="0" dirty="0" err="1">
                <a:effectLst/>
                <a:latin typeface="Söhne"/>
              </a:rPr>
              <a:t>getHeader</a:t>
            </a:r>
            <a:r>
              <a:rPr lang="fr-FR" b="1" i="0" dirty="0">
                <a:effectLst/>
                <a:latin typeface="Söhne"/>
              </a:rPr>
              <a:t>(String </a:t>
            </a:r>
            <a:r>
              <a:rPr lang="fr-FR" b="1" i="0" dirty="0" err="1">
                <a:effectLst/>
                <a:latin typeface="Söhne"/>
              </a:rPr>
              <a:t>name</a:t>
            </a:r>
            <a:r>
              <a:rPr lang="fr-FR" b="1" i="0" dirty="0">
                <a:effectLst/>
                <a:latin typeface="Söhne"/>
              </a:rPr>
              <a:t>) :</a:t>
            </a:r>
            <a:r>
              <a:rPr lang="fr-FR" b="0" i="0" dirty="0">
                <a:effectLst/>
                <a:latin typeface="Söhne"/>
              </a:rPr>
              <a:t> Cette méthode renvoie la valeur de l'en-tête HTTP spécifié par son nom.</a:t>
            </a:r>
            <a:endParaRPr lang="fr-FR" dirty="0"/>
          </a:p>
          <a:p>
            <a:pPr>
              <a:defRPr/>
            </a:pPr>
            <a:r>
              <a:rPr lang="fr-FR" b="1" i="0" dirty="0" err="1">
                <a:effectLst/>
                <a:latin typeface="Söhne"/>
              </a:rPr>
              <a:t>Enumeration</a:t>
            </a:r>
            <a:r>
              <a:rPr lang="fr-FR" b="1" i="0" dirty="0">
                <a:effectLst/>
                <a:latin typeface="Söhne"/>
              </a:rPr>
              <a:t>&lt;String&gt; </a:t>
            </a:r>
            <a:r>
              <a:rPr lang="fr-FR" b="1" i="0" dirty="0" err="1">
                <a:effectLst/>
                <a:latin typeface="Söhne"/>
              </a:rPr>
              <a:t>getHeaderNames</a:t>
            </a:r>
            <a:r>
              <a:rPr lang="fr-FR" b="1" i="0" dirty="0">
                <a:effectLst/>
                <a:latin typeface="Söhne"/>
              </a:rPr>
              <a:t>() :</a:t>
            </a:r>
            <a:r>
              <a:rPr lang="fr-FR" b="0" i="0" dirty="0">
                <a:effectLst/>
                <a:latin typeface="Söhne"/>
              </a:rPr>
              <a:t> Cette méthode renvoie une énumération des noms de tous les en-têtes de la requête.</a:t>
            </a:r>
            <a:endParaRPr lang="fr-FR" dirty="0"/>
          </a:p>
          <a:p>
            <a:pPr>
              <a:defRPr/>
            </a:pPr>
            <a:r>
              <a:rPr lang="fr-FR" b="1" i="0" dirty="0">
                <a:effectLst/>
                <a:latin typeface="Söhne"/>
              </a:rPr>
              <a:t>Cookie[] </a:t>
            </a:r>
            <a:r>
              <a:rPr lang="fr-FR" b="1" i="0" dirty="0" err="1">
                <a:effectLst/>
                <a:latin typeface="Söhne"/>
              </a:rPr>
              <a:t>getCookies</a:t>
            </a:r>
            <a:r>
              <a:rPr lang="fr-FR" b="1" i="0" dirty="0">
                <a:effectLst/>
                <a:latin typeface="Söhne"/>
              </a:rPr>
              <a:t>() :</a:t>
            </a:r>
            <a:r>
              <a:rPr lang="fr-FR" b="0" i="0" dirty="0">
                <a:effectLst/>
                <a:latin typeface="Söhne"/>
              </a:rPr>
              <a:t> Cette méthode renvoie un tableau d'objets </a:t>
            </a:r>
            <a:r>
              <a:rPr lang="fr-FR" dirty="0"/>
              <a:t>Cookie</a:t>
            </a:r>
            <a:r>
              <a:rPr lang="fr-FR" b="0" i="0" dirty="0">
                <a:effectLst/>
                <a:latin typeface="Söhne"/>
              </a:rPr>
              <a:t> représentant les cookies inclus dans la requête.</a:t>
            </a:r>
            <a:endParaRPr lang="fr-FR" dirty="0"/>
          </a:p>
          <a:p>
            <a:pPr>
              <a:defRPr/>
            </a:pPr>
            <a:r>
              <a:rPr lang="fr-FR" b="1" i="0" dirty="0" err="1">
                <a:effectLst/>
                <a:latin typeface="Söhne"/>
              </a:rPr>
              <a:t>HttpSession</a:t>
            </a:r>
            <a:r>
              <a:rPr lang="fr-FR" b="1" i="0" dirty="0">
                <a:effectLst/>
                <a:latin typeface="Söhne"/>
              </a:rPr>
              <a:t> </a:t>
            </a:r>
            <a:r>
              <a:rPr lang="fr-FR" b="1" i="0" dirty="0" err="1">
                <a:effectLst/>
                <a:latin typeface="Söhne"/>
              </a:rPr>
              <a:t>getSession</a:t>
            </a:r>
            <a:r>
              <a:rPr lang="fr-FR" b="1" i="0" dirty="0">
                <a:effectLst/>
                <a:latin typeface="Söhne"/>
              </a:rPr>
              <a:t>() :</a:t>
            </a:r>
            <a:r>
              <a:rPr lang="fr-FR" b="0" i="0" dirty="0">
                <a:effectLst/>
                <a:latin typeface="Söhne"/>
              </a:rPr>
              <a:t> Cette méthode renvoie l'objet </a:t>
            </a:r>
            <a:r>
              <a:rPr lang="fr-FR" dirty="0" err="1"/>
              <a:t>HttpSession</a:t>
            </a:r>
            <a:r>
              <a:rPr lang="fr-FR" b="0" i="0" dirty="0">
                <a:effectLst/>
                <a:latin typeface="Söhne"/>
              </a:rPr>
              <a:t> associé à la requête, créant une nouvelle session si nécessaire.</a:t>
            </a:r>
            <a:endParaRPr lang="fr-FR" dirty="0"/>
          </a:p>
          <a:p>
            <a:pPr>
              <a:defRPr/>
            </a:pPr>
            <a:r>
              <a:rPr lang="fr-FR" b="1" i="0" dirty="0">
                <a:effectLst/>
                <a:latin typeface="Söhne"/>
              </a:rPr>
              <a:t>String </a:t>
            </a:r>
            <a:r>
              <a:rPr lang="fr-FR" b="1" i="0" dirty="0" err="1">
                <a:effectLst/>
                <a:latin typeface="Söhne"/>
              </a:rPr>
              <a:t>getRequestURI</a:t>
            </a:r>
            <a:r>
              <a:rPr lang="fr-FR" b="1" i="0" dirty="0">
                <a:effectLst/>
                <a:latin typeface="Söhne"/>
              </a:rPr>
              <a:t>() :</a:t>
            </a:r>
            <a:r>
              <a:rPr lang="fr-FR" b="0" i="0" dirty="0">
                <a:effectLst/>
                <a:latin typeface="Söhne"/>
              </a:rPr>
              <a:t> Cette méthode renvoie l'URI (Uniform Resource Identifier) de la requête.</a:t>
            </a:r>
            <a:endParaRPr lang="fr-FR" dirty="0"/>
          </a:p>
          <a:p>
            <a:pPr>
              <a:defRPr/>
            </a:pPr>
            <a:r>
              <a:rPr lang="fr-FR" b="1" i="0" dirty="0">
                <a:effectLst/>
                <a:latin typeface="Söhne"/>
              </a:rPr>
              <a:t>String </a:t>
            </a:r>
            <a:r>
              <a:rPr lang="fr-FR" b="1" i="0" dirty="0" err="1">
                <a:effectLst/>
                <a:latin typeface="Söhne"/>
              </a:rPr>
              <a:t>getQueryString</a:t>
            </a:r>
            <a:r>
              <a:rPr lang="fr-FR" b="1" i="0" dirty="0">
                <a:effectLst/>
                <a:latin typeface="Söhne"/>
              </a:rPr>
              <a:t>() :</a:t>
            </a:r>
            <a:r>
              <a:rPr lang="fr-FR" b="0" i="0" dirty="0">
                <a:effectLst/>
                <a:latin typeface="Söhne"/>
              </a:rPr>
              <a:t> Cette méthode renvoie la chaîne de requête de l'URL de la requête.</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Tree>
    <p:extLst>
      <p:ext uri="{BB962C8B-B14F-4D97-AF65-F5344CB8AC3E}">
        <p14:creationId xmlns:p14="http://schemas.microsoft.com/office/powerpoint/2010/main" val="186450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30AD49-494E-4249-A21B-A72D76B866B9}"/>
              </a:ext>
            </a:extLst>
          </p:cNvPr>
          <p:cNvSpPr/>
          <p:nvPr/>
        </p:nvSpPr>
        <p:spPr>
          <a:xfrm>
            <a:off x="0" y="-121933"/>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Java EE: Classe </a:t>
            </a:r>
            <a:r>
              <a:rPr lang="fr-FR" sz="2400" b="1" dirty="0" err="1">
                <a:latin typeface="Arial" panose="020B0604020202020204" pitchFamily="34" charset="0"/>
                <a:cs typeface="Arial" panose="020B0604020202020204" pitchFamily="34" charset="0"/>
              </a:rPr>
              <a:t>HttpServletResponse</a:t>
            </a:r>
            <a:endParaRPr lang="fr-FR" sz="2400" b="1" dirty="0">
              <a:latin typeface="Arial" panose="020B0604020202020204" pitchFamily="34" charset="0"/>
              <a:cs typeface="Arial" panose="020B0604020202020204" pitchFamily="34" charset="0"/>
            </a:endParaRPr>
          </a:p>
        </p:txBody>
      </p:sp>
      <p:sp>
        <p:nvSpPr>
          <p:cNvPr id="5" name="ZoneTexte 4">
            <a:extLst>
              <a:ext uri="{FF2B5EF4-FFF2-40B4-BE49-F238E27FC236}">
                <a16:creationId xmlns:a16="http://schemas.microsoft.com/office/drawing/2014/main" id="{D9611AC3-F992-45D0-8A9E-AD8B70FB96F6}"/>
              </a:ext>
            </a:extLst>
          </p:cNvPr>
          <p:cNvSpPr txBox="1"/>
          <p:nvPr/>
        </p:nvSpPr>
        <p:spPr>
          <a:xfrm>
            <a:off x="0" y="1163029"/>
            <a:ext cx="12192000" cy="646331"/>
          </a:xfrm>
          <a:prstGeom prst="rect">
            <a:avLst/>
          </a:prstGeom>
          <a:noFill/>
        </p:spPr>
        <p:txBody>
          <a:bodyPr wrap="square">
            <a:spAutoFit/>
          </a:bodyPr>
          <a:lstStyle/>
          <a:p>
            <a:r>
              <a:rPr lang="fr-FR" b="0" i="0" dirty="0">
                <a:effectLst/>
                <a:latin typeface="Söhne"/>
              </a:rPr>
              <a:t>La classe </a:t>
            </a:r>
            <a:r>
              <a:rPr lang="fr-FR" b="1" dirty="0" err="1"/>
              <a:t>HttpServletResponse</a:t>
            </a:r>
            <a:r>
              <a:rPr lang="fr-FR" b="0" i="0" dirty="0">
                <a:effectLst/>
                <a:latin typeface="Söhne"/>
              </a:rPr>
              <a:t> est une partie de l'API Servlet et est utilisée pour représenter la réponse HTTP qui sera renvoyée au client par une servlet. </a:t>
            </a:r>
            <a:r>
              <a:rPr lang="fr-FR" dirty="0">
                <a:latin typeface="Söhne"/>
              </a:rPr>
              <a:t>Voici les principales méthodes:</a:t>
            </a:r>
            <a:endParaRPr lang="fr-FR" dirty="0"/>
          </a:p>
        </p:txBody>
      </p:sp>
      <p:sp>
        <p:nvSpPr>
          <p:cNvPr id="7" name="ZoneTexte 6">
            <a:extLst>
              <a:ext uri="{FF2B5EF4-FFF2-40B4-BE49-F238E27FC236}">
                <a16:creationId xmlns:a16="http://schemas.microsoft.com/office/drawing/2014/main" id="{137D3D12-2CD5-4E7A-A26B-8A7D30CCDDDA}"/>
              </a:ext>
            </a:extLst>
          </p:cNvPr>
          <p:cNvSpPr txBox="1"/>
          <p:nvPr/>
        </p:nvSpPr>
        <p:spPr>
          <a:xfrm>
            <a:off x="234043" y="2555650"/>
            <a:ext cx="11723913" cy="3139321"/>
          </a:xfrm>
          <a:prstGeom prst="rect">
            <a:avLst/>
          </a:prstGeom>
          <a:noFill/>
        </p:spPr>
        <p:txBody>
          <a:bodyPr wrap="square">
            <a:spAutoFit/>
          </a:bodyPr>
          <a:lstStyle/>
          <a:p>
            <a:pPr algn="just"/>
            <a:r>
              <a:rPr lang="fr-FR" b="1" i="0" dirty="0" err="1">
                <a:effectLst/>
                <a:latin typeface="Söhne"/>
              </a:rPr>
              <a:t>void</a:t>
            </a:r>
            <a:r>
              <a:rPr lang="fr-FR" b="1" i="0" dirty="0">
                <a:effectLst/>
                <a:latin typeface="Söhne"/>
              </a:rPr>
              <a:t> </a:t>
            </a:r>
            <a:r>
              <a:rPr lang="fr-FR" b="1" i="0" dirty="0" err="1">
                <a:effectLst/>
                <a:latin typeface="Söhne"/>
              </a:rPr>
              <a:t>setContentType</a:t>
            </a:r>
            <a:r>
              <a:rPr lang="fr-FR" b="1" i="0" dirty="0">
                <a:effectLst/>
                <a:latin typeface="Söhne"/>
              </a:rPr>
              <a:t>(String type) :</a:t>
            </a:r>
            <a:r>
              <a:rPr lang="fr-FR" b="0" i="0" dirty="0">
                <a:effectLst/>
                <a:latin typeface="Söhne"/>
              </a:rPr>
              <a:t> Cette méthode permet de définir le type de contenu de la réponse.</a:t>
            </a:r>
          </a:p>
          <a:p>
            <a:pPr algn="just"/>
            <a:r>
              <a:rPr lang="fr-FR" b="1" i="0" dirty="0" err="1">
                <a:effectLst/>
                <a:latin typeface="Söhne"/>
              </a:rPr>
              <a:t>PrintWriter</a:t>
            </a:r>
            <a:r>
              <a:rPr lang="fr-FR" b="1" i="0" dirty="0">
                <a:effectLst/>
                <a:latin typeface="Söhne"/>
              </a:rPr>
              <a:t> </a:t>
            </a:r>
            <a:r>
              <a:rPr lang="fr-FR" b="1" i="0" dirty="0" err="1">
                <a:effectLst/>
                <a:latin typeface="Söhne"/>
              </a:rPr>
              <a:t>getWriter</a:t>
            </a:r>
            <a:r>
              <a:rPr lang="fr-FR" b="1" i="0" dirty="0">
                <a:effectLst/>
                <a:latin typeface="Söhne"/>
              </a:rPr>
              <a:t>() :</a:t>
            </a:r>
            <a:r>
              <a:rPr lang="fr-FR" b="0" i="0" dirty="0">
                <a:effectLst/>
                <a:latin typeface="Söhne"/>
              </a:rPr>
              <a:t> Cette méthode renvoie un objet </a:t>
            </a:r>
            <a:r>
              <a:rPr lang="fr-FR" dirty="0" err="1"/>
              <a:t>PrintWriter</a:t>
            </a:r>
            <a:r>
              <a:rPr lang="fr-FR" b="0" i="0" dirty="0">
                <a:effectLst/>
                <a:latin typeface="Söhne"/>
              </a:rPr>
              <a:t> qui peut être utilisé pour écrire le corps de la réponse.</a:t>
            </a:r>
            <a:endParaRPr lang="fr-FR" dirty="0"/>
          </a:p>
          <a:p>
            <a:pPr algn="just"/>
            <a:r>
              <a:rPr lang="fr-FR" b="1" i="0" dirty="0" err="1">
                <a:effectLst/>
                <a:latin typeface="Söhne"/>
              </a:rPr>
              <a:t>void</a:t>
            </a:r>
            <a:r>
              <a:rPr lang="fr-FR" b="1" i="0" dirty="0">
                <a:effectLst/>
                <a:latin typeface="Söhne"/>
              </a:rPr>
              <a:t> </a:t>
            </a:r>
            <a:r>
              <a:rPr lang="fr-FR" b="1" i="0" dirty="0" err="1">
                <a:effectLst/>
                <a:latin typeface="Söhne"/>
              </a:rPr>
              <a:t>setStatus</a:t>
            </a:r>
            <a:r>
              <a:rPr lang="fr-FR" b="1" i="0" dirty="0">
                <a:effectLst/>
                <a:latin typeface="Söhne"/>
              </a:rPr>
              <a:t>(</a:t>
            </a:r>
            <a:r>
              <a:rPr lang="fr-FR" b="1" i="0" dirty="0" err="1">
                <a:effectLst/>
                <a:latin typeface="Söhne"/>
              </a:rPr>
              <a:t>int</a:t>
            </a:r>
            <a:r>
              <a:rPr lang="fr-FR" b="1" i="0" dirty="0">
                <a:effectLst/>
                <a:latin typeface="Söhne"/>
              </a:rPr>
              <a:t> sc) :</a:t>
            </a:r>
            <a:r>
              <a:rPr lang="fr-FR" b="0" i="0" dirty="0">
                <a:effectLst/>
                <a:latin typeface="Söhne"/>
              </a:rPr>
              <a:t> Cette méthode permet de définir le code de statut HTTP de la réponse.</a:t>
            </a:r>
            <a:endParaRPr lang="fr-FR" dirty="0"/>
          </a:p>
          <a:p>
            <a:pPr algn="just"/>
            <a:r>
              <a:rPr lang="fr-FR" b="1" i="0" dirty="0" err="1">
                <a:effectLst/>
                <a:latin typeface="Söhne"/>
              </a:rPr>
              <a:t>void</a:t>
            </a:r>
            <a:r>
              <a:rPr lang="fr-FR" b="1" i="0" dirty="0">
                <a:effectLst/>
                <a:latin typeface="Söhne"/>
              </a:rPr>
              <a:t> </a:t>
            </a:r>
            <a:r>
              <a:rPr lang="fr-FR" b="1" i="0" dirty="0" err="1">
                <a:effectLst/>
                <a:latin typeface="Söhne"/>
              </a:rPr>
              <a:t>sendRedirect</a:t>
            </a:r>
            <a:r>
              <a:rPr lang="fr-FR" b="1" i="0" dirty="0">
                <a:effectLst/>
                <a:latin typeface="Söhne"/>
              </a:rPr>
              <a:t>(String location) :</a:t>
            </a:r>
            <a:r>
              <a:rPr lang="fr-FR" b="0" i="0" dirty="0">
                <a:effectLst/>
                <a:latin typeface="Söhne"/>
              </a:rPr>
              <a:t> Cette méthode permet de rediriger le client vers une nouvelle URL.</a:t>
            </a:r>
            <a:endParaRPr lang="fr-FR" dirty="0"/>
          </a:p>
          <a:p>
            <a:pPr algn="just"/>
            <a:r>
              <a:rPr lang="fr-FR" b="1" i="0" dirty="0" err="1">
                <a:effectLst/>
                <a:latin typeface="Söhne"/>
              </a:rPr>
              <a:t>void</a:t>
            </a:r>
            <a:r>
              <a:rPr lang="fr-FR" b="1" i="0" dirty="0">
                <a:effectLst/>
                <a:latin typeface="Söhne"/>
              </a:rPr>
              <a:t> </a:t>
            </a:r>
            <a:r>
              <a:rPr lang="fr-FR" b="1" i="0" dirty="0" err="1">
                <a:effectLst/>
                <a:latin typeface="Söhne"/>
              </a:rPr>
              <a:t>sendError</a:t>
            </a:r>
            <a:r>
              <a:rPr lang="fr-FR" b="1" i="0" dirty="0">
                <a:effectLst/>
                <a:latin typeface="Söhne"/>
              </a:rPr>
              <a:t>(</a:t>
            </a:r>
            <a:r>
              <a:rPr lang="fr-FR" b="1" i="0" dirty="0" err="1">
                <a:effectLst/>
                <a:latin typeface="Söhne"/>
              </a:rPr>
              <a:t>int</a:t>
            </a:r>
            <a:r>
              <a:rPr lang="fr-FR" b="1" i="0" dirty="0">
                <a:effectLst/>
                <a:latin typeface="Söhne"/>
              </a:rPr>
              <a:t> sc, String msg) :</a:t>
            </a:r>
            <a:r>
              <a:rPr lang="fr-FR" b="0" i="0" dirty="0">
                <a:effectLst/>
                <a:latin typeface="Söhne"/>
              </a:rPr>
              <a:t> Cette méthode permet d'envoyer une erreur HTTP spécifiée avec un message explicatif.</a:t>
            </a:r>
            <a:endParaRPr lang="fr-FR" dirty="0"/>
          </a:p>
          <a:p>
            <a:pPr algn="just"/>
            <a:r>
              <a:rPr lang="fr-FR" b="1" i="0" dirty="0" err="1">
                <a:effectLst/>
                <a:latin typeface="Söhne"/>
              </a:rPr>
              <a:t>void</a:t>
            </a:r>
            <a:r>
              <a:rPr lang="fr-FR" b="1" i="0" dirty="0">
                <a:effectLst/>
                <a:latin typeface="Söhne"/>
              </a:rPr>
              <a:t> </a:t>
            </a:r>
            <a:r>
              <a:rPr lang="fr-FR" b="1" i="0" dirty="0" err="1">
                <a:effectLst/>
                <a:latin typeface="Söhne"/>
              </a:rPr>
              <a:t>setHeader</a:t>
            </a:r>
            <a:r>
              <a:rPr lang="fr-FR" b="1" i="0" dirty="0">
                <a:effectLst/>
                <a:latin typeface="Söhne"/>
              </a:rPr>
              <a:t>(String </a:t>
            </a:r>
            <a:r>
              <a:rPr lang="fr-FR" b="1" i="0" dirty="0" err="1">
                <a:effectLst/>
                <a:latin typeface="Söhne"/>
              </a:rPr>
              <a:t>name</a:t>
            </a:r>
            <a:r>
              <a:rPr lang="fr-FR" b="1" i="0" dirty="0">
                <a:effectLst/>
                <a:latin typeface="Söhne"/>
              </a:rPr>
              <a:t>, String value) :</a:t>
            </a:r>
            <a:r>
              <a:rPr lang="fr-FR" b="0" i="0" dirty="0">
                <a:effectLst/>
                <a:latin typeface="Söhne"/>
              </a:rPr>
              <a:t> Cette méthode permet de définir la valeur d'un en-tête dans la réponse.</a:t>
            </a:r>
            <a:endParaRPr lang="fr-FR" dirty="0"/>
          </a:p>
          <a:p>
            <a:pPr algn="just"/>
            <a:r>
              <a:rPr lang="fr-FR" b="1" i="0" dirty="0" err="1">
                <a:effectLst/>
                <a:latin typeface="Söhne"/>
              </a:rPr>
              <a:t>void</a:t>
            </a:r>
            <a:r>
              <a:rPr lang="fr-FR" b="1" i="0" dirty="0">
                <a:effectLst/>
                <a:latin typeface="Söhne"/>
              </a:rPr>
              <a:t> </a:t>
            </a:r>
            <a:r>
              <a:rPr lang="fr-FR" b="1" i="0" dirty="0" err="1">
                <a:effectLst/>
                <a:latin typeface="Söhne"/>
              </a:rPr>
              <a:t>addCookie</a:t>
            </a:r>
            <a:r>
              <a:rPr lang="fr-FR" b="1" i="0" dirty="0">
                <a:effectLst/>
                <a:latin typeface="Söhne"/>
              </a:rPr>
              <a:t>(Cookie </a:t>
            </a:r>
            <a:r>
              <a:rPr lang="fr-FR" b="1" i="0" dirty="0" err="1">
                <a:effectLst/>
                <a:latin typeface="Söhne"/>
              </a:rPr>
              <a:t>cookie</a:t>
            </a:r>
            <a:r>
              <a:rPr lang="fr-FR" b="1" i="0" dirty="0">
                <a:effectLst/>
                <a:latin typeface="Söhne"/>
              </a:rPr>
              <a:t>) :</a:t>
            </a:r>
            <a:r>
              <a:rPr lang="fr-FR" b="0" i="0" dirty="0">
                <a:effectLst/>
                <a:latin typeface="Söhne"/>
              </a:rPr>
              <a:t> Cette méthode permet d'ajouter un objet </a:t>
            </a:r>
            <a:r>
              <a:rPr lang="fr-FR" dirty="0"/>
              <a:t>Cookie</a:t>
            </a:r>
            <a:r>
              <a:rPr lang="fr-FR" b="0" i="0" dirty="0">
                <a:effectLst/>
                <a:latin typeface="Söhne"/>
              </a:rPr>
              <a:t> à la réponse.</a:t>
            </a:r>
            <a:endParaRPr lang="fr-FR" dirty="0"/>
          </a:p>
          <a:p>
            <a:pPr algn="just"/>
            <a:r>
              <a:rPr lang="fr-FR" b="1" i="0" dirty="0" err="1">
                <a:effectLst/>
                <a:latin typeface="Söhne"/>
              </a:rPr>
              <a:t>void</a:t>
            </a:r>
            <a:r>
              <a:rPr lang="fr-FR" b="1" i="0" dirty="0">
                <a:effectLst/>
                <a:latin typeface="Söhne"/>
              </a:rPr>
              <a:t> </a:t>
            </a:r>
            <a:r>
              <a:rPr lang="fr-FR" b="1" i="0" dirty="0" err="1">
                <a:effectLst/>
                <a:latin typeface="Söhne"/>
              </a:rPr>
              <a:t>setCharacterEncoding</a:t>
            </a:r>
            <a:r>
              <a:rPr lang="fr-FR" b="1" i="0" dirty="0">
                <a:effectLst/>
                <a:latin typeface="Söhne"/>
              </a:rPr>
              <a:t>(String </a:t>
            </a:r>
            <a:r>
              <a:rPr lang="fr-FR" b="1" i="0" dirty="0" err="1">
                <a:effectLst/>
                <a:latin typeface="Söhne"/>
              </a:rPr>
              <a:t>charset</a:t>
            </a:r>
            <a:r>
              <a:rPr lang="fr-FR" b="1" i="0" dirty="0">
                <a:effectLst/>
                <a:latin typeface="Söhne"/>
              </a:rPr>
              <a:t>) :</a:t>
            </a:r>
            <a:r>
              <a:rPr lang="fr-FR" b="0" i="0" dirty="0">
                <a:effectLst/>
                <a:latin typeface="Söhne"/>
              </a:rPr>
              <a:t> Cette méthode permet de définir l'encodage des caractères pour la réponse.</a:t>
            </a:r>
            <a:endParaRPr lang="fr-FR" dirty="0"/>
          </a:p>
          <a:p>
            <a:pPr algn="just"/>
            <a:r>
              <a:rPr lang="fr-FR" b="1" i="0" dirty="0" err="1">
                <a:effectLst/>
                <a:latin typeface="Söhne"/>
              </a:rPr>
              <a:t>void</a:t>
            </a:r>
            <a:r>
              <a:rPr lang="fr-FR" b="1" i="0" dirty="0">
                <a:effectLst/>
                <a:latin typeface="Söhne"/>
              </a:rPr>
              <a:t> </a:t>
            </a:r>
            <a:r>
              <a:rPr lang="fr-FR" b="1" i="0" dirty="0" err="1">
                <a:effectLst/>
                <a:latin typeface="Söhne"/>
              </a:rPr>
              <a:t>setLocale</a:t>
            </a:r>
            <a:r>
              <a:rPr lang="fr-FR" b="1" i="0" dirty="0">
                <a:effectLst/>
                <a:latin typeface="Söhne"/>
              </a:rPr>
              <a:t>(Locale </a:t>
            </a:r>
            <a:r>
              <a:rPr lang="fr-FR" b="1" i="0" dirty="0" err="1">
                <a:effectLst/>
                <a:latin typeface="Söhne"/>
              </a:rPr>
              <a:t>loc</a:t>
            </a:r>
            <a:r>
              <a:rPr lang="fr-FR" b="1" i="0" dirty="0">
                <a:effectLst/>
                <a:latin typeface="Söhne"/>
              </a:rPr>
              <a:t>) :</a:t>
            </a:r>
            <a:r>
              <a:rPr lang="fr-FR" b="0" i="0" dirty="0">
                <a:effectLst/>
                <a:latin typeface="Söhne"/>
              </a:rPr>
              <a:t> Cette méthode permet de définir la locale pour la réponse.</a:t>
            </a:r>
            <a:endParaRPr lang="fr-FR" dirty="0"/>
          </a:p>
          <a:p>
            <a:pPr algn="just"/>
            <a:r>
              <a:rPr lang="fr-FR" b="1" i="0" dirty="0" err="1">
                <a:effectLst/>
                <a:latin typeface="Söhne"/>
              </a:rPr>
              <a:t>OutputStream</a:t>
            </a:r>
            <a:r>
              <a:rPr lang="fr-FR" b="1" i="0" dirty="0">
                <a:effectLst/>
                <a:latin typeface="Söhne"/>
              </a:rPr>
              <a:t> </a:t>
            </a:r>
            <a:r>
              <a:rPr lang="fr-FR" b="1" i="0" dirty="0" err="1">
                <a:effectLst/>
                <a:latin typeface="Söhne"/>
              </a:rPr>
              <a:t>getOutputStream</a:t>
            </a:r>
            <a:r>
              <a:rPr lang="fr-FR" b="1" i="0" dirty="0">
                <a:effectLst/>
                <a:latin typeface="Söhne"/>
              </a:rPr>
              <a:t>() :</a:t>
            </a:r>
            <a:r>
              <a:rPr lang="fr-FR" b="0" i="0" dirty="0">
                <a:effectLst/>
                <a:latin typeface="Söhne"/>
              </a:rPr>
              <a:t> Cette méthode renvoie un objet </a:t>
            </a:r>
            <a:r>
              <a:rPr lang="fr-FR" dirty="0" err="1"/>
              <a:t>OutputStream</a:t>
            </a:r>
            <a:r>
              <a:rPr lang="fr-FR" b="0" i="0" dirty="0">
                <a:effectLst/>
                <a:latin typeface="Söhne"/>
              </a:rPr>
              <a:t> qui peut être utilisé pour écrire des données binaires dans le corps de la réponse.</a:t>
            </a:r>
            <a:endParaRPr lang="fr-FR" dirty="0"/>
          </a:p>
        </p:txBody>
      </p:sp>
    </p:spTree>
    <p:extLst>
      <p:ext uri="{BB962C8B-B14F-4D97-AF65-F5344CB8AC3E}">
        <p14:creationId xmlns:p14="http://schemas.microsoft.com/office/powerpoint/2010/main" val="2052623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9F0100-0E05-4FE3-B0DC-63BC1D3611BB}"/>
              </a:ext>
            </a:extLst>
          </p:cNvPr>
          <p:cNvSpPr/>
          <p:nvPr/>
        </p:nvSpPr>
        <p:spPr>
          <a:xfrm>
            <a:off x="0" y="-13444"/>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Java EE</a:t>
            </a:r>
          </a:p>
        </p:txBody>
      </p:sp>
      <p:pic>
        <p:nvPicPr>
          <p:cNvPr id="4" name="Image 3">
            <a:extLst>
              <a:ext uri="{FF2B5EF4-FFF2-40B4-BE49-F238E27FC236}">
                <a16:creationId xmlns:a16="http://schemas.microsoft.com/office/drawing/2014/main" id="{D611D82C-1655-4C92-A29E-AF4143B5E036}"/>
              </a:ext>
            </a:extLst>
          </p:cNvPr>
          <p:cNvPicPr>
            <a:picLocks noChangeAspect="1"/>
          </p:cNvPicPr>
          <p:nvPr/>
        </p:nvPicPr>
        <p:blipFill>
          <a:blip r:embed="rId3"/>
          <a:stretch>
            <a:fillRect/>
          </a:stretch>
        </p:blipFill>
        <p:spPr>
          <a:xfrm>
            <a:off x="2595074" y="1565173"/>
            <a:ext cx="7001852" cy="1390844"/>
          </a:xfrm>
          <a:prstGeom prst="rect">
            <a:avLst/>
          </a:prstGeom>
        </p:spPr>
      </p:pic>
      <p:sp>
        <p:nvSpPr>
          <p:cNvPr id="7" name="ZoneTexte 6">
            <a:extLst>
              <a:ext uri="{FF2B5EF4-FFF2-40B4-BE49-F238E27FC236}">
                <a16:creationId xmlns:a16="http://schemas.microsoft.com/office/drawing/2014/main" id="{6AC9AB28-432F-4A04-86B3-C12835CE89EE}"/>
              </a:ext>
            </a:extLst>
          </p:cNvPr>
          <p:cNvSpPr txBox="1"/>
          <p:nvPr/>
        </p:nvSpPr>
        <p:spPr>
          <a:xfrm>
            <a:off x="416983" y="4025349"/>
            <a:ext cx="11358034" cy="1200329"/>
          </a:xfrm>
          <a:prstGeom prst="rect">
            <a:avLst/>
          </a:prstGeom>
          <a:noFill/>
        </p:spPr>
        <p:txBody>
          <a:bodyPr wrap="square">
            <a:spAutoFit/>
          </a:bodyPr>
          <a:lstStyle/>
          <a:p>
            <a:r>
              <a:rPr lang="fr-FR" b="1" dirty="0"/>
              <a:t>le client </a:t>
            </a:r>
            <a:r>
              <a:rPr lang="fr-FR" dirty="0"/>
              <a:t>: dans la plupart des cas, c'est le navigateur installé sur votre ordinateur. Retenez que ce n'est pas le seul moyen d'accéder au web, mais c'est celui qui nous intéresse dans ce cours. </a:t>
            </a:r>
          </a:p>
          <a:p>
            <a:endParaRPr lang="fr-FR" dirty="0"/>
          </a:p>
          <a:p>
            <a:r>
              <a:rPr lang="fr-FR" b="1" dirty="0"/>
              <a:t>le serveur </a:t>
            </a:r>
            <a:r>
              <a:rPr lang="fr-FR" dirty="0"/>
              <a:t>: c'est la machine sur laquelle le site est hébergé, où les fichiers sont stockés et les pages web générées.</a:t>
            </a:r>
          </a:p>
        </p:txBody>
      </p:sp>
    </p:spTree>
    <p:extLst>
      <p:ext uri="{BB962C8B-B14F-4D97-AF65-F5344CB8AC3E}">
        <p14:creationId xmlns:p14="http://schemas.microsoft.com/office/powerpoint/2010/main" val="2450642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9F0100-0E05-4FE3-B0DC-63BC1D3611BB}"/>
              </a:ext>
            </a:extLst>
          </p:cNvPr>
          <p:cNvSpPr/>
          <p:nvPr/>
        </p:nvSpPr>
        <p:spPr>
          <a:xfrm>
            <a:off x="0" y="-13444"/>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Java EE</a:t>
            </a:r>
          </a:p>
        </p:txBody>
      </p:sp>
      <p:sp>
        <p:nvSpPr>
          <p:cNvPr id="5" name="ZoneTexte 4">
            <a:extLst>
              <a:ext uri="{FF2B5EF4-FFF2-40B4-BE49-F238E27FC236}">
                <a16:creationId xmlns:a16="http://schemas.microsoft.com/office/drawing/2014/main" id="{DF815FDA-2ABC-4101-9481-C6E7A724C3AA}"/>
              </a:ext>
            </a:extLst>
          </p:cNvPr>
          <p:cNvSpPr txBox="1"/>
          <p:nvPr/>
        </p:nvSpPr>
        <p:spPr>
          <a:xfrm>
            <a:off x="1325033" y="3688253"/>
            <a:ext cx="10545234" cy="1477328"/>
          </a:xfrm>
          <a:prstGeom prst="rect">
            <a:avLst/>
          </a:prstGeom>
          <a:noFill/>
        </p:spPr>
        <p:txBody>
          <a:bodyPr wrap="square">
            <a:spAutoFit/>
          </a:bodyPr>
          <a:lstStyle/>
          <a:p>
            <a:pPr marL="342900" indent="-342900">
              <a:buAutoNum type="arabicPeriod"/>
            </a:pPr>
            <a:r>
              <a:rPr lang="fr-FR" dirty="0"/>
              <a:t>l'utilisateur saisit une URL dans la barre d'adresses de son navigateur ; </a:t>
            </a:r>
          </a:p>
          <a:p>
            <a:pPr marL="342900" indent="-342900">
              <a:buAutoNum type="arabicPeriod"/>
            </a:pPr>
            <a:r>
              <a:rPr lang="fr-FR" dirty="0"/>
              <a:t> le navigateur envoie alors une requête HTTP au serveur pour lui demander la page correspondante ; </a:t>
            </a:r>
          </a:p>
          <a:p>
            <a:pPr marL="342900" indent="-342900">
              <a:buAutoNum type="arabicPeriod"/>
            </a:pPr>
            <a:r>
              <a:rPr lang="fr-FR" dirty="0"/>
              <a:t> le serveur reçoit cette requête, l'interprète et génère alors une page web qu'il va renvoyer au client par le biais d'une réponse HTTP ; </a:t>
            </a:r>
          </a:p>
          <a:p>
            <a:pPr marL="342900" indent="-342900">
              <a:buAutoNum type="arabicPeriod"/>
            </a:pPr>
            <a:r>
              <a:rPr lang="fr-FR" dirty="0"/>
              <a:t> le navigateur reçoit via cette réponse la page web finale, qu'il affiche alors à l'utilisateur.</a:t>
            </a:r>
          </a:p>
        </p:txBody>
      </p:sp>
      <p:pic>
        <p:nvPicPr>
          <p:cNvPr id="7" name="Image 6">
            <a:extLst>
              <a:ext uri="{FF2B5EF4-FFF2-40B4-BE49-F238E27FC236}">
                <a16:creationId xmlns:a16="http://schemas.microsoft.com/office/drawing/2014/main" id="{5D69AAA3-3FEB-4CCB-AB27-EC8873B93DED}"/>
              </a:ext>
            </a:extLst>
          </p:cNvPr>
          <p:cNvPicPr>
            <a:picLocks noChangeAspect="1"/>
          </p:cNvPicPr>
          <p:nvPr/>
        </p:nvPicPr>
        <p:blipFill>
          <a:blip r:embed="rId3"/>
          <a:stretch>
            <a:fillRect/>
          </a:stretch>
        </p:blipFill>
        <p:spPr>
          <a:xfrm>
            <a:off x="2609363" y="1266190"/>
            <a:ext cx="6973273" cy="1514686"/>
          </a:xfrm>
          <a:prstGeom prst="rect">
            <a:avLst/>
          </a:prstGeom>
        </p:spPr>
      </p:pic>
    </p:spTree>
    <p:extLst>
      <p:ext uri="{BB962C8B-B14F-4D97-AF65-F5344CB8AC3E}">
        <p14:creationId xmlns:p14="http://schemas.microsoft.com/office/powerpoint/2010/main" val="927414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9F0100-0E05-4FE3-B0DC-63BC1D3611BB}"/>
              </a:ext>
            </a:extLst>
          </p:cNvPr>
          <p:cNvSpPr/>
          <p:nvPr/>
        </p:nvSpPr>
        <p:spPr>
          <a:xfrm>
            <a:off x="0" y="-13444"/>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Java EE</a:t>
            </a:r>
          </a:p>
        </p:txBody>
      </p:sp>
      <p:sp>
        <p:nvSpPr>
          <p:cNvPr id="2" name="ZoneTexte 1">
            <a:extLst>
              <a:ext uri="{FF2B5EF4-FFF2-40B4-BE49-F238E27FC236}">
                <a16:creationId xmlns:a16="http://schemas.microsoft.com/office/drawing/2014/main" id="{A0E29F98-7988-437A-BC7E-055FA6F0068F}"/>
              </a:ext>
            </a:extLst>
          </p:cNvPr>
          <p:cNvSpPr txBox="1"/>
          <p:nvPr/>
        </p:nvSpPr>
        <p:spPr>
          <a:xfrm>
            <a:off x="1219200" y="940575"/>
            <a:ext cx="1397114" cy="400110"/>
          </a:xfrm>
          <a:prstGeom prst="rect">
            <a:avLst/>
          </a:prstGeom>
          <a:noFill/>
        </p:spPr>
        <p:txBody>
          <a:bodyPr wrap="none" rtlCol="0">
            <a:spAutoFit/>
          </a:bodyPr>
          <a:lstStyle/>
          <a:p>
            <a:r>
              <a:rPr lang="fr-FR" sz="2000" b="1" dirty="0">
                <a:solidFill>
                  <a:schemeClr val="accent1">
                    <a:lumMod val="50000"/>
                  </a:schemeClr>
                </a:solidFill>
              </a:rPr>
              <a:t>I.2. Java EE </a:t>
            </a:r>
          </a:p>
        </p:txBody>
      </p:sp>
      <p:sp>
        <p:nvSpPr>
          <p:cNvPr id="5" name="ZoneTexte 4">
            <a:extLst>
              <a:ext uri="{FF2B5EF4-FFF2-40B4-BE49-F238E27FC236}">
                <a16:creationId xmlns:a16="http://schemas.microsoft.com/office/drawing/2014/main" id="{389C4F9B-D688-46B9-BCB3-29102BD00E67}"/>
              </a:ext>
            </a:extLst>
          </p:cNvPr>
          <p:cNvSpPr txBox="1"/>
          <p:nvPr/>
        </p:nvSpPr>
        <p:spPr>
          <a:xfrm>
            <a:off x="1354667" y="1624167"/>
            <a:ext cx="10337810" cy="923330"/>
          </a:xfrm>
          <a:prstGeom prst="rect">
            <a:avLst/>
          </a:prstGeom>
          <a:noFill/>
        </p:spPr>
        <p:txBody>
          <a:bodyPr wrap="square" rtlCol="0">
            <a:spAutoFit/>
          </a:bodyPr>
          <a:lstStyle/>
          <a:p>
            <a:r>
              <a:rPr lang="fr-FR" dirty="0"/>
              <a:t>Le Java Enterprise Edition, comme son nom l'indique, a été créé pour le développement d'applications d'entreprises. Java EE fournit un ensemble d’extensions au Java standard afin de faciliter la création d’applications centralisées. </a:t>
            </a:r>
          </a:p>
        </p:txBody>
      </p:sp>
      <p:pic>
        <p:nvPicPr>
          <p:cNvPr id="7" name="Image 6">
            <a:extLst>
              <a:ext uri="{FF2B5EF4-FFF2-40B4-BE49-F238E27FC236}">
                <a16:creationId xmlns:a16="http://schemas.microsoft.com/office/drawing/2014/main" id="{C8837171-7C16-43F6-B95C-495406409327}"/>
              </a:ext>
            </a:extLst>
          </p:cNvPr>
          <p:cNvPicPr>
            <a:picLocks noChangeAspect="1"/>
          </p:cNvPicPr>
          <p:nvPr/>
        </p:nvPicPr>
        <p:blipFill>
          <a:blip r:embed="rId3"/>
          <a:stretch>
            <a:fillRect/>
          </a:stretch>
        </p:blipFill>
        <p:spPr>
          <a:xfrm>
            <a:off x="2415165" y="3158945"/>
            <a:ext cx="6887536" cy="2572109"/>
          </a:xfrm>
          <a:prstGeom prst="rect">
            <a:avLst/>
          </a:prstGeom>
        </p:spPr>
      </p:pic>
    </p:spTree>
    <p:extLst>
      <p:ext uri="{BB962C8B-B14F-4D97-AF65-F5344CB8AC3E}">
        <p14:creationId xmlns:p14="http://schemas.microsoft.com/office/powerpoint/2010/main" val="1146761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9F0100-0E05-4FE3-B0DC-63BC1D3611BB}"/>
              </a:ext>
            </a:extLst>
          </p:cNvPr>
          <p:cNvSpPr/>
          <p:nvPr/>
        </p:nvSpPr>
        <p:spPr>
          <a:xfrm>
            <a:off x="0" y="-13444"/>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Java EE</a:t>
            </a:r>
          </a:p>
        </p:txBody>
      </p:sp>
      <p:sp>
        <p:nvSpPr>
          <p:cNvPr id="2" name="ZoneTexte 1">
            <a:extLst>
              <a:ext uri="{FF2B5EF4-FFF2-40B4-BE49-F238E27FC236}">
                <a16:creationId xmlns:a16="http://schemas.microsoft.com/office/drawing/2014/main" id="{6234A545-1250-40CF-9322-FA861FA30F24}"/>
              </a:ext>
            </a:extLst>
          </p:cNvPr>
          <p:cNvSpPr txBox="1"/>
          <p:nvPr/>
        </p:nvSpPr>
        <p:spPr>
          <a:xfrm>
            <a:off x="787400" y="931237"/>
            <a:ext cx="10617200" cy="1200329"/>
          </a:xfrm>
          <a:prstGeom prst="rect">
            <a:avLst/>
          </a:prstGeom>
          <a:noFill/>
        </p:spPr>
        <p:txBody>
          <a:bodyPr wrap="square" rtlCol="0">
            <a:spAutoFit/>
          </a:bodyPr>
          <a:lstStyle/>
          <a:p>
            <a:r>
              <a:rPr lang="fr-FR" b="1" dirty="0"/>
              <a:t>Serveur d’application</a:t>
            </a:r>
            <a:r>
              <a:rPr lang="fr-FR" dirty="0"/>
              <a:t>:  inclut un serveur HTTP, et y ajoute la gestion d'objets de diverses natures au travers d'un composant que nous allons pour le moment nommer le conteneur.</a:t>
            </a:r>
          </a:p>
          <a:p>
            <a:endParaRPr lang="fr-FR" dirty="0"/>
          </a:p>
          <a:p>
            <a:endParaRPr lang="fr-FR" dirty="0"/>
          </a:p>
        </p:txBody>
      </p:sp>
      <p:pic>
        <p:nvPicPr>
          <p:cNvPr id="4" name="Image 3">
            <a:extLst>
              <a:ext uri="{FF2B5EF4-FFF2-40B4-BE49-F238E27FC236}">
                <a16:creationId xmlns:a16="http://schemas.microsoft.com/office/drawing/2014/main" id="{4C6F8FA6-A8E5-46EA-8D8D-6D85F506ADDC}"/>
              </a:ext>
            </a:extLst>
          </p:cNvPr>
          <p:cNvPicPr>
            <a:picLocks noChangeAspect="1"/>
          </p:cNvPicPr>
          <p:nvPr/>
        </p:nvPicPr>
        <p:blipFill>
          <a:blip r:embed="rId3"/>
          <a:stretch>
            <a:fillRect/>
          </a:stretch>
        </p:blipFill>
        <p:spPr>
          <a:xfrm>
            <a:off x="2652232" y="1725269"/>
            <a:ext cx="6887536" cy="2572109"/>
          </a:xfrm>
          <a:prstGeom prst="rect">
            <a:avLst/>
          </a:prstGeom>
        </p:spPr>
      </p:pic>
      <p:sp>
        <p:nvSpPr>
          <p:cNvPr id="6" name="ZoneTexte 5">
            <a:extLst>
              <a:ext uri="{FF2B5EF4-FFF2-40B4-BE49-F238E27FC236}">
                <a16:creationId xmlns:a16="http://schemas.microsoft.com/office/drawing/2014/main" id="{DC92CE75-179E-4F8A-8D93-F89C242E828D}"/>
              </a:ext>
            </a:extLst>
          </p:cNvPr>
          <p:cNvSpPr txBox="1"/>
          <p:nvPr/>
        </p:nvSpPr>
        <p:spPr>
          <a:xfrm>
            <a:off x="787400" y="4797538"/>
            <a:ext cx="11167533" cy="1200329"/>
          </a:xfrm>
          <a:prstGeom prst="rect">
            <a:avLst/>
          </a:prstGeom>
          <a:noFill/>
        </p:spPr>
        <p:txBody>
          <a:bodyPr wrap="square">
            <a:spAutoFit/>
          </a:bodyPr>
          <a:lstStyle/>
          <a:p>
            <a:pPr marL="285750" indent="-285750">
              <a:buFont typeface="Arial" panose="020B0604020202020204" pitchFamily="34" charset="0"/>
              <a:buChar char="•"/>
            </a:pPr>
            <a:r>
              <a:rPr lang="fr-FR" dirty="0"/>
              <a:t>récupérer les requêtes HTTP issues des clients ; les mettre dans des boîtes, des objets, que votre code sera capable de manipuler ; </a:t>
            </a:r>
          </a:p>
          <a:p>
            <a:pPr marL="285750" indent="-285750">
              <a:buFont typeface="Arial" panose="020B0604020202020204" pitchFamily="34" charset="0"/>
              <a:buChar char="•"/>
            </a:pPr>
            <a:r>
              <a:rPr lang="fr-FR" dirty="0"/>
              <a:t>faire passer ces objets dans la moulinette qu'est votre application, via le conteneur ; </a:t>
            </a:r>
          </a:p>
          <a:p>
            <a:pPr marL="285750" indent="-285750">
              <a:buFont typeface="Arial" panose="020B0604020202020204" pitchFamily="34" charset="0"/>
              <a:buChar char="•"/>
            </a:pPr>
            <a:r>
              <a:rPr lang="fr-FR" dirty="0"/>
              <a:t>renvoyer des réponses HTTP aux clients, en se basant sur les objets retournés par votre code.</a:t>
            </a:r>
          </a:p>
        </p:txBody>
      </p:sp>
    </p:spTree>
    <p:extLst>
      <p:ext uri="{BB962C8B-B14F-4D97-AF65-F5344CB8AC3E}">
        <p14:creationId xmlns:p14="http://schemas.microsoft.com/office/powerpoint/2010/main" val="1569797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9F0100-0E05-4FE3-B0DC-63BC1D3611BB}"/>
              </a:ext>
            </a:extLst>
          </p:cNvPr>
          <p:cNvSpPr/>
          <p:nvPr/>
        </p:nvSpPr>
        <p:spPr>
          <a:xfrm>
            <a:off x="0" y="-13444"/>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Java EE</a:t>
            </a:r>
          </a:p>
        </p:txBody>
      </p:sp>
      <p:sp>
        <p:nvSpPr>
          <p:cNvPr id="4" name="ZoneTexte 3">
            <a:extLst>
              <a:ext uri="{FF2B5EF4-FFF2-40B4-BE49-F238E27FC236}">
                <a16:creationId xmlns:a16="http://schemas.microsoft.com/office/drawing/2014/main" id="{D848608C-6404-4CDC-B5B3-51D18AEAD252}"/>
              </a:ext>
            </a:extLst>
          </p:cNvPr>
          <p:cNvSpPr txBox="1"/>
          <p:nvPr/>
        </p:nvSpPr>
        <p:spPr>
          <a:xfrm>
            <a:off x="867833" y="1133102"/>
            <a:ext cx="10900834" cy="1477328"/>
          </a:xfrm>
          <a:prstGeom prst="rect">
            <a:avLst/>
          </a:prstGeom>
          <a:noFill/>
        </p:spPr>
        <p:txBody>
          <a:bodyPr wrap="square">
            <a:spAutoFit/>
          </a:bodyPr>
          <a:lstStyle/>
          <a:p>
            <a:r>
              <a:rPr lang="fr-FR" b="1" dirty="0"/>
              <a:t>Solutions propriétaires et payantes </a:t>
            </a:r>
            <a:r>
              <a:rPr lang="fr-FR" dirty="0"/>
              <a:t>: WebLogic et WebSphere, respectivement issues de chez Oracle et IBM</a:t>
            </a:r>
          </a:p>
          <a:p>
            <a:r>
              <a:rPr lang="fr-FR" b="1" dirty="0"/>
              <a:t>Solutions libres et gratuites</a:t>
            </a:r>
            <a:r>
              <a:rPr lang="fr-FR" dirty="0"/>
              <a:t>: :Apache Tomcat, JBoss, </a:t>
            </a:r>
            <a:r>
              <a:rPr lang="fr-FR" dirty="0" err="1"/>
              <a:t>GlassFish</a:t>
            </a:r>
            <a:r>
              <a:rPr lang="fr-FR" dirty="0"/>
              <a:t> et Jonas</a:t>
            </a:r>
          </a:p>
          <a:p>
            <a:endParaRPr lang="fr-FR" dirty="0"/>
          </a:p>
          <a:p>
            <a:r>
              <a:rPr lang="fr-FR" dirty="0"/>
              <a:t>Serveur d'applications basique, léger et gratuit: </a:t>
            </a:r>
            <a:r>
              <a:rPr lang="fr-FR" b="1" dirty="0"/>
              <a:t>Apache Tomcat</a:t>
            </a:r>
            <a:r>
              <a:rPr lang="fr-FR" dirty="0"/>
              <a:t>.</a:t>
            </a:r>
          </a:p>
          <a:p>
            <a:endParaRPr lang="fr-FR" dirty="0"/>
          </a:p>
        </p:txBody>
      </p:sp>
      <p:sp>
        <p:nvSpPr>
          <p:cNvPr id="5" name="ZoneTexte 4">
            <a:extLst>
              <a:ext uri="{FF2B5EF4-FFF2-40B4-BE49-F238E27FC236}">
                <a16:creationId xmlns:a16="http://schemas.microsoft.com/office/drawing/2014/main" id="{28DA75AB-6D81-48A0-BCB4-BD1A5B010234}"/>
              </a:ext>
            </a:extLst>
          </p:cNvPr>
          <p:cNvSpPr txBox="1"/>
          <p:nvPr/>
        </p:nvSpPr>
        <p:spPr>
          <a:xfrm>
            <a:off x="867833" y="2867851"/>
            <a:ext cx="10274300" cy="369332"/>
          </a:xfrm>
          <a:prstGeom prst="rect">
            <a:avLst/>
          </a:prstGeom>
          <a:noFill/>
        </p:spPr>
        <p:txBody>
          <a:bodyPr wrap="square" rtlCol="0">
            <a:spAutoFit/>
          </a:bodyPr>
          <a:lstStyle/>
          <a:p>
            <a:r>
              <a:rPr lang="fr-FR" b="1" dirty="0">
                <a:solidFill>
                  <a:schemeClr val="accent1">
                    <a:lumMod val="50000"/>
                  </a:schemeClr>
                </a:solidFill>
              </a:rPr>
              <a:t>I.3. Le modèle MVC</a:t>
            </a:r>
          </a:p>
        </p:txBody>
      </p:sp>
      <p:sp>
        <p:nvSpPr>
          <p:cNvPr id="6" name="ZoneTexte 5">
            <a:extLst>
              <a:ext uri="{FF2B5EF4-FFF2-40B4-BE49-F238E27FC236}">
                <a16:creationId xmlns:a16="http://schemas.microsoft.com/office/drawing/2014/main" id="{A9BA33CD-0776-4839-B104-BA2A983C726C}"/>
              </a:ext>
            </a:extLst>
          </p:cNvPr>
          <p:cNvSpPr txBox="1"/>
          <p:nvPr/>
        </p:nvSpPr>
        <p:spPr>
          <a:xfrm>
            <a:off x="867833" y="3429000"/>
            <a:ext cx="10837262" cy="1477328"/>
          </a:xfrm>
          <a:prstGeom prst="rect">
            <a:avLst/>
          </a:prstGeom>
          <a:noFill/>
        </p:spPr>
        <p:txBody>
          <a:bodyPr wrap="none" rtlCol="0">
            <a:spAutoFit/>
          </a:bodyPr>
          <a:lstStyle/>
          <a:p>
            <a:r>
              <a:rPr lang="fr-FR" dirty="0"/>
              <a:t>« design pattern » architectural.</a:t>
            </a:r>
          </a:p>
          <a:p>
            <a:pPr marL="285750" indent="-285750">
              <a:buFont typeface="Arial" panose="020B0604020202020204" pitchFamily="34" charset="0"/>
              <a:buChar char="•"/>
            </a:pPr>
            <a:r>
              <a:rPr lang="fr-FR" dirty="0"/>
              <a:t>amené à travailler à plusieurs contributeurs sur un même projet ou une même application (travail en équipe) ; </a:t>
            </a:r>
          </a:p>
          <a:p>
            <a:pPr marL="285750" indent="-285750">
              <a:buFont typeface="Arial" panose="020B0604020202020204" pitchFamily="34" charset="0"/>
              <a:buChar char="•"/>
            </a:pPr>
            <a:r>
              <a:rPr lang="fr-FR" dirty="0"/>
              <a:t>amené à maintenir et corriger une application que l'on n'a pas créée soi-même ;</a:t>
            </a:r>
          </a:p>
          <a:p>
            <a:pPr marL="285750" indent="-285750">
              <a:buFont typeface="Arial" panose="020B0604020202020204" pitchFamily="34" charset="0"/>
              <a:buChar char="•"/>
            </a:pPr>
            <a:r>
              <a:rPr lang="fr-FR" dirty="0"/>
              <a:t>amené à faire évoluer une application que l'on n'a pas créée soi-même.</a:t>
            </a:r>
          </a:p>
          <a:p>
            <a:pPr marL="285750" indent="-285750">
              <a:buFont typeface="Arial" panose="020B0604020202020204" pitchFamily="34" charset="0"/>
              <a:buChar char="•"/>
            </a:pPr>
            <a:endParaRPr lang="fr-FR" dirty="0"/>
          </a:p>
        </p:txBody>
      </p:sp>
      <p:sp>
        <p:nvSpPr>
          <p:cNvPr id="7" name="Flèche : droite 6">
            <a:extLst>
              <a:ext uri="{FF2B5EF4-FFF2-40B4-BE49-F238E27FC236}">
                <a16:creationId xmlns:a16="http://schemas.microsoft.com/office/drawing/2014/main" id="{0019F967-A131-4B28-BB6A-55CC78FBDE0A}"/>
              </a:ext>
            </a:extLst>
          </p:cNvPr>
          <p:cNvSpPr/>
          <p:nvPr/>
        </p:nvSpPr>
        <p:spPr>
          <a:xfrm>
            <a:off x="867833" y="5098145"/>
            <a:ext cx="706967" cy="2527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9E72FBA5-28EA-4ED2-ACC9-8C836A7D79BF}"/>
              </a:ext>
            </a:extLst>
          </p:cNvPr>
          <p:cNvSpPr txBox="1"/>
          <p:nvPr/>
        </p:nvSpPr>
        <p:spPr>
          <a:xfrm>
            <a:off x="1782233" y="5026073"/>
            <a:ext cx="10409767" cy="369332"/>
          </a:xfrm>
          <a:prstGeom prst="rect">
            <a:avLst/>
          </a:prstGeom>
          <a:noFill/>
        </p:spPr>
        <p:txBody>
          <a:bodyPr wrap="square">
            <a:spAutoFit/>
          </a:bodyPr>
          <a:lstStyle/>
          <a:p>
            <a:r>
              <a:rPr lang="fr-FR" dirty="0"/>
              <a:t>il est nécessaire d'adopter une architecture plus ou moins standard, que tout développeur peut reconnaître</a:t>
            </a:r>
          </a:p>
        </p:txBody>
      </p:sp>
    </p:spTree>
    <p:extLst>
      <p:ext uri="{BB962C8B-B14F-4D97-AF65-F5344CB8AC3E}">
        <p14:creationId xmlns:p14="http://schemas.microsoft.com/office/powerpoint/2010/main" val="48381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9F0100-0E05-4FE3-B0DC-63BC1D3611BB}"/>
              </a:ext>
            </a:extLst>
          </p:cNvPr>
          <p:cNvSpPr/>
          <p:nvPr/>
        </p:nvSpPr>
        <p:spPr>
          <a:xfrm>
            <a:off x="0" y="-13444"/>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Java EE</a:t>
            </a:r>
          </a:p>
        </p:txBody>
      </p:sp>
      <p:sp>
        <p:nvSpPr>
          <p:cNvPr id="4" name="ZoneTexte 3">
            <a:extLst>
              <a:ext uri="{FF2B5EF4-FFF2-40B4-BE49-F238E27FC236}">
                <a16:creationId xmlns:a16="http://schemas.microsoft.com/office/drawing/2014/main" id="{20F7CF19-073F-4955-A6CD-29FCF1DFA6FE}"/>
              </a:ext>
            </a:extLst>
          </p:cNvPr>
          <p:cNvSpPr txBox="1"/>
          <p:nvPr/>
        </p:nvSpPr>
        <p:spPr>
          <a:xfrm>
            <a:off x="1037167" y="1034534"/>
            <a:ext cx="10985500" cy="2308324"/>
          </a:xfrm>
          <a:prstGeom prst="rect">
            <a:avLst/>
          </a:prstGeom>
          <a:noFill/>
        </p:spPr>
        <p:txBody>
          <a:bodyPr wrap="square">
            <a:spAutoFit/>
          </a:bodyPr>
          <a:lstStyle/>
          <a:p>
            <a:pPr algn="just"/>
            <a:r>
              <a:rPr lang="fr-FR" dirty="0"/>
              <a:t>Le modèle MVC découpe littéralement l'application en couches distinctes:</a:t>
            </a:r>
          </a:p>
          <a:p>
            <a:pPr algn="just"/>
            <a:endParaRPr lang="fr-FR" dirty="0"/>
          </a:p>
          <a:p>
            <a:pPr marL="285750" indent="-285750" algn="just">
              <a:buFont typeface="Arial" panose="020B0604020202020204" pitchFamily="34" charset="0"/>
              <a:buChar char="•"/>
            </a:pPr>
            <a:r>
              <a:rPr lang="fr-FR" dirty="0"/>
              <a:t>tout ce qui concerne le traitement, le stockage et la mise à jour des données de l'application doit être contenu dans la couche nommée "Modèle" (le M de MVC) ; </a:t>
            </a:r>
          </a:p>
          <a:p>
            <a:pPr marL="285750" indent="-285750" algn="just">
              <a:buFont typeface="Arial" panose="020B0604020202020204" pitchFamily="34" charset="0"/>
              <a:buChar char="•"/>
            </a:pPr>
            <a:r>
              <a:rPr lang="fr-FR" dirty="0"/>
              <a:t>tout ce qui concerne l'interaction avec l'utilisateur et la présentation des données (mise en forme, affichage) doit être contenu dans la couche nommée "Vue" (le Vde MVC) ; </a:t>
            </a:r>
          </a:p>
          <a:p>
            <a:pPr marL="285750" indent="-285750" algn="just">
              <a:buFont typeface="Arial" panose="020B0604020202020204" pitchFamily="34" charset="0"/>
              <a:buChar char="•"/>
            </a:pPr>
            <a:r>
              <a:rPr lang="fr-FR" dirty="0"/>
              <a:t>tout ce qui concerne le contrôle des actions de l'utilisateur et des données doit être contenu dans la couche nommée "Contrôle" (le C de MVC).</a:t>
            </a:r>
          </a:p>
        </p:txBody>
      </p:sp>
      <p:pic>
        <p:nvPicPr>
          <p:cNvPr id="6" name="Image 5">
            <a:extLst>
              <a:ext uri="{FF2B5EF4-FFF2-40B4-BE49-F238E27FC236}">
                <a16:creationId xmlns:a16="http://schemas.microsoft.com/office/drawing/2014/main" id="{B8B05268-2877-49D5-8367-E81D03527665}"/>
              </a:ext>
            </a:extLst>
          </p:cNvPr>
          <p:cNvPicPr>
            <a:picLocks noChangeAspect="1"/>
          </p:cNvPicPr>
          <p:nvPr/>
        </p:nvPicPr>
        <p:blipFill>
          <a:blip r:embed="rId3"/>
          <a:stretch>
            <a:fillRect/>
          </a:stretch>
        </p:blipFill>
        <p:spPr>
          <a:xfrm>
            <a:off x="2637942" y="3767985"/>
            <a:ext cx="6916115" cy="2534004"/>
          </a:xfrm>
          <a:prstGeom prst="rect">
            <a:avLst/>
          </a:prstGeom>
        </p:spPr>
      </p:pic>
    </p:spTree>
    <p:extLst>
      <p:ext uri="{BB962C8B-B14F-4D97-AF65-F5344CB8AC3E}">
        <p14:creationId xmlns:p14="http://schemas.microsoft.com/office/powerpoint/2010/main" val="240471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9F0100-0E05-4FE3-B0DC-63BC1D3611BB}"/>
              </a:ext>
            </a:extLst>
          </p:cNvPr>
          <p:cNvSpPr/>
          <p:nvPr/>
        </p:nvSpPr>
        <p:spPr>
          <a:xfrm>
            <a:off x="0" y="-13444"/>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Java EE</a:t>
            </a:r>
          </a:p>
        </p:txBody>
      </p:sp>
      <p:sp>
        <p:nvSpPr>
          <p:cNvPr id="4" name="ZoneTexte 3">
            <a:extLst>
              <a:ext uri="{FF2B5EF4-FFF2-40B4-BE49-F238E27FC236}">
                <a16:creationId xmlns:a16="http://schemas.microsoft.com/office/drawing/2014/main" id="{B7B4B86C-E1C6-40A4-AEBE-127AACC6CB2E}"/>
              </a:ext>
            </a:extLst>
          </p:cNvPr>
          <p:cNvSpPr txBox="1"/>
          <p:nvPr/>
        </p:nvSpPr>
        <p:spPr>
          <a:xfrm>
            <a:off x="829734" y="982132"/>
            <a:ext cx="11057466" cy="5632311"/>
          </a:xfrm>
          <a:prstGeom prst="rect">
            <a:avLst/>
          </a:prstGeom>
          <a:noFill/>
        </p:spPr>
        <p:txBody>
          <a:bodyPr wrap="square" rtlCol="0">
            <a:spAutoFit/>
          </a:bodyPr>
          <a:lstStyle/>
          <a:p>
            <a:pPr algn="just"/>
            <a:r>
              <a:rPr lang="fr-FR" b="1" dirty="0">
                <a:solidFill>
                  <a:schemeClr val="accent1">
                    <a:lumMod val="50000"/>
                  </a:schemeClr>
                </a:solidFill>
              </a:rPr>
              <a:t>I.3.1  Modèle: des traitements et des données</a:t>
            </a:r>
          </a:p>
          <a:p>
            <a:pPr algn="just"/>
            <a:endParaRPr lang="fr-FR" dirty="0"/>
          </a:p>
          <a:p>
            <a:pPr algn="just"/>
            <a:r>
              <a:rPr lang="fr-FR" dirty="0"/>
              <a:t>Dans le modèle, on trouve à la fois les données et les traitements à appliquer à ces données. Ce bloc contient donc des objets Java d'une part, qui peuvent contenir des attributs (données) et méthodes (traitements) qui leur sont propres, et un système capable de stocker des données d'autre part. Rien de bien transcendant ici, et la complexité du code ici dépendra bien évidemment de la complexité des traitements à effectuer par votre application.</a:t>
            </a:r>
          </a:p>
          <a:p>
            <a:pPr algn="just"/>
            <a:endParaRPr lang="fr-FR" dirty="0"/>
          </a:p>
          <a:p>
            <a:pPr algn="just"/>
            <a:r>
              <a:rPr lang="fr-FR" b="1" dirty="0">
                <a:solidFill>
                  <a:schemeClr val="accent1">
                    <a:lumMod val="50000"/>
                  </a:schemeClr>
                </a:solidFill>
              </a:rPr>
              <a:t>I.3.2 Vue: des pages JSP</a:t>
            </a:r>
          </a:p>
          <a:p>
            <a:pPr algn="just"/>
            <a:endParaRPr lang="fr-FR" b="1" dirty="0">
              <a:solidFill>
                <a:schemeClr val="accent1">
                  <a:lumMod val="50000"/>
                </a:schemeClr>
              </a:solidFill>
            </a:endParaRPr>
          </a:p>
          <a:p>
            <a:pPr algn="just"/>
            <a:r>
              <a:rPr lang="fr-FR" dirty="0"/>
              <a:t>Une page JSP est destinée à la vue, exécutée côté serveur et permet l'écriture de gabarits (pages en langage "client" comme HTML, CSS, Javascript, XML, etc.). Elle permet au concepteur de la page d'appeler de manière transparente des portions de code Java, via des balises et expressions ressemblant fortement </a:t>
            </a:r>
            <a:r>
              <a:rPr lang="fr-FR" dirty="0" err="1"/>
              <a:t>auxbalises</a:t>
            </a:r>
            <a:r>
              <a:rPr lang="fr-FR" dirty="0"/>
              <a:t> de présentation HTML</a:t>
            </a:r>
            <a:endParaRPr lang="fr-FR" b="1" dirty="0">
              <a:solidFill>
                <a:schemeClr val="accent1">
                  <a:lumMod val="50000"/>
                </a:schemeClr>
              </a:solidFill>
            </a:endParaRPr>
          </a:p>
          <a:p>
            <a:pPr algn="just"/>
            <a:endParaRPr lang="fr-FR" b="1" dirty="0">
              <a:solidFill>
                <a:schemeClr val="accent1">
                  <a:lumMod val="50000"/>
                </a:schemeClr>
              </a:solidFill>
            </a:endParaRPr>
          </a:p>
          <a:p>
            <a:pPr algn="just"/>
            <a:r>
              <a:rPr lang="fr-FR" b="1" dirty="0">
                <a:solidFill>
                  <a:schemeClr val="accent1">
                    <a:lumMod val="50000"/>
                  </a:schemeClr>
                </a:solidFill>
              </a:rPr>
              <a:t>I.3.3. Contrôleur: Servlets</a:t>
            </a:r>
          </a:p>
          <a:p>
            <a:pPr algn="just"/>
            <a:endParaRPr lang="fr-FR" b="1" dirty="0">
              <a:solidFill>
                <a:schemeClr val="accent1">
                  <a:lumMod val="50000"/>
                </a:schemeClr>
              </a:solidFill>
            </a:endParaRPr>
          </a:p>
          <a:p>
            <a:pPr algn="just"/>
            <a:r>
              <a:rPr lang="fr-FR" dirty="0"/>
              <a:t>Une servlet est un objet qui permet d'intercepter les requêtes faites par un client, et qui peut personnaliser une réponse en conséquence. Il fournit pour cela des méthodes permettant de scruter les requêtes HTTP. Cet objet n'agit jamais directement sur les données, il faut le voir comme un simple aiguilleur : il intercepte une requête issue d'un client, appelle éventuellement des traitements effectués par le modèle, et ordonne en retour à la vue d'afficher le résultat au client. </a:t>
            </a:r>
            <a:endParaRPr lang="fr-FR" b="1" dirty="0">
              <a:solidFill>
                <a:schemeClr val="accent1">
                  <a:lumMod val="50000"/>
                </a:schemeClr>
              </a:solidFill>
            </a:endParaRPr>
          </a:p>
        </p:txBody>
      </p:sp>
    </p:spTree>
    <p:extLst>
      <p:ext uri="{BB962C8B-B14F-4D97-AF65-F5344CB8AC3E}">
        <p14:creationId xmlns:p14="http://schemas.microsoft.com/office/powerpoint/2010/main" val="268464233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TotalTime>
  <Words>3984</Words>
  <Application>Microsoft Office PowerPoint</Application>
  <PresentationFormat>Grand écran</PresentationFormat>
  <Paragraphs>193</Paragraphs>
  <Slides>21</Slides>
  <Notes>19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Arial</vt:lpstr>
      <vt:lpstr>Calibri</vt:lpstr>
      <vt:lpstr>Calibri Light</vt:lpstr>
      <vt:lpstr>Söhne</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HP</cp:lastModifiedBy>
  <cp:revision>115</cp:revision>
  <dcterms:created xsi:type="dcterms:W3CDTF">2022-09-05T11:15:14Z</dcterms:created>
  <dcterms:modified xsi:type="dcterms:W3CDTF">2023-11-13T10:07:01Z</dcterms:modified>
</cp:coreProperties>
</file>