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1" r:id="rId3"/>
    <p:sldMasterId id="2147483680" r:id="rId4"/>
    <p:sldMasterId id="2147483691" r:id="rId5"/>
    <p:sldMasterId id="2147483702" r:id="rId6"/>
  </p:sldMasterIdLst>
  <p:notesMasterIdLst>
    <p:notesMasterId r:id="rId50"/>
  </p:notesMasterIdLst>
  <p:sldIdLst>
    <p:sldId id="259" r:id="rId7"/>
    <p:sldId id="343" r:id="rId8"/>
    <p:sldId id="257" r:id="rId9"/>
    <p:sldId id="344" r:id="rId10"/>
    <p:sldId id="345" r:id="rId11"/>
    <p:sldId id="284" r:id="rId12"/>
    <p:sldId id="346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75" r:id="rId21"/>
    <p:sldId id="376" r:id="rId22"/>
    <p:sldId id="377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7" r:id="rId32"/>
    <p:sldId id="368" r:id="rId33"/>
    <p:sldId id="363" r:id="rId34"/>
    <p:sldId id="364" r:id="rId35"/>
    <p:sldId id="365" r:id="rId36"/>
    <p:sldId id="366" r:id="rId37"/>
    <p:sldId id="369" r:id="rId38"/>
    <p:sldId id="370" r:id="rId39"/>
    <p:sldId id="371" r:id="rId40"/>
    <p:sldId id="372" r:id="rId41"/>
    <p:sldId id="382" r:id="rId42"/>
    <p:sldId id="374" r:id="rId43"/>
    <p:sldId id="383" r:id="rId44"/>
    <p:sldId id="384" r:id="rId45"/>
    <p:sldId id="385" r:id="rId46"/>
    <p:sldId id="386" r:id="rId47"/>
    <p:sldId id="394" r:id="rId48"/>
    <p:sldId id="393" r:id="rId49"/>
  </p:sldIdLst>
  <p:sldSz cx="9144000" cy="6858000" type="screen4x3"/>
  <p:notesSz cx="7102475" cy="102314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16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6407E85-75AB-4CF7-A242-BA76B5B4DCB8}" type="datetimeFigureOut">
              <a:rPr lang="fr-FR" smtClean="0"/>
              <a:pPr/>
              <a:t>23/10/2021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4925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10248" y="4859933"/>
            <a:ext cx="5681980" cy="4604147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1809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092" y="971809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592AA0-B607-46FE-8551-E118AFCF5E3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08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92AA0-B607-46FE-8551-E118AFCF5E3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346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92AA0-B607-46FE-8551-E118AFCF5E3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530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92AA0-B607-46FE-8551-E118AFCF5E33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584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64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474C-73EE-4A7B-A799-90725C42146E}" type="datetime1">
              <a:rPr lang="fr-FR" smtClean="0"/>
              <a:pPr/>
              <a:t>23/10/2021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520-4EE9-48F6-82CC-7D8B575488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77FA-2BA2-4696-BBD0-FDB3BCC71C1B}" type="datetime1">
              <a:rPr lang="fr-FR" smtClean="0"/>
              <a:pPr/>
              <a:t>23/10/2021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520-4EE9-48F6-82CC-7D8B575488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AE5D-B056-4FC4-8786-DEB76AD582F1}" type="datetime1">
              <a:rPr lang="fr-FR" smtClean="0"/>
              <a:pPr/>
              <a:t>23/10/2021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520-4EE9-48F6-82CC-7D8B575488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041525"/>
            <a:ext cx="8423524" cy="997196"/>
          </a:xfrm>
        </p:spPr>
        <p:txBody>
          <a:bodyPr/>
          <a:lstStyle>
            <a:lvl1pPr marL="0" indent="0">
              <a:buNone/>
              <a:defRPr sz="72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pic>
        <p:nvPicPr>
          <p:cNvPr id="7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black">
          <a:xfrm>
            <a:off x="7436959" y="6358675"/>
            <a:ext cx="1551467" cy="26278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3117240"/>
            <a:ext cx="5636696" cy="332399"/>
          </a:xfrm>
        </p:spPr>
        <p:txBody>
          <a:bodyPr/>
          <a:lstStyle>
            <a:lvl1pPr marL="0" indent="0">
              <a:buNone/>
              <a:defRPr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87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041525"/>
            <a:ext cx="8423524" cy="997196"/>
          </a:xfrm>
        </p:spPr>
        <p:txBody>
          <a:bodyPr/>
          <a:lstStyle>
            <a:lvl1pPr marL="0" indent="0">
              <a:buNone/>
              <a:defRPr sz="72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3117240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7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black">
          <a:xfrm>
            <a:off x="7436959" y="6361220"/>
            <a:ext cx="1551467" cy="262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552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041525"/>
            <a:ext cx="8423524" cy="997196"/>
          </a:xfrm>
        </p:spPr>
        <p:txBody>
          <a:bodyPr/>
          <a:lstStyle>
            <a:lvl1pPr marL="0" indent="0">
              <a:buNone/>
              <a:defRPr lang="en-US" sz="72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3117240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black">
          <a:xfrm>
            <a:off x="7436959" y="6361220"/>
            <a:ext cx="1551467" cy="262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0415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041525"/>
            <a:ext cx="8423524" cy="997196"/>
          </a:xfrm>
        </p:spPr>
        <p:txBody>
          <a:bodyPr/>
          <a:lstStyle>
            <a:lvl1pPr marL="0" indent="0">
              <a:buNone/>
              <a:defRPr lang="en-US" sz="72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3117240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black">
          <a:xfrm>
            <a:off x="7436959" y="6361220"/>
            <a:ext cx="1551467" cy="262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24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041525"/>
            <a:ext cx="8423524" cy="997196"/>
          </a:xfrm>
        </p:spPr>
        <p:txBody>
          <a:bodyPr/>
          <a:lstStyle>
            <a:lvl1pPr marL="0" indent="0">
              <a:buNone/>
              <a:defRPr lang="en-US" sz="72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3117240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8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233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2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930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3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2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358082" y="6286521"/>
            <a:ext cx="1785919" cy="57148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715140" y="6421462"/>
            <a:ext cx="571504" cy="365125"/>
          </a:xfr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D8B42520-4EE9-48F6-82CC-7D8B575488E9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08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810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9" cy="6647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1"/>
            <a:ext cx="8363939" cy="78226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2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800" spc="-50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4117153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9" cy="6647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1"/>
            <a:ext cx="8363939" cy="19328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73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1"/>
            <a:ext cx="8363939" cy="193283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41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84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064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89436" y="228601"/>
            <a:ext cx="8363939" cy="664797"/>
          </a:xfrm>
        </p:spPr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1"/>
            <a:ext cx="8363939" cy="193283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10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89436" y="228601"/>
            <a:ext cx="8363939" cy="664797"/>
          </a:xfrm>
        </p:spPr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1"/>
            <a:ext cx="8363939" cy="193283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7"/>
            <a:ext cx="9144001" cy="619125"/>
          </a:xfrm>
          <a:solidFill>
            <a:srgbClr val="FFFF99"/>
          </a:solidFill>
        </p:spPr>
        <p:txBody>
          <a:bodyPr wrap="square" lIns="114341" tIns="57171" rIns="114341" bIns="57171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2939304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01" y="5961600"/>
            <a:ext cx="765203" cy="74019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3"/>
            <a:ext cx="9144000" cy="1122361"/>
          </a:xfrm>
          <a:prstGeom prst="rect">
            <a:avLst/>
          </a:prstGeom>
          <a:solidFill>
            <a:srgbClr val="00417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fr-FR" sz="105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723" y="286545"/>
            <a:ext cx="7886700" cy="549275"/>
          </a:xfrm>
        </p:spPr>
        <p:txBody>
          <a:bodyPr>
            <a:normAutofit/>
          </a:bodyPr>
          <a:lstStyle>
            <a:lvl1pPr marL="0" algn="l" defTabSz="685800" rtl="0" eaLnBrk="1" latinLnBrk="0" hangingPunct="1">
              <a:defRPr lang="fr-FR" sz="2400" b="1" kern="1200" dirty="0">
                <a:solidFill>
                  <a:prstClr val="whit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4725" y="1408904"/>
            <a:ext cx="7799617" cy="572464"/>
          </a:xfrm>
        </p:spPr>
        <p:txBody>
          <a:bodyPr/>
          <a:lstStyle>
            <a:lvl1pPr marL="214313" indent="-137160" algn="just" defTabSz="6858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lang="fr-FR" sz="1200" kern="1200" dirty="0" smtClean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marL="5143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"/>
              <a:defRPr lang="fr-FR" sz="1200" kern="1200" dirty="0" smtClean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572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"/>
              <a:defRPr lang="fr-FR" sz="1200" kern="1200" dirty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857250" indent="-171450">
              <a:buFont typeface="Wingdings" panose="05000000000000000000" pitchFamily="2" charset="2"/>
              <a:buChar char="§"/>
              <a:defRPr/>
            </a:lvl4pPr>
            <a:lvl5pPr marL="857250" indent="-1714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254725" y="6263388"/>
            <a:ext cx="652057" cy="365125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3AE4683C-5A6E-491D-B353-FFC363ADA92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9865" y="6262690"/>
            <a:ext cx="7004475" cy="365823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fr-FR" sz="1050" kern="1200" dirty="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 smtClean="0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0102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77C4-6CA9-4F7E-8B56-9FEE882010EB}" type="datetime1">
              <a:rPr lang="fr-FR" smtClean="0"/>
              <a:pPr/>
              <a:t>23/10/2021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520-4EE9-48F6-82CC-7D8B575488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041525"/>
            <a:ext cx="8423524" cy="997196"/>
          </a:xfrm>
        </p:spPr>
        <p:txBody>
          <a:bodyPr/>
          <a:lstStyle>
            <a:lvl1pPr marL="0" indent="0">
              <a:buNone/>
              <a:defRPr sz="72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pic>
        <p:nvPicPr>
          <p:cNvPr id="7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black">
          <a:xfrm>
            <a:off x="7436959" y="6358675"/>
            <a:ext cx="1551467" cy="26278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3117240"/>
            <a:ext cx="5636696" cy="332399"/>
          </a:xfrm>
        </p:spPr>
        <p:txBody>
          <a:bodyPr/>
          <a:lstStyle>
            <a:lvl1pPr marL="0" indent="0">
              <a:buNone/>
              <a:defRPr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87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041525"/>
            <a:ext cx="8423524" cy="997196"/>
          </a:xfrm>
        </p:spPr>
        <p:txBody>
          <a:bodyPr/>
          <a:lstStyle>
            <a:lvl1pPr marL="0" indent="0">
              <a:buNone/>
              <a:defRPr sz="72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3117240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7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black">
          <a:xfrm>
            <a:off x="7436959" y="6361220"/>
            <a:ext cx="1551467" cy="262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552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041525"/>
            <a:ext cx="8423524" cy="997196"/>
          </a:xfrm>
        </p:spPr>
        <p:txBody>
          <a:bodyPr/>
          <a:lstStyle>
            <a:lvl1pPr marL="0" indent="0">
              <a:buNone/>
              <a:defRPr lang="en-US" sz="72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3117240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black">
          <a:xfrm>
            <a:off x="7436959" y="6361220"/>
            <a:ext cx="1551467" cy="262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0415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041525"/>
            <a:ext cx="8423524" cy="997196"/>
          </a:xfrm>
        </p:spPr>
        <p:txBody>
          <a:bodyPr/>
          <a:lstStyle>
            <a:lvl1pPr marL="0" indent="0">
              <a:buNone/>
              <a:defRPr lang="en-US" sz="72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3117240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black">
          <a:xfrm>
            <a:off x="7436959" y="6361220"/>
            <a:ext cx="1551467" cy="262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24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041525"/>
            <a:ext cx="8423524" cy="997196"/>
          </a:xfrm>
        </p:spPr>
        <p:txBody>
          <a:bodyPr/>
          <a:lstStyle>
            <a:lvl1pPr marL="0" indent="0">
              <a:buNone/>
              <a:defRPr lang="en-US" sz="72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3117240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8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233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2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930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3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2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08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810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58AD-9838-45FE-8F80-FAF4471C5F9E}" type="datetime1">
              <a:rPr lang="fr-FR" smtClean="0"/>
              <a:pPr/>
              <a:t>23/10/2021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520-4EE9-48F6-82CC-7D8B575488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9" cy="6647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1"/>
            <a:ext cx="8363939" cy="78226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2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800" spc="-50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4117153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9" cy="6647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1"/>
            <a:ext cx="8363939" cy="19328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73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1"/>
            <a:ext cx="8363939" cy="193283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41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84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064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89436" y="228601"/>
            <a:ext cx="8363939" cy="664797"/>
          </a:xfrm>
        </p:spPr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1"/>
            <a:ext cx="8363939" cy="193283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10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89436" y="228601"/>
            <a:ext cx="8363939" cy="664797"/>
          </a:xfrm>
        </p:spPr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1"/>
            <a:ext cx="8363939" cy="193283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7"/>
            <a:ext cx="9144001" cy="619125"/>
          </a:xfrm>
          <a:solidFill>
            <a:srgbClr val="FFFF99"/>
          </a:solidFill>
        </p:spPr>
        <p:txBody>
          <a:bodyPr wrap="square" lIns="114341" tIns="57171" rIns="114341" bIns="57171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29393043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01" y="5961600"/>
            <a:ext cx="765203" cy="74019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3"/>
            <a:ext cx="9144000" cy="1122361"/>
          </a:xfrm>
          <a:prstGeom prst="rect">
            <a:avLst/>
          </a:prstGeom>
          <a:solidFill>
            <a:srgbClr val="00417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fr-FR" sz="105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723" y="286545"/>
            <a:ext cx="7886700" cy="549275"/>
          </a:xfrm>
        </p:spPr>
        <p:txBody>
          <a:bodyPr>
            <a:normAutofit/>
          </a:bodyPr>
          <a:lstStyle>
            <a:lvl1pPr marL="0" algn="l" defTabSz="685800" rtl="0" eaLnBrk="1" latinLnBrk="0" hangingPunct="1">
              <a:defRPr lang="fr-FR" sz="2400" b="1" kern="1200" dirty="0">
                <a:solidFill>
                  <a:prstClr val="whit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4725" y="1408904"/>
            <a:ext cx="7799617" cy="572464"/>
          </a:xfrm>
        </p:spPr>
        <p:txBody>
          <a:bodyPr/>
          <a:lstStyle>
            <a:lvl1pPr marL="214313" indent="-137160" algn="just" defTabSz="6858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lang="fr-FR" sz="1200" kern="1200" dirty="0" smtClean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marL="5143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"/>
              <a:defRPr lang="fr-FR" sz="1200" kern="1200" dirty="0" smtClean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572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"/>
              <a:defRPr lang="fr-FR" sz="1200" kern="1200" dirty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857250" indent="-171450">
              <a:buFont typeface="Wingdings" panose="05000000000000000000" pitchFamily="2" charset="2"/>
              <a:buChar char="§"/>
              <a:defRPr/>
            </a:lvl4pPr>
            <a:lvl5pPr marL="857250" indent="-1714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254725" y="6263388"/>
            <a:ext cx="652057" cy="365125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3AE4683C-5A6E-491D-B353-FFC363ADA92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9865" y="6262690"/>
            <a:ext cx="7004475" cy="365823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fr-FR" sz="1050" kern="1200" dirty="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 smtClean="0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0102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358082" y="6286521"/>
            <a:ext cx="1785919" cy="57148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715140" y="6421462"/>
            <a:ext cx="571504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D8B42520-4EE9-48F6-82CC-7D8B575488E9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CAF7-9EA4-42F7-BA4C-7091AE1BB6CE}" type="datetime1">
              <a:rPr lang="fr-FR" smtClean="0"/>
              <a:pPr/>
              <a:t>23/10/2021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520-4EE9-48F6-82CC-7D8B575488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30E-0006-44B2-9E9F-E0F47F5C7C3D}" type="datetimeFigureOut">
              <a:rPr lang="fr-FR" smtClean="0"/>
              <a:pPr/>
              <a:t>23/10/2021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30E-0006-44B2-9E9F-E0F47F5C7C3D}" type="datetimeFigureOut">
              <a:rPr lang="fr-FR" smtClean="0"/>
              <a:pPr/>
              <a:t>23/10/2021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30E-0006-44B2-9E9F-E0F47F5C7C3D}" type="datetimeFigureOut">
              <a:rPr lang="fr-FR" smtClean="0"/>
              <a:pPr/>
              <a:t>23/10/2021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30E-0006-44B2-9E9F-E0F47F5C7C3D}" type="datetimeFigureOut">
              <a:rPr lang="fr-FR" smtClean="0"/>
              <a:pPr/>
              <a:t>23/10/2021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30E-0006-44B2-9E9F-E0F47F5C7C3D}" type="datetimeFigureOut">
              <a:rPr lang="fr-FR" smtClean="0"/>
              <a:pPr/>
              <a:t>23/10/2021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30E-0006-44B2-9E9F-E0F47F5C7C3D}" type="datetimeFigureOut">
              <a:rPr lang="fr-FR" smtClean="0"/>
              <a:pPr/>
              <a:t>23/10/2021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30E-0006-44B2-9E9F-E0F47F5C7C3D}" type="datetimeFigureOut">
              <a:rPr lang="fr-FR" smtClean="0"/>
              <a:pPr/>
              <a:t>23/10/2021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30E-0006-44B2-9E9F-E0F47F5C7C3D}" type="datetimeFigureOut">
              <a:rPr lang="fr-FR" smtClean="0"/>
              <a:pPr/>
              <a:t>23/10/2021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30E-0006-44B2-9E9F-E0F47F5C7C3D}" type="datetimeFigureOut">
              <a:rPr lang="fr-FR" smtClean="0"/>
              <a:pPr/>
              <a:t>23/10/2021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30E-0006-44B2-9E9F-E0F47F5C7C3D}" type="datetimeFigureOut">
              <a:rPr lang="fr-FR" smtClean="0"/>
              <a:pPr/>
              <a:t>23/10/2021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2096-9F6B-477B-95A6-947D7E3BB8FD}" type="datetime1">
              <a:rPr lang="fr-FR" smtClean="0"/>
              <a:pPr/>
              <a:t>23/10/2021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520-4EE9-48F6-82CC-7D8B575488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30E-0006-44B2-9E9F-E0F47F5C7C3D}" type="datetimeFigureOut">
              <a:rPr lang="fr-FR" smtClean="0"/>
              <a:pPr/>
              <a:t>23/10/2021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DA7E-E039-413B-A809-F31D788200D5}" type="datetime1">
              <a:rPr lang="fr-FR" smtClean="0"/>
              <a:pPr/>
              <a:t>23/10/2021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520-4EE9-48F6-82CC-7D8B575488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C72C-84EB-43BE-93B9-2FB183FEBA47}" type="datetime1">
              <a:rPr lang="fr-FR" smtClean="0"/>
              <a:pPr/>
              <a:t>23/10/2021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520-4EE9-48F6-82CC-7D8B575488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24EA-851B-4F29-80CF-FF11A0CD640E}" type="datetime1">
              <a:rPr lang="fr-FR" smtClean="0"/>
              <a:pPr/>
              <a:t>23/10/2021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520-4EE9-48F6-82CC-7D8B575488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8000F-CBF0-4B66-99A6-9B9BC7CDA414}" type="datetime1">
              <a:rPr lang="fr-FR" smtClean="0"/>
              <a:pPr/>
              <a:t>23/10/2021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42520-4EE9-48F6-82CC-7D8B575488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9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447802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13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6047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259660" indent="-25966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72868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868" algn="l"/>
        </a:tabLst>
        <a:defRPr sz="21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6074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112489" indent="-167946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74" algn="l"/>
        </a:tabLst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85199" indent="-17271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629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652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76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700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2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47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7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9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11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14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6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8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13295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447802"/>
            <a:ext cx="8363937" cy="1932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8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604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259660" indent="-25966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868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86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6074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2489" indent="-167946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74" algn="l"/>
        </a:tabLst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5199" indent="-17271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629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652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76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700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2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47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7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9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11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14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6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8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9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447802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13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6047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259660" indent="-25966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72868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868" algn="l"/>
        </a:tabLst>
        <a:defRPr sz="21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6074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112489" indent="-167946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74" algn="l"/>
        </a:tabLst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85199" indent="-17271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629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652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76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700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2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47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7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9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11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14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6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8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13295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447802"/>
            <a:ext cx="8363937" cy="1932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8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604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259660" indent="-25966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868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86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6074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2489" indent="-167946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74" algn="l"/>
        </a:tabLst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5199" indent="-17271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629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652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76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700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2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47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7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9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11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14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6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8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E130E-0006-44B2-9E9F-E0F47F5C7C3D}" type="datetimeFigureOut">
              <a:rPr lang="fr-FR" smtClean="0"/>
              <a:pPr/>
              <a:t>23/10/2021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>
          <a:xfrm>
            <a:off x="434757" y="2000241"/>
            <a:ext cx="8423524" cy="16619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I 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3129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Evénements ou messages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4" name="Espace réservé du text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1"/>
            <a:ext cx="8229600" cy="3380029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just" eaLnBrk="0" hangingPunct="0"/>
            <a:r>
              <a:rPr lang="fr-FR" sz="2400" dirty="0" smtClean="0">
                <a:solidFill>
                  <a:schemeClr val="tx1"/>
                </a:solidFill>
              </a:rPr>
              <a:t>Les évènements déclencheurs peuvent être également : </a:t>
            </a:r>
          </a:p>
          <a:p>
            <a:pPr algn="just" eaLnBrk="0" hangingPunct="0">
              <a:buNone/>
            </a:pPr>
            <a:r>
              <a:rPr lang="fr-FR" sz="2400" dirty="0" smtClean="0">
                <a:solidFill>
                  <a:schemeClr val="tx1"/>
                </a:solidFill>
              </a:rPr>
              <a:t> </a:t>
            </a:r>
          </a:p>
          <a:p>
            <a:pPr lvl="2" algn="just" eaLnBrk="0" hangingPunct="0">
              <a:buNone/>
            </a:pPr>
            <a:r>
              <a:rPr lang="fr-FR" dirty="0" smtClean="0">
                <a:solidFill>
                  <a:schemeClr val="tx1"/>
                </a:solidFill>
              </a:rPr>
              <a:t>• </a:t>
            </a: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</a:rPr>
              <a:t>temporels</a:t>
            </a:r>
            <a:r>
              <a:rPr lang="fr-FR" dirty="0" smtClean="0">
                <a:solidFill>
                  <a:schemeClr val="tx1"/>
                </a:solidFill>
              </a:rPr>
              <a:t> : une heure de la journée, une certaine date du mois (le 1</a:t>
            </a:r>
            <a:r>
              <a:rPr lang="fr-FR" baseline="30000" dirty="0" smtClean="0">
                <a:solidFill>
                  <a:schemeClr val="tx1"/>
                </a:solidFill>
              </a:rPr>
              <a:t>er</a:t>
            </a:r>
            <a:r>
              <a:rPr lang="fr-FR" dirty="0" smtClean="0">
                <a:solidFill>
                  <a:schemeClr val="tx1"/>
                </a:solidFill>
              </a:rPr>
              <a:t> ou le dernier jour du mois), une échéance, etc. </a:t>
            </a:r>
          </a:p>
          <a:p>
            <a:pPr lvl="2" algn="just" eaLnBrk="0" hangingPunct="0">
              <a:buNone/>
            </a:pPr>
            <a:r>
              <a:rPr lang="fr-FR" dirty="0" smtClean="0">
                <a:solidFill>
                  <a:schemeClr val="tx1"/>
                </a:solidFill>
              </a:rPr>
              <a:t>• </a:t>
            </a: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</a:rPr>
              <a:t>issus de décisions du SI décisionnel </a:t>
            </a:r>
          </a:p>
          <a:p>
            <a:pPr lvl="2" algn="just" eaLnBrk="0" hangingPunct="0">
              <a:buNone/>
            </a:pPr>
            <a:r>
              <a:rPr lang="fr-FR" dirty="0" smtClean="0">
                <a:solidFill>
                  <a:schemeClr val="tx1"/>
                </a:solidFill>
              </a:rPr>
              <a:t>• </a:t>
            </a: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</a:rPr>
              <a:t>issus de l’état particulier d’un objet du SI </a:t>
            </a:r>
            <a:r>
              <a:rPr lang="fr-FR" dirty="0" smtClean="0">
                <a:solidFill>
                  <a:schemeClr val="tx1"/>
                </a:solidFill>
              </a:rPr>
              <a:t>: commande au statut bloqué, client au statut prospect, etc.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Evénements ou messages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4" name="Espace réservé du texte 3"/>
          <p:cNvSpPr>
            <a:spLocks noGrp="1" noChangeArrowheads="1"/>
          </p:cNvSpPr>
          <p:nvPr>
            <p:ph type="body" idx="4294967295"/>
          </p:nvPr>
        </p:nvSpPr>
        <p:spPr>
          <a:xfrm>
            <a:off x="357159" y="1428736"/>
            <a:ext cx="8229600" cy="4377225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just" eaLnBrk="0" hangingPunct="0"/>
            <a:r>
              <a:rPr lang="fr-FR" sz="2400" b="1" dirty="0" smtClean="0">
                <a:solidFill>
                  <a:schemeClr val="tx1"/>
                </a:solidFill>
              </a:rPr>
              <a:t>Un évènement peut également être le résultat d’une opération : </a:t>
            </a:r>
          </a:p>
          <a:p>
            <a:pPr algn="just" eaLnBrk="0" hangingPunct="0"/>
            <a:endParaRPr lang="fr-FR" sz="2400" b="1" dirty="0" smtClean="0">
              <a:solidFill>
                <a:schemeClr val="tx1"/>
              </a:solidFill>
            </a:endParaRPr>
          </a:p>
          <a:p>
            <a:pPr algn="just" eaLnBrk="0" hangingPunct="0">
              <a:buNone/>
            </a:pPr>
            <a:r>
              <a:rPr lang="fr-FR" sz="2400" b="1" dirty="0" smtClean="0">
                <a:solidFill>
                  <a:schemeClr val="tx1"/>
                </a:solidFill>
              </a:rPr>
              <a:t> </a:t>
            </a:r>
            <a:r>
              <a:rPr lang="fr-FR" sz="2400" dirty="0" smtClean="0">
                <a:solidFill>
                  <a:schemeClr val="tx1"/>
                </a:solidFill>
              </a:rPr>
              <a:t>par exemple, l’opération </a:t>
            </a:r>
            <a:r>
              <a:rPr lang="fr-FR" sz="2400" u="sng" dirty="0" smtClean="0">
                <a:solidFill>
                  <a:schemeClr val="tx1"/>
                </a:solidFill>
              </a:rPr>
              <a:t>« préparation d’un colis » </a:t>
            </a:r>
            <a:r>
              <a:rPr lang="fr-FR" sz="2400" dirty="0" smtClean="0">
                <a:solidFill>
                  <a:schemeClr val="tx1"/>
                </a:solidFill>
              </a:rPr>
              <a:t>peut avoir comme résultat </a:t>
            </a:r>
            <a:r>
              <a:rPr lang="fr-FR" sz="2400" u="sng" dirty="0" smtClean="0">
                <a:solidFill>
                  <a:schemeClr val="tx1"/>
                </a:solidFill>
              </a:rPr>
              <a:t>« colis à expédier », </a:t>
            </a:r>
            <a:r>
              <a:rPr lang="fr-FR" sz="2400" dirty="0" smtClean="0">
                <a:solidFill>
                  <a:schemeClr val="tx1"/>
                </a:solidFill>
              </a:rPr>
              <a:t>ce dernier pouvant être utilisé comme déclencheur d’une opération </a:t>
            </a:r>
            <a:r>
              <a:rPr lang="fr-FR" sz="2400" u="sng" dirty="0" smtClean="0">
                <a:solidFill>
                  <a:schemeClr val="tx1"/>
                </a:solidFill>
              </a:rPr>
              <a:t>« expédier ». </a:t>
            </a:r>
          </a:p>
          <a:p>
            <a:pPr algn="just" eaLnBrk="0" hangingPunct="0">
              <a:buNone/>
            </a:pPr>
            <a:endParaRPr lang="fr-FR" sz="2400" u="sng" dirty="0" smtClean="0">
              <a:solidFill>
                <a:schemeClr val="tx1"/>
              </a:solidFill>
            </a:endParaRPr>
          </a:p>
          <a:p>
            <a:pPr algn="just" eaLnBrk="0" hangingPunct="0">
              <a:buNone/>
            </a:pPr>
            <a:r>
              <a:rPr lang="fr-FR" sz="2400" dirty="0" smtClean="0">
                <a:solidFill>
                  <a:schemeClr val="tx1"/>
                </a:solidFill>
              </a:rPr>
              <a:t> Un autre exemple : </a:t>
            </a:r>
            <a:r>
              <a:rPr lang="fr-FR" sz="2400" u="sng" dirty="0" smtClean="0">
                <a:solidFill>
                  <a:schemeClr val="tx1"/>
                </a:solidFill>
              </a:rPr>
              <a:t>« une facture vient d’arriver » </a:t>
            </a:r>
            <a:r>
              <a:rPr lang="fr-FR" sz="2400" dirty="0" smtClean="0">
                <a:solidFill>
                  <a:schemeClr val="tx1"/>
                </a:solidFill>
              </a:rPr>
              <a:t>est un évènement ; un document </a:t>
            </a:r>
            <a:r>
              <a:rPr lang="fr-FR" sz="2400" u="sng" dirty="0" smtClean="0">
                <a:solidFill>
                  <a:schemeClr val="tx1"/>
                </a:solidFill>
              </a:rPr>
              <a:t>« Facture » </a:t>
            </a:r>
            <a:r>
              <a:rPr lang="fr-FR" sz="2400" dirty="0" smtClean="0">
                <a:solidFill>
                  <a:schemeClr val="tx1"/>
                </a:solidFill>
              </a:rPr>
              <a:t>y est associé, et ce document comporte un message (les informations qu’il comporte)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Evénements ou messages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125539"/>
            <a:ext cx="8915400" cy="2160586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259660" marR="0" lvl="0" indent="-259660" algn="l" defTabSz="686047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Pct val="90000"/>
              <a:buFont typeface="Wingdings 2" pitchFamily="18" charset="2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 types d</a:t>
            </a:r>
            <a:r>
              <a:rPr kumimoji="0" lang="ja-JP" altLang="fr-FR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événements:</a:t>
            </a:r>
          </a:p>
          <a:p>
            <a:pPr marL="349250" marR="0" lvl="1" indent="-349250" algn="l" defTabSz="686047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6FB7D7"/>
              </a:buClr>
              <a:buSzPct val="90000"/>
              <a:buFont typeface="Arial" pitchFamily="34" charset="0"/>
              <a:buChar char="•"/>
              <a:tabLst>
                <a:tab pos="472868" algn="l"/>
              </a:tabLst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des événements externes</a:t>
            </a:r>
          </a:p>
          <a:p>
            <a:pPr marL="349250" marR="0" lvl="1" indent="-349250" algn="l" defTabSz="686047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6FB7D7"/>
              </a:buClr>
              <a:buSzPct val="90000"/>
              <a:buFont typeface="Arial" pitchFamily="34" charset="0"/>
              <a:buChar char="•"/>
              <a:tabLst>
                <a:tab pos="472868" algn="l"/>
              </a:tabLst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des événements internes</a:t>
            </a:r>
          </a:p>
          <a:p>
            <a:pPr marL="349250" marR="0" lvl="1" indent="-349250" algn="l" defTabSz="686047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6FB7D7"/>
              </a:buClr>
              <a:buSzPct val="90000"/>
              <a:buFont typeface="Arial" pitchFamily="34" charset="0"/>
              <a:buChar char="•"/>
              <a:tabLst>
                <a:tab pos="472868" algn="l"/>
              </a:tabLst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des événements « artificiels »</a:t>
            </a: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596" y="3429000"/>
            <a:ext cx="8501123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Externe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est en provenance d</a:t>
            </a:r>
            <a:r>
              <a:rPr lang="ja-JP" altLang="fr-FR" sz="20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fr-FR" altLang="ja-JP" sz="2000" dirty="0" smtClean="0">
                <a:latin typeface="Times New Roman" pitchFamily="18" charset="0"/>
                <a:cs typeface="Times New Roman" pitchFamily="18" charset="0"/>
              </a:rPr>
              <a:t>un acteur extérieur à l</a:t>
            </a:r>
            <a:r>
              <a:rPr lang="ja-JP" altLang="fr-FR" sz="20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fr-FR" altLang="ja-JP" sz="2000" dirty="0" smtClean="0">
                <a:latin typeface="Times New Roman" pitchFamily="18" charset="0"/>
                <a:cs typeface="Times New Roman" pitchFamily="18" charset="0"/>
              </a:rPr>
              <a:t>organisation (ou au moins au domaine d</a:t>
            </a:r>
            <a:r>
              <a:rPr lang="ja-JP" altLang="fr-FR" sz="20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fr-FR" altLang="ja-JP" sz="2000" dirty="0" smtClean="0">
                <a:latin typeface="Times New Roman" pitchFamily="18" charset="0"/>
                <a:cs typeface="Times New Roman" pitchFamily="18" charset="0"/>
              </a:rPr>
              <a:t>étude)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428596" y="4286256"/>
            <a:ext cx="8501123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fr-FR" sz="20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Interne</a:t>
            </a:r>
            <a:r>
              <a:rPr lang="fr-FR" sz="20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, reste dans le domaine, soit pour assurer la continuité du processus, soit destiné au SP</a:t>
            </a:r>
          </a:p>
        </p:txBody>
      </p:sp>
      <p:sp>
        <p:nvSpPr>
          <p:cNvPr id="9" name="Rectangle 8"/>
          <p:cNvSpPr/>
          <p:nvPr/>
        </p:nvSpPr>
        <p:spPr>
          <a:xfrm>
            <a:off x="428596" y="5214950"/>
            <a:ext cx="85011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fr-FR" sz="20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Un événement artificiel </a:t>
            </a:r>
            <a:r>
              <a:rPr lang="fr-FR" sz="20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est de type date ou compteur</a:t>
            </a: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Evénements ou messages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4" name="Espace réservé du text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1"/>
            <a:ext cx="8229600" cy="1902701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eaLnBrk="0" hangingPunct="0"/>
            <a:r>
              <a:rPr lang="fr-FR" sz="2400" b="1" dirty="0" smtClean="0">
                <a:solidFill>
                  <a:schemeClr val="accent2"/>
                </a:solidFill>
              </a:rPr>
              <a:t>Exemples</a:t>
            </a:r>
            <a:r>
              <a:rPr lang="fr-FR" sz="2400" dirty="0" smtClean="0"/>
              <a:t>: </a:t>
            </a:r>
          </a:p>
          <a:p>
            <a:pPr lvl="1" eaLnBrk="0" hangingPunct="0"/>
            <a:r>
              <a:rPr lang="fr-FR" sz="2400" b="1" u="sng" dirty="0" smtClean="0">
                <a:solidFill>
                  <a:schemeClr val="hlink"/>
                </a:solidFill>
              </a:rPr>
              <a:t>Date</a:t>
            </a:r>
            <a:r>
              <a:rPr lang="fr-FR" sz="2400" b="1" dirty="0" smtClean="0"/>
              <a:t>: </a:t>
            </a:r>
            <a:r>
              <a:rPr lang="fr-FR" sz="2400" dirty="0" smtClean="0"/>
              <a:t>un mois après la proposition on envoie une lettre de relance</a:t>
            </a:r>
          </a:p>
          <a:p>
            <a:pPr lvl="1" eaLnBrk="0" hangingPunct="0"/>
            <a:r>
              <a:rPr lang="fr-FR" sz="2400" b="1" u="sng" dirty="0" smtClean="0">
                <a:solidFill>
                  <a:schemeClr val="hlink"/>
                </a:solidFill>
              </a:rPr>
              <a:t>Compteur</a:t>
            </a:r>
            <a:r>
              <a:rPr lang="fr-FR" sz="2400" b="1" dirty="0" smtClean="0"/>
              <a:t>: </a:t>
            </a:r>
            <a:r>
              <a:rPr lang="fr-FR" sz="2400" dirty="0" smtClean="0"/>
              <a:t>Après 3 relances on envoie une lettre de mise en demeure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Evénements ou messages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1"/>
            <a:ext cx="8229600" cy="4530725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just" eaLnBrk="0" hangingPunct="0">
              <a:lnSpc>
                <a:spcPct val="90000"/>
              </a:lnSpc>
            </a:pPr>
            <a:r>
              <a:rPr lang="fr-FR" sz="2800" b="1" dirty="0">
                <a:solidFill>
                  <a:schemeClr val="hlink"/>
                </a:solidFill>
              </a:rPr>
              <a:t>ATTENTION</a:t>
            </a:r>
            <a:r>
              <a:rPr lang="fr-FR" sz="2800" dirty="0"/>
              <a:t>: Ne pas confondre événement et ressource nécessaire à la réalisation de </a:t>
            </a:r>
            <a:r>
              <a:rPr lang="fr-FR" sz="2800" dirty="0" smtClean="0"/>
              <a:t>l’opération</a:t>
            </a:r>
            <a:endParaRPr lang="fr-FR" sz="2400" dirty="0"/>
          </a:p>
          <a:p>
            <a:pPr algn="just" eaLnBrk="0" hangingPunct="0">
              <a:lnSpc>
                <a:spcPct val="90000"/>
              </a:lnSpc>
            </a:pPr>
            <a:r>
              <a:rPr lang="fr-FR" sz="2800" b="1" dirty="0">
                <a:solidFill>
                  <a:schemeClr val="accent2"/>
                </a:solidFill>
              </a:rPr>
              <a:t>Exemple:</a:t>
            </a:r>
            <a:r>
              <a:rPr lang="fr-FR" sz="2800" dirty="0"/>
              <a:t> </a:t>
            </a:r>
          </a:p>
          <a:p>
            <a:pPr lvl="1" algn="just" eaLnBrk="0" hangingPunct="0">
              <a:lnSpc>
                <a:spcPct val="90000"/>
              </a:lnSpc>
            </a:pPr>
            <a:r>
              <a:rPr lang="fr-FR" sz="2400" dirty="0"/>
              <a:t>Pour réaliser une offre de prêt, on vérifie si le client </a:t>
            </a:r>
            <a:r>
              <a:rPr lang="fr-FR" sz="2400" dirty="0" smtClean="0"/>
              <a:t>n’est </a:t>
            </a:r>
            <a:r>
              <a:rPr lang="fr-FR" sz="2400" dirty="0"/>
              <a:t>pas frappé </a:t>
            </a:r>
            <a:r>
              <a:rPr lang="fr-FR" sz="2400" dirty="0" smtClean="0"/>
              <a:t>d’interdit </a:t>
            </a:r>
            <a:r>
              <a:rPr lang="fr-FR" sz="2400" dirty="0"/>
              <a:t>bancaire</a:t>
            </a:r>
          </a:p>
          <a:p>
            <a:pPr lvl="1" algn="just" eaLnBrk="0" hangingPunct="0">
              <a:lnSpc>
                <a:spcPct val="90000"/>
              </a:lnSpc>
            </a:pPr>
            <a:r>
              <a:rPr lang="fr-FR" sz="2400" dirty="0"/>
              <a:t>Le fichier client est une ressource nécessaire, ce n’est pas </a:t>
            </a:r>
            <a:r>
              <a:rPr lang="fr-FR" sz="2400" dirty="0" smtClean="0"/>
              <a:t>un événement </a:t>
            </a:r>
            <a:r>
              <a:rPr lang="fr-FR" sz="2400" dirty="0"/>
              <a:t>car il n ’a pas le caractère de fait nouveau (ou stimulus)</a:t>
            </a: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1218795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Evénements temporels</a:t>
            </a:r>
            <a:br>
              <a:rPr lang="fr-FR" dirty="0" smtClean="0">
                <a:solidFill>
                  <a:srgbClr val="00AEEF"/>
                </a:solidFill>
              </a:rPr>
            </a:br>
            <a:r>
              <a:rPr lang="fr-FR" sz="4000" dirty="0" smtClean="0">
                <a:solidFill>
                  <a:srgbClr val="00B050"/>
                </a:solidFill>
              </a:rPr>
              <a:t>Caractéristiques </a:t>
            </a:r>
            <a:endParaRPr lang="fr-FR" sz="4000" dirty="0">
              <a:solidFill>
                <a:srgbClr val="00B05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3866316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266700" lvl="1" indent="0" algn="just">
              <a:lnSpc>
                <a:spcPct val="110000"/>
              </a:lnSpc>
              <a:spcBef>
                <a:spcPts val="1200"/>
              </a:spcBef>
              <a:tabLst>
                <a:tab pos="8374063" algn="r"/>
              </a:tabLst>
            </a:pPr>
            <a:r>
              <a:rPr lang="fr-FR" sz="2400" dirty="0" smtClean="0">
                <a:solidFill>
                  <a:schemeClr val="tx1"/>
                </a:solidFill>
              </a:rPr>
              <a:t>Un événement temporel est équivalent à un événement déclencheur sans acteur émetteur</a:t>
            </a:r>
          </a:p>
          <a:p>
            <a:pPr marL="266700" lvl="1" indent="0" algn="just">
              <a:spcBef>
                <a:spcPts val="1200"/>
              </a:spcBef>
              <a:tabLst>
                <a:tab pos="8374063" algn="r"/>
              </a:tabLst>
            </a:pPr>
            <a:r>
              <a:rPr lang="fr-FR" sz="2400" dirty="0" smtClean="0">
                <a:solidFill>
                  <a:schemeClr val="tx1"/>
                </a:solidFill>
              </a:rPr>
              <a:t>On le formalise comme un événement déclencheur	</a:t>
            </a:r>
          </a:p>
          <a:p>
            <a:pPr marL="266700" lvl="1" indent="0" algn="just">
              <a:lnSpc>
                <a:spcPct val="110000"/>
              </a:lnSpc>
              <a:spcBef>
                <a:spcPts val="1200"/>
              </a:spcBef>
              <a:tabLst>
                <a:tab pos="8374063" algn="r"/>
              </a:tabLst>
            </a:pPr>
            <a:r>
              <a:rPr lang="fr-FR" sz="2400" dirty="0" smtClean="0">
                <a:solidFill>
                  <a:schemeClr val="tx1"/>
                </a:solidFill>
              </a:rPr>
              <a:t>Un événement temporel de type « date » peut survenir </a:t>
            </a:r>
          </a:p>
          <a:p>
            <a:pPr marL="872503" lvl="3" indent="0" algn="just">
              <a:lnSpc>
                <a:spcPct val="70000"/>
              </a:lnSpc>
              <a:spcBef>
                <a:spcPts val="1200"/>
              </a:spcBef>
              <a:tabLst>
                <a:tab pos="8374063" algn="r"/>
              </a:tabLst>
            </a:pP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sz="2000" dirty="0" smtClean="0">
                <a:solidFill>
                  <a:schemeClr val="tx1"/>
                </a:solidFill>
              </a:rPr>
              <a:t>une seul fois (« </a:t>
            </a:r>
            <a:r>
              <a:rPr lang="fr-FR" sz="2000" i="1" dirty="0" smtClean="0">
                <a:solidFill>
                  <a:schemeClr val="tx1"/>
                </a:solidFill>
              </a:rPr>
              <a:t>1er janvier 2014 à 9h00 </a:t>
            </a:r>
            <a:r>
              <a:rPr lang="fr-FR" sz="2000" dirty="0" smtClean="0">
                <a:solidFill>
                  <a:schemeClr val="tx1"/>
                </a:solidFill>
              </a:rPr>
              <a:t>» )</a:t>
            </a:r>
          </a:p>
          <a:p>
            <a:pPr marL="872503" lvl="3" indent="0" algn="just">
              <a:lnSpc>
                <a:spcPct val="80000"/>
              </a:lnSpc>
              <a:spcBef>
                <a:spcPts val="1200"/>
              </a:spcBef>
              <a:tabLst>
                <a:tab pos="8374063" algn="r"/>
              </a:tabLst>
            </a:pPr>
            <a:r>
              <a:rPr lang="fr-FR" sz="2000" dirty="0" smtClean="0">
                <a:solidFill>
                  <a:schemeClr val="tx1"/>
                </a:solidFill>
              </a:rPr>
              <a:t> périodiquement ( « chaque fin de mois » )</a:t>
            </a:r>
          </a:p>
          <a:p>
            <a:pPr marL="872503" lvl="3" indent="0" algn="just">
              <a:lnSpc>
                <a:spcPct val="80000"/>
              </a:lnSpc>
              <a:spcBef>
                <a:spcPts val="1200"/>
              </a:spcBef>
              <a:buNone/>
              <a:tabLst>
                <a:tab pos="8374063" algn="r"/>
              </a:tabLst>
            </a:pPr>
            <a:endParaRPr lang="fr-FR" sz="2000" dirty="0" smtClean="0">
              <a:solidFill>
                <a:schemeClr val="tx1"/>
              </a:solidFill>
            </a:endParaRPr>
          </a:p>
          <a:p>
            <a:pPr marL="266700" lvl="1" indent="0" algn="just">
              <a:lnSpc>
                <a:spcPct val="80000"/>
              </a:lnSpc>
              <a:spcBef>
                <a:spcPts val="1200"/>
              </a:spcBef>
              <a:tabLst>
                <a:tab pos="8374063" algn="r"/>
              </a:tabLst>
            </a:pPr>
            <a:r>
              <a:rPr lang="fr-FR" sz="2400" dirty="0" smtClean="0">
                <a:solidFill>
                  <a:schemeClr val="tx1"/>
                </a:solidFill>
              </a:rPr>
              <a:t> Un événement temporel de type « échéance » survient de façon relative</a:t>
            </a: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1218795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Evénements temporels</a:t>
            </a:r>
            <a:br>
              <a:rPr lang="fr-FR" dirty="0" smtClean="0">
                <a:solidFill>
                  <a:srgbClr val="00AEEF"/>
                </a:solidFill>
              </a:rPr>
            </a:br>
            <a:r>
              <a:rPr lang="fr-FR" sz="4000" dirty="0" smtClean="0">
                <a:solidFill>
                  <a:srgbClr val="00B050"/>
                </a:solidFill>
              </a:rPr>
              <a:t>Caractéristiques </a:t>
            </a:r>
            <a:endParaRPr lang="fr-FR" sz="4000" dirty="0">
              <a:solidFill>
                <a:srgbClr val="00B05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2143116"/>
            <a:ext cx="8229600" cy="1631858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just">
              <a:spcBef>
                <a:spcPts val="1200"/>
              </a:spcBef>
              <a:tabLst>
                <a:tab pos="8374063" algn="r"/>
              </a:tabLst>
            </a:pPr>
            <a:r>
              <a:rPr lang="fr-FR" sz="2800" dirty="0" smtClean="0">
                <a:solidFill>
                  <a:schemeClr val="hlink"/>
                </a:solidFill>
              </a:rPr>
              <a:t>ATTENTION !</a:t>
            </a:r>
            <a:r>
              <a:rPr lang="fr-FR" sz="2800" dirty="0" smtClean="0">
                <a:solidFill>
                  <a:srgbClr val="FF0066"/>
                </a:solidFill>
              </a:rPr>
              <a:t>	</a:t>
            </a:r>
            <a:endParaRPr lang="fr-FR" sz="2800" dirty="0" smtClean="0"/>
          </a:p>
          <a:p>
            <a:pPr marL="819150" lvl="1" indent="-244475" algn="just">
              <a:spcBef>
                <a:spcPts val="1200"/>
              </a:spcBef>
              <a:tabLst>
                <a:tab pos="8374063" algn="r"/>
              </a:tabLst>
            </a:pPr>
            <a:r>
              <a:rPr lang="fr-FR" sz="2400" dirty="0" smtClean="0"/>
              <a:t>Toutes les dates qui interviennent dans les traitements ne se traduiront </a:t>
            </a:r>
            <a:r>
              <a:rPr lang="fr-FR" sz="2400" dirty="0" smtClean="0">
                <a:solidFill>
                  <a:schemeClr val="hlink"/>
                </a:solidFill>
              </a:rPr>
              <a:t>pas </a:t>
            </a:r>
            <a:r>
              <a:rPr lang="fr-FR" sz="2400" dirty="0" err="1" smtClean="0">
                <a:solidFill>
                  <a:schemeClr val="hlink"/>
                </a:solidFill>
              </a:rPr>
              <a:t>nécessaire-ment</a:t>
            </a:r>
            <a:r>
              <a:rPr lang="fr-FR" sz="2400" dirty="0" smtClean="0"/>
              <a:t> par des événements temporels !</a:t>
            </a:r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428597" y="4543521"/>
            <a:ext cx="8429684" cy="148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9150" lvl="1" indent="-244475" algn="just">
              <a:lnSpc>
                <a:spcPct val="110000"/>
              </a:lnSpc>
              <a:spcBef>
                <a:spcPts val="1200"/>
              </a:spcBef>
              <a:tabLst>
                <a:tab pos="8374063" algn="r"/>
              </a:tabLst>
            </a:pPr>
            <a:r>
              <a:rPr lang="fr-FR" sz="2400" dirty="0" smtClean="0"/>
              <a:t>Exemple :</a:t>
            </a:r>
          </a:p>
          <a:p>
            <a:pPr marL="1155700" lvl="2" indent="-4763" algn="just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  <a:tabLst>
                <a:tab pos="8374063" algn="r"/>
              </a:tabLst>
            </a:pPr>
            <a:r>
              <a:rPr lang="fr-FR" sz="2000" i="1" dirty="0" smtClean="0"/>
              <a:t>Lorsqu’on reçoit une demande d’inscription avant le </a:t>
            </a:r>
            <a:r>
              <a:rPr lang="fr-FR" sz="2000" i="1" dirty="0" smtClean="0">
                <a:solidFill>
                  <a:schemeClr val="hlink"/>
                </a:solidFill>
              </a:rPr>
              <a:t>1</a:t>
            </a:r>
            <a:r>
              <a:rPr lang="fr-FR" sz="2000" i="1" baseline="30000" dirty="0" smtClean="0">
                <a:solidFill>
                  <a:schemeClr val="hlink"/>
                </a:solidFill>
              </a:rPr>
              <a:t>er</a:t>
            </a:r>
            <a:r>
              <a:rPr lang="fr-FR" sz="2000" i="1" dirty="0" smtClean="0">
                <a:solidFill>
                  <a:schemeClr val="hlink"/>
                </a:solidFill>
              </a:rPr>
              <a:t> </a:t>
            </a:r>
            <a:r>
              <a:rPr lang="fr-FR" sz="2000" i="1" dirty="0" err="1" smtClean="0">
                <a:solidFill>
                  <a:schemeClr val="hlink"/>
                </a:solidFill>
              </a:rPr>
              <a:t>oct</a:t>
            </a:r>
            <a:r>
              <a:rPr lang="fr-FR" sz="2000" i="1" dirty="0" smtClean="0"/>
              <a:t>, on expédie un courrier de refus, sinon on enregistre les coordonnées et on envoie un dossier.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1218795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Evénements temporels</a:t>
            </a:r>
            <a:br>
              <a:rPr lang="fr-FR" dirty="0" smtClean="0">
                <a:solidFill>
                  <a:srgbClr val="00AEEF"/>
                </a:solidFill>
              </a:rPr>
            </a:br>
            <a:r>
              <a:rPr lang="fr-FR" sz="4000" dirty="0" smtClean="0">
                <a:solidFill>
                  <a:srgbClr val="00B050"/>
                </a:solidFill>
              </a:rPr>
              <a:t>Caractéristiques </a:t>
            </a:r>
            <a:endParaRPr lang="fr-FR" sz="4000" dirty="0">
              <a:solidFill>
                <a:srgbClr val="00B050"/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652869" y="1946294"/>
            <a:ext cx="5062537" cy="4121150"/>
            <a:chOff x="2144" y="1342"/>
            <a:chExt cx="3189" cy="2596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844" y="1834"/>
              <a:ext cx="1778" cy="1539"/>
              <a:chOff x="3504" y="2400"/>
              <a:chExt cx="720" cy="720"/>
            </a:xfrm>
          </p:grpSpPr>
          <p:sp>
            <p:nvSpPr>
              <p:cNvPr id="13" name="AutoShape 6"/>
              <p:cNvSpPr>
                <a:spLocks noChangeArrowheads="1"/>
              </p:cNvSpPr>
              <p:nvPr/>
            </p:nvSpPr>
            <p:spPr bwMode="auto">
              <a:xfrm>
                <a:off x="3767" y="2400"/>
                <a:ext cx="194" cy="140"/>
              </a:xfrm>
              <a:prstGeom prst="flowChartOffpageConnec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80000"/>
                  </a:lnSpc>
                </a:pPr>
                <a:endParaRPr lang="fr-FR" sz="2800"/>
              </a:p>
            </p:txBody>
          </p:sp>
          <p:grpSp>
            <p:nvGrpSpPr>
              <p:cNvPr id="14" name="Group 7"/>
              <p:cNvGrpSpPr>
                <a:grpSpLocks/>
              </p:cNvGrpSpPr>
              <p:nvPr/>
            </p:nvGrpSpPr>
            <p:grpSpPr bwMode="auto">
              <a:xfrm>
                <a:off x="3504" y="2540"/>
                <a:ext cx="720" cy="580"/>
                <a:chOff x="3504" y="2590"/>
                <a:chExt cx="1008" cy="734"/>
              </a:xfrm>
            </p:grpSpPr>
            <p:sp>
              <p:nvSpPr>
                <p:cNvPr id="1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504" y="2590"/>
                  <a:ext cx="1008" cy="18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fr-FR" sz="2400"/>
                    <a:t>RECEPTION DDE</a:t>
                  </a:r>
                </a:p>
              </p:txBody>
            </p:sp>
            <p:sp>
              <p:nvSpPr>
                <p:cNvPr id="16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504" y="2771"/>
                  <a:ext cx="1008" cy="36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>
                    <a:spcBef>
                      <a:spcPct val="50000"/>
                    </a:spcBef>
                  </a:pPr>
                  <a:r>
                    <a:rPr lang="fr-FR" sz="2400"/>
                    <a:t>enregistrer coord</a:t>
                  </a:r>
                </a:p>
              </p:txBody>
            </p:sp>
            <p:sp>
              <p:nvSpPr>
                <p:cNvPr id="1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504" y="3133"/>
                  <a:ext cx="480" cy="19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fr-FR" sz="2400" b="1">
                      <a:solidFill>
                        <a:srgbClr val="FF0066"/>
                      </a:solidFill>
                    </a:rPr>
                    <a:t>&lt; 01/10</a:t>
                  </a:r>
                  <a:endParaRPr lang="fr-FR" sz="2400"/>
                </a:p>
              </p:txBody>
            </p:sp>
            <p:sp>
              <p:nvSpPr>
                <p:cNvPr id="1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984" y="3133"/>
                  <a:ext cx="528" cy="19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fr-FR" sz="2400" b="1">
                      <a:solidFill>
                        <a:srgbClr val="FF0066"/>
                      </a:solidFill>
                      <a:sym typeface="Symbol" pitchFamily="18" charset="2"/>
                    </a:rPr>
                    <a:t></a:t>
                  </a:r>
                  <a:r>
                    <a:rPr lang="fr-FR" sz="2400">
                      <a:solidFill>
                        <a:srgbClr val="FF0066"/>
                      </a:solidFill>
                      <a:sym typeface="Symbol" pitchFamily="18" charset="2"/>
                    </a:rPr>
                    <a:t> </a:t>
                  </a:r>
                  <a:r>
                    <a:rPr lang="fr-FR" sz="2400" b="1">
                      <a:solidFill>
                        <a:srgbClr val="FF0066"/>
                      </a:solidFill>
                      <a:sym typeface="Symbol" pitchFamily="18" charset="2"/>
                    </a:rPr>
                    <a:t>01/10</a:t>
                  </a:r>
                  <a:endParaRPr lang="fr-FR" sz="2400"/>
                </a:p>
              </p:txBody>
            </p:sp>
          </p:grpSp>
        </p:grpSp>
        <p:sp>
          <p:nvSpPr>
            <p:cNvPr id="7" name="AutoShape 12"/>
            <p:cNvSpPr>
              <a:spLocks noChangeArrowheads="1"/>
            </p:cNvSpPr>
            <p:nvPr/>
          </p:nvSpPr>
          <p:spPr bwMode="auto">
            <a:xfrm>
              <a:off x="4272" y="3615"/>
              <a:ext cx="1061" cy="323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fr-FR" sz="2400"/>
                <a:t>Dossier</a:t>
              </a:r>
            </a:p>
          </p:txBody>
        </p:sp>
        <p:cxnSp>
          <p:nvCxnSpPr>
            <p:cNvPr id="8" name="AutoShape 13"/>
            <p:cNvCxnSpPr>
              <a:cxnSpLocks noChangeShapeType="1"/>
              <a:stCxn id="18" idx="2"/>
              <a:endCxn id="7" idx="0"/>
            </p:cNvCxnSpPr>
            <p:nvPr/>
          </p:nvCxnSpPr>
          <p:spPr bwMode="auto">
            <a:xfrm rot="16200000" flipH="1">
              <a:off x="4358" y="3171"/>
              <a:ext cx="242" cy="64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" name="AutoShape 14"/>
            <p:cNvSpPr>
              <a:spLocks noChangeArrowheads="1"/>
            </p:cNvSpPr>
            <p:nvPr/>
          </p:nvSpPr>
          <p:spPr bwMode="auto">
            <a:xfrm>
              <a:off x="2975" y="1342"/>
              <a:ext cx="1493" cy="323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fr-FR" sz="2400"/>
                <a:t>dde inscription</a:t>
              </a:r>
            </a:p>
          </p:txBody>
        </p:sp>
        <p:cxnSp>
          <p:nvCxnSpPr>
            <p:cNvPr id="10" name="AutoShape 15"/>
            <p:cNvCxnSpPr>
              <a:cxnSpLocks noChangeShapeType="1"/>
              <a:stCxn id="13" idx="0"/>
              <a:endCxn id="9" idx="2"/>
            </p:cNvCxnSpPr>
            <p:nvPr/>
          </p:nvCxnSpPr>
          <p:spPr bwMode="auto">
            <a:xfrm rot="16200000" flipV="1">
              <a:off x="3643" y="1744"/>
              <a:ext cx="169" cy="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" name="AutoShape 16"/>
            <p:cNvSpPr>
              <a:spLocks noChangeArrowheads="1"/>
            </p:cNvSpPr>
            <p:nvPr/>
          </p:nvSpPr>
          <p:spPr bwMode="auto">
            <a:xfrm>
              <a:off x="2144" y="3598"/>
              <a:ext cx="1360" cy="323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fr-FR" sz="2400"/>
                <a:t>Courrier refus</a:t>
              </a:r>
            </a:p>
          </p:txBody>
        </p:sp>
        <p:cxnSp>
          <p:nvCxnSpPr>
            <p:cNvPr id="12" name="AutoShape 17"/>
            <p:cNvCxnSpPr>
              <a:cxnSpLocks noChangeShapeType="1"/>
              <a:stCxn id="17" idx="2"/>
              <a:endCxn id="11" idx="0"/>
            </p:cNvCxnSpPr>
            <p:nvPr/>
          </p:nvCxnSpPr>
          <p:spPr bwMode="auto">
            <a:xfrm rot="5400000">
              <a:off x="2933" y="3264"/>
              <a:ext cx="225" cy="4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92153" y="2813068"/>
            <a:ext cx="3600451" cy="1511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/>
            <a:r>
              <a:rPr lang="fr-FR" sz="2000" b="1" dirty="0"/>
              <a:t>le déclenchement ne dépend</a:t>
            </a:r>
          </a:p>
          <a:p>
            <a:pPr algn="ctr" eaLnBrk="1" hangingPunct="1"/>
            <a:r>
              <a:rPr lang="fr-FR" sz="2000" b="1" dirty="0"/>
              <a:t> pas de la </a:t>
            </a:r>
            <a:r>
              <a:rPr lang="fr-FR" sz="2000" b="1" dirty="0" smtClean="0"/>
              <a:t>date </a:t>
            </a:r>
            <a:r>
              <a:rPr lang="fr-FR" sz="2000" b="1" dirty="0" smtClean="0">
                <a:sym typeface="Wingdings" pitchFamily="2" charset="2"/>
              </a:rPr>
              <a:t> </a:t>
            </a:r>
            <a:endParaRPr lang="fr-FR" sz="2000" b="1" dirty="0">
              <a:sym typeface="Wingdings" pitchFamily="2" charset="2"/>
            </a:endParaRPr>
          </a:p>
          <a:p>
            <a:pPr algn="ctr" eaLnBrk="1" hangingPunct="1"/>
            <a:r>
              <a:rPr lang="fr-FR" sz="2000" b="1" dirty="0">
                <a:sym typeface="Symbol" pitchFamily="18" charset="2"/>
              </a:rPr>
              <a:t> </a:t>
            </a:r>
            <a:r>
              <a:rPr lang="fr-FR" sz="2000" b="1" dirty="0">
                <a:solidFill>
                  <a:srgbClr val="FF0066"/>
                </a:solidFill>
              </a:rPr>
              <a:t>règle </a:t>
            </a:r>
            <a:r>
              <a:rPr lang="fr-FR" sz="2000" b="1" dirty="0" smtClean="0">
                <a:solidFill>
                  <a:srgbClr val="FF0066"/>
                </a:solidFill>
              </a:rPr>
              <a:t>d’émission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Opération conceptuelle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4" name="Espace réservé du texte 3"/>
          <p:cNvSpPr>
            <a:spLocks noGrp="1" noChangeArrowheads="1"/>
          </p:cNvSpPr>
          <p:nvPr>
            <p:ph type="body" idx="4294967295"/>
          </p:nvPr>
        </p:nvSpPr>
        <p:spPr>
          <a:xfrm>
            <a:off x="1" y="1600201"/>
            <a:ext cx="8929719" cy="3927871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just" eaLnBrk="0" hangingPunct="0"/>
            <a:r>
              <a:rPr lang="fr-FR" sz="2800" dirty="0" smtClean="0">
                <a:solidFill>
                  <a:schemeClr val="tx1"/>
                </a:solidFill>
              </a:rPr>
              <a:t>Une </a:t>
            </a:r>
            <a:r>
              <a:rPr lang="fr-FR" sz="2800" b="1" dirty="0" smtClean="0">
                <a:solidFill>
                  <a:srgbClr val="FF0000"/>
                </a:solidFill>
              </a:rPr>
              <a:t>OPERATION</a:t>
            </a:r>
            <a:r>
              <a:rPr lang="fr-FR" sz="2800" dirty="0" smtClean="0">
                <a:solidFill>
                  <a:schemeClr val="tx1"/>
                </a:solidFill>
              </a:rPr>
              <a:t> conceptuelle est un </a:t>
            </a:r>
            <a:r>
              <a:rPr lang="fr-FR" sz="2800" b="1" dirty="0" smtClean="0">
                <a:solidFill>
                  <a:schemeClr val="tx1"/>
                </a:solidFill>
              </a:rPr>
              <a:t>ENSEMBLE D’ACTIONS </a:t>
            </a:r>
            <a:r>
              <a:rPr lang="fr-FR" sz="2800" dirty="0" smtClean="0">
                <a:solidFill>
                  <a:schemeClr val="tx1"/>
                </a:solidFill>
              </a:rPr>
              <a:t>pouvant se dérouler </a:t>
            </a:r>
            <a:r>
              <a:rPr lang="fr-FR" sz="2800" b="1" dirty="0" smtClean="0">
                <a:solidFill>
                  <a:schemeClr val="tx1"/>
                </a:solidFill>
              </a:rPr>
              <a:t>SANS ATTENDRE D’EVENEMENT COMPLEMENTAIRE</a:t>
            </a:r>
            <a:r>
              <a:rPr lang="fr-FR" sz="2800" dirty="0" smtClean="0">
                <a:solidFill>
                  <a:schemeClr val="tx1"/>
                </a:solidFill>
              </a:rPr>
              <a:t>. </a:t>
            </a:r>
          </a:p>
          <a:p>
            <a:pPr algn="just" eaLnBrk="0" hangingPunct="0"/>
            <a:endParaRPr lang="fr-FR" sz="2800" dirty="0" smtClean="0">
              <a:solidFill>
                <a:schemeClr val="tx1"/>
              </a:solidFill>
            </a:endParaRPr>
          </a:p>
          <a:p>
            <a:pPr algn="just" eaLnBrk="0" hangingPunct="0"/>
            <a:r>
              <a:rPr lang="fr-FR" sz="2800" dirty="0" smtClean="0">
                <a:solidFill>
                  <a:schemeClr val="tx1"/>
                </a:solidFill>
              </a:rPr>
              <a:t>C’est la représentation d ’un ensemble de traitements effectués par le système en réaction à un (ou plusieurs) stimulus</a:t>
            </a:r>
          </a:p>
          <a:p>
            <a:pPr algn="just" eaLnBrk="0" hangingPunct="0"/>
            <a:endParaRPr lang="fr-FR" sz="2800" dirty="0" smtClean="0">
              <a:solidFill>
                <a:schemeClr val="tx1"/>
              </a:solidFill>
            </a:endParaRPr>
          </a:p>
          <a:p>
            <a:pPr algn="just" eaLnBrk="0" hangingPunct="0"/>
            <a:r>
              <a:rPr lang="fr-FR" sz="2800" dirty="0" smtClean="0">
                <a:solidFill>
                  <a:schemeClr val="tx1"/>
                </a:solidFill>
              </a:rPr>
              <a:t>Une opération est donc </a:t>
            </a:r>
            <a:r>
              <a:rPr lang="fr-FR" sz="2800" b="1" dirty="0" smtClean="0">
                <a:solidFill>
                  <a:schemeClr val="tx1"/>
                </a:solidFill>
              </a:rPr>
              <a:t>NON INTERRUPTIBLE. </a:t>
            </a:r>
            <a:endParaRPr lang="fr-F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Opération conceptuelle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4" name="Espace réservé du texte 3"/>
          <p:cNvSpPr>
            <a:spLocks noGrp="1" noChangeArrowheads="1"/>
          </p:cNvSpPr>
          <p:nvPr>
            <p:ph type="body" idx="4294967295"/>
          </p:nvPr>
        </p:nvSpPr>
        <p:spPr>
          <a:xfrm>
            <a:off x="1" y="1600200"/>
            <a:ext cx="8929719" cy="2080282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just" eaLnBrk="0" hangingPunct="0"/>
            <a:r>
              <a:rPr lang="fr-FR" sz="2600" dirty="0" smtClean="0">
                <a:solidFill>
                  <a:schemeClr val="tx1"/>
                </a:solidFill>
              </a:rPr>
              <a:t>Une opération peut être déclenchée par un évènement unique, ou un ensemble d’évènements synchronisés. </a:t>
            </a:r>
          </a:p>
          <a:p>
            <a:pPr algn="just" eaLnBrk="0" hangingPunct="0"/>
            <a:endParaRPr lang="fr-FR" sz="2600" dirty="0" smtClean="0">
              <a:solidFill>
                <a:schemeClr val="tx1"/>
              </a:solidFill>
            </a:endParaRPr>
          </a:p>
          <a:p>
            <a:pPr algn="just" eaLnBrk="0" hangingPunct="0"/>
            <a:r>
              <a:rPr lang="fr-FR" sz="2600" dirty="0" smtClean="0">
                <a:solidFill>
                  <a:schemeClr val="tx1"/>
                </a:solidFill>
              </a:rPr>
              <a:t>Au sein d’une opération, les actions peuvent se dérouler de manière non linéaire ou conditionnelle. </a:t>
            </a: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4282" y="1500174"/>
            <a:ext cx="8643967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514350" algn="just">
              <a:lnSpc>
                <a:spcPct val="150000"/>
              </a:lnSpc>
            </a:pPr>
            <a:r>
              <a:rPr lang="fr-FR" sz="2400" dirty="0" smtClean="0"/>
              <a:t>Le </a:t>
            </a:r>
            <a:r>
              <a:rPr lang="fr-FR" sz="2400" b="1" dirty="0" smtClean="0"/>
              <a:t>MODELE CONCEPTUEL DES TRAITEMENTS </a:t>
            </a:r>
            <a:r>
              <a:rPr lang="fr-FR" sz="2400" dirty="0" smtClean="0"/>
              <a:t>permet la </a:t>
            </a:r>
            <a:r>
              <a:rPr lang="fr-FR" sz="2400" b="1" dirty="0" smtClean="0"/>
              <a:t>DEFINITION ET L’ORDONNANCEMENT DES ACTES DE GESTION</a:t>
            </a:r>
            <a:r>
              <a:rPr lang="fr-FR" sz="2400" dirty="0" smtClean="0"/>
              <a:t> de l’organisation indépendamment de la répartition des tâches dans la structure organisationnelle et entre l’homme et la machine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4283" y="228601"/>
            <a:ext cx="8754564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marR="0" lvl="0" indent="0" algn="l" defTabSz="68604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800" spc="-100" dirty="0" smtClean="0">
                <a:ln w="3175">
                  <a:noFill/>
                </a:ln>
                <a:solidFill>
                  <a:srgbClr val="00AEEF"/>
                </a:solidFill>
                <a:latin typeface="Segoe UI Light" pitchFamily="34" charset="0"/>
                <a:cs typeface="Arial" charset="0"/>
              </a:rPr>
              <a:t>Modèle Conceptuel des Traitements</a:t>
            </a:r>
            <a:endParaRPr kumimoji="0" lang="fr-FR" sz="4800" b="0" i="0" u="none" strike="noStrike" kern="1200" cap="none" spc="-100" normalizeH="0" baseline="0" noProof="0" dirty="0">
              <a:ln w="3175">
                <a:noFill/>
              </a:ln>
              <a:solidFill>
                <a:srgbClr val="00AEEF"/>
              </a:solidFill>
              <a:effectLst/>
              <a:uLnTx/>
              <a:uFillTx/>
              <a:latin typeface="Segoe UI Light" pitchFamily="34" charset="0"/>
              <a:ea typeface="+mn-ea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0101" y="4714885"/>
            <a:ext cx="7000924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buFont typeface="Wingdings 2" pitchFamily="18" charset="2"/>
              <a:buNone/>
            </a:pPr>
            <a:r>
              <a:rPr lang="fr-FR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Objectif : représenter les activités du domaine d'étude</a:t>
            </a:r>
            <a:endParaRPr lang="fr-FR" altLang="ja-JP" sz="3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Opération conceptuelle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" y="1600200"/>
            <a:ext cx="8893175" cy="4421188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just" eaLnBrk="0" hangingPunct="0">
              <a:lnSpc>
                <a:spcPct val="90000"/>
              </a:lnSpc>
            </a:pPr>
            <a:r>
              <a:rPr lang="fr-FR" sz="2400" dirty="0">
                <a:solidFill>
                  <a:schemeClr val="tx1"/>
                </a:solidFill>
              </a:rPr>
              <a:t>L ’opération est définie par un ensemble de fonctions à assurer. Ces fonctions décrivent des activités et peuvent comporter :</a:t>
            </a:r>
          </a:p>
          <a:p>
            <a:pPr lvl="2" algn="just" eaLnBrk="0" hangingPunct="0"/>
            <a:r>
              <a:rPr lang="fr-FR" sz="2000" dirty="0">
                <a:solidFill>
                  <a:srgbClr val="00B050"/>
                </a:solidFill>
              </a:rPr>
              <a:t>des décisions</a:t>
            </a:r>
          </a:p>
          <a:p>
            <a:pPr lvl="2" algn="just" eaLnBrk="0" hangingPunct="0"/>
            <a:r>
              <a:rPr lang="fr-FR" sz="2000" dirty="0">
                <a:solidFill>
                  <a:srgbClr val="00B050"/>
                </a:solidFill>
              </a:rPr>
              <a:t>des règles de gestion</a:t>
            </a:r>
          </a:p>
          <a:p>
            <a:pPr lvl="2" algn="just" eaLnBrk="0" hangingPunct="0"/>
            <a:r>
              <a:rPr lang="fr-FR" sz="2000" dirty="0">
                <a:solidFill>
                  <a:srgbClr val="00B050"/>
                </a:solidFill>
              </a:rPr>
              <a:t>des actions sur les données mémorisées</a:t>
            </a:r>
          </a:p>
          <a:p>
            <a:pPr lvl="2" algn="just" eaLnBrk="0" hangingPunct="0"/>
            <a:r>
              <a:rPr lang="fr-FR" sz="2000" dirty="0">
                <a:solidFill>
                  <a:srgbClr val="00B050"/>
                </a:solidFill>
              </a:rPr>
              <a:t>des traitements sur les données</a:t>
            </a:r>
          </a:p>
          <a:p>
            <a:pPr lvl="2" algn="just" eaLnBrk="0" hangingPunct="0"/>
            <a:r>
              <a:rPr lang="fr-FR" sz="2000" dirty="0">
                <a:solidFill>
                  <a:srgbClr val="00B050"/>
                </a:solidFill>
              </a:rPr>
              <a:t>des actions </a:t>
            </a:r>
            <a:r>
              <a:rPr lang="fr-FR" sz="2000" dirty="0" smtClean="0">
                <a:solidFill>
                  <a:srgbClr val="00B050"/>
                </a:solidFill>
              </a:rPr>
              <a:t>quelconques</a:t>
            </a:r>
          </a:p>
          <a:p>
            <a:pPr lvl="2" algn="just" eaLnBrk="0" hangingPunct="0"/>
            <a:endParaRPr lang="fr-FR" sz="2000" dirty="0">
              <a:solidFill>
                <a:srgbClr val="00B050"/>
              </a:solidFill>
            </a:endParaRPr>
          </a:p>
          <a:p>
            <a:pPr algn="just" eaLnBrk="0" hangingPunct="0">
              <a:lnSpc>
                <a:spcPct val="90000"/>
              </a:lnSpc>
            </a:pPr>
            <a:r>
              <a:rPr lang="fr-FR" sz="2400" u="sng" dirty="0">
                <a:solidFill>
                  <a:schemeClr val="tx1"/>
                </a:solidFill>
              </a:rPr>
              <a:t>Exemples</a:t>
            </a:r>
            <a:r>
              <a:rPr lang="fr-FR" sz="2400" dirty="0">
                <a:solidFill>
                  <a:schemeClr val="tx1"/>
                </a:solidFill>
              </a:rPr>
              <a:t>: </a:t>
            </a:r>
          </a:p>
          <a:p>
            <a:pPr lvl="1" algn="just" eaLnBrk="0" hangingPunct="0">
              <a:lnSpc>
                <a:spcPct val="90000"/>
              </a:lnSpc>
            </a:pPr>
            <a:r>
              <a:rPr lang="fr-FR" sz="2400" i="1" dirty="0">
                <a:solidFill>
                  <a:schemeClr val="tx1"/>
                </a:solidFill>
              </a:rPr>
              <a:t>Élaboration d ’un devis</a:t>
            </a:r>
          </a:p>
          <a:p>
            <a:pPr lvl="1" algn="just" eaLnBrk="0" hangingPunct="0">
              <a:lnSpc>
                <a:spcPct val="90000"/>
              </a:lnSpc>
            </a:pPr>
            <a:r>
              <a:rPr lang="fr-FR" sz="2400" i="1" dirty="0">
                <a:solidFill>
                  <a:schemeClr val="tx1"/>
                </a:solidFill>
              </a:rPr>
              <a:t>Instruction d ’un dossier de prêt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endParaRPr lang="fr-FR" sz="2400" dirty="0" smtClean="0">
              <a:solidFill>
                <a:schemeClr val="tx1"/>
              </a:solidFill>
            </a:endParaRPr>
          </a:p>
          <a:p>
            <a:pPr lvl="1" algn="just" eaLnBrk="0" hangingPunct="0"/>
            <a:r>
              <a:rPr lang="fr-FR" sz="2400" dirty="0" smtClean="0">
                <a:solidFill>
                  <a:schemeClr val="tx1"/>
                </a:solidFill>
              </a:rPr>
              <a:t>Vérifier la disponibilité des articles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Opération conceptuelle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283" y="1357299"/>
            <a:ext cx="8686800" cy="4530725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just" eaLnBrk="0" hangingPunct="0"/>
            <a:r>
              <a:rPr lang="fr-FR" sz="2400" dirty="0"/>
              <a:t>La segmentation en plusieurs opérations ne se justifie que par </a:t>
            </a:r>
            <a:r>
              <a:rPr lang="fr-FR" sz="2400" dirty="0" smtClean="0"/>
              <a:t>l’attente </a:t>
            </a:r>
            <a:r>
              <a:rPr lang="fr-FR" sz="2400" dirty="0"/>
              <a:t>d ’informations complémentaires en provenance d ’événements nécessaires à la poursuite de l ’activité</a:t>
            </a:r>
          </a:p>
          <a:p>
            <a:pPr algn="just" eaLnBrk="0" hangingPunct="0"/>
            <a:r>
              <a:rPr lang="fr-FR" sz="2400" dirty="0"/>
              <a:t>Une opération peut comporter plusieurs messages en sortie ou </a:t>
            </a:r>
            <a:r>
              <a:rPr lang="fr-FR" sz="2400" dirty="0" smtClean="0"/>
              <a:t>résultat </a:t>
            </a:r>
            <a:endParaRPr lang="fr-FR" sz="2400" dirty="0"/>
          </a:p>
          <a:p>
            <a:pPr algn="just" eaLnBrk="0" hangingPunct="0"/>
            <a:r>
              <a:rPr lang="fr-FR" sz="2400" dirty="0"/>
              <a:t>A l ’opération sont rattachées les notions :</a:t>
            </a:r>
          </a:p>
          <a:p>
            <a:pPr lvl="1" algn="just" eaLnBrk="0" hangingPunct="0"/>
            <a:r>
              <a:rPr lang="fr-FR" sz="2400" dirty="0">
                <a:solidFill>
                  <a:srgbClr val="A50021"/>
                </a:solidFill>
              </a:rPr>
              <a:t>d ’</a:t>
            </a:r>
            <a:r>
              <a:rPr lang="fr-FR" sz="2400" i="1" dirty="0">
                <a:solidFill>
                  <a:srgbClr val="A50021"/>
                </a:solidFill>
              </a:rPr>
              <a:t>événements </a:t>
            </a:r>
          </a:p>
          <a:p>
            <a:pPr lvl="1" algn="just" eaLnBrk="0" hangingPunct="0"/>
            <a:r>
              <a:rPr lang="fr-FR" sz="2400" dirty="0">
                <a:solidFill>
                  <a:srgbClr val="A50021"/>
                </a:solidFill>
              </a:rPr>
              <a:t>de </a:t>
            </a:r>
            <a:r>
              <a:rPr lang="fr-FR" sz="2400" i="1" dirty="0">
                <a:solidFill>
                  <a:srgbClr val="A50021"/>
                </a:solidFill>
              </a:rPr>
              <a:t>synchronisation</a:t>
            </a:r>
            <a:endParaRPr lang="fr-FR" sz="2400" dirty="0">
              <a:solidFill>
                <a:srgbClr val="A50021"/>
              </a:solidFill>
            </a:endParaRPr>
          </a:p>
          <a:p>
            <a:pPr lvl="1" algn="just" eaLnBrk="0" hangingPunct="0"/>
            <a:r>
              <a:rPr lang="fr-FR" sz="2400" dirty="0">
                <a:solidFill>
                  <a:srgbClr val="A50021"/>
                </a:solidFill>
              </a:rPr>
              <a:t>de </a:t>
            </a:r>
            <a:r>
              <a:rPr lang="fr-FR" sz="2400" i="1" dirty="0">
                <a:solidFill>
                  <a:srgbClr val="A50021"/>
                </a:solidFill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Opération conceptuelle : Exemple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0826" y="1285860"/>
            <a:ext cx="8893175" cy="5327650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259660" marR="0" lvl="0" indent="-259660" algn="l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F366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La commande est une commande d</a:t>
            </a:r>
            <a:r>
              <a:rPr kumimoji="0" lang="ja-JP" alt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F366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F366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 produit</a:t>
            </a:r>
          </a:p>
          <a:p>
            <a:pPr marL="259660" marR="0" lvl="0" indent="-259660" algn="l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F366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 message à traiter ou événement de l</a:t>
            </a:r>
            <a:r>
              <a:rPr kumimoji="0" lang="ja-JP" alt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F366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F366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opération est commande du produit</a:t>
            </a:r>
          </a:p>
          <a:p>
            <a:pPr marL="259660" marR="0" lvl="0" indent="-259660" algn="l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F366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Les messages pouvant résulter de l</a:t>
            </a:r>
            <a:r>
              <a:rPr kumimoji="0" lang="ja-JP" alt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F366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F366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opération sont des ordres de livraison ou de réapprovisionnement ou une proposition de produit de substitution au client</a:t>
            </a:r>
          </a:p>
          <a:p>
            <a:pPr marL="806450" lvl="2" indent="-349250" defTabSz="686047">
              <a:lnSpc>
                <a:spcPct val="90000"/>
              </a:lnSpc>
              <a:spcBef>
                <a:spcPts val="2000"/>
              </a:spcBef>
              <a:buClr>
                <a:srgbClr val="6FB7D7"/>
              </a:buClr>
              <a:buSzPct val="90000"/>
              <a:buFont typeface="Arial" pitchFamily="34" charset="0"/>
              <a:buChar char="•"/>
              <a:tabLst>
                <a:tab pos="472868" algn="l"/>
              </a:tabLst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« commande » est un événement</a:t>
            </a:r>
          </a:p>
          <a:p>
            <a:pPr marL="806450" lvl="2" indent="-349250" defTabSz="686047">
              <a:lnSpc>
                <a:spcPct val="90000"/>
              </a:lnSpc>
              <a:spcBef>
                <a:spcPts val="2000"/>
              </a:spcBef>
              <a:buClr>
                <a:srgbClr val="6FB7D7"/>
              </a:buClr>
              <a:buSzPct val="90000"/>
              <a:buFont typeface="Arial" pitchFamily="34" charset="0"/>
              <a:buChar char="•"/>
              <a:tabLst>
                <a:tab pos="472868" algn="l"/>
              </a:tabLst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« ordre de livraison » est le résultat de l </a:t>
            </a:r>
            <a:r>
              <a:rPr kumimoji="0" lang="ja-JP" alt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opération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502026" y="4187826"/>
            <a:ext cx="2663825" cy="9969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fr-FR" sz="2400">
              <a:latin typeface="Times New Roman" pitchFamily="18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216026" y="4340226"/>
            <a:ext cx="920751" cy="61595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fr-FR" sz="2000" dirty="0">
                <a:solidFill>
                  <a:schemeClr val="tx2"/>
                </a:solidFill>
                <a:latin typeface="Times New Roman" pitchFamily="18" charset="0"/>
              </a:rPr>
              <a:t>Client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779838" y="4437064"/>
            <a:ext cx="844551" cy="28733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fr-FR" sz="2400">
              <a:latin typeface="Times New Roman" pitchFamily="18" charset="0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1216026" y="5483226"/>
            <a:ext cx="1301751" cy="61595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fr-FR" sz="2000">
                <a:solidFill>
                  <a:schemeClr val="tx2"/>
                </a:solidFill>
                <a:latin typeface="Times New Roman" pitchFamily="18" charset="0"/>
              </a:rPr>
              <a:t>Produire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6169026" y="5102226"/>
            <a:ext cx="1301751" cy="69215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fr-FR" sz="2000">
                <a:solidFill>
                  <a:schemeClr val="tx2"/>
                </a:solidFill>
                <a:latin typeface="Times New Roman" pitchFamily="18" charset="0"/>
              </a:rPr>
              <a:t>Livrer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1831975" y="4117975"/>
            <a:ext cx="376239" cy="223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214564" y="4119564"/>
            <a:ext cx="1595437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3662364" y="4729164"/>
            <a:ext cx="300037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1833563" y="4953000"/>
            <a:ext cx="1824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114800" y="4729164"/>
            <a:ext cx="0" cy="1138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2519364" y="5867400"/>
            <a:ext cx="1595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419600" y="4729164"/>
            <a:ext cx="0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424364" y="5562600"/>
            <a:ext cx="1747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479925" y="5219700"/>
            <a:ext cx="1066446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fr-FR" i="1">
                <a:latin typeface="Times New Roman" pitchFamily="18" charset="0"/>
              </a:rPr>
              <a:t>Ordre de </a:t>
            </a:r>
          </a:p>
          <a:p>
            <a:pPr eaLnBrk="0" hangingPunct="0"/>
            <a:r>
              <a:rPr lang="fr-FR" i="1">
                <a:latin typeface="Times New Roman" pitchFamily="18" charset="0"/>
              </a:rPr>
              <a:t>livraison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727325" y="5448300"/>
            <a:ext cx="2190728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fr-FR" i="1">
                <a:latin typeface="Times New Roman" pitchFamily="18" charset="0"/>
              </a:rPr>
              <a:t>Ordre de</a:t>
            </a:r>
          </a:p>
          <a:p>
            <a:pPr eaLnBrk="0" hangingPunct="0"/>
            <a:r>
              <a:rPr lang="fr-FR" i="1">
                <a:latin typeface="Times New Roman" pitchFamily="18" charset="0"/>
              </a:rPr>
              <a:t>Réapprovisionnement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041526" y="4343400"/>
            <a:ext cx="1316039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fr-FR" i="1">
                <a:latin typeface="Times New Roman" pitchFamily="18" charset="0"/>
              </a:rPr>
              <a:t>Commande </a:t>
            </a:r>
          </a:p>
          <a:p>
            <a:pPr eaLnBrk="0" hangingPunct="0"/>
            <a:endParaRPr lang="fr-FR" i="1">
              <a:latin typeface="Times New Roman" pitchFamily="18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1965326" y="4914900"/>
            <a:ext cx="2329612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fr-FR" i="1">
                <a:latin typeface="Times New Roman" pitchFamily="18" charset="0"/>
              </a:rPr>
              <a:t>Proposition de produit </a:t>
            </a:r>
          </a:p>
          <a:p>
            <a:pPr eaLnBrk="0" hangingPunct="0"/>
            <a:r>
              <a:rPr lang="fr-FR" i="1">
                <a:latin typeface="Times New Roman" pitchFamily="18" charset="0"/>
              </a:rPr>
              <a:t>de substitution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784726" y="4537075"/>
            <a:ext cx="1126719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fr-FR" sz="2400" b="1">
                <a:solidFill>
                  <a:schemeClr val="tx2"/>
                </a:solidFill>
                <a:latin typeface="Times New Roman" pitchFamily="18" charset="0"/>
              </a:rPr>
              <a:t>Vendre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7740651" y="4292600"/>
            <a:ext cx="1152525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  <a:defRPr/>
            </a:pPr>
            <a:r>
              <a:rPr lang="fr-FR" sz="2000" b="1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MCT</a:t>
            </a:r>
            <a:endParaRPr lang="fr-FR" sz="2000" b="1" smtClean="0"/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Résultat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283" y="1357299"/>
            <a:ext cx="8686800" cy="3453895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just" eaLnBrk="0" hangingPunct="0"/>
            <a:r>
              <a:rPr lang="fr-FR" sz="2400" dirty="0" smtClean="0">
                <a:solidFill>
                  <a:schemeClr val="tx2"/>
                </a:solidFill>
              </a:rPr>
              <a:t>Un </a:t>
            </a:r>
            <a:r>
              <a:rPr lang="fr-FR" sz="2400" b="1" dirty="0" smtClean="0">
                <a:solidFill>
                  <a:srgbClr val="FF0000"/>
                </a:solidFill>
              </a:rPr>
              <a:t>RESULTAT</a:t>
            </a:r>
            <a:r>
              <a:rPr lang="fr-FR" sz="2400" dirty="0" smtClean="0">
                <a:solidFill>
                  <a:schemeClr val="tx2"/>
                </a:solidFill>
              </a:rPr>
              <a:t> représente </a:t>
            </a:r>
            <a:r>
              <a:rPr lang="fr-FR" sz="2400" b="1" dirty="0" smtClean="0">
                <a:solidFill>
                  <a:schemeClr val="tx2"/>
                </a:solidFill>
              </a:rPr>
              <a:t>UNE REPONSE DU S.I. A UN EVENEMENT </a:t>
            </a:r>
            <a:r>
              <a:rPr lang="fr-FR" sz="2400" dirty="0" smtClean="0">
                <a:solidFill>
                  <a:schemeClr val="tx2"/>
                </a:solidFill>
              </a:rPr>
              <a:t>et </a:t>
            </a:r>
            <a:r>
              <a:rPr lang="fr-FR" sz="2400" b="1" dirty="0" smtClean="0">
                <a:solidFill>
                  <a:schemeClr val="tx2"/>
                </a:solidFill>
              </a:rPr>
              <a:t>PRODUITE PAR UNE OPERATION</a:t>
            </a:r>
            <a:r>
              <a:rPr lang="fr-FR" sz="2400" dirty="0" smtClean="0">
                <a:solidFill>
                  <a:schemeClr val="tx2"/>
                </a:solidFill>
              </a:rPr>
              <a:t>.</a:t>
            </a:r>
          </a:p>
          <a:p>
            <a:pPr algn="just" eaLnBrk="0" hangingPunct="0"/>
            <a:endParaRPr lang="fr-FR" sz="2400" dirty="0" smtClean="0">
              <a:solidFill>
                <a:schemeClr val="tx2"/>
              </a:solidFill>
            </a:endParaRPr>
          </a:p>
          <a:p>
            <a:pPr algn="just" eaLnBrk="0" hangingPunct="0"/>
            <a:r>
              <a:rPr lang="fr-FR" sz="2400" dirty="0" smtClean="0">
                <a:solidFill>
                  <a:schemeClr val="tx2"/>
                </a:solidFill>
              </a:rPr>
              <a:t>Le </a:t>
            </a:r>
            <a:r>
              <a:rPr lang="fr-FR" sz="2400" b="1" dirty="0" smtClean="0">
                <a:solidFill>
                  <a:schemeClr val="tx2"/>
                </a:solidFill>
              </a:rPr>
              <a:t>RESULTAT</a:t>
            </a:r>
            <a:r>
              <a:rPr lang="fr-FR" sz="2400" dirty="0" smtClean="0">
                <a:solidFill>
                  <a:schemeClr val="tx2"/>
                </a:solidFill>
              </a:rPr>
              <a:t> d’une opération </a:t>
            </a:r>
            <a:r>
              <a:rPr lang="fr-FR" sz="2400" b="1" dirty="0" smtClean="0">
                <a:solidFill>
                  <a:schemeClr val="tx2"/>
                </a:solidFill>
              </a:rPr>
              <a:t>PEUT PARTICIPER EN TANT QU’EVENEMENT</a:t>
            </a:r>
            <a:r>
              <a:rPr lang="fr-FR" sz="2400" dirty="0" smtClean="0">
                <a:solidFill>
                  <a:schemeClr val="tx2"/>
                </a:solidFill>
              </a:rPr>
              <a:t> au déclenchement d’une autre opération</a:t>
            </a:r>
          </a:p>
          <a:p>
            <a:pPr algn="just" eaLnBrk="0" hangingPunct="0"/>
            <a:endParaRPr lang="fr-FR" sz="2400" dirty="0" smtClean="0">
              <a:solidFill>
                <a:schemeClr val="tx2"/>
              </a:solidFill>
            </a:endParaRPr>
          </a:p>
          <a:p>
            <a:pPr algn="just" eaLnBrk="0" hangingPunct="0"/>
            <a:r>
              <a:rPr lang="fr-FR" sz="2400" dirty="0" smtClean="0">
                <a:solidFill>
                  <a:schemeClr val="tx2"/>
                </a:solidFill>
              </a:rPr>
              <a:t>Un résultat est porteur d’</a:t>
            </a:r>
            <a:r>
              <a:rPr lang="fr-FR" altLang="ja-JP" sz="2400" dirty="0" smtClean="0">
                <a:solidFill>
                  <a:schemeClr val="tx2"/>
                </a:solidFill>
              </a:rPr>
              <a:t>un message = ensemble des informations produites lors de l</a:t>
            </a:r>
            <a:r>
              <a:rPr lang="ja-JP" altLang="fr-FR" sz="2400" dirty="0" smtClean="0">
                <a:solidFill>
                  <a:schemeClr val="tx2"/>
                </a:solidFill>
              </a:rPr>
              <a:t>’</a:t>
            </a:r>
            <a:r>
              <a:rPr lang="fr-FR" altLang="ja-JP" sz="2400" dirty="0" smtClean="0">
                <a:solidFill>
                  <a:schemeClr val="tx2"/>
                </a:solidFill>
              </a:rPr>
              <a:t>émission du résultat</a:t>
            </a:r>
            <a:endParaRPr lang="fr-FR" sz="2400" dirty="0" smtClean="0">
              <a:solidFill>
                <a:schemeClr val="tx2"/>
              </a:solidFill>
            </a:endParaRPr>
          </a:p>
          <a:p>
            <a:pPr algn="just" eaLnBrk="0" hangingPunct="0"/>
            <a:endParaRPr lang="fr-FR" sz="2400" i="1" dirty="0" smtClean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72" y="5214950"/>
            <a:ext cx="7715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Les résultats seront parfois exprimés de manière simple : OK, si l’opération s’est déroulée correctement, non OK, dans le cas contraire. </a:t>
            </a:r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Résultat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2910" y="1428736"/>
            <a:ext cx="8072495" cy="144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400"/>
              </a:spcBef>
              <a:buFont typeface="Wingdings 2" pitchFamily="18" charset="2"/>
              <a:buNone/>
            </a:pPr>
            <a:r>
              <a:rPr lang="fr-FR" sz="2400" u="sng" dirty="0" smtClean="0">
                <a:latin typeface="Times New Roman" pitchFamily="18" charset="0"/>
                <a:cs typeface="Times New Roman" pitchFamily="18" charset="0"/>
              </a:rPr>
              <a:t>Exemple: </a:t>
            </a:r>
          </a:p>
          <a:p>
            <a:pPr marL="349250" lvl="1" indent="-349250">
              <a:lnSpc>
                <a:spcPct val="90000"/>
              </a:lnSpc>
              <a:spcBef>
                <a:spcPts val="1400"/>
              </a:spcBef>
              <a:buClr>
                <a:srgbClr val="6FB7D7"/>
              </a:buClr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Résultat: lettre envoyée au client</a:t>
            </a:r>
          </a:p>
          <a:p>
            <a:pPr marL="349250" lvl="1" indent="-349250">
              <a:lnSpc>
                <a:spcPct val="90000"/>
              </a:lnSpc>
              <a:spcBef>
                <a:spcPts val="1400"/>
              </a:spcBef>
              <a:buClr>
                <a:srgbClr val="6FB7D7"/>
              </a:buClr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Message: nom, adresse, nature de la décision</a:t>
            </a: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Résultat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21" y="1416654"/>
            <a:ext cx="8358247" cy="18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400"/>
              </a:spcBef>
              <a:buFont typeface="Wingdings 2" pitchFamily="18" charset="2"/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On distingue</a:t>
            </a:r>
          </a:p>
          <a:p>
            <a:pPr marL="349250" lvl="1" indent="-349250">
              <a:lnSpc>
                <a:spcPct val="90000"/>
              </a:lnSpc>
              <a:spcBef>
                <a:spcPts val="1400"/>
              </a:spcBef>
              <a:buClr>
                <a:srgbClr val="6FB7D7"/>
              </a:buClr>
            </a:pP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les résultats externes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à destination d</a:t>
            </a:r>
            <a:r>
              <a:rPr lang="ja-JP" altLang="fr-FR" sz="20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fr-FR" altLang="ja-JP" sz="2000" dirty="0" smtClean="0">
                <a:latin typeface="Times New Roman" pitchFamily="18" charset="0"/>
                <a:cs typeface="Times New Roman" pitchFamily="18" charset="0"/>
              </a:rPr>
              <a:t>un acteur externe au domaine d</a:t>
            </a:r>
            <a:r>
              <a:rPr lang="ja-JP" altLang="fr-FR" sz="20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fr-FR" altLang="ja-JP" sz="2000" dirty="0" smtClean="0">
                <a:latin typeface="Times New Roman" pitchFamily="18" charset="0"/>
                <a:cs typeface="Times New Roman" pitchFamily="18" charset="0"/>
              </a:rPr>
              <a:t>étude</a:t>
            </a:r>
          </a:p>
          <a:p>
            <a:pPr marL="349250" lvl="1" indent="-349250">
              <a:lnSpc>
                <a:spcPct val="90000"/>
              </a:lnSpc>
              <a:spcBef>
                <a:spcPts val="1400"/>
              </a:spcBef>
              <a:buClr>
                <a:srgbClr val="6FB7D7"/>
              </a:buClr>
            </a:pP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les résultats internes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permettant d</a:t>
            </a:r>
            <a:r>
              <a:rPr lang="ja-JP" altLang="fr-FR" sz="20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fr-FR" altLang="ja-JP" sz="2000" dirty="0" smtClean="0">
                <a:latin typeface="Times New Roman" pitchFamily="18" charset="0"/>
                <a:cs typeface="Times New Roman" pitchFamily="18" charset="0"/>
              </a:rPr>
              <a:t>assurer la continuité du processus, ils peuvent peut être un flux destiné à une autre opération ou une mise à jour du SI, disponible pour les autres opérations </a:t>
            </a: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8313" y="3714752"/>
            <a:ext cx="8042275" cy="2257423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259660" marR="0" lvl="0" indent="-259660" algn="l" defTabSz="686047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 2" pitchFamily="18" charset="2"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Exemple : </a:t>
            </a:r>
          </a:p>
          <a:p>
            <a:pPr marL="259660" marR="0" lvl="0" indent="-259660" algn="l" defTabSz="686047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 2" pitchFamily="18" charset="2"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59660" marR="0" lvl="0" indent="-259660" algn="l" defTabSz="686047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 2" pitchFamily="18" charset="2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Résultat externe: </a:t>
            </a:r>
          </a:p>
          <a:p>
            <a:pPr marL="349250" marR="0" lvl="1" indent="-349250" algn="l" defTabSz="686047" rtl="0" eaLnBrk="1" fontAlgn="auto" latinLnBrk="0" hangingPunct="1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90000"/>
              <a:buFont typeface="Arial" pitchFamily="34" charset="0"/>
              <a:buChar char="•"/>
              <a:tabLst>
                <a:tab pos="472868" algn="l"/>
              </a:tabLst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Lettre d</a:t>
            </a:r>
            <a:r>
              <a:rPr kumimoji="0" lang="ja-JP" alt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acceptation envoyée au client</a:t>
            </a:r>
          </a:p>
          <a:p>
            <a:pPr marL="259660" marR="0" lvl="0" indent="-259660" algn="l" defTabSz="686047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 2" pitchFamily="18" charset="2"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59660" marR="0" lvl="0" indent="-259660" algn="l" defTabSz="686047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 2" pitchFamily="18" charset="2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Résultat interne de type de flux:</a:t>
            </a:r>
          </a:p>
          <a:p>
            <a:pPr marL="349250" marR="0" lvl="1" indent="-349250" algn="l" defTabSz="686047" rtl="0" eaLnBrk="1" fontAlgn="auto" latinLnBrk="0" hangingPunct="1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90000"/>
              <a:buFont typeface="Arial" pitchFamily="34" charset="0"/>
              <a:buChar char="•"/>
              <a:tabLst>
                <a:tab pos="472868" algn="l"/>
              </a:tabLst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Bordereau de remise de chèques</a:t>
            </a: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Processus ou activité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283" y="1357298"/>
            <a:ext cx="8686800" cy="4524958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just" eaLnBrk="0" hangingPunct="0"/>
            <a:r>
              <a:rPr lang="fr-FR" sz="2400" dirty="0" smtClean="0">
                <a:solidFill>
                  <a:schemeClr val="tx2"/>
                </a:solidFill>
              </a:rPr>
              <a:t>Un </a:t>
            </a:r>
            <a:r>
              <a:rPr lang="fr-FR" sz="2400" b="1" dirty="0" smtClean="0">
                <a:solidFill>
                  <a:srgbClr val="FF0000"/>
                </a:solidFill>
              </a:rPr>
              <a:t>PROCESSUS</a:t>
            </a:r>
            <a:r>
              <a:rPr lang="fr-FR" sz="2400" dirty="0" smtClean="0">
                <a:solidFill>
                  <a:schemeClr val="tx2"/>
                </a:solidFill>
              </a:rPr>
              <a:t> est un </a:t>
            </a:r>
            <a:r>
              <a:rPr lang="fr-FR" sz="2400" b="1" dirty="0" smtClean="0">
                <a:solidFill>
                  <a:schemeClr val="tx2"/>
                </a:solidFill>
              </a:rPr>
              <a:t>ENSEMBLE SYNCHRONISE D’OPERATIONS </a:t>
            </a:r>
            <a:r>
              <a:rPr lang="fr-FR" sz="2400" dirty="0" smtClean="0">
                <a:solidFill>
                  <a:schemeClr val="tx2"/>
                </a:solidFill>
              </a:rPr>
              <a:t>conceptuelles ayant une même finalité. </a:t>
            </a:r>
          </a:p>
          <a:p>
            <a:pPr algn="just" eaLnBrk="0" hangingPunct="0"/>
            <a:endParaRPr lang="fr-FR" sz="2400" dirty="0" smtClean="0">
              <a:solidFill>
                <a:schemeClr val="tx2"/>
              </a:solidFill>
            </a:endParaRPr>
          </a:p>
          <a:p>
            <a:pPr algn="just" eaLnBrk="0" hangingPunct="0"/>
            <a:r>
              <a:rPr lang="fr-FR" sz="2400" dirty="0" smtClean="0">
                <a:solidFill>
                  <a:schemeClr val="tx2"/>
                </a:solidFill>
              </a:rPr>
              <a:t>Le processus représente généralement un sous ensemble d</a:t>
            </a:r>
            <a:r>
              <a:rPr lang="ja-JP" altLang="fr-FR" sz="2400" dirty="0" smtClean="0">
                <a:solidFill>
                  <a:schemeClr val="tx2"/>
                </a:solidFill>
              </a:rPr>
              <a:t>’</a:t>
            </a:r>
            <a:r>
              <a:rPr lang="fr-FR" altLang="ja-JP" sz="2400" dirty="0" smtClean="0">
                <a:solidFill>
                  <a:schemeClr val="tx2"/>
                </a:solidFill>
              </a:rPr>
              <a:t>activités de l</a:t>
            </a:r>
            <a:r>
              <a:rPr lang="ja-JP" altLang="fr-FR" sz="2400" dirty="0" smtClean="0">
                <a:solidFill>
                  <a:schemeClr val="tx2"/>
                </a:solidFill>
              </a:rPr>
              <a:t>’</a:t>
            </a:r>
            <a:r>
              <a:rPr lang="fr-FR" altLang="ja-JP" sz="2400" dirty="0" smtClean="0">
                <a:solidFill>
                  <a:schemeClr val="tx2"/>
                </a:solidFill>
              </a:rPr>
              <a:t>organisation dont les événements initiaux et les résultats finaux délimitent un état stable du domaine</a:t>
            </a:r>
          </a:p>
          <a:p>
            <a:pPr algn="just" eaLnBrk="0" hangingPunct="0"/>
            <a:endParaRPr lang="fr-FR" sz="2400" dirty="0" smtClean="0">
              <a:solidFill>
                <a:schemeClr val="tx2"/>
              </a:solidFill>
            </a:endParaRPr>
          </a:p>
          <a:p>
            <a:pPr algn="just" eaLnBrk="0" hangingPunct="0"/>
            <a:endParaRPr lang="fr-FR" sz="2400" dirty="0" smtClean="0">
              <a:solidFill>
                <a:schemeClr val="tx2"/>
              </a:solidFill>
            </a:endParaRPr>
          </a:p>
          <a:p>
            <a:pPr algn="just" eaLnBrk="0" hangingPunct="0"/>
            <a:r>
              <a:rPr lang="fr-FR" sz="2400" b="1" u="sng" dirty="0" smtClean="0">
                <a:solidFill>
                  <a:schemeClr val="tx2"/>
                </a:solidFill>
              </a:rPr>
              <a:t>Exemples : </a:t>
            </a:r>
          </a:p>
          <a:p>
            <a:pPr algn="just" eaLnBrk="0" hangingPunct="0">
              <a:buNone/>
            </a:pPr>
            <a:r>
              <a:rPr lang="fr-FR" sz="2400" dirty="0" smtClean="0">
                <a:solidFill>
                  <a:schemeClr val="tx2"/>
                </a:solidFill>
              </a:rPr>
              <a:t>Gestion des commandes clients (de la prise en compte de la commande à sa livraison), gestion des règlements clients, gestion de l’approvisionnement, inventaire, etc.</a:t>
            </a:r>
            <a:endParaRPr lang="fr-FR" sz="2400" i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Processus ou activité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189" y="1412875"/>
            <a:ext cx="8247092" cy="4752975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259660" marR="0" lvl="0" indent="-259660" algn="l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 2" pitchFamily="18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Critère de découpage: </a:t>
            </a:r>
          </a:p>
          <a:p>
            <a:pPr marL="349250" marR="0" lvl="1" indent="-349250" algn="l" defTabSz="686047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90000"/>
              <a:buFont typeface="Wingdings 2" pitchFamily="18" charset="2"/>
              <a:buNone/>
              <a:tabLst>
                <a:tab pos="472868" algn="l"/>
              </a:tabLst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un processus est un ensemble d</a:t>
            </a:r>
            <a:r>
              <a:rPr kumimoji="0" lang="ja-JP" altLang="fr-F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opérations au sein d</a:t>
            </a:r>
            <a:r>
              <a:rPr kumimoji="0" lang="ja-JP" altLang="fr-F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 même domaine, généralement déclenché par un événement externe (au domaine ou au SI entier)</a:t>
            </a:r>
          </a:p>
          <a:p>
            <a:pPr marL="259660" marR="0" lvl="0" indent="-259660" algn="l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 2" pitchFamily="18" charset="2"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59660" marR="0" lvl="0" indent="-259660" algn="l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 2" pitchFamily="18" charset="2"/>
              <a:buNone/>
              <a:tabLst/>
              <a:defRPr/>
            </a:pPr>
            <a:r>
              <a:rPr kumimoji="0" lang="fr-FR" sz="24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Exemple: 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Processus prêt : ensemble des opérations consécutives à la demande de prêt: </a:t>
            </a:r>
          </a:p>
          <a:p>
            <a:pPr marL="806450" lvl="3" indent="-349250" defTabSz="686047">
              <a:spcBef>
                <a:spcPts val="600"/>
              </a:spcBef>
              <a:buSzPct val="90000"/>
              <a:buFont typeface="Arial" pitchFamily="34" charset="0"/>
              <a:buChar char="•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élaboration devis, </a:t>
            </a:r>
          </a:p>
          <a:p>
            <a:pPr marL="806450" lvl="3" indent="-349250" defTabSz="686047">
              <a:spcBef>
                <a:spcPts val="600"/>
              </a:spcBef>
              <a:buSzPct val="90000"/>
              <a:buFont typeface="Arial" pitchFamily="34" charset="0"/>
              <a:buChar char="•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instruction d</a:t>
            </a:r>
            <a:r>
              <a:rPr kumimoji="0" lang="ja-JP" altLang="fr-F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 dossier de prêt, </a:t>
            </a:r>
          </a:p>
          <a:p>
            <a:pPr marL="806450" lvl="3" indent="-349250" defTabSz="686047">
              <a:spcBef>
                <a:spcPts val="600"/>
              </a:spcBef>
              <a:buSzPct val="90000"/>
              <a:buFont typeface="Arial" pitchFamily="34" charset="0"/>
              <a:buChar char="•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Traitement de la demande de prêt</a:t>
            </a: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Synchronisation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283" y="1357299"/>
            <a:ext cx="8686800" cy="5461977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just" eaLnBrk="0" hangingPunct="0"/>
            <a:r>
              <a:rPr lang="fr-FR" sz="2400" dirty="0" smtClean="0">
                <a:solidFill>
                  <a:schemeClr val="tx2"/>
                </a:solidFill>
              </a:rPr>
              <a:t>Une </a:t>
            </a:r>
            <a:r>
              <a:rPr lang="fr-FR" sz="2400" b="1" dirty="0" smtClean="0">
                <a:solidFill>
                  <a:srgbClr val="FF0000"/>
                </a:solidFill>
              </a:rPr>
              <a:t>SYNCHRONISATION</a:t>
            </a:r>
            <a:r>
              <a:rPr lang="fr-FR" sz="2400" dirty="0" smtClean="0">
                <a:solidFill>
                  <a:schemeClr val="tx2"/>
                </a:solidFill>
              </a:rPr>
              <a:t> spécifie les </a:t>
            </a:r>
            <a:r>
              <a:rPr lang="fr-FR" sz="2400" b="1" dirty="0" smtClean="0">
                <a:solidFill>
                  <a:schemeClr val="tx2"/>
                </a:solidFill>
              </a:rPr>
              <a:t>CONDITIONS DE DECLENCHEMENT D’UNE OPERATION</a:t>
            </a:r>
            <a:r>
              <a:rPr lang="fr-FR" sz="2400" dirty="0" smtClean="0">
                <a:solidFill>
                  <a:schemeClr val="tx2"/>
                </a:solidFill>
              </a:rPr>
              <a:t>. </a:t>
            </a:r>
          </a:p>
          <a:p>
            <a:pPr algn="just" eaLnBrk="0" hangingPunct="0"/>
            <a:r>
              <a:rPr lang="fr-FR" sz="2400" dirty="0" smtClean="0">
                <a:solidFill>
                  <a:schemeClr val="tx2"/>
                </a:solidFill>
              </a:rPr>
              <a:t>Elle permet le découpage d</a:t>
            </a:r>
            <a:r>
              <a:rPr lang="ja-JP" altLang="fr-FR" sz="2400" dirty="0" smtClean="0">
                <a:solidFill>
                  <a:schemeClr val="tx2"/>
                </a:solidFill>
              </a:rPr>
              <a:t>’</a:t>
            </a:r>
            <a:r>
              <a:rPr lang="fr-FR" altLang="ja-JP" sz="2400" dirty="0" smtClean="0">
                <a:solidFill>
                  <a:schemeClr val="tx2"/>
                </a:solidFill>
              </a:rPr>
              <a:t>un processus en plusieurs opérations</a:t>
            </a:r>
          </a:p>
          <a:p>
            <a:pPr algn="just" eaLnBrk="0" hangingPunct="0"/>
            <a:endParaRPr lang="fr-FR" sz="2400" dirty="0" smtClean="0">
              <a:solidFill>
                <a:schemeClr val="tx2"/>
              </a:solidFill>
            </a:endParaRPr>
          </a:p>
          <a:p>
            <a:pPr algn="just" eaLnBrk="0" hangingPunct="0"/>
            <a:r>
              <a:rPr lang="fr-FR" sz="2400" dirty="0" smtClean="0">
                <a:solidFill>
                  <a:schemeClr val="tx2"/>
                </a:solidFill>
              </a:rPr>
              <a:t>Les </a:t>
            </a:r>
            <a:r>
              <a:rPr lang="fr-FR" sz="2400" dirty="0" err="1" smtClean="0">
                <a:solidFill>
                  <a:schemeClr val="tx2"/>
                </a:solidFill>
              </a:rPr>
              <a:t>préconditions</a:t>
            </a:r>
            <a:r>
              <a:rPr lang="fr-FR" sz="2400" dirty="0" smtClean="0">
                <a:solidFill>
                  <a:schemeClr val="tx2"/>
                </a:solidFill>
              </a:rPr>
              <a:t> sont exprimées par la présence d’occurrences d’évènements. Elles sont spécifiées par : </a:t>
            </a:r>
          </a:p>
          <a:p>
            <a:pPr lvl="2" algn="just" eaLnBrk="0" hangingPunct="0"/>
            <a:r>
              <a:rPr lang="fr-FR" dirty="0" smtClean="0">
                <a:solidFill>
                  <a:srgbClr val="7030A0"/>
                </a:solidFill>
              </a:rPr>
              <a:t>Les </a:t>
            </a:r>
            <a:r>
              <a:rPr lang="fr-FR" b="1" dirty="0" smtClean="0">
                <a:solidFill>
                  <a:srgbClr val="7030A0"/>
                </a:solidFill>
              </a:rPr>
              <a:t>noms des évènements </a:t>
            </a:r>
            <a:r>
              <a:rPr lang="fr-FR" dirty="0" smtClean="0">
                <a:solidFill>
                  <a:srgbClr val="7030A0"/>
                </a:solidFill>
              </a:rPr>
              <a:t>qui y contribuent </a:t>
            </a:r>
          </a:p>
          <a:p>
            <a:pPr lvl="2" algn="just" eaLnBrk="0" hangingPunct="0"/>
            <a:r>
              <a:rPr lang="fr-FR" dirty="0" smtClean="0">
                <a:solidFill>
                  <a:srgbClr val="7030A0"/>
                </a:solidFill>
              </a:rPr>
              <a:t>Un </a:t>
            </a:r>
            <a:r>
              <a:rPr lang="fr-FR" b="1" dirty="0" smtClean="0">
                <a:solidFill>
                  <a:srgbClr val="7030A0"/>
                </a:solidFill>
              </a:rPr>
              <a:t>prédicat</a:t>
            </a:r>
            <a:r>
              <a:rPr lang="fr-FR" dirty="0" smtClean="0">
                <a:solidFill>
                  <a:srgbClr val="7030A0"/>
                </a:solidFill>
              </a:rPr>
              <a:t> qui précise leur participation (une expression booléenne utilisant les opérateurs ET </a:t>
            </a:r>
            <a:r>
              <a:rPr lang="fr-FR" dirty="0" err="1" smtClean="0">
                <a:solidFill>
                  <a:srgbClr val="7030A0"/>
                </a:solidFill>
              </a:rPr>
              <a:t>et</a:t>
            </a:r>
            <a:r>
              <a:rPr lang="fr-FR" dirty="0" smtClean="0">
                <a:solidFill>
                  <a:srgbClr val="7030A0"/>
                </a:solidFill>
              </a:rPr>
              <a:t> OU) . </a:t>
            </a:r>
          </a:p>
          <a:p>
            <a:pPr lvl="2" algn="just" eaLnBrk="0" hangingPunct="0">
              <a:buNone/>
            </a:pPr>
            <a:r>
              <a:rPr lang="fr-FR" dirty="0" smtClean="0">
                <a:solidFill>
                  <a:srgbClr val="7030A0"/>
                </a:solidFill>
              </a:rPr>
              <a:t>	Tant que le prédicat est faux, l’opération est en attente. </a:t>
            </a:r>
          </a:p>
          <a:p>
            <a:pPr algn="just" eaLnBrk="0" hangingPunct="0">
              <a:buNone/>
            </a:pPr>
            <a:endParaRPr lang="fr-FR" sz="2400" dirty="0" smtClean="0">
              <a:solidFill>
                <a:schemeClr val="tx2"/>
              </a:solidFill>
            </a:endParaRPr>
          </a:p>
          <a:p>
            <a:pPr algn="just" eaLnBrk="0" hangingPunct="0"/>
            <a:r>
              <a:rPr lang="fr-FR" sz="2400" b="1" dirty="0" smtClean="0">
                <a:solidFill>
                  <a:schemeClr val="tx2"/>
                </a:solidFill>
              </a:rPr>
              <a:t>Exemple : </a:t>
            </a:r>
          </a:p>
          <a:p>
            <a:pPr algn="just" eaLnBrk="0" hangingPunct="0">
              <a:buNone/>
            </a:pPr>
            <a:r>
              <a:rPr lang="fr-FR" sz="2000" b="1" dirty="0" smtClean="0">
                <a:solidFill>
                  <a:srgbClr val="00B050"/>
                </a:solidFill>
              </a:rPr>
              <a:t>Paiement effectué ET (facture émise OU commande confirmée) </a:t>
            </a:r>
            <a:endParaRPr lang="fr-FR" sz="2000" b="1" i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Synchronisation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1295400"/>
            <a:ext cx="8610600" cy="4941888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259660" marR="0" lvl="0" indent="-259660" algn="just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Ø"/>
              <a:tabLst/>
              <a:defRPr/>
            </a:pP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 synchronisation se traduit par une expression logique s</a:t>
            </a:r>
            <a:r>
              <a:rPr kumimoji="0" lang="ja-JP" altLang="fr-FR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appliquant sur la présence (ou l</a:t>
            </a:r>
            <a:r>
              <a:rPr kumimoji="0" lang="ja-JP" altLang="fr-FR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absence) des occurrences d</a:t>
            </a:r>
            <a:r>
              <a:rPr kumimoji="0" lang="ja-JP" altLang="fr-FR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événements sollicitant l</a:t>
            </a:r>
            <a:r>
              <a:rPr kumimoji="0" lang="ja-JP" altLang="fr-FR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opération</a:t>
            </a:r>
          </a:p>
          <a:p>
            <a:pPr marL="259660" marR="0" lvl="0" indent="-259660" algn="just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Ø"/>
              <a:tabLst/>
              <a:defRPr/>
            </a:pPr>
            <a:endParaRPr kumimoji="0" lang="fr-FR" altLang="ja-JP" sz="2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59660" marR="0" lvl="0" indent="-259660" algn="just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Ø"/>
              <a:tabLst/>
              <a:defRPr/>
            </a:pP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</a:t>
            </a:r>
            <a:r>
              <a:rPr kumimoji="0" lang="ja-JP" altLang="fr-FR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expression logique de la synchronisation utilise les opérateurs classiques ET, OU, NON, et toute combinaison admise par la logique</a:t>
            </a:r>
          </a:p>
          <a:p>
            <a:pPr marL="259660" marR="0" lvl="0" indent="-259660" algn="just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Ø"/>
              <a:tabLst/>
              <a:defRPr/>
            </a:pPr>
            <a:endParaRPr kumimoji="0" lang="fr-FR" altLang="ja-JP" sz="2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59660" marR="0" lvl="0" indent="-259660" algn="just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Ø"/>
              <a:tabLst/>
              <a:defRPr/>
            </a:pP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Si la condition est vérifiée, l</a:t>
            </a:r>
            <a:r>
              <a:rPr kumimoji="0" lang="ja-JP" altLang="fr-FR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opération peut démarrer et les occurrences «déclencheuses» (et les messages associés) sont consommées par l</a:t>
            </a:r>
            <a:r>
              <a:rPr kumimoji="0" lang="ja-JP" altLang="fr-FR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opération </a:t>
            </a:r>
          </a:p>
          <a:p>
            <a:pPr marL="259660" marR="0" lvl="0" indent="-259660" algn="just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Ø"/>
              <a:tabLst/>
              <a:defRPr/>
            </a:pPr>
            <a:endParaRPr kumimoji="0" lang="fr-FR" altLang="ja-JP" sz="2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59660" marR="0" lvl="0" indent="-259660" algn="just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Ø"/>
              <a:tabLst/>
              <a:defRPr/>
            </a:pP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Si la condition n</a:t>
            </a:r>
            <a:r>
              <a:rPr kumimoji="0" lang="ja-JP" altLang="fr-FR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est pas vérifiée, synchronisation et occurrences d</a:t>
            </a:r>
            <a:r>
              <a:rPr kumimoji="0" lang="ja-JP" altLang="fr-FR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événements présents restent en attente </a:t>
            </a:r>
            <a:r>
              <a:rPr kumimoji="0" lang="fr-FR" altLang="ja-JP" sz="2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jusqu</a:t>
            </a:r>
            <a:r>
              <a:rPr kumimoji="0" lang="ja-JP" altLang="fr-FR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à ce </a:t>
            </a:r>
            <a:r>
              <a:rPr kumimoji="0" lang="fr-FR" altLang="ja-JP" sz="2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qu</a:t>
            </a:r>
            <a:r>
              <a:rPr kumimoji="0" lang="ja-JP" altLang="fr-FR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elle soit vérifiée</a:t>
            </a:r>
            <a:endParaRPr kumimoji="0" lang="fr-FR" sz="2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2845" y="1142985"/>
            <a:ext cx="90011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fr-FR" sz="24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Le MCT vise à définir le quoi, quels sont les traitements dans l'organisation.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fr-FR" sz="24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Le MCT ne défini pas qui, ni où, ni comment sont effectués les traitements (rôle du MOT).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fr-FR" sz="24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Le MCT prend en compte des évènements, décrit les opérations qu'ils déclenchent et les résultats obtenus. Il décrit aussi dans quel ordre s'enchaînent les traitements.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fr-FR" sz="2400" dirty="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4283" y="228601"/>
            <a:ext cx="8754564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marR="0" lvl="0" indent="0" algn="l" defTabSz="68604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800" spc="-100" dirty="0" smtClean="0">
                <a:ln w="3175">
                  <a:noFill/>
                </a:ln>
                <a:solidFill>
                  <a:srgbClr val="00AEEF"/>
                </a:solidFill>
                <a:latin typeface="Segoe UI Light" pitchFamily="34" charset="0"/>
                <a:cs typeface="Arial" charset="0"/>
              </a:rPr>
              <a:t>Modèle Conceptuel des Traitements</a:t>
            </a:r>
            <a:endParaRPr kumimoji="0" lang="fr-FR" sz="4800" b="0" i="0" u="none" strike="noStrike" kern="1200" cap="none" spc="-100" normalizeH="0" baseline="0" noProof="0" dirty="0">
              <a:ln w="3175">
                <a:noFill/>
              </a:ln>
              <a:solidFill>
                <a:srgbClr val="00AEEF"/>
              </a:solidFill>
              <a:effectLst/>
              <a:uLnTx/>
              <a:uFillTx/>
              <a:latin typeface="Segoe UI Light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Synchronisation : Exemple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676401"/>
            <a:ext cx="7772400" cy="4119563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259660" marR="0" lvl="0" indent="-259660" algn="l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Accord client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93700" y="1612901"/>
            <a:ext cx="2489200" cy="889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3365500" y="1612901"/>
            <a:ext cx="2489200" cy="889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6337300" y="1612901"/>
            <a:ext cx="2260600" cy="889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 rot="10800000" flipH="1" flipV="1">
            <a:off x="3213100" y="2908301"/>
            <a:ext cx="2794000" cy="660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498 w 21600"/>
              <a:gd name="T13" fmla="*/ 4498 h 21600"/>
              <a:gd name="T14" fmla="*/ 17102 w 21600"/>
              <a:gd name="T15" fmla="*/ 1710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5" y="21600"/>
                </a:lnTo>
                <a:lnTo>
                  <a:pt x="16205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755900" y="3594101"/>
            <a:ext cx="3708400" cy="149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3594100" y="5499101"/>
            <a:ext cx="2489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565526" y="1736726"/>
            <a:ext cx="2037417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 dirty="0">
                <a:latin typeface="Times New Roman" pitchFamily="18" charset="0"/>
              </a:rPr>
              <a:t>Délai réflexion</a:t>
            </a:r>
          </a:p>
          <a:p>
            <a:r>
              <a:rPr lang="fr-FR" sz="2400" dirty="0" smtClean="0">
                <a:latin typeface="Times New Roman" pitchFamily="18" charset="0"/>
              </a:rPr>
              <a:t> écoulé</a:t>
            </a:r>
            <a:endParaRPr lang="fr-FR" sz="2400" dirty="0">
              <a:latin typeface="Times New Roman" pitchFamily="18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689725" y="1736725"/>
            <a:ext cx="1604606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Proposition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175126" y="2955925"/>
            <a:ext cx="56105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ET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032126" y="3717925"/>
            <a:ext cx="283250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Mise en place du prêt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108326" y="4403725"/>
            <a:ext cx="300242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Enregistrement du prêt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870325" y="5546725"/>
            <a:ext cx="201337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Prêt en gestion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746377" y="4191000"/>
            <a:ext cx="3730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1374777" y="2517776"/>
            <a:ext cx="1749425" cy="377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4572000" y="2517776"/>
            <a:ext cx="0" cy="377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>
            <a:off x="5794377" y="2517776"/>
            <a:ext cx="1597025" cy="377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648200" y="5108576"/>
            <a:ext cx="0" cy="377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1329595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Synchronisation</a:t>
            </a:r>
            <a:br>
              <a:rPr lang="fr-FR" dirty="0" smtClean="0">
                <a:solidFill>
                  <a:srgbClr val="00AEEF"/>
                </a:solidFill>
              </a:rPr>
            </a:br>
            <a:r>
              <a:rPr lang="fr-FR" dirty="0" smtClean="0">
                <a:solidFill>
                  <a:srgbClr val="00B050"/>
                </a:solidFill>
              </a:rPr>
              <a:t>Notion de consommation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-142908" y="2133601"/>
            <a:ext cx="9144000" cy="3081350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259660" marR="0" lvl="0" indent="-259660" algn="just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 2" pitchFamily="18" charset="2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Une fois l</a:t>
            </a:r>
            <a:r>
              <a:rPr kumimoji="0" lang="ja-JP" altLang="fr-F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opération déclenchée l</a:t>
            </a:r>
            <a:r>
              <a:rPr kumimoji="0" lang="ja-JP" altLang="fr-F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événement qui lui a donné naissance peut être mémorisé dans le SI mais n</a:t>
            </a:r>
            <a:r>
              <a:rPr kumimoji="0" lang="ja-JP" altLang="fr-F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plus le caractère de stimulus</a:t>
            </a:r>
          </a:p>
          <a:p>
            <a:pPr marL="259660" marR="0" lvl="0" indent="-259660" algn="just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 2" pitchFamily="18" charset="2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On dit qu’</a:t>
            </a:r>
            <a:r>
              <a:rPr kumimoji="0" lang="fr-FR" altLang="ja-JP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il y eu </a:t>
            </a:r>
            <a:r>
              <a:rPr kumimoji="0" lang="fr-FR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consommation de l</a:t>
            </a:r>
            <a:r>
              <a:rPr kumimoji="0" lang="ja-JP" alt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</a:t>
            </a:r>
            <a:r>
              <a:rPr kumimoji="0" lang="fr-FR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événement</a:t>
            </a:r>
          </a:p>
          <a:p>
            <a:pPr marL="259660" marR="0" lvl="0" indent="-259660" algn="just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 2" pitchFamily="18" charset="2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</a:p>
          <a:p>
            <a:pPr marL="259660" marR="0" lvl="0" indent="-259660" algn="just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 2" pitchFamily="18" charset="2"/>
              <a:buNone/>
              <a:tabLst/>
              <a:defRPr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Cette notion permettra de mettre un même événement en entrée de plusieurs opérations, celle qui sera activée sera celle pour laquelle la synchronisation est réalisée la première</a:t>
            </a: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71415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B050"/>
                </a:solidFill>
              </a:rPr>
              <a:t>Notion de consommation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165100" y="1539858"/>
            <a:ext cx="2108200" cy="889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079500" y="5502258"/>
            <a:ext cx="2336800" cy="965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959351" y="1000108"/>
            <a:ext cx="2120900" cy="901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021513" y="1692258"/>
            <a:ext cx="2108200" cy="889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 rot="10800000" flipH="1" flipV="1">
            <a:off x="1231900" y="2911458"/>
            <a:ext cx="1803400" cy="584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498 w 21600"/>
              <a:gd name="T13" fmla="*/ 4498 h 21600"/>
              <a:gd name="T14" fmla="*/ 17102 w 21600"/>
              <a:gd name="T15" fmla="*/ 1710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5" y="21600"/>
                </a:lnTo>
                <a:lnTo>
                  <a:pt x="16205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 rot="10800000" flipH="1" flipV="1">
            <a:off x="5346700" y="2835258"/>
            <a:ext cx="1803400" cy="584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498 w 21600"/>
              <a:gd name="T13" fmla="*/ 4498 h 21600"/>
              <a:gd name="T14" fmla="*/ 17102 w 21600"/>
              <a:gd name="T15" fmla="*/ 1710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5" y="21600"/>
                </a:lnTo>
                <a:lnTo>
                  <a:pt x="16205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46100" y="3521058"/>
            <a:ext cx="3251200" cy="13462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660900" y="3444858"/>
            <a:ext cx="3251200" cy="13462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2451100" y="1235058"/>
            <a:ext cx="2108200" cy="812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5422900" y="5578458"/>
            <a:ext cx="2108200" cy="1117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057400" y="4883134"/>
            <a:ext cx="0" cy="606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6400800" y="4806934"/>
            <a:ext cx="0" cy="758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806577" y="2952734"/>
            <a:ext cx="561051" cy="462307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ET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921377" y="2876534"/>
            <a:ext cx="561051" cy="462307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ET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36577" y="3965558"/>
            <a:ext cx="3273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4651377" y="3889358"/>
            <a:ext cx="3273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822326" y="3492483"/>
            <a:ext cx="283250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Mise en place du prêt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318126" y="3492483"/>
            <a:ext cx="1691169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Suppression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746126" y="4102084"/>
            <a:ext cx="300242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Enregistrement du prêt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4860926" y="4025884"/>
            <a:ext cx="2412520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Invalidation de la </a:t>
            </a:r>
          </a:p>
          <a:p>
            <a:r>
              <a:rPr lang="fr-FR" sz="2400">
                <a:latin typeface="Times New Roman" pitchFamily="18" charset="0"/>
              </a:rPr>
              <a:t>proposition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441326" y="1739883"/>
            <a:ext cx="184986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Accord client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651126" y="1328722"/>
            <a:ext cx="1841851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000">
                <a:latin typeface="Times New Roman" pitchFamily="18" charset="0"/>
              </a:rPr>
              <a:t>Délai de </a:t>
            </a:r>
          </a:p>
          <a:p>
            <a:r>
              <a:rPr lang="fr-FR" sz="2000">
                <a:latin typeface="Times New Roman" pitchFamily="18" charset="0"/>
              </a:rPr>
              <a:t>réflexion écoulé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165725" y="1282684"/>
            <a:ext cx="1604606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Proposition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7150102" y="1862122"/>
            <a:ext cx="2011769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000">
                <a:latin typeface="Times New Roman" pitchFamily="18" charset="0"/>
              </a:rPr>
              <a:t>Délai commercial</a:t>
            </a:r>
          </a:p>
          <a:p>
            <a:r>
              <a:rPr lang="fr-FR" sz="2000">
                <a:latin typeface="Times New Roman" pitchFamily="18" charset="0"/>
              </a:rPr>
              <a:t>écoulé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203325" y="5702284"/>
            <a:ext cx="201337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Prêt en gestion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5546726" y="5702284"/>
            <a:ext cx="1681551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Proposition </a:t>
            </a:r>
          </a:p>
          <a:p>
            <a:r>
              <a:rPr lang="fr-FR" sz="2400">
                <a:latin typeface="Times New Roman" pitchFamily="18" charset="0"/>
              </a:rPr>
              <a:t>invalidée</a:t>
            </a:r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 flipH="1">
            <a:off x="3051177" y="1911334"/>
            <a:ext cx="2892425" cy="987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>
            <a:off x="2136777" y="2063734"/>
            <a:ext cx="1216025" cy="835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1222376" y="2444734"/>
            <a:ext cx="149225" cy="45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6096000" y="1911334"/>
            <a:ext cx="0" cy="911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7165977" y="2597134"/>
            <a:ext cx="1063625" cy="225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822326" y="2425684"/>
            <a:ext cx="32220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a</a:t>
            </a: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2422526" y="2120884"/>
            <a:ext cx="33983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b</a:t>
            </a: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3565526" y="2273284"/>
            <a:ext cx="32220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Règles d’émission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283" y="1357298"/>
            <a:ext cx="8686800" cy="4524958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just" eaLnBrk="0" hangingPunct="0"/>
            <a:r>
              <a:rPr lang="fr-FR" sz="2400" dirty="0" smtClean="0">
                <a:solidFill>
                  <a:schemeClr val="tx2"/>
                </a:solidFill>
              </a:rPr>
              <a:t>Les </a:t>
            </a:r>
            <a:r>
              <a:rPr lang="fr-FR" sz="2400" b="1" dirty="0" smtClean="0">
                <a:solidFill>
                  <a:srgbClr val="FF0000"/>
                </a:solidFill>
              </a:rPr>
              <a:t>REGLES D’EMISSION</a:t>
            </a:r>
            <a:r>
              <a:rPr lang="fr-FR" sz="2400" dirty="0" smtClean="0">
                <a:solidFill>
                  <a:schemeClr val="tx2"/>
                </a:solidFill>
              </a:rPr>
              <a:t>, ou </a:t>
            </a:r>
            <a:r>
              <a:rPr lang="fr-FR" sz="2400" b="1" dirty="0" smtClean="0">
                <a:solidFill>
                  <a:schemeClr val="tx2"/>
                </a:solidFill>
              </a:rPr>
              <a:t>conditions d’émission</a:t>
            </a:r>
            <a:r>
              <a:rPr lang="fr-FR" sz="2400" dirty="0" smtClean="0">
                <a:solidFill>
                  <a:schemeClr val="tx2"/>
                </a:solidFill>
              </a:rPr>
              <a:t>, sont construites en fonction du déroulement d’une opération conceptuelle. </a:t>
            </a:r>
          </a:p>
          <a:p>
            <a:pPr algn="just" eaLnBrk="0" hangingPunct="0"/>
            <a:endParaRPr lang="fr-FR" sz="2400" dirty="0" smtClean="0">
              <a:solidFill>
                <a:schemeClr val="tx2"/>
              </a:solidFill>
            </a:endParaRPr>
          </a:p>
          <a:p>
            <a:pPr algn="just" eaLnBrk="0" hangingPunct="0"/>
            <a:r>
              <a:rPr lang="fr-FR" sz="2400" dirty="0" smtClean="0">
                <a:solidFill>
                  <a:schemeClr val="tx2"/>
                </a:solidFill>
              </a:rPr>
              <a:t>Ces </a:t>
            </a:r>
            <a:r>
              <a:rPr lang="fr-FR" sz="2400" b="1" dirty="0" smtClean="0">
                <a:solidFill>
                  <a:schemeClr val="tx2"/>
                </a:solidFill>
              </a:rPr>
              <a:t>REGLES D’EMISSION </a:t>
            </a:r>
            <a:r>
              <a:rPr lang="fr-FR" sz="2400" dirty="0" smtClean="0">
                <a:solidFill>
                  <a:schemeClr val="tx2"/>
                </a:solidFill>
              </a:rPr>
              <a:t>seront testées </a:t>
            </a:r>
            <a:r>
              <a:rPr lang="fr-FR" sz="2400" b="1" dirty="0" smtClean="0">
                <a:solidFill>
                  <a:schemeClr val="tx2"/>
                </a:solidFill>
              </a:rPr>
              <a:t>UNE FOIS QUE LE TRAITEMENT ASSOCIE A L’OPERATION SERA TERMINE</a:t>
            </a:r>
            <a:r>
              <a:rPr lang="fr-FR" sz="2400" dirty="0" smtClean="0">
                <a:solidFill>
                  <a:schemeClr val="tx2"/>
                </a:solidFill>
              </a:rPr>
              <a:t>. </a:t>
            </a:r>
          </a:p>
          <a:p>
            <a:pPr algn="just" eaLnBrk="0" hangingPunct="0"/>
            <a:endParaRPr lang="fr-FR" sz="2400" dirty="0" smtClean="0">
              <a:solidFill>
                <a:schemeClr val="tx2"/>
              </a:solidFill>
            </a:endParaRPr>
          </a:p>
          <a:p>
            <a:pPr algn="just" eaLnBrk="0" hangingPunct="0"/>
            <a:r>
              <a:rPr lang="fr-FR" sz="2400" dirty="0" smtClean="0">
                <a:solidFill>
                  <a:schemeClr val="tx2"/>
                </a:solidFill>
              </a:rPr>
              <a:t>Elles déterminent </a:t>
            </a:r>
            <a:r>
              <a:rPr lang="fr-FR" sz="2400" b="1" dirty="0" smtClean="0">
                <a:solidFill>
                  <a:schemeClr val="tx2"/>
                </a:solidFill>
              </a:rPr>
              <a:t>la PRODUCTION DES RESULTATS d’une opération. </a:t>
            </a:r>
          </a:p>
          <a:p>
            <a:pPr algn="just" eaLnBrk="0" hangingPunct="0"/>
            <a:endParaRPr lang="fr-FR" sz="2400" dirty="0" smtClean="0">
              <a:solidFill>
                <a:schemeClr val="tx2"/>
              </a:solidFill>
            </a:endParaRPr>
          </a:p>
          <a:p>
            <a:pPr algn="just" eaLnBrk="0" hangingPunct="0"/>
            <a:r>
              <a:rPr lang="fr-FR" sz="2400" dirty="0" smtClean="0">
                <a:solidFill>
                  <a:schemeClr val="tx2"/>
                </a:solidFill>
              </a:rPr>
              <a:t>Les conditions doivent être exclusives : il n’y a pas plusieurs possibilités de sortie simultanées.</a:t>
            </a: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Règles d’émission</a:t>
            </a:r>
            <a:endParaRPr lang="fr-FR" dirty="0">
              <a:solidFill>
                <a:srgbClr val="00AEE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071547"/>
            <a:ext cx="633412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1329595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Règles d’émission</a:t>
            </a:r>
            <a:br>
              <a:rPr lang="fr-FR" dirty="0" smtClean="0">
                <a:solidFill>
                  <a:srgbClr val="00AEEF"/>
                </a:solidFill>
              </a:rPr>
            </a:br>
            <a:r>
              <a:rPr lang="fr-FR" dirty="0" smtClean="0">
                <a:solidFill>
                  <a:srgbClr val="00B050"/>
                </a:solidFill>
              </a:rPr>
              <a:t>Exemple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81201" y="2874952"/>
            <a:ext cx="5305444" cy="1339867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55926" y="3005127"/>
            <a:ext cx="342080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solidFill>
                  <a:srgbClr val="FF0000"/>
                </a:solidFill>
                <a:latin typeface="Times New Roman" pitchFamily="18" charset="0"/>
              </a:rPr>
              <a:t>PRISE DE COMMANDE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057400" y="3690928"/>
            <a:ext cx="25146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</a:rPr>
              <a:t>Existe </a:t>
            </a:r>
            <a:r>
              <a:rPr lang="fr-FR" altLang="ja-JP" sz="2400" dirty="0" smtClean="0">
                <a:solidFill>
                  <a:srgbClr val="FF0000"/>
                </a:solidFill>
                <a:latin typeface="Times New Roman" pitchFamily="18" charset="0"/>
              </a:rPr>
              <a:t>en </a:t>
            </a:r>
            <a:r>
              <a:rPr lang="fr-FR" altLang="ja-JP" sz="2400" dirty="0">
                <a:solidFill>
                  <a:srgbClr val="FF0000"/>
                </a:solidFill>
                <a:latin typeface="Times New Roman" pitchFamily="18" charset="0"/>
              </a:rPr>
              <a:t>stock</a:t>
            </a:r>
            <a:endParaRPr lang="fr-FR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000629" y="3681074"/>
            <a:ext cx="21335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</a:rPr>
              <a:t>Epuisé du stock</a:t>
            </a:r>
            <a:endParaRPr lang="fr-FR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857488" y="1714489"/>
            <a:ext cx="320921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 u="sng" dirty="0">
                <a:solidFill>
                  <a:schemeClr val="hlink"/>
                </a:solidFill>
                <a:latin typeface="Times New Roman" pitchFamily="18" charset="0"/>
              </a:rPr>
              <a:t>Commande d</a:t>
            </a:r>
            <a:r>
              <a:rPr lang="ja-JP" altLang="fr-FR" sz="2400" u="sng" dirty="0" smtClean="0">
                <a:solidFill>
                  <a:schemeClr val="hlink"/>
                </a:solidFill>
                <a:latin typeface="Times New Roman" pitchFamily="18" charset="0"/>
              </a:rPr>
              <a:t>’</a:t>
            </a:r>
            <a:r>
              <a:rPr lang="fr-FR" altLang="ja-JP" sz="2400" u="sng" dirty="0" smtClean="0">
                <a:solidFill>
                  <a:schemeClr val="hlink"/>
                </a:solidFill>
                <a:latin typeface="Times New Roman" pitchFamily="18" charset="0"/>
              </a:rPr>
              <a:t>un produit</a:t>
            </a:r>
            <a:endParaRPr lang="fr-FR" sz="2400" u="sng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28597" y="4710131"/>
            <a:ext cx="2936701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 u="sng" dirty="0">
                <a:solidFill>
                  <a:schemeClr val="hlink"/>
                </a:solidFill>
                <a:latin typeface="Times New Roman" pitchFamily="18" charset="0"/>
              </a:rPr>
              <a:t>Proposition de produit</a:t>
            </a:r>
          </a:p>
          <a:p>
            <a:r>
              <a:rPr lang="fr-FR" sz="2400" u="sng" dirty="0">
                <a:solidFill>
                  <a:schemeClr val="hlink"/>
                </a:solidFill>
                <a:latin typeface="Times New Roman" pitchFamily="18" charset="0"/>
              </a:rPr>
              <a:t>de substitution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914996" y="4710130"/>
            <a:ext cx="24237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 u="sng">
                <a:solidFill>
                  <a:schemeClr val="hlink"/>
                </a:solidFill>
                <a:latin typeface="Times New Roman" pitchFamily="18" charset="0"/>
              </a:rPr>
              <a:t>Ordre de livraison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784572" y="5472130"/>
            <a:ext cx="394338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FR" sz="2400" u="sng">
                <a:solidFill>
                  <a:schemeClr val="hlink"/>
                </a:solidFill>
                <a:latin typeface="Times New Roman" pitchFamily="18" charset="0"/>
              </a:rPr>
              <a:t>Ordre de réapprovisionnement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343400" y="2109777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178271" y="4195781"/>
            <a:ext cx="0" cy="1292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3267048" y="4195781"/>
            <a:ext cx="911225" cy="75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016471" y="4195781"/>
            <a:ext cx="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019648" y="4878405"/>
            <a:ext cx="911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 rot="5400000">
            <a:off x="4322761" y="3892554"/>
            <a:ext cx="642942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4" idx="1"/>
            <a:endCxn id="4" idx="3"/>
          </p:cNvCxnSpPr>
          <p:nvPr/>
        </p:nvCxnSpPr>
        <p:spPr>
          <a:xfrm rot="10800000" flipH="1">
            <a:off x="1981201" y="3544886"/>
            <a:ext cx="5305444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>
          <a:xfrm>
            <a:off x="434757" y="1285861"/>
            <a:ext cx="8423524" cy="332398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fr-FR" dirty="0" smtClean="0"/>
              <a:t>III : Validation d’un MCT</a:t>
            </a:r>
          </a:p>
        </p:txBody>
      </p:sp>
    </p:spTree>
    <p:extLst>
      <p:ext uri="{BB962C8B-B14F-4D97-AF65-F5344CB8AC3E}">
        <p14:creationId xmlns:p14="http://schemas.microsoft.com/office/powerpoint/2010/main" val="193129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Vérifications Syntaxiques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571612"/>
            <a:ext cx="8786842" cy="91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9150" lvl="1">
              <a:lnSpc>
                <a:spcPct val="90000"/>
              </a:lnSpc>
              <a:spcBef>
                <a:spcPts val="1200"/>
              </a:spcBef>
              <a:buFont typeface="Arial" pitchFamily="34" charset="0"/>
              <a:buChar char="•"/>
              <a:tabLst>
                <a:tab pos="8374063" algn="r"/>
              </a:tabLst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une opération fournit </a:t>
            </a:r>
            <a:r>
              <a:rPr lang="fr-FR" sz="24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au moins un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résultat (événement ou état)</a:t>
            </a:r>
          </a:p>
          <a:p>
            <a:pPr marL="819150" lvl="1">
              <a:lnSpc>
                <a:spcPct val="90000"/>
              </a:lnSpc>
              <a:spcBef>
                <a:spcPts val="1200"/>
              </a:spcBef>
              <a:buFont typeface="Arial" pitchFamily="34" charset="0"/>
              <a:buChar char="•"/>
              <a:tabLst>
                <a:tab pos="8374063" algn="r"/>
              </a:tabLst>
            </a:pPr>
            <a:r>
              <a:rPr lang="fr-FR" sz="24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pas d</a:t>
            </a:r>
            <a:r>
              <a:rPr lang="ja-JP" altLang="fr-FR" sz="24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fr-FR" altLang="ja-JP" sz="24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enchaînement directe</a:t>
            </a:r>
            <a:r>
              <a:rPr lang="fr-FR" altLang="ja-JP" sz="2400" dirty="0" smtClean="0">
                <a:latin typeface="Times New Roman" pitchFamily="18" charset="0"/>
                <a:cs typeface="Times New Roman" pitchFamily="18" charset="0"/>
              </a:rPr>
              <a:t> des opérations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785918" y="3429000"/>
            <a:ext cx="2028825" cy="1560513"/>
            <a:chOff x="768" y="3024"/>
            <a:chExt cx="1038" cy="801"/>
          </a:xfrm>
        </p:grpSpPr>
        <p:cxnSp>
          <p:nvCxnSpPr>
            <p:cNvPr id="8" name="AutoShape 5"/>
            <p:cNvCxnSpPr>
              <a:cxnSpLocks noChangeShapeType="1"/>
              <a:stCxn id="11" idx="3"/>
              <a:endCxn id="13" idx="0"/>
            </p:cNvCxnSpPr>
            <p:nvPr/>
          </p:nvCxnSpPr>
          <p:spPr bwMode="auto">
            <a:xfrm>
              <a:off x="1104" y="3119"/>
              <a:ext cx="212" cy="9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" name="AutoShape 6"/>
            <p:cNvCxnSpPr>
              <a:cxnSpLocks noChangeShapeType="1"/>
              <a:endCxn id="13" idx="0"/>
            </p:cNvCxnSpPr>
            <p:nvPr/>
          </p:nvCxnSpPr>
          <p:spPr bwMode="auto">
            <a:xfrm flipH="1">
              <a:off x="1316" y="3120"/>
              <a:ext cx="220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1011" y="3218"/>
              <a:ext cx="660" cy="607"/>
              <a:chOff x="2256" y="2352"/>
              <a:chExt cx="816" cy="908"/>
            </a:xfrm>
          </p:grpSpPr>
          <p:sp>
            <p:nvSpPr>
              <p:cNvPr id="13" name="AutoShape 8"/>
              <p:cNvSpPr>
                <a:spLocks noChangeArrowheads="1"/>
              </p:cNvSpPr>
              <p:nvPr/>
            </p:nvSpPr>
            <p:spPr bwMode="auto">
              <a:xfrm>
                <a:off x="2527" y="2352"/>
                <a:ext cx="220" cy="178"/>
              </a:xfrm>
              <a:prstGeom prst="flowChartOffpageConnec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 eaLnBrk="0" hangingPunct="0">
                  <a:lnSpc>
                    <a:spcPct val="80000"/>
                  </a:lnSpc>
                </a:pPr>
                <a:endParaRPr lang="fr-FR" sz="1400">
                  <a:latin typeface="Arial" pitchFamily="34" charset="0"/>
                </a:endParaRPr>
              </a:p>
            </p:txBody>
          </p:sp>
          <p:grpSp>
            <p:nvGrpSpPr>
              <p:cNvPr id="14" name="Group 9"/>
              <p:cNvGrpSpPr>
                <a:grpSpLocks/>
              </p:cNvGrpSpPr>
              <p:nvPr/>
            </p:nvGrpSpPr>
            <p:grpSpPr bwMode="auto">
              <a:xfrm>
                <a:off x="2256" y="2527"/>
                <a:ext cx="816" cy="733"/>
                <a:chOff x="2283" y="2544"/>
                <a:chExt cx="885" cy="778"/>
              </a:xfrm>
            </p:grpSpPr>
            <p:sp>
              <p:nvSpPr>
                <p:cNvPr id="1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283" y="2544"/>
                  <a:ext cx="885" cy="19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/>
                <a:lstStyle/>
                <a:p>
                  <a:pPr algn="ctr" eaLnBrk="0" hangingPunct="0">
                    <a:spcBef>
                      <a:spcPct val="50000"/>
                    </a:spcBef>
                  </a:pPr>
                  <a:endParaRPr lang="fr-FR" sz="1200">
                    <a:latin typeface="Arial" pitchFamily="34" charset="0"/>
                  </a:endParaRPr>
                </a:p>
              </p:txBody>
            </p:sp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83" y="2736"/>
                  <a:ext cx="885" cy="3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/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fr-FR" sz="1200">
                    <a:latin typeface="Arial" pitchFamily="34" charset="0"/>
                  </a:endParaRPr>
                </a:p>
                <a:p>
                  <a:pPr algn="ctr" eaLnBrk="0" hangingPunct="0">
                    <a:spcBef>
                      <a:spcPct val="50000"/>
                    </a:spcBef>
                  </a:pPr>
                  <a:endParaRPr lang="fr-FR" sz="1200">
                    <a:latin typeface="Arial" pitchFamily="34" charset="0"/>
                  </a:endParaRPr>
                </a:p>
              </p:txBody>
            </p:sp>
            <p:sp>
              <p:nvSpPr>
                <p:cNvPr id="1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283" y="3120"/>
                  <a:ext cx="885" cy="20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/>
                <a:lstStyle/>
                <a:p>
                  <a:pPr algn="ctr" eaLnBrk="0" hangingPunct="0">
                    <a:spcBef>
                      <a:spcPct val="50000"/>
                    </a:spcBef>
                  </a:pPr>
                  <a:endParaRPr lang="fr-FR" sz="1200"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768" y="3024"/>
              <a:ext cx="336" cy="189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/>
              <a:endParaRPr lang="fr-FR" sz="1200">
                <a:latin typeface="Arial" pitchFamily="34" charset="0"/>
              </a:endParaRPr>
            </a:p>
          </p:txBody>
        </p:sp>
        <p:sp>
          <p:nvSpPr>
            <p:cNvPr id="12" name="AutoShape 14"/>
            <p:cNvSpPr>
              <a:spLocks noChangeArrowheads="1"/>
            </p:cNvSpPr>
            <p:nvPr/>
          </p:nvSpPr>
          <p:spPr bwMode="auto">
            <a:xfrm>
              <a:off x="1536" y="3040"/>
              <a:ext cx="270" cy="162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0" hangingPunct="0"/>
              <a:endParaRPr lang="fr-FR" sz="1200">
                <a:latin typeface="Arial" pitchFamily="34" charset="0"/>
              </a:endParaRPr>
            </a:p>
          </p:txBody>
        </p:sp>
      </p:grp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630468" y="4624388"/>
            <a:ext cx="490538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4000" b="1">
                <a:solidFill>
                  <a:srgbClr val="FF0066"/>
                </a:solidFill>
                <a:latin typeface="Arial" pitchFamily="34" charset="0"/>
              </a:rPr>
              <a:t>?</a:t>
            </a:r>
          </a:p>
        </p:txBody>
      </p: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5332393" y="3521075"/>
            <a:ext cx="1241425" cy="1009650"/>
            <a:chOff x="2256" y="2352"/>
            <a:chExt cx="816" cy="912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auto">
            <a:xfrm>
              <a:off x="2527" y="2352"/>
              <a:ext cx="220" cy="178"/>
            </a:xfrm>
            <a:prstGeom prst="flowChartOffpageConnector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hangingPunct="0">
                <a:lnSpc>
                  <a:spcPct val="80000"/>
                </a:lnSpc>
              </a:pPr>
              <a:endParaRPr lang="fr-FR" sz="1400">
                <a:latin typeface="Arial" pitchFamily="34" charset="0"/>
              </a:endParaRPr>
            </a:p>
          </p:txBody>
        </p:sp>
        <p:grpSp>
          <p:nvGrpSpPr>
            <p:cNvPr id="21" name="Group 18"/>
            <p:cNvGrpSpPr>
              <a:grpSpLocks/>
            </p:cNvGrpSpPr>
            <p:nvPr/>
          </p:nvGrpSpPr>
          <p:grpSpPr bwMode="auto">
            <a:xfrm>
              <a:off x="2256" y="2527"/>
              <a:ext cx="816" cy="733"/>
              <a:chOff x="2283" y="2544"/>
              <a:chExt cx="885" cy="778"/>
            </a:xfrm>
          </p:grpSpPr>
          <p:sp>
            <p:nvSpPr>
              <p:cNvPr id="22" name="Text Box 19"/>
              <p:cNvSpPr txBox="1">
                <a:spLocks noChangeArrowheads="1"/>
              </p:cNvSpPr>
              <p:nvPr/>
            </p:nvSpPr>
            <p:spPr bwMode="auto">
              <a:xfrm>
                <a:off x="2283" y="2544"/>
                <a:ext cx="885" cy="1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fr-FR" sz="1200">
                  <a:latin typeface="Arial" pitchFamily="34" charset="0"/>
                </a:endParaRPr>
              </a:p>
            </p:txBody>
          </p:sp>
          <p:sp>
            <p:nvSpPr>
              <p:cNvPr id="23" name="Text Box 20"/>
              <p:cNvSpPr txBox="1">
                <a:spLocks noChangeArrowheads="1"/>
              </p:cNvSpPr>
              <p:nvPr/>
            </p:nvSpPr>
            <p:spPr bwMode="auto">
              <a:xfrm>
                <a:off x="2283" y="2736"/>
                <a:ext cx="885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eaLnBrk="0" hangingPunct="0">
                  <a:spcBef>
                    <a:spcPct val="50000"/>
                  </a:spcBef>
                </a:pPr>
                <a:endParaRPr lang="fr-FR" sz="1200">
                  <a:latin typeface="Arial" pitchFamily="34" charset="0"/>
                </a:endParaRPr>
              </a:p>
              <a:p>
                <a:pPr algn="ctr" eaLnBrk="0" hangingPunct="0">
                  <a:spcBef>
                    <a:spcPct val="50000"/>
                  </a:spcBef>
                </a:pPr>
                <a:endParaRPr lang="fr-FR" sz="1200">
                  <a:latin typeface="Arial" pitchFamily="34" charset="0"/>
                </a:endParaRPr>
              </a:p>
            </p:txBody>
          </p:sp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2283" y="3120"/>
                <a:ext cx="885" cy="2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fr-FR" sz="1200">
                  <a:latin typeface="Arial" pitchFamily="34" charset="0"/>
                </a:endParaRPr>
              </a:p>
            </p:txBody>
          </p:sp>
        </p:grpSp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6030893" y="4783138"/>
            <a:ext cx="1241425" cy="815975"/>
            <a:chOff x="2256" y="2352"/>
            <a:chExt cx="816" cy="912"/>
          </a:xfrm>
        </p:grpSpPr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2527" y="2352"/>
              <a:ext cx="220" cy="178"/>
            </a:xfrm>
            <a:prstGeom prst="flowChartOffpageConnector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hangingPunct="0">
                <a:lnSpc>
                  <a:spcPct val="80000"/>
                </a:lnSpc>
              </a:pPr>
              <a:endParaRPr lang="fr-FR" sz="1400">
                <a:latin typeface="Arial" pitchFamily="34" charset="0"/>
              </a:endParaRPr>
            </a:p>
          </p:txBody>
        </p:sp>
        <p:grpSp>
          <p:nvGrpSpPr>
            <p:cNvPr id="27" name="Group 24"/>
            <p:cNvGrpSpPr>
              <a:grpSpLocks/>
            </p:cNvGrpSpPr>
            <p:nvPr/>
          </p:nvGrpSpPr>
          <p:grpSpPr bwMode="auto">
            <a:xfrm>
              <a:off x="2256" y="2527"/>
              <a:ext cx="816" cy="733"/>
              <a:chOff x="2283" y="2544"/>
              <a:chExt cx="885" cy="778"/>
            </a:xfrm>
          </p:grpSpPr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2283" y="2544"/>
                <a:ext cx="885" cy="1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fr-FR" sz="1200">
                  <a:latin typeface="Arial" pitchFamily="34" charset="0"/>
                </a:endParaRPr>
              </a:p>
            </p:txBody>
          </p:sp>
          <p:sp>
            <p:nvSpPr>
              <p:cNvPr id="29" name="Text Box 26"/>
              <p:cNvSpPr txBox="1">
                <a:spLocks noChangeArrowheads="1"/>
              </p:cNvSpPr>
              <p:nvPr/>
            </p:nvSpPr>
            <p:spPr bwMode="auto">
              <a:xfrm>
                <a:off x="2283" y="2736"/>
                <a:ext cx="885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eaLnBrk="0" hangingPunct="0">
                  <a:spcBef>
                    <a:spcPct val="50000"/>
                  </a:spcBef>
                </a:pPr>
                <a:endParaRPr lang="fr-FR" sz="1200">
                  <a:latin typeface="Arial" pitchFamily="34" charset="0"/>
                </a:endParaRPr>
              </a:p>
              <a:p>
                <a:pPr algn="ctr" eaLnBrk="0" hangingPunct="0">
                  <a:spcBef>
                    <a:spcPct val="50000"/>
                  </a:spcBef>
                </a:pPr>
                <a:endParaRPr lang="fr-FR" sz="1200">
                  <a:latin typeface="Arial" pitchFamily="34" charset="0"/>
                </a:endParaRPr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2283" y="3120"/>
                <a:ext cx="885" cy="2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fr-FR" sz="1200">
                  <a:latin typeface="Arial" pitchFamily="34" charset="0"/>
                </a:endParaRPr>
              </a:p>
            </p:txBody>
          </p:sp>
        </p:grpSp>
      </p:grpSp>
      <p:cxnSp>
        <p:nvCxnSpPr>
          <p:cNvPr id="31" name="AutoShape 28"/>
          <p:cNvCxnSpPr>
            <a:cxnSpLocks noChangeShapeType="1"/>
          </p:cNvCxnSpPr>
          <p:nvPr/>
        </p:nvCxnSpPr>
        <p:spPr bwMode="auto">
          <a:xfrm rot="16200000" flipH="1">
            <a:off x="6167418" y="4329113"/>
            <a:ext cx="231775" cy="65722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2" name="AutoShape 29"/>
          <p:cNvSpPr>
            <a:spLocks noChangeArrowheads="1"/>
          </p:cNvSpPr>
          <p:nvPr/>
        </p:nvSpPr>
        <p:spPr bwMode="auto">
          <a:xfrm>
            <a:off x="6573818" y="3200400"/>
            <a:ext cx="644525" cy="31591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0" hangingPunct="0"/>
            <a:endParaRPr lang="fr-FR" sz="1200">
              <a:latin typeface="Arial" pitchFamily="34" charset="0"/>
            </a:endParaRPr>
          </a:p>
        </p:txBody>
      </p:sp>
      <p:cxnSp>
        <p:nvCxnSpPr>
          <p:cNvPr id="33" name="AutoShape 30"/>
          <p:cNvCxnSpPr>
            <a:cxnSpLocks noChangeShapeType="1"/>
            <a:stCxn id="32" idx="1"/>
          </p:cNvCxnSpPr>
          <p:nvPr/>
        </p:nvCxnSpPr>
        <p:spPr bwMode="auto">
          <a:xfrm rot="10800000" flipV="1">
            <a:off x="5911831" y="3360738"/>
            <a:ext cx="650875" cy="150812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34" name="Group 31"/>
          <p:cNvGrpSpPr>
            <a:grpSpLocks/>
          </p:cNvGrpSpPr>
          <p:nvPr/>
        </p:nvGrpSpPr>
        <p:grpSpPr bwMode="auto">
          <a:xfrm>
            <a:off x="5849918" y="4446588"/>
            <a:ext cx="542925" cy="252412"/>
            <a:chOff x="1920" y="3696"/>
            <a:chExt cx="288" cy="144"/>
          </a:xfrm>
        </p:grpSpPr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V="1">
              <a:off x="1968" y="3696"/>
              <a:ext cx="240" cy="144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fr-FR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1920" y="3696"/>
              <a:ext cx="240" cy="144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fr-FR"/>
            </a:p>
          </p:txBody>
        </p:sp>
      </p:grpSp>
      <p:sp>
        <p:nvSpPr>
          <p:cNvPr id="37" name="AutoShape 34"/>
          <p:cNvSpPr>
            <a:spLocks noChangeArrowheads="1"/>
          </p:cNvSpPr>
          <p:nvPr/>
        </p:nvSpPr>
        <p:spPr bwMode="auto">
          <a:xfrm>
            <a:off x="6322993" y="5856288"/>
            <a:ext cx="644525" cy="315912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0" hangingPunct="0"/>
            <a:endParaRPr lang="fr-FR" sz="1200">
              <a:latin typeface="Arial" pitchFamily="34" charset="0"/>
            </a:endParaRPr>
          </a:p>
        </p:txBody>
      </p:sp>
      <p:cxnSp>
        <p:nvCxnSpPr>
          <p:cNvPr id="38" name="AutoShape 35"/>
          <p:cNvCxnSpPr>
            <a:cxnSpLocks noChangeShapeType="1"/>
            <a:endCxn id="37" idx="0"/>
          </p:cNvCxnSpPr>
          <p:nvPr/>
        </p:nvCxnSpPr>
        <p:spPr bwMode="auto">
          <a:xfrm flipH="1">
            <a:off x="6645256" y="5608638"/>
            <a:ext cx="6350" cy="2381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Vérifications Syntaxiques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14346" y="1357298"/>
            <a:ext cx="9144000" cy="105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9150" lvl="1" algn="just"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  <a:tabLst>
                <a:tab pos="8374063" algn="r"/>
              </a:tabLst>
            </a:pPr>
            <a:r>
              <a:rPr lang="fr-FR" sz="2400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pas d</a:t>
            </a:r>
            <a:r>
              <a:rPr lang="ja-JP" altLang="fr-FR" sz="2400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fr-FR" altLang="ja-JP" sz="2400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enchaînement direct</a:t>
            </a:r>
            <a:r>
              <a:rPr lang="fr-FR" altLang="ja-JP" sz="2400" dirty="0" smtClean="0">
                <a:latin typeface="Times New Roman" pitchFamily="18" charset="0"/>
                <a:cs typeface="Times New Roman" pitchFamily="18" charset="0"/>
              </a:rPr>
              <a:t> des événements , états.</a:t>
            </a:r>
          </a:p>
          <a:p>
            <a:pPr marL="819150" lvl="1" algn="just">
              <a:lnSpc>
                <a:spcPct val="90000"/>
              </a:lnSpc>
              <a:spcBef>
                <a:spcPts val="1200"/>
              </a:spcBef>
              <a:buFont typeface="Arial" pitchFamily="34" charset="0"/>
              <a:buChar char="•"/>
              <a:tabLst>
                <a:tab pos="8374063" algn="r"/>
              </a:tabLst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à chaque règle d</a:t>
            </a:r>
            <a:r>
              <a:rPr lang="ja-JP" altLang="fr-FR" sz="24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fr-FR" altLang="ja-JP" sz="2400" dirty="0" smtClean="0">
                <a:latin typeface="Times New Roman" pitchFamily="18" charset="0"/>
                <a:cs typeface="Times New Roman" pitchFamily="18" charset="0"/>
              </a:rPr>
              <a:t>émission doit être associé </a:t>
            </a:r>
            <a:r>
              <a:rPr lang="fr-FR" altLang="ja-JP" sz="2400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au moins un</a:t>
            </a:r>
            <a:r>
              <a:rPr lang="fr-FR" altLang="ja-JP" sz="2400" dirty="0" smtClean="0">
                <a:latin typeface="Times New Roman" pitchFamily="18" charset="0"/>
                <a:cs typeface="Times New Roman" pitchFamily="18" charset="0"/>
              </a:rPr>
              <a:t> résultat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285984" y="3643314"/>
            <a:ext cx="1600200" cy="1031875"/>
            <a:chOff x="2256" y="2352"/>
            <a:chExt cx="816" cy="912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2527" y="2352"/>
              <a:ext cx="220" cy="178"/>
            </a:xfrm>
            <a:prstGeom prst="flowChartOffpageConnector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hangingPunct="0">
                <a:lnSpc>
                  <a:spcPct val="80000"/>
                </a:lnSpc>
              </a:pPr>
              <a:endParaRPr lang="fr-FR" sz="1400">
                <a:latin typeface="Arial" pitchFamily="34" charset="0"/>
              </a:endParaRPr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256" y="2527"/>
              <a:ext cx="816" cy="733"/>
              <a:chOff x="2283" y="2544"/>
              <a:chExt cx="885" cy="778"/>
            </a:xfrm>
          </p:grpSpPr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2283" y="2544"/>
                <a:ext cx="885" cy="1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fr-FR" sz="1200">
                  <a:latin typeface="Arial" pitchFamily="34" charset="0"/>
                </a:endParaRPr>
              </a:p>
            </p:txBody>
          </p:sp>
          <p:sp>
            <p:nvSpPr>
              <p:cNvPr id="8" name="Text Box 8"/>
              <p:cNvSpPr txBox="1">
                <a:spLocks noChangeArrowheads="1"/>
              </p:cNvSpPr>
              <p:nvPr/>
            </p:nvSpPr>
            <p:spPr bwMode="auto">
              <a:xfrm>
                <a:off x="2283" y="2736"/>
                <a:ext cx="885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eaLnBrk="0" hangingPunct="0">
                  <a:spcBef>
                    <a:spcPct val="50000"/>
                  </a:spcBef>
                </a:pPr>
                <a:endParaRPr lang="fr-FR" sz="1200">
                  <a:latin typeface="Arial" pitchFamily="34" charset="0"/>
                </a:endParaRPr>
              </a:p>
              <a:p>
                <a:pPr algn="ctr" eaLnBrk="0" hangingPunct="0">
                  <a:spcBef>
                    <a:spcPct val="50000"/>
                  </a:spcBef>
                </a:pPr>
                <a:endParaRPr lang="fr-FR" sz="1200">
                  <a:latin typeface="Arial" pitchFamily="34" charset="0"/>
                </a:endParaRPr>
              </a:p>
            </p:txBody>
          </p:sp>
          <p:sp>
            <p:nvSpPr>
              <p:cNvPr id="9" name="Text Box 9"/>
              <p:cNvSpPr txBox="1">
                <a:spLocks noChangeArrowheads="1"/>
              </p:cNvSpPr>
              <p:nvPr/>
            </p:nvSpPr>
            <p:spPr bwMode="auto">
              <a:xfrm>
                <a:off x="2283" y="3120"/>
                <a:ext cx="885" cy="2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fr-FR" sz="1200">
                  <a:latin typeface="Arial" pitchFamily="34" charset="0"/>
                </a:endParaRPr>
              </a:p>
            </p:txBody>
          </p:sp>
        </p:grpSp>
      </p:grp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2271696" y="4932364"/>
            <a:ext cx="1631950" cy="25876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2271696" y="5448302"/>
            <a:ext cx="1631950" cy="258762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cxnSp>
        <p:nvCxnSpPr>
          <p:cNvPr id="12" name="AutoShape 12"/>
          <p:cNvCxnSpPr>
            <a:cxnSpLocks noChangeShapeType="1"/>
            <a:endCxn id="10" idx="0"/>
          </p:cNvCxnSpPr>
          <p:nvPr/>
        </p:nvCxnSpPr>
        <p:spPr bwMode="auto">
          <a:xfrm>
            <a:off x="3087671" y="4686302"/>
            <a:ext cx="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13"/>
          <p:cNvCxnSpPr>
            <a:cxnSpLocks noChangeShapeType="1"/>
            <a:stCxn id="10" idx="2"/>
            <a:endCxn id="11" idx="0"/>
          </p:cNvCxnSpPr>
          <p:nvPr/>
        </p:nvCxnSpPr>
        <p:spPr bwMode="auto">
          <a:xfrm>
            <a:off x="3087671" y="5202239"/>
            <a:ext cx="0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1922446" y="3062289"/>
            <a:ext cx="830263" cy="31591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0" hangingPunct="0"/>
            <a:endParaRPr lang="fr-FR" sz="1200">
              <a:latin typeface="Arial" pitchFamily="34" charset="0"/>
            </a:endParaRP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2797159" y="5191127"/>
            <a:ext cx="698500" cy="257175"/>
            <a:chOff x="1920" y="3696"/>
            <a:chExt cx="288" cy="144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1968" y="3696"/>
              <a:ext cx="240" cy="144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fr-FR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920" y="3696"/>
              <a:ext cx="240" cy="144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fr-FR"/>
            </a:p>
          </p:txBody>
        </p:sp>
      </p:grpSp>
      <p:cxnSp>
        <p:nvCxnSpPr>
          <p:cNvPr id="18" name="AutoShape 18"/>
          <p:cNvCxnSpPr>
            <a:cxnSpLocks noChangeShapeType="1"/>
            <a:stCxn id="14" idx="2"/>
          </p:cNvCxnSpPr>
          <p:nvPr/>
        </p:nvCxnSpPr>
        <p:spPr bwMode="auto">
          <a:xfrm>
            <a:off x="2338371" y="3387727"/>
            <a:ext cx="695325" cy="2460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3378184" y="3062289"/>
            <a:ext cx="830262" cy="31591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0" hangingPunct="0"/>
            <a:endParaRPr lang="fr-FR" sz="1200">
              <a:latin typeface="Arial" pitchFamily="34" charset="0"/>
            </a:endParaRPr>
          </a:p>
        </p:txBody>
      </p:sp>
      <p:cxnSp>
        <p:nvCxnSpPr>
          <p:cNvPr id="20" name="AutoShape 20"/>
          <p:cNvCxnSpPr>
            <a:cxnSpLocks noChangeShapeType="1"/>
            <a:stCxn id="19" idx="2"/>
          </p:cNvCxnSpPr>
          <p:nvPr/>
        </p:nvCxnSpPr>
        <p:spPr bwMode="auto">
          <a:xfrm flipH="1">
            <a:off x="3033696" y="3387727"/>
            <a:ext cx="760413" cy="2460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5989621" y="3724277"/>
            <a:ext cx="1647825" cy="1150937"/>
            <a:chOff x="3504" y="2400"/>
            <a:chExt cx="720" cy="720"/>
          </a:xfrm>
        </p:grpSpPr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3767" y="2400"/>
              <a:ext cx="194" cy="140"/>
            </a:xfrm>
            <a:prstGeom prst="flowChartOffpageConnector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hangingPunct="0">
                <a:lnSpc>
                  <a:spcPct val="80000"/>
                </a:lnSpc>
              </a:pPr>
              <a:endParaRPr lang="fr-FR" sz="1400">
                <a:latin typeface="Arial" pitchFamily="34" charset="0"/>
              </a:endParaRPr>
            </a:p>
          </p:txBody>
        </p:sp>
        <p:grpSp>
          <p:nvGrpSpPr>
            <p:cNvPr id="23" name="Group 23"/>
            <p:cNvGrpSpPr>
              <a:grpSpLocks/>
            </p:cNvGrpSpPr>
            <p:nvPr/>
          </p:nvGrpSpPr>
          <p:grpSpPr bwMode="auto">
            <a:xfrm>
              <a:off x="3504" y="2540"/>
              <a:ext cx="720" cy="580"/>
              <a:chOff x="3504" y="2590"/>
              <a:chExt cx="1008" cy="734"/>
            </a:xfrm>
          </p:grpSpPr>
          <p:sp>
            <p:nvSpPr>
              <p:cNvPr id="24" name="Text Box 24"/>
              <p:cNvSpPr txBox="1">
                <a:spLocks noChangeArrowheads="1"/>
              </p:cNvSpPr>
              <p:nvPr/>
            </p:nvSpPr>
            <p:spPr bwMode="auto">
              <a:xfrm>
                <a:off x="3504" y="2590"/>
                <a:ext cx="1008" cy="18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fr-FR" sz="1200">
                  <a:latin typeface="Arial" pitchFamily="34" charset="0"/>
                </a:endParaRPr>
              </a:p>
            </p:txBody>
          </p:sp>
          <p:sp>
            <p:nvSpPr>
              <p:cNvPr id="25" name="Text Box 25"/>
              <p:cNvSpPr txBox="1">
                <a:spLocks noChangeArrowheads="1"/>
              </p:cNvSpPr>
              <p:nvPr/>
            </p:nvSpPr>
            <p:spPr bwMode="auto">
              <a:xfrm>
                <a:off x="3504" y="2771"/>
                <a:ext cx="1008" cy="3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eaLnBrk="0" hangingPunct="0">
                  <a:spcBef>
                    <a:spcPct val="50000"/>
                  </a:spcBef>
                </a:pPr>
                <a:endParaRPr lang="fr-FR" sz="1200">
                  <a:latin typeface="Arial" pitchFamily="34" charset="0"/>
                </a:endParaRPr>
              </a:p>
              <a:p>
                <a:pPr algn="ctr" eaLnBrk="0" hangingPunct="0">
                  <a:spcBef>
                    <a:spcPct val="50000"/>
                  </a:spcBef>
                </a:pPr>
                <a:endParaRPr lang="fr-FR" sz="1200">
                  <a:latin typeface="Arial" pitchFamily="34" charset="0"/>
                </a:endParaRPr>
              </a:p>
            </p:txBody>
          </p:sp>
          <p:sp>
            <p:nvSpPr>
              <p:cNvPr id="26" name="Text Box 26"/>
              <p:cNvSpPr txBox="1">
                <a:spLocks noChangeArrowheads="1"/>
              </p:cNvSpPr>
              <p:nvPr/>
            </p:nvSpPr>
            <p:spPr bwMode="auto">
              <a:xfrm>
                <a:off x="3504" y="3133"/>
                <a:ext cx="480" cy="19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fr-FR" sz="1200">
                  <a:latin typeface="Arial" pitchFamily="34" charset="0"/>
                </a:endParaRPr>
              </a:p>
            </p:txBody>
          </p:sp>
          <p:sp>
            <p:nvSpPr>
              <p:cNvPr id="27" name="Text Box 27"/>
              <p:cNvSpPr txBox="1">
                <a:spLocks noChangeArrowheads="1"/>
              </p:cNvSpPr>
              <p:nvPr/>
            </p:nvSpPr>
            <p:spPr bwMode="auto">
              <a:xfrm>
                <a:off x="3984" y="3133"/>
                <a:ext cx="528" cy="19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fr-FR" sz="1200">
                  <a:latin typeface="Arial" pitchFamily="34" charset="0"/>
                </a:endParaRPr>
              </a:p>
            </p:txBody>
          </p:sp>
        </p:grpSp>
      </p:grpSp>
      <p:sp>
        <p:nvSpPr>
          <p:cNvPr id="28" name="AutoShape 28"/>
          <p:cNvSpPr>
            <a:spLocks noChangeArrowheads="1"/>
          </p:cNvSpPr>
          <p:nvPr/>
        </p:nvSpPr>
        <p:spPr bwMode="auto">
          <a:xfrm>
            <a:off x="5537184" y="5168902"/>
            <a:ext cx="1225550" cy="315912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0" hangingPunct="0"/>
            <a:endParaRPr lang="fr-FR" sz="1200">
              <a:latin typeface="Arial" pitchFamily="34" charset="0"/>
            </a:endParaRPr>
          </a:p>
        </p:txBody>
      </p:sp>
      <p:cxnSp>
        <p:nvCxnSpPr>
          <p:cNvPr id="29" name="AutoShape 29"/>
          <p:cNvCxnSpPr>
            <a:cxnSpLocks noChangeShapeType="1"/>
            <a:endCxn id="28" idx="0"/>
          </p:cNvCxnSpPr>
          <p:nvPr/>
        </p:nvCxnSpPr>
        <p:spPr bwMode="auto">
          <a:xfrm flipH="1">
            <a:off x="6149959" y="4884739"/>
            <a:ext cx="231775" cy="274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AutoShape 30"/>
          <p:cNvSpPr>
            <a:spLocks noChangeArrowheads="1"/>
          </p:cNvSpPr>
          <p:nvPr/>
        </p:nvSpPr>
        <p:spPr bwMode="auto">
          <a:xfrm>
            <a:off x="6200759" y="3062289"/>
            <a:ext cx="1225550" cy="31591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0" hangingPunct="0"/>
            <a:endParaRPr lang="fr-FR" sz="1200">
              <a:latin typeface="Arial" pitchFamily="34" charset="0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7040546" y="4525964"/>
            <a:ext cx="490538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4000" b="1">
                <a:solidFill>
                  <a:srgbClr val="FF0066"/>
                </a:solidFill>
                <a:latin typeface="Arial" pitchFamily="34" charset="0"/>
              </a:rPr>
              <a:t>?</a:t>
            </a:r>
          </a:p>
        </p:txBody>
      </p:sp>
      <p:cxnSp>
        <p:nvCxnSpPr>
          <p:cNvPr id="32" name="AutoShape 32"/>
          <p:cNvCxnSpPr>
            <a:cxnSpLocks noChangeShapeType="1"/>
            <a:stCxn id="30" idx="2"/>
          </p:cNvCxnSpPr>
          <p:nvPr/>
        </p:nvCxnSpPr>
        <p:spPr bwMode="auto">
          <a:xfrm>
            <a:off x="6813534" y="3387727"/>
            <a:ext cx="0" cy="3270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Vérifications Sémantique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642974" y="1500174"/>
            <a:ext cx="9786974" cy="4715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9150" lvl="1" algn="just">
              <a:lnSpc>
                <a:spcPct val="80000"/>
              </a:lnSpc>
              <a:spcBef>
                <a:spcPts val="1200"/>
              </a:spcBef>
              <a:buFont typeface="Arial" pitchFamily="34" charset="0"/>
              <a:buChar char="•"/>
              <a:tabLst>
                <a:tab pos="8374063" algn="r"/>
              </a:tabLst>
            </a:pPr>
            <a:r>
              <a:rPr lang="fr-FR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</a:rPr>
              <a:t> cohérence modèle de contexte </a:t>
            </a:r>
            <a:r>
              <a:rPr lang="fr-FR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/ </a:t>
            </a:r>
            <a:r>
              <a:rPr lang="fr-FR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</a:rPr>
              <a:t>MCT</a:t>
            </a:r>
          </a:p>
          <a:p>
            <a:pPr marL="1238250" lvl="2" algn="just">
              <a:lnSpc>
                <a:spcPct val="80000"/>
              </a:lnSpc>
              <a:spcBef>
                <a:spcPts val="1200"/>
              </a:spcBef>
              <a:buFont typeface="Arial" pitchFamily="34" charset="0"/>
              <a:buChar char="•"/>
              <a:tabLst>
                <a:tab pos="8374063" algn="r"/>
              </a:tabLst>
            </a:pPr>
            <a:r>
              <a:rPr lang="fr-FR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</a:rPr>
              <a:t> un flux entrant </a:t>
            </a:r>
            <a:r>
              <a:rPr lang="fr-FR" sz="2400" b="1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</a:t>
            </a:r>
            <a:r>
              <a:rPr lang="fr-FR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un événement déclencheur</a:t>
            </a:r>
          </a:p>
          <a:p>
            <a:pPr marL="1238250" lvl="2" algn="just">
              <a:lnSpc>
                <a:spcPct val="80000"/>
              </a:lnSpc>
              <a:spcBef>
                <a:spcPts val="1200"/>
              </a:spcBef>
              <a:buFont typeface="Arial" pitchFamily="34" charset="0"/>
              <a:buChar char="•"/>
              <a:tabLst>
                <a:tab pos="8374063" algn="r"/>
              </a:tabLst>
            </a:pPr>
            <a:r>
              <a:rPr lang="fr-FR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un flux sortant </a:t>
            </a:r>
            <a:r>
              <a:rPr lang="fr-FR" sz="2400" b="1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</a:t>
            </a:r>
            <a:r>
              <a:rPr lang="fr-FR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un événement résultat</a:t>
            </a:r>
          </a:p>
          <a:p>
            <a:pPr marL="819150" lvl="1" algn="just">
              <a:lnSpc>
                <a:spcPct val="90000"/>
              </a:lnSpc>
              <a:spcBef>
                <a:spcPts val="1200"/>
              </a:spcBef>
              <a:buFont typeface="Arial" pitchFamily="34" charset="0"/>
              <a:buChar char="•"/>
              <a:tabLst>
                <a:tab pos="8374063" algn="r"/>
              </a:tabLst>
            </a:pPr>
            <a:r>
              <a:rPr lang="fr-FR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les opérations représentent des traitements effectivement faits par le domaine et non par un acteur externe !</a:t>
            </a:r>
          </a:p>
          <a:p>
            <a:pPr marL="819150" lvl="1" algn="just">
              <a:lnSpc>
                <a:spcPct val="90000"/>
              </a:lnSpc>
              <a:spcBef>
                <a:spcPts val="1200"/>
              </a:spcBef>
              <a:buFont typeface="Arial" pitchFamily="34" charset="0"/>
              <a:buChar char="•"/>
              <a:tabLst>
                <a:tab pos="8374063" algn="r"/>
              </a:tabLst>
            </a:pPr>
            <a:endParaRPr lang="fr-FR" sz="2400" dirty="0" smtClean="0">
              <a:solidFill>
                <a:srgbClr val="0F366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819150" lvl="1" algn="just">
              <a:lnSpc>
                <a:spcPct val="90000"/>
              </a:lnSpc>
              <a:spcBef>
                <a:spcPts val="1200"/>
              </a:spcBef>
              <a:buFont typeface="Arial" pitchFamily="34" charset="0"/>
              <a:buChar char="•"/>
              <a:tabLst>
                <a:tab pos="8374063" algn="r"/>
              </a:tabLst>
            </a:pPr>
            <a:r>
              <a:rPr lang="fr-FR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deux opérations ne doivent pas pouvoir être systématiquement déclenchées l</a:t>
            </a:r>
            <a:r>
              <a:rPr lang="ja-JP" altLang="fr-FR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’</a:t>
            </a:r>
            <a:r>
              <a:rPr lang="fr-FR" altLang="ja-JP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une après l</a:t>
            </a:r>
            <a:r>
              <a:rPr lang="ja-JP" altLang="fr-FR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’</a:t>
            </a:r>
            <a:r>
              <a:rPr lang="fr-FR" altLang="ja-JP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autre sans attente conceptuelle (= attente d</a:t>
            </a:r>
            <a:r>
              <a:rPr lang="ja-JP" altLang="fr-FR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’</a:t>
            </a:r>
            <a:r>
              <a:rPr lang="fr-FR" altLang="ja-JP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un événement )  S</a:t>
            </a:r>
            <a:r>
              <a:rPr lang="fr-FR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 c</a:t>
            </a:r>
            <a:r>
              <a:rPr lang="ja-JP" altLang="fr-FR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’</a:t>
            </a:r>
            <a:r>
              <a:rPr lang="fr-FR" altLang="ja-JP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est le cas il faut les regrouper en une seule opération !</a:t>
            </a:r>
            <a:endParaRPr lang="fr-FR" sz="2400" dirty="0" smtClean="0">
              <a:solidFill>
                <a:srgbClr val="0F366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819150" lvl="1" algn="just">
              <a:lnSpc>
                <a:spcPct val="90000"/>
              </a:lnSpc>
              <a:spcBef>
                <a:spcPts val="1200"/>
              </a:spcBef>
              <a:buFont typeface="Arial" pitchFamily="34" charset="0"/>
              <a:buChar char="•"/>
              <a:tabLst>
                <a:tab pos="8374063" algn="r"/>
              </a:tabLst>
            </a:pPr>
            <a:endParaRPr lang="fr-FR" sz="2400" dirty="0" smtClean="0">
              <a:solidFill>
                <a:srgbClr val="0F366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2"/>
          <p:cNvSpPr>
            <a:spLocks noChangeArrowheads="1"/>
          </p:cNvSpPr>
          <p:nvPr/>
        </p:nvSpPr>
        <p:spPr bwMode="auto">
          <a:xfrm>
            <a:off x="2133602" y="1295400"/>
            <a:ext cx="4041775" cy="1447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fr-FR" sz="2400" b="1">
                <a:solidFill>
                  <a:srgbClr val="FF0000"/>
                </a:solidFill>
                <a:latin typeface="Times New Roman" pitchFamily="18" charset="0"/>
              </a:rPr>
              <a:t>Domaine ou sous-domaine</a:t>
            </a: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2208214" y="4418014"/>
            <a:ext cx="4041775" cy="14509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1147764" y="995364"/>
            <a:ext cx="1062037" cy="8334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4267200" y="4764"/>
            <a:ext cx="0" cy="1290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>
            <a:off x="6176964" y="842964"/>
            <a:ext cx="1443037" cy="1062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4957764" y="2671764"/>
            <a:ext cx="452437" cy="604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 flipH="1">
            <a:off x="2595564" y="2671764"/>
            <a:ext cx="604837" cy="528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62001" y="381001"/>
            <a:ext cx="334950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fr-FR" sz="2400" b="1">
                <a:latin typeface="Times New Roman" pitchFamily="18" charset="0"/>
              </a:rPr>
              <a:t>Messages reçus à traiter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5715002" y="2667001"/>
            <a:ext cx="300563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fr-FR" sz="2400" b="1">
                <a:latin typeface="Times New Roman" pitchFamily="18" charset="0"/>
              </a:rPr>
              <a:t>Messages émis traités</a:t>
            </a: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2436814" y="5103814"/>
            <a:ext cx="917575" cy="23177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3503614" y="4646614"/>
            <a:ext cx="917575" cy="23177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4189414" y="5484814"/>
            <a:ext cx="917575" cy="23177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5027614" y="4875214"/>
            <a:ext cx="917575" cy="23177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3962400" y="4119564"/>
            <a:ext cx="0" cy="528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5414964" y="4348164"/>
            <a:ext cx="1062037" cy="528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>
            <a:off x="5414964" y="5110164"/>
            <a:ext cx="1138237" cy="681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auto">
          <a:xfrm flipV="1">
            <a:off x="5108575" y="5337175"/>
            <a:ext cx="681039" cy="300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 flipH="1">
            <a:off x="2747964" y="4881564"/>
            <a:ext cx="1214437" cy="1366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>
            <a:off x="2900364" y="5338764"/>
            <a:ext cx="528637" cy="147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>
            <a:off x="4572000" y="5719764"/>
            <a:ext cx="0" cy="528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1223964" y="5181600"/>
            <a:ext cx="113823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 flipH="1">
            <a:off x="6253164" y="5105400"/>
            <a:ext cx="83343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7010401" y="4800601"/>
            <a:ext cx="1922001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fr-FR" sz="2400" b="1" i="1">
                <a:latin typeface="Times New Roman" pitchFamily="18" charset="0"/>
              </a:rPr>
              <a:t>Domaine ou</a:t>
            </a:r>
          </a:p>
          <a:p>
            <a:r>
              <a:rPr lang="fr-FR" sz="2400" b="1" i="1">
                <a:latin typeface="Times New Roman" pitchFamily="18" charset="0"/>
              </a:rPr>
              <a:t>sous domaine</a:t>
            </a: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365126" y="4689475"/>
            <a:ext cx="146835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fr-FR" sz="2400" b="1" i="1">
                <a:latin typeface="Times New Roman" pitchFamily="18" charset="0"/>
              </a:rPr>
              <a:t>Opération</a:t>
            </a:r>
          </a:p>
        </p:txBody>
      </p:sp>
      <p:sp>
        <p:nvSpPr>
          <p:cNvPr id="33" name="Rectangle 26"/>
          <p:cNvSpPr>
            <a:spLocks noChangeArrowheads="1"/>
          </p:cNvSpPr>
          <p:nvPr/>
        </p:nvSpPr>
        <p:spPr bwMode="auto">
          <a:xfrm>
            <a:off x="2955925" y="3698875"/>
            <a:ext cx="210955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Messages reçus</a:t>
            </a:r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5775326" y="5756275"/>
            <a:ext cx="2040623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fr-FR" sz="2400">
                <a:latin typeface="Times New Roman" pitchFamily="18" charset="0"/>
              </a:rPr>
              <a:t>Messages émis</a:t>
            </a:r>
          </a:p>
        </p:txBody>
      </p:sp>
      <p:sp>
        <p:nvSpPr>
          <p:cNvPr id="35" name="Line 28"/>
          <p:cNvSpPr>
            <a:spLocks noChangeShapeType="1"/>
          </p:cNvSpPr>
          <p:nvPr/>
        </p:nvSpPr>
        <p:spPr bwMode="auto">
          <a:xfrm>
            <a:off x="1909764" y="4043364"/>
            <a:ext cx="1062037" cy="985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4951414" y="227013"/>
            <a:ext cx="2925481" cy="5238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fr-FR" sz="2800">
                <a:solidFill>
                  <a:schemeClr val="hlink"/>
                </a:solidFill>
                <a:latin typeface="Times New Roman" pitchFamily="18" charset="0"/>
              </a:rPr>
              <a:t>Le Modèle de Flux</a:t>
            </a:r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211139" y="3722688"/>
            <a:ext cx="1431482" cy="5238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fr-FR" sz="2800">
                <a:solidFill>
                  <a:schemeClr val="hlink"/>
                </a:solidFill>
                <a:latin typeface="Times New Roman" pitchFamily="18" charset="0"/>
              </a:rPr>
              <a:t>Le MCT</a:t>
            </a:r>
          </a:p>
        </p:txBody>
      </p:sp>
      <p:sp>
        <p:nvSpPr>
          <p:cNvPr id="38" name="Line 31"/>
          <p:cNvSpPr>
            <a:spLocks noChangeShapeType="1"/>
          </p:cNvSpPr>
          <p:nvPr/>
        </p:nvSpPr>
        <p:spPr bwMode="auto">
          <a:xfrm>
            <a:off x="4764" y="3429000"/>
            <a:ext cx="913923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7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Vérifications Sémantique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071546"/>
            <a:ext cx="878684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9150" lvl="1">
              <a:lnSpc>
                <a:spcPct val="90000"/>
              </a:lnSpc>
              <a:spcBef>
                <a:spcPts val="1200"/>
              </a:spcBef>
              <a:tabLst>
                <a:tab pos="8374063" algn="r"/>
              </a:tabLst>
            </a:pPr>
            <a:r>
              <a:rPr lang="fr-FR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Une opération est </a:t>
            </a:r>
            <a:r>
              <a:rPr lang="fr-FR" sz="2400" dirty="0" err="1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ininterruptible</a:t>
            </a:r>
            <a:r>
              <a:rPr lang="fr-FR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!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85926"/>
            <a:ext cx="3070858" cy="3903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-32" y="5786454"/>
            <a:ext cx="49292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INCORRECT : une opération ne doit pas attendre d’évènement Externes complémentaires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2555" y="2071678"/>
            <a:ext cx="4651446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572132" y="5643578"/>
            <a:ext cx="2571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00B050"/>
                </a:solidFill>
              </a:rPr>
              <a:t>CORRECT</a:t>
            </a:r>
            <a:endParaRPr lang="fr-FR" sz="2400" b="1" dirty="0">
              <a:solidFill>
                <a:srgbClr val="00B050"/>
              </a:solidFill>
            </a:endParaRPr>
          </a:p>
        </p:txBody>
      </p:sp>
      <p:sp>
        <p:nvSpPr>
          <p:cNvPr id="10" name="Flèche droite 9"/>
          <p:cNvSpPr/>
          <p:nvPr/>
        </p:nvSpPr>
        <p:spPr bwMode="auto">
          <a:xfrm>
            <a:off x="3786182" y="3571876"/>
            <a:ext cx="978408" cy="484632"/>
          </a:xfrm>
          <a:prstGeom prst="rightArrow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Vérifications Syntaxiques</a:t>
            </a:r>
            <a:endParaRPr lang="fr-FR" dirty="0">
              <a:solidFill>
                <a:srgbClr val="00AEEF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517673"/>
            <a:ext cx="7794625" cy="526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-785850" y="1000108"/>
            <a:ext cx="878684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9150" lvl="1">
              <a:lnSpc>
                <a:spcPct val="90000"/>
              </a:lnSpc>
              <a:spcBef>
                <a:spcPts val="1200"/>
              </a:spcBef>
              <a:tabLst>
                <a:tab pos="8374063" algn="r"/>
              </a:tabLst>
            </a:pPr>
            <a:r>
              <a:rPr lang="fr-FR" sz="2400" dirty="0" smtClean="0">
                <a:solidFill>
                  <a:srgbClr val="0F366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Consommation des événements</a:t>
            </a: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>
          <a:xfrm>
            <a:off x="0" y="1928802"/>
            <a:ext cx="8858281" cy="250033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fr-F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3129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2979" y="3420850"/>
            <a:ext cx="4643438" cy="338173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6" name="Demi-tour 5"/>
          <p:cNvSpPr/>
          <p:nvPr/>
        </p:nvSpPr>
        <p:spPr bwMode="auto">
          <a:xfrm>
            <a:off x="4786314" y="2571744"/>
            <a:ext cx="1643074" cy="857256"/>
          </a:xfrm>
          <a:prstGeom prst="uturnArrow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1" y="27711"/>
            <a:ext cx="5044356" cy="352132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14283" y="228601"/>
            <a:ext cx="8754564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marR="0" lvl="0" indent="0" algn="l" defTabSz="68604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800" spc="-100" dirty="0" smtClean="0">
                <a:ln w="3175">
                  <a:noFill/>
                </a:ln>
                <a:solidFill>
                  <a:srgbClr val="00AEEF"/>
                </a:solidFill>
                <a:latin typeface="Segoe UI Light" pitchFamily="34" charset="0"/>
                <a:cs typeface="Arial" charset="0"/>
              </a:rPr>
              <a:t>MCT</a:t>
            </a:r>
            <a:endParaRPr kumimoji="0" lang="fr-FR" sz="4800" b="0" i="0" u="none" strike="noStrike" kern="1200" cap="none" spc="-100" normalizeH="0" baseline="0" noProof="0" dirty="0">
              <a:ln w="3175">
                <a:noFill/>
              </a:ln>
              <a:solidFill>
                <a:srgbClr val="00AEEF"/>
              </a:solidFill>
              <a:effectLst/>
              <a:uLnTx/>
              <a:uFillTx/>
              <a:latin typeface="Segoe UI Light" pitchFamily="34" charset="0"/>
              <a:ea typeface="+mn-ea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86181" y="214290"/>
            <a:ext cx="452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EXPRESSION D’UN BESOIN : abstraction</a:t>
            </a:r>
            <a:endParaRPr lang="fr-FR" b="1" dirty="0"/>
          </a:p>
        </p:txBody>
      </p:sp>
      <p:sp>
        <p:nvSpPr>
          <p:cNvPr id="6" name="Rectangle 5"/>
          <p:cNvSpPr/>
          <p:nvPr/>
        </p:nvSpPr>
        <p:spPr>
          <a:xfrm>
            <a:off x="4239623" y="6357958"/>
            <a:ext cx="3966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PRODUIT LOGICIEL : concrétisation</a:t>
            </a:r>
            <a:endParaRPr lang="fr-FR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5375" y="668618"/>
            <a:ext cx="3286148" cy="561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54399" y="2214554"/>
            <a:ext cx="8286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Ellipse 8"/>
          <p:cNvSpPr/>
          <p:nvPr/>
        </p:nvSpPr>
        <p:spPr bwMode="auto">
          <a:xfrm>
            <a:off x="6954267" y="1928803"/>
            <a:ext cx="714380" cy="714380"/>
          </a:xfrm>
          <a:prstGeom prst="ellipse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b="1" spc="-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1978" y="2101101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fr-FR" b="1" spc="-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MCT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2845" y="946440"/>
            <a:ext cx="4357687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fr-FR" dirty="0" smtClean="0"/>
              <a:t>Quelles données, quelles relations entre les données, quelles règles de gestion de ces données, 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Quelles traitements, succession </a:t>
            </a:r>
          </a:p>
          <a:p>
            <a:pPr algn="just"/>
            <a:r>
              <a:rPr lang="fr-FR" dirty="0" smtClean="0"/>
              <a:t>d’actions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Notion de TRAITEMENT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285784" y="1714488"/>
            <a:ext cx="9144000" cy="4191000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514350" marR="0" lvl="0" indent="-514350" algn="just" fontAlgn="auto"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fr-FR" sz="2400" dirty="0" smtClean="0"/>
              <a:t>	Un traitement = transformation de données </a:t>
            </a:r>
          </a:p>
          <a:p>
            <a:pPr marL="514350" marR="0" lvl="1" indent="-514350" algn="just" fontAlgn="auto"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90000"/>
              <a:tabLst>
                <a:tab pos="472868" algn="l"/>
              </a:tabLst>
              <a:defRPr/>
            </a:pPr>
            <a:r>
              <a:rPr lang="fr-FR" sz="2400" dirty="0" smtClean="0"/>
              <a:t>	Dans MERISE le terme </a:t>
            </a:r>
            <a:r>
              <a:rPr lang="fr-FR" sz="2400" b="1" dirty="0" smtClean="0"/>
              <a:t>traitement</a:t>
            </a:r>
            <a:r>
              <a:rPr lang="fr-FR" sz="2400" dirty="0" smtClean="0"/>
              <a:t> est plus général : </a:t>
            </a:r>
          </a:p>
          <a:p>
            <a:pPr marL="1428750" lvl="3" indent="-514350" algn="just">
              <a:spcBef>
                <a:spcPts val="2000"/>
              </a:spcBef>
              <a:buClr>
                <a:srgbClr val="6FB7D7"/>
              </a:buClr>
              <a:buSzPct val="90000"/>
              <a:tabLst>
                <a:tab pos="472868" algn="l"/>
              </a:tabLst>
            </a:pPr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fr-FR" altLang="ja-JP" sz="2400" dirty="0" smtClean="0">
                <a:solidFill>
                  <a:schemeClr val="accent5">
                    <a:lumMod val="75000"/>
                  </a:schemeClr>
                </a:solidFill>
              </a:rPr>
              <a:t>fonctionnement du SI perçu à travers ses couplages avec le système opérant et le système de pilotage</a:t>
            </a:r>
          </a:p>
          <a:p>
            <a:pPr marL="1428750" lvl="3" indent="-514350" algn="just">
              <a:spcBef>
                <a:spcPts val="2000"/>
              </a:spcBef>
              <a:buClr>
                <a:srgbClr val="6FB7D7"/>
              </a:buClr>
              <a:buSzPct val="90000"/>
              <a:tabLst>
                <a:tab pos="472868" algn="l"/>
              </a:tabLst>
            </a:pPr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- Décrire les traitements, c</a:t>
            </a:r>
            <a:r>
              <a:rPr lang="fr-FR" altLang="fr-FR" sz="2400" dirty="0" smtClean="0">
                <a:solidFill>
                  <a:schemeClr val="accent5">
                    <a:lumMod val="75000"/>
                  </a:schemeClr>
                </a:solidFill>
              </a:rPr>
              <a:t>’</a:t>
            </a:r>
            <a:r>
              <a:rPr lang="fr-FR" altLang="ja-JP" sz="2400" dirty="0" smtClean="0">
                <a:solidFill>
                  <a:schemeClr val="accent5">
                    <a:lumMod val="75000"/>
                  </a:schemeClr>
                </a:solidFill>
              </a:rPr>
              <a:t>est décrire les processus déclenchés dans le domaine (vu comme un système) en réponse aux stimulations de l</a:t>
            </a:r>
            <a:r>
              <a:rPr lang="ja-JP" altLang="fr-FR" sz="2400" dirty="0" smtClean="0">
                <a:solidFill>
                  <a:schemeClr val="accent5">
                    <a:lumMod val="75000"/>
                  </a:schemeClr>
                </a:solidFill>
              </a:rPr>
              <a:t>’</a:t>
            </a:r>
            <a:r>
              <a:rPr lang="fr-FR" altLang="ja-JP" sz="2400" dirty="0" smtClean="0">
                <a:solidFill>
                  <a:schemeClr val="accent5">
                    <a:lumMod val="75000"/>
                  </a:schemeClr>
                </a:solidFill>
              </a:rPr>
              <a:t>environnement </a:t>
            </a:r>
            <a:endParaRPr lang="fr-FR" sz="24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>
          <a:xfrm>
            <a:off x="434757" y="1285861"/>
            <a:ext cx="8423524" cy="332398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fr-FR" dirty="0" smtClean="0"/>
              <a:t>II : Les concepts de base</a:t>
            </a:r>
          </a:p>
        </p:txBody>
      </p:sp>
    </p:spTree>
    <p:extLst>
      <p:ext uri="{BB962C8B-B14F-4D97-AF65-F5344CB8AC3E}">
        <p14:creationId xmlns:p14="http://schemas.microsoft.com/office/powerpoint/2010/main" val="193129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Evénements ou messages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4" name="Espace réservé du text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1"/>
            <a:ext cx="8229600" cy="181652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just" eaLnBrk="0" hangingPunct="0">
              <a:lnSpc>
                <a:spcPct val="100000"/>
              </a:lnSpc>
            </a:pPr>
            <a:r>
              <a:rPr lang="fr-FR" sz="2800" dirty="0" smtClean="0">
                <a:solidFill>
                  <a:schemeClr val="tx1"/>
                </a:solidFill>
              </a:rPr>
              <a:t>Un </a:t>
            </a:r>
            <a:r>
              <a:rPr lang="fr-FR" sz="2800" b="1" dirty="0" smtClean="0">
                <a:solidFill>
                  <a:schemeClr val="tx1"/>
                </a:solidFill>
              </a:rPr>
              <a:t>EVENEMENT</a:t>
            </a:r>
            <a:r>
              <a:rPr lang="fr-FR" sz="2800" dirty="0" smtClean="0">
                <a:solidFill>
                  <a:schemeClr val="tx1"/>
                </a:solidFill>
              </a:rPr>
              <a:t> est un </a:t>
            </a:r>
            <a:r>
              <a:rPr lang="fr-FR" sz="2800" b="1" dirty="0" smtClean="0">
                <a:solidFill>
                  <a:schemeClr val="tx1"/>
                </a:solidFill>
              </a:rPr>
              <a:t>FAIT NOUVEAU </a:t>
            </a:r>
            <a:r>
              <a:rPr lang="fr-FR" sz="2800" dirty="0" smtClean="0">
                <a:solidFill>
                  <a:schemeClr val="tx1"/>
                </a:solidFill>
              </a:rPr>
              <a:t>pour le Système d’Information qui agit comme un stimulus et qui peut être à l’origine du déclenchement d’opérations. 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49" y="4044269"/>
            <a:ext cx="7858180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fr-FR" sz="2800" b="1" dirty="0" smtClean="0">
                <a:solidFill>
                  <a:schemeClr val="accent2">
                    <a:lumMod val="50000"/>
                  </a:schemeClr>
                </a:solidFill>
              </a:rPr>
              <a:t>Tout flux entrant dans le domaine d’étude </a:t>
            </a:r>
            <a:r>
              <a:rPr lang="fr-FR" sz="2800" dirty="0" smtClean="0">
                <a:solidFill>
                  <a:schemeClr val="accent2">
                    <a:lumMod val="50000"/>
                  </a:schemeClr>
                </a:solidFill>
              </a:rPr>
              <a:t>est un évènement qui peut déclencher une réaction d’une opération conceptuelle du domaine.</a:t>
            </a:r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dirty="0" smtClean="0">
                <a:solidFill>
                  <a:srgbClr val="00AEEF"/>
                </a:solidFill>
              </a:rPr>
              <a:t>Evénements ou messages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4" name="Espace réservé du texte 3"/>
          <p:cNvSpPr>
            <a:spLocks noGrp="1" noChangeArrowheads="1"/>
          </p:cNvSpPr>
          <p:nvPr>
            <p:ph type="body" idx="4294967295"/>
          </p:nvPr>
        </p:nvSpPr>
        <p:spPr>
          <a:xfrm>
            <a:off x="357159" y="1357298"/>
            <a:ext cx="8229600" cy="1902701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just" eaLnBrk="0" hangingPunct="0"/>
            <a:r>
              <a:rPr lang="fr-FR" sz="2400" dirty="0" smtClean="0">
                <a:solidFill>
                  <a:schemeClr val="tx1"/>
                </a:solidFill>
              </a:rPr>
              <a:t>Un événement est émis par un acteur et à destination du domaine</a:t>
            </a:r>
          </a:p>
          <a:p>
            <a:pPr algn="just" eaLnBrk="0" hangingPunct="0"/>
            <a:endParaRPr lang="fr-FR" sz="2400" dirty="0" smtClean="0">
              <a:solidFill>
                <a:schemeClr val="tx1"/>
              </a:solidFill>
            </a:endParaRPr>
          </a:p>
          <a:p>
            <a:pPr algn="just" eaLnBrk="0" hangingPunct="0"/>
            <a:r>
              <a:rPr lang="fr-FR" sz="2400" dirty="0" smtClean="0">
                <a:solidFill>
                  <a:schemeClr val="tx1"/>
                </a:solidFill>
              </a:rPr>
              <a:t>Un événement est porteur d’un message : ensemble des informations reçues lors de la réalisation de l ’événement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910" y="3786190"/>
            <a:ext cx="8072495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fr-FR" sz="2400" b="1" dirty="0" smtClean="0">
                <a:solidFill>
                  <a:schemeClr val="tx2"/>
                </a:solidFill>
              </a:rPr>
              <a:t>Exemple</a:t>
            </a:r>
            <a:r>
              <a:rPr lang="fr-FR" sz="2400" dirty="0" smtClean="0"/>
              <a:t>:</a:t>
            </a:r>
          </a:p>
          <a:p>
            <a:pPr lvl="1" eaLnBrk="0" hangingPunct="0">
              <a:lnSpc>
                <a:spcPct val="90000"/>
              </a:lnSpc>
            </a:pPr>
            <a:r>
              <a:rPr lang="fr-FR" sz="2400" i="1" u="sng" dirty="0" smtClean="0"/>
              <a:t>événement:</a:t>
            </a:r>
            <a:r>
              <a:rPr lang="fr-FR" sz="2400" i="1" dirty="0" smtClean="0"/>
              <a:t> réception d ’un client demandant un prêt</a:t>
            </a:r>
          </a:p>
          <a:p>
            <a:pPr lvl="1" eaLnBrk="0" hangingPunct="0">
              <a:lnSpc>
                <a:spcPct val="90000"/>
              </a:lnSpc>
            </a:pPr>
            <a:r>
              <a:rPr lang="fr-FR" sz="2400" i="1" u="sng" dirty="0" smtClean="0"/>
              <a:t>message</a:t>
            </a:r>
            <a:r>
              <a:rPr lang="fr-FR" sz="2400" i="1" dirty="0" smtClean="0"/>
              <a:t>: informations client, montant du capital, durée du prêt, type d ’amortissement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23770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 Template Colored Titles Segoe UI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112_Metro_ppt_templates_V03 [Lecture seule]" id="{545D65EF-386C-4505-8A80-37ACF433791A}" vid="{2E1CCF18-0F0D-4052-AA01-5B60DA4F6352}"/>
    </a:ext>
  </a:extLst>
</a:theme>
</file>

<file path=ppt/theme/theme3.xml><?xml version="1.0" encoding="utf-8"?>
<a:theme xmlns:a="http://schemas.openxmlformats.org/drawingml/2006/main" name="Metro Template Light 4x3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112_Metro_ppt_templates_V03 [Lecture seule]" id="{545D65EF-386C-4505-8A80-37ACF433791A}" vid="{DB6F361C-AE31-43B7-A7FC-54B81053C8A7}"/>
    </a:ext>
  </a:extLst>
</a:theme>
</file>

<file path=ppt/theme/theme4.xml><?xml version="1.0" encoding="utf-8"?>
<a:theme xmlns:a="http://schemas.openxmlformats.org/drawingml/2006/main" name="1_Metro Template Colored Titles Segoe UI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112_Metro_ppt_templates_V03 [Lecture seule]" id="{545D65EF-386C-4505-8A80-37ACF433791A}" vid="{2E1CCF18-0F0D-4052-AA01-5B60DA4F6352}"/>
    </a:ext>
  </a:extLst>
</a:theme>
</file>

<file path=ppt/theme/theme5.xml><?xml version="1.0" encoding="utf-8"?>
<a:theme xmlns:a="http://schemas.openxmlformats.org/drawingml/2006/main" name="1_Metro Template Light 4x3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112_Metro_ppt_templates_V03 [Lecture seule]" id="{545D65EF-386C-4505-8A80-37ACF433791A}" vid="{DB6F361C-AE31-43B7-A7FC-54B81053C8A7}"/>
    </a:ext>
  </a:extLst>
</a:theme>
</file>

<file path=ppt/theme/theme6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1637</Words>
  <Application>Microsoft Office PowerPoint</Application>
  <PresentationFormat>Affichage à l'écran (4:3)</PresentationFormat>
  <Paragraphs>312</Paragraphs>
  <Slides>43</Slides>
  <Notes>38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43</vt:i4>
      </vt:variant>
    </vt:vector>
  </HeadingPairs>
  <TitlesOfParts>
    <vt:vector size="59" baseType="lpstr">
      <vt:lpstr>ＭＳ Ｐゴシック</vt:lpstr>
      <vt:lpstr>Arial</vt:lpstr>
      <vt:lpstr>Calibri</vt:lpstr>
      <vt:lpstr>Segoe UI</vt:lpstr>
      <vt:lpstr>Segoe UI Light</vt:lpstr>
      <vt:lpstr>Symbol</vt:lpstr>
      <vt:lpstr>Times New Roman</vt:lpstr>
      <vt:lpstr>Verdana</vt:lpstr>
      <vt:lpstr>Wingdings</vt:lpstr>
      <vt:lpstr>Wingdings 2</vt:lpstr>
      <vt:lpstr>Thème Office</vt:lpstr>
      <vt:lpstr>Metro Template Colored Titles Segoe UI 16x9</vt:lpstr>
      <vt:lpstr>Metro Template Light 4x3</vt:lpstr>
      <vt:lpstr>1_Metro Template Colored Titles Segoe UI 16x9</vt:lpstr>
      <vt:lpstr>1_Metro Template Light 4x3</vt:lpstr>
      <vt:lpstr>Conception personnalisée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Notion de TRAITEMENT</vt:lpstr>
      <vt:lpstr>Présentation PowerPoint</vt:lpstr>
      <vt:lpstr>Evénements ou messages</vt:lpstr>
      <vt:lpstr>Evénements ou messages</vt:lpstr>
      <vt:lpstr>Evénements ou messages</vt:lpstr>
      <vt:lpstr>Evénements ou messages</vt:lpstr>
      <vt:lpstr>Evénements ou messages</vt:lpstr>
      <vt:lpstr>Evénements ou messages</vt:lpstr>
      <vt:lpstr>Evénements ou messages</vt:lpstr>
      <vt:lpstr>Evénements temporels Caractéristiques </vt:lpstr>
      <vt:lpstr>Evénements temporels Caractéristiques </vt:lpstr>
      <vt:lpstr>Evénements temporels Caractéristiques </vt:lpstr>
      <vt:lpstr>Opération conceptuelle</vt:lpstr>
      <vt:lpstr>Opération conceptuelle</vt:lpstr>
      <vt:lpstr>Opération conceptuelle</vt:lpstr>
      <vt:lpstr>Opération conceptuelle</vt:lpstr>
      <vt:lpstr>Opération conceptuelle : Exemple</vt:lpstr>
      <vt:lpstr>Résultat</vt:lpstr>
      <vt:lpstr>Résultat</vt:lpstr>
      <vt:lpstr>Résultat</vt:lpstr>
      <vt:lpstr>Processus ou activité</vt:lpstr>
      <vt:lpstr>Processus ou activité</vt:lpstr>
      <vt:lpstr>Synchronisation</vt:lpstr>
      <vt:lpstr>Synchronisation</vt:lpstr>
      <vt:lpstr>Synchronisation : Exemple</vt:lpstr>
      <vt:lpstr>Synchronisation Notion de consommation</vt:lpstr>
      <vt:lpstr>Notion de consommation</vt:lpstr>
      <vt:lpstr>Règles d’émission</vt:lpstr>
      <vt:lpstr>Règles d’émission</vt:lpstr>
      <vt:lpstr>Règles d’émission Exemple</vt:lpstr>
      <vt:lpstr>Présentation PowerPoint</vt:lpstr>
      <vt:lpstr>Vérifications Syntaxiques</vt:lpstr>
      <vt:lpstr>Vérifications Syntaxiques</vt:lpstr>
      <vt:lpstr>Vérifications Sémantique</vt:lpstr>
      <vt:lpstr>Vérifications Sémantique</vt:lpstr>
      <vt:lpstr>Vérifications Syntaxiques</vt:lpstr>
      <vt:lpstr>Présentation PowerPoint</vt:lpstr>
      <vt:lpstr>Présentation PowerPoint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SALWA</dc:creator>
  <cp:lastModifiedBy>fati</cp:lastModifiedBy>
  <cp:revision>194</cp:revision>
  <dcterms:created xsi:type="dcterms:W3CDTF">2014-09-20T10:01:14Z</dcterms:created>
  <dcterms:modified xsi:type="dcterms:W3CDTF">2021-10-23T09:27:14Z</dcterms:modified>
</cp:coreProperties>
</file>