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4458C-CB68-47D7-8B73-EA418B1AC34E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4E3F9-CA30-4D43-A1B7-477D0ABED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34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3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0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9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0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4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4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62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92AA0-B607-46FE-8551-E118AFCF5E3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5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1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2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6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7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3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19900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5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1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3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9" y="2041525"/>
            <a:ext cx="11231365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117241"/>
            <a:ext cx="7515595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28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810777" y="6286521"/>
            <a:ext cx="2381225" cy="57148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53520" y="6421463"/>
            <a:ext cx="762005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66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810777" y="6286521"/>
            <a:ext cx="2381225" cy="57148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53520" y="6421463"/>
            <a:ext cx="762005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8B42520-4EE9-48F6-82CC-7D8B575488E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89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1"/>
            <a:ext cx="1115191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02"/>
            <a:ext cx="11151919" cy="1932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42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80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0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0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7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9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4575DE-BBDA-49AC-BB25-3D5330DBC867}" type="datetimeFigureOut">
              <a:rPr lang="fr-FR" smtClean="0"/>
              <a:t>02/12/2020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2A5EE6-6EEA-4DD2-AEFF-C0B49A67A6F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0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958757" y="2000242"/>
            <a:ext cx="8423524" cy="16619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669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La tâche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3000372"/>
            <a:ext cx="8572496" cy="2905116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1588" lvl="1" algn="just" defTabSz="873125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2400" dirty="0"/>
              <a:t> Elle est constituée d’un ensemble </a:t>
            </a:r>
            <a:r>
              <a:rPr lang="fr-FR" sz="2400" dirty="0" err="1">
                <a:solidFill>
                  <a:srgbClr val="FF0066"/>
                </a:solidFill>
              </a:rPr>
              <a:t>ininterruptible</a:t>
            </a:r>
            <a:r>
              <a:rPr lang="fr-FR" sz="2400" dirty="0"/>
              <a:t> d’actions</a:t>
            </a:r>
          </a:p>
          <a:p>
            <a:pPr marL="1588" lvl="1" algn="just" defTabSz="873125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2400" dirty="0"/>
              <a:t> Elle résulte (en général) de la </a:t>
            </a:r>
            <a:r>
              <a:rPr lang="fr-FR" sz="2400" dirty="0">
                <a:solidFill>
                  <a:srgbClr val="FF0066"/>
                </a:solidFill>
              </a:rPr>
              <a:t>décomposition</a:t>
            </a:r>
            <a:r>
              <a:rPr lang="fr-FR" sz="2400" dirty="0"/>
              <a:t> d’une </a:t>
            </a:r>
            <a:r>
              <a:rPr lang="fr-FR" sz="2400" dirty="0">
                <a:solidFill>
                  <a:srgbClr val="FF0066"/>
                </a:solidFill>
              </a:rPr>
              <a:t>opération</a:t>
            </a:r>
            <a:r>
              <a:rPr lang="fr-FR" sz="2400" dirty="0"/>
              <a:t> conceptuelle</a:t>
            </a:r>
          </a:p>
          <a:p>
            <a:pPr marL="1588" lvl="1" algn="just" defTabSz="873125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2400" dirty="0"/>
              <a:t> Elle est affectée à un </a:t>
            </a:r>
            <a:r>
              <a:rPr lang="fr-FR" sz="2400" dirty="0">
                <a:solidFill>
                  <a:srgbClr val="FF0066"/>
                </a:solidFill>
              </a:rPr>
              <a:t>poste</a:t>
            </a:r>
            <a:r>
              <a:rPr lang="fr-FR" sz="2400" dirty="0"/>
              <a:t> type </a:t>
            </a:r>
            <a:r>
              <a:rPr lang="fr-FR" sz="2400" u="sng" dirty="0"/>
              <a:t>unique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809720" y="1214423"/>
            <a:ext cx="8643998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2400" dirty="0"/>
              <a:t>Une tâche est un </a:t>
            </a:r>
            <a:r>
              <a:rPr lang="fr-FR" sz="2400" b="1" dirty="0"/>
              <a:t>ENSEMBLE D’ACTIVITES ELEMENTAIRES HOMOGENES</a:t>
            </a:r>
            <a:r>
              <a:rPr lang="fr-FR" sz="2400" dirty="0"/>
              <a:t> </a:t>
            </a:r>
            <a:r>
              <a:rPr lang="fr-FR" sz="2000" i="1" dirty="0"/>
              <a:t>(même poste, même degré d’automatisation, même délai de traitement). </a:t>
            </a:r>
          </a:p>
        </p:txBody>
      </p:sp>
    </p:spTree>
    <p:extLst>
      <p:ext uri="{BB962C8B-B14F-4D97-AF65-F5344CB8AC3E}">
        <p14:creationId xmlns:p14="http://schemas.microsoft.com/office/powerpoint/2010/main" val="4014081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304801"/>
            <a:ext cx="8534400" cy="664797"/>
          </a:xfrm>
        </p:spPr>
        <p:txBody>
          <a:bodyPr>
            <a:normAutofit fontScale="90000"/>
          </a:bodyPr>
          <a:lstStyle/>
          <a:p>
            <a:pPr defTabSz="873125">
              <a:tabLst>
                <a:tab pos="8288338" algn="r"/>
              </a:tabLst>
            </a:pPr>
            <a:r>
              <a:rPr lang="fr-FR" dirty="0">
                <a:solidFill>
                  <a:srgbClr val="00AEEF"/>
                </a:solidFill>
              </a:rPr>
              <a:t>La tâche</a:t>
            </a:r>
            <a:r>
              <a:rPr lang="fr-FR" dirty="0"/>
              <a:t>	</a:t>
            </a:r>
          </a:p>
        </p:txBody>
      </p:sp>
      <p:sp>
        <p:nvSpPr>
          <p:cNvPr id="800770" name="Rectangle 2"/>
          <p:cNvSpPr>
            <a:spLocks noGrp="1" noChangeArrowheads="1"/>
          </p:cNvSpPr>
          <p:nvPr>
            <p:ph idx="1"/>
          </p:nvPr>
        </p:nvSpPr>
        <p:spPr>
          <a:xfrm>
            <a:off x="1828800" y="1600201"/>
            <a:ext cx="8610600" cy="4031873"/>
          </a:xfrm>
        </p:spPr>
        <p:txBody>
          <a:bodyPr/>
          <a:lstStyle/>
          <a:p>
            <a:pPr algn="just" defTabSz="873125">
              <a:lnSpc>
                <a:spcPct val="110000"/>
              </a:lnSpc>
              <a:spcBef>
                <a:spcPts val="1200"/>
              </a:spcBef>
              <a:buNone/>
              <a:tabLst>
                <a:tab pos="8388350" algn="r"/>
              </a:tabLst>
            </a:pPr>
            <a:r>
              <a:rPr lang="fr-FR" b="1" dirty="0">
                <a:solidFill>
                  <a:srgbClr val="FF0000"/>
                </a:solidFill>
              </a:rPr>
              <a:t>Le MOT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doit être </a:t>
            </a:r>
            <a:r>
              <a:rPr lang="fr-FR" sz="2400" b="1" dirty="0">
                <a:solidFill>
                  <a:srgbClr val="FF0000"/>
                </a:solidFill>
              </a:rPr>
              <a:t>cohérent</a:t>
            </a:r>
          </a:p>
          <a:p>
            <a:pPr algn="just" defTabSz="873125">
              <a:lnSpc>
                <a:spcPct val="110000"/>
              </a:lnSpc>
              <a:spcBef>
                <a:spcPts val="1200"/>
              </a:spcBef>
              <a:buNone/>
              <a:tabLst>
                <a:tab pos="8388350" algn="r"/>
              </a:tabLst>
            </a:pPr>
            <a:endParaRPr lang="fr-FR" sz="2400" b="1" dirty="0">
              <a:solidFill>
                <a:srgbClr val="FF0000"/>
              </a:solidFill>
            </a:endParaRPr>
          </a:p>
          <a:p>
            <a:pPr marL="811836" algn="just" defTabSz="873125">
              <a:spcBef>
                <a:spcPts val="1200"/>
              </a:spcBef>
              <a:tabLst>
                <a:tab pos="8388350" algn="r"/>
              </a:tabLst>
            </a:pPr>
            <a:r>
              <a:rPr lang="fr-FR" u="sng" dirty="0">
                <a:solidFill>
                  <a:srgbClr val="0070C0"/>
                </a:solidFill>
                <a:latin typeface="Monotype Corsiva" pitchFamily="66" charset="0"/>
              </a:rPr>
              <a:t>une tâche 100% automatisée ne doit opérer que sur des données informatisées !</a:t>
            </a:r>
          </a:p>
          <a:p>
            <a:pPr marL="811836" algn="just" defTabSz="873125">
              <a:spcBef>
                <a:spcPts val="1200"/>
              </a:spcBef>
              <a:tabLst>
                <a:tab pos="8388350" algn="r"/>
              </a:tabLst>
            </a:pPr>
            <a:endParaRPr lang="fr-FR" u="sng" dirty="0">
              <a:solidFill>
                <a:srgbClr val="0070C0"/>
              </a:solidFill>
              <a:latin typeface="Monotype Corsiva" pitchFamily="66" charset="0"/>
            </a:endParaRPr>
          </a:p>
          <a:p>
            <a:pPr marL="811836" algn="just" defTabSz="873125">
              <a:spcBef>
                <a:spcPts val="1200"/>
              </a:spcBef>
              <a:tabLst>
                <a:tab pos="8388350" algn="r"/>
              </a:tabLst>
            </a:pPr>
            <a:r>
              <a:rPr lang="fr-FR" u="sng" dirty="0">
                <a:solidFill>
                  <a:srgbClr val="0070C0"/>
                </a:solidFill>
                <a:latin typeface="Monotype Corsiva" pitchFamily="66" charset="0"/>
              </a:rPr>
              <a:t>une tâche 100% manuelle ne doit pas nécessiter de donnée informatisée !</a:t>
            </a:r>
          </a:p>
          <a:p>
            <a:pPr marL="1238250" lvl="2" algn="just" defTabSz="873125">
              <a:spcBef>
                <a:spcPts val="1200"/>
              </a:spcBef>
              <a:tabLst>
                <a:tab pos="8388350" algn="r"/>
              </a:tabLst>
            </a:pPr>
            <a:endParaRPr lang="fr-FR" sz="3200" i="1" u="sng" dirty="0">
              <a:solidFill>
                <a:srgbClr val="800000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2391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La tâche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1714488"/>
            <a:ext cx="8572496" cy="41910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0" lvl="1" algn="just" defTabSz="873125">
              <a:lnSpc>
                <a:spcPct val="11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2400" dirty="0"/>
              <a:t>La tâche est </a:t>
            </a:r>
            <a:r>
              <a:rPr lang="fr-FR" sz="2400" b="1" dirty="0" err="1">
                <a:solidFill>
                  <a:srgbClr val="FF0000"/>
                </a:solidFill>
              </a:rPr>
              <a:t>déclenchable</a:t>
            </a:r>
            <a:r>
              <a:rPr lang="fr-FR" sz="2400" b="1" dirty="0"/>
              <a:t> </a:t>
            </a:r>
            <a:r>
              <a:rPr lang="fr-FR" sz="2400" dirty="0"/>
              <a:t>lorsque</a:t>
            </a:r>
          </a:p>
          <a:p>
            <a:pPr marL="457200" lvl="4" algn="just" defTabSz="873125">
              <a:lnSpc>
                <a:spcPct val="11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3600" i="1" u="sng" dirty="0">
                <a:solidFill>
                  <a:srgbClr val="800000"/>
                </a:solidFill>
                <a:latin typeface="Monotype Corsiva" pitchFamily="66" charset="0"/>
              </a:rPr>
              <a:t>la synchronisation est satisfaite ( </a:t>
            </a:r>
            <a:r>
              <a:rPr lang="fr-FR" sz="3600" b="1" i="1" u="sng" dirty="0">
                <a:solidFill>
                  <a:srgbClr val="800000"/>
                </a:solidFill>
                <a:latin typeface="Monotype Corsiva" pitchFamily="66" charset="0"/>
                <a:sym typeface="Symbol" pitchFamily="18" charset="2"/>
              </a:rPr>
              <a:t> </a:t>
            </a:r>
            <a:r>
              <a:rPr lang="fr-FR" sz="3600" i="1" u="sng" dirty="0">
                <a:solidFill>
                  <a:srgbClr val="800000"/>
                </a:solidFill>
                <a:latin typeface="Monotype Corsiva" pitchFamily="66" charset="0"/>
                <a:sym typeface="Symbol" pitchFamily="18" charset="2"/>
              </a:rPr>
              <a:t>MCT </a:t>
            </a:r>
            <a:r>
              <a:rPr lang="fr-FR" sz="3600" i="1" u="sng" dirty="0">
                <a:solidFill>
                  <a:srgbClr val="800000"/>
                </a:solidFill>
                <a:latin typeface="Monotype Corsiva" pitchFamily="66" charset="0"/>
              </a:rPr>
              <a:t>)</a:t>
            </a:r>
          </a:p>
          <a:p>
            <a:pPr marL="457200" lvl="4" defTabSz="873125">
              <a:lnSpc>
                <a:spcPct val="11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3600" b="1" i="1" u="sng" dirty="0">
                <a:solidFill>
                  <a:srgbClr val="FF0000"/>
                </a:solidFill>
                <a:latin typeface="Monotype Corsiva" pitchFamily="66" charset="0"/>
              </a:rPr>
              <a:t>ET</a:t>
            </a:r>
          </a:p>
          <a:p>
            <a:pPr marL="457200" lvl="4" algn="just" defTabSz="873125">
              <a:lnSpc>
                <a:spcPct val="11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3600" i="1" u="sng" dirty="0">
                <a:solidFill>
                  <a:srgbClr val="800000"/>
                </a:solidFill>
                <a:latin typeface="Monotype Corsiva" pitchFamily="66" charset="0"/>
              </a:rPr>
              <a:t>les ressources sont disponibles</a:t>
            </a:r>
          </a:p>
        </p:txBody>
      </p:sp>
    </p:spTree>
    <p:extLst>
      <p:ext uri="{BB962C8B-B14F-4D97-AF65-F5344CB8AC3E}">
        <p14:creationId xmlns:p14="http://schemas.microsoft.com/office/powerpoint/2010/main" val="182003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La tâche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1158" y="2571744"/>
            <a:ext cx="8572496" cy="1071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dirty="0"/>
              <a:t>La </a:t>
            </a:r>
            <a:r>
              <a:rPr lang="fr-FR" sz="2400" b="1" dirty="0"/>
              <a:t>NATURE </a:t>
            </a:r>
            <a:r>
              <a:rPr lang="fr-FR" sz="2400" dirty="0"/>
              <a:t>précise </a:t>
            </a:r>
            <a:r>
              <a:rPr lang="fr-FR" sz="2400" b="1" dirty="0"/>
              <a:t>LE DEGRE D’AUTOMATISATION DE L’ EXECUTION D’UNE TÂCHE</a:t>
            </a:r>
            <a:r>
              <a:rPr lang="fr-FR" sz="2400" dirty="0"/>
              <a:t>, c’est-à-dire précise l’implication des ressources humaines et informatiques.</a:t>
            </a:r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9720" y="1393272"/>
            <a:ext cx="831853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3200" dirty="0">
                <a:solidFill>
                  <a:srgbClr val="FF0000"/>
                </a:solidFill>
              </a:rPr>
              <a:t>Nature, ou degré d’automatisation </a:t>
            </a:r>
          </a:p>
        </p:txBody>
      </p:sp>
    </p:spTree>
    <p:extLst>
      <p:ext uri="{BB962C8B-B14F-4D97-AF65-F5344CB8AC3E}">
        <p14:creationId xmlns:p14="http://schemas.microsoft.com/office/powerpoint/2010/main" val="1701351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La tâche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2071678"/>
            <a:ext cx="8572496" cy="383381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dirty="0">
                <a:solidFill>
                  <a:srgbClr val="00B050"/>
                </a:solidFill>
              </a:rPr>
              <a:t>On distingue 3 natures de tâches : </a:t>
            </a:r>
          </a:p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dirty="0"/>
              <a:t>• </a:t>
            </a:r>
            <a:r>
              <a:rPr lang="fr-FR" sz="2400" b="1" dirty="0">
                <a:solidFill>
                  <a:srgbClr val="0070C0"/>
                </a:solidFill>
              </a:rPr>
              <a:t>manuelle (M) : </a:t>
            </a:r>
            <a:r>
              <a:rPr lang="fr-FR" sz="2400" dirty="0"/>
              <a:t>remplir un formulaire papier, placer dans des casiers </a:t>
            </a:r>
          </a:p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dirty="0"/>
              <a:t>• </a:t>
            </a:r>
            <a:r>
              <a:rPr lang="fr-FR" sz="2400" b="1" dirty="0">
                <a:solidFill>
                  <a:srgbClr val="0070C0"/>
                </a:solidFill>
              </a:rPr>
              <a:t>conversationnelle (C) ou interactive (I) </a:t>
            </a:r>
            <a:r>
              <a:rPr lang="fr-FR" sz="2400" dirty="0"/>
              <a:t>qui utilise un dialogue homme-machine à travers une interface (écran en général), l’IHM : enregistrer une fiche client </a:t>
            </a:r>
          </a:p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dirty="0"/>
              <a:t>• </a:t>
            </a:r>
            <a:r>
              <a:rPr lang="fr-FR" sz="2400" b="1" dirty="0">
                <a:solidFill>
                  <a:srgbClr val="0070C0"/>
                </a:solidFill>
              </a:rPr>
              <a:t>automatique (A) : </a:t>
            </a:r>
            <a:r>
              <a:rPr lang="fr-FR" sz="2400" dirty="0"/>
              <a:t>où seule l’informatique intervient à travers un traitement généralement par lot (batch en anglais) : éditer les lettres de relances</a:t>
            </a:r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9720" y="1393272"/>
            <a:ext cx="831853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3200" dirty="0">
                <a:solidFill>
                  <a:srgbClr val="FF0000"/>
                </a:solidFill>
              </a:rPr>
              <a:t>Nature, ou degré d’automatisation </a:t>
            </a:r>
          </a:p>
        </p:txBody>
      </p:sp>
    </p:spTree>
    <p:extLst>
      <p:ext uri="{BB962C8B-B14F-4D97-AF65-F5344CB8AC3E}">
        <p14:creationId xmlns:p14="http://schemas.microsoft.com/office/powerpoint/2010/main" val="387509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La tâche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1643050"/>
            <a:ext cx="857249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b="1" dirty="0">
                <a:solidFill>
                  <a:srgbClr val="FF0000"/>
                </a:solidFill>
              </a:rPr>
              <a:t>Une phase : </a:t>
            </a:r>
            <a:r>
              <a:rPr lang="fr-FR" sz="2400" dirty="0">
                <a:solidFill>
                  <a:schemeClr val="tx1"/>
                </a:solidFill>
              </a:rPr>
              <a:t>ensemble de tâches dont </a:t>
            </a:r>
            <a:r>
              <a:rPr lang="fr-FR" sz="2400" u="sng" dirty="0">
                <a:solidFill>
                  <a:schemeClr val="tx1"/>
                </a:solidFill>
              </a:rPr>
              <a:t>l’enchaînement est non interruptible</a:t>
            </a:r>
            <a:r>
              <a:rPr lang="fr-FR" sz="2400" dirty="0">
                <a:solidFill>
                  <a:schemeClr val="tx1"/>
                </a:solidFill>
              </a:rPr>
              <a:t> compte tenu de l’organisation mise en place.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9720" y="3143249"/>
            <a:ext cx="857256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fr-FR" sz="2400" dirty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Toutes les tâches d’une phase se déroulent 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>
                <a:latin typeface="Arial" charset="0"/>
                <a:ea typeface="ＭＳ Ｐゴシック" pitchFamily="34" charset="-128"/>
              </a:rPr>
              <a:t>- sur un même poste de travail </a:t>
            </a:r>
            <a:r>
              <a:rPr lang="fr-FR" sz="2400" b="1" dirty="0">
                <a:latin typeface="Arial" charset="0"/>
                <a:ea typeface="ＭＳ Ｐゴシック" pitchFamily="34" charset="-128"/>
              </a:rPr>
              <a:t>(</a:t>
            </a:r>
            <a:r>
              <a:rPr lang="fr-FR" sz="2400" b="1" i="1" dirty="0">
                <a:latin typeface="Arial" charset="0"/>
                <a:ea typeface="ＭＳ Ｐゴシック" pitchFamily="34" charset="-128"/>
              </a:rPr>
              <a:t>unité de lieu)</a:t>
            </a:r>
            <a:r>
              <a:rPr lang="fr-FR" sz="2400" b="1" dirty="0">
                <a:latin typeface="Arial" charset="0"/>
                <a:ea typeface="ＭＳ Ｐゴシック" pitchFamily="34" charset="-128"/>
              </a:rPr>
              <a:t>,</a:t>
            </a:r>
            <a:r>
              <a:rPr lang="fr-FR" sz="2400" dirty="0">
                <a:latin typeface="Arial" charset="0"/>
                <a:ea typeface="ＭＳ Ｐゴシック" pitchFamily="34" charset="-128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>
                <a:latin typeface="Arial" charset="0"/>
                <a:ea typeface="ＭＳ Ｐゴシック" pitchFamily="34" charset="-128"/>
              </a:rPr>
              <a:t>- à un moment déterminé </a:t>
            </a:r>
            <a:r>
              <a:rPr lang="fr-FR" sz="2400" b="1" dirty="0">
                <a:latin typeface="Arial" charset="0"/>
                <a:ea typeface="ＭＳ Ｐゴシック" pitchFamily="34" charset="-128"/>
              </a:rPr>
              <a:t>(</a:t>
            </a:r>
            <a:r>
              <a:rPr lang="fr-FR" sz="2400" b="1" i="1" dirty="0">
                <a:latin typeface="Arial" charset="0"/>
                <a:ea typeface="ＭＳ Ｐゴシック" pitchFamily="34" charset="-128"/>
              </a:rPr>
              <a:t>unité de temps),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>
                <a:latin typeface="Arial" charset="0"/>
                <a:ea typeface="ＭＳ Ｐゴシック" pitchFamily="34" charset="-128"/>
              </a:rPr>
              <a:t>- avec des moyens homogènes - manuel ou automatique </a:t>
            </a:r>
            <a:r>
              <a:rPr lang="fr-FR" sz="2400" b="1" dirty="0">
                <a:latin typeface="Arial" charset="0"/>
                <a:ea typeface="ＭＳ Ｐゴシック" pitchFamily="34" charset="-128"/>
              </a:rPr>
              <a:t>(</a:t>
            </a:r>
            <a:r>
              <a:rPr lang="fr-FR" sz="2400" b="1" i="1" dirty="0">
                <a:latin typeface="Arial" charset="0"/>
                <a:ea typeface="ＭＳ Ｐゴシック" pitchFamily="34" charset="-128"/>
              </a:rPr>
              <a:t>unité d'action)</a:t>
            </a:r>
            <a:r>
              <a:rPr lang="fr-FR" sz="2400" b="1" dirty="0">
                <a:latin typeface="Arial" charset="0"/>
                <a:ea typeface="ＭＳ Ｐゴシック" pitchFamily="34" charset="-128"/>
              </a:rPr>
              <a:t>.</a:t>
            </a:r>
            <a:r>
              <a:rPr lang="fr-FR" sz="2400" dirty="0">
                <a:latin typeface="Arial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3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La tâche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1643050"/>
            <a:ext cx="8572496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b="1" dirty="0">
                <a:solidFill>
                  <a:srgbClr val="FF0000"/>
                </a:solidFill>
              </a:rPr>
              <a:t>Une phase : </a:t>
            </a:r>
            <a:r>
              <a:rPr lang="fr-FR" sz="2400" dirty="0">
                <a:solidFill>
                  <a:schemeClr val="tx1"/>
                </a:solidFill>
              </a:rPr>
              <a:t>ensemble de tâches dont </a:t>
            </a:r>
            <a:r>
              <a:rPr lang="fr-FR" sz="2400" u="sng" dirty="0">
                <a:solidFill>
                  <a:schemeClr val="tx1"/>
                </a:solidFill>
              </a:rPr>
              <a:t>l’enchaînement est non interruptible</a:t>
            </a:r>
            <a:r>
              <a:rPr lang="fr-FR" sz="2400" dirty="0">
                <a:solidFill>
                  <a:schemeClr val="tx1"/>
                </a:solidFill>
              </a:rPr>
              <a:t> compte tenu de l’organisation mise en place.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8282" y="3143248"/>
            <a:ext cx="857256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fr-FR" sz="2400" dirty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Exemple :</a:t>
            </a:r>
          </a:p>
          <a:p>
            <a:pPr algn="just">
              <a:lnSpc>
                <a:spcPct val="90000"/>
              </a:lnSpc>
            </a:pPr>
            <a:endParaRPr lang="fr-FR" sz="2400" dirty="0">
              <a:solidFill>
                <a:srgbClr val="0070C0"/>
              </a:solidFill>
              <a:latin typeface="Arial" charset="0"/>
              <a:ea typeface="ＭＳ Ｐゴシック" pitchFamily="34" charset="-128"/>
            </a:endParaRPr>
          </a:p>
          <a:p>
            <a:pPr algn="just"/>
            <a:r>
              <a:rPr lang="fr-FR" sz="2400" dirty="0">
                <a:latin typeface="Arial" charset="0"/>
                <a:ea typeface="ＭＳ Ｐゴシック" pitchFamily="34" charset="-128"/>
              </a:rPr>
              <a:t>Chaque jour à 16h le secrétariat exécute la phase « saisie du dossier de candidature » sur son ordinateur de bureau;</a:t>
            </a:r>
          </a:p>
          <a:p>
            <a:pPr lvl="1" algn="just"/>
            <a:r>
              <a:rPr lang="fr-FR" sz="2400" dirty="0">
                <a:latin typeface="Arial" charset="0"/>
                <a:ea typeface="ＭＳ Ｐゴシック" pitchFamily="34" charset="-128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400" u="sng" dirty="0">
                <a:solidFill>
                  <a:srgbClr val="7030A0"/>
                </a:solidFill>
                <a:latin typeface="Arial" charset="0"/>
                <a:ea typeface="ＭＳ Ｐゴシック" pitchFamily="34" charset="-128"/>
              </a:rPr>
              <a:t> liste des tâches : </a:t>
            </a:r>
            <a:r>
              <a:rPr lang="fr-FR" sz="2400" dirty="0">
                <a:solidFill>
                  <a:srgbClr val="7030A0"/>
                </a:solidFill>
                <a:latin typeface="Arial" charset="0"/>
                <a:ea typeface="ＭＳ Ｐゴシック" pitchFamily="34" charset="-128"/>
              </a:rPr>
              <a:t>saisie des données, </a:t>
            </a:r>
            <a:r>
              <a:rPr lang="fr-FR" sz="2400" dirty="0" err="1">
                <a:solidFill>
                  <a:srgbClr val="7030A0"/>
                </a:solidFill>
                <a:latin typeface="Arial" charset="0"/>
                <a:ea typeface="ＭＳ Ｐゴシック" pitchFamily="34" charset="-128"/>
              </a:rPr>
              <a:t>m.à.j</a:t>
            </a:r>
            <a:r>
              <a:rPr lang="fr-FR" sz="2400" dirty="0">
                <a:solidFill>
                  <a:srgbClr val="7030A0"/>
                </a:solidFill>
                <a:latin typeface="Arial" charset="0"/>
                <a:ea typeface="ＭＳ Ｐゴシック" pitchFamily="34" charset="-128"/>
              </a:rPr>
              <a:t>. du fichier informatique « Candidatures », classement du dossier papier.</a:t>
            </a:r>
          </a:p>
        </p:txBody>
      </p:sp>
    </p:spTree>
    <p:extLst>
      <p:ext uri="{BB962C8B-B14F-4D97-AF65-F5344CB8AC3E}">
        <p14:creationId xmlns:p14="http://schemas.microsoft.com/office/powerpoint/2010/main" val="2045859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La tâche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9720" y="3643314"/>
            <a:ext cx="857256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just" defTabSz="873125">
              <a:lnSpc>
                <a:spcPct val="11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  <a:defRPr/>
            </a:pPr>
            <a:r>
              <a:rPr lang="fr-FR" sz="2400" dirty="0"/>
              <a:t>En général, une procédure organisationnelle prend en charge : </a:t>
            </a:r>
            <a:r>
              <a:rPr lang="fr-FR" sz="2400" b="1" dirty="0">
                <a:solidFill>
                  <a:srgbClr val="FF0066"/>
                </a:solidFill>
              </a:rPr>
              <a:t>un événement</a:t>
            </a:r>
            <a:r>
              <a:rPr lang="fr-FR" sz="2400" dirty="0"/>
              <a:t> (ou des événements synchronisés) et produit </a:t>
            </a:r>
            <a:r>
              <a:rPr lang="fr-FR" sz="2400" b="1" dirty="0">
                <a:solidFill>
                  <a:srgbClr val="FF0066"/>
                </a:solidFill>
              </a:rPr>
              <a:t>tous les résultats</a:t>
            </a:r>
            <a:r>
              <a:rPr lang="fr-FR" sz="2400" dirty="0"/>
              <a:t> qui en découlent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09720" y="1643050"/>
            <a:ext cx="8572496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b="1" dirty="0">
                <a:solidFill>
                  <a:srgbClr val="FF0000"/>
                </a:solidFill>
              </a:rPr>
              <a:t>Une procédure organisationnelle : </a:t>
            </a:r>
            <a:r>
              <a:rPr lang="fr-FR" sz="2400" dirty="0"/>
              <a:t>enchaînement de tâches et/ou de phases constituant un « tout » significatif pour le domaine concerné</a:t>
            </a:r>
          </a:p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1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MOT</a:t>
            </a:r>
            <a:endParaRPr lang="fr-FR" dirty="0">
              <a:solidFill>
                <a:srgbClr val="00AEE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34" y="1643051"/>
            <a:ext cx="82867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5"/>
          <p:cNvSpPr>
            <a:spLocks noChangeArrowheads="1"/>
          </p:cNvSpPr>
          <p:nvPr/>
        </p:nvSpPr>
        <p:spPr bwMode="auto">
          <a:xfrm>
            <a:off x="2166910" y="1071546"/>
            <a:ext cx="1857388" cy="6492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400" b="1" dirty="0">
                <a:latin typeface="Arial" charset="0"/>
              </a:rPr>
              <a:t>QUAND ?</a:t>
            </a:r>
          </a:p>
        </p:txBody>
      </p:sp>
      <p:sp>
        <p:nvSpPr>
          <p:cNvPr id="5" name="Oval 34"/>
          <p:cNvSpPr>
            <a:spLocks noChangeArrowheads="1"/>
          </p:cNvSpPr>
          <p:nvPr/>
        </p:nvSpPr>
        <p:spPr bwMode="auto">
          <a:xfrm>
            <a:off x="5310182" y="1071547"/>
            <a:ext cx="242889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400" b="1" dirty="0">
                <a:latin typeface="Arial" charset="0"/>
              </a:rPr>
              <a:t>QUI ?</a:t>
            </a:r>
          </a:p>
        </p:txBody>
      </p:sp>
      <p:sp>
        <p:nvSpPr>
          <p:cNvPr id="6" name="Oval 36"/>
          <p:cNvSpPr>
            <a:spLocks noChangeArrowheads="1"/>
          </p:cNvSpPr>
          <p:nvPr/>
        </p:nvSpPr>
        <p:spPr bwMode="auto">
          <a:xfrm>
            <a:off x="8596330" y="1000108"/>
            <a:ext cx="1928794" cy="71438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400" b="1" dirty="0">
                <a:latin typeface="Arial" charset="0"/>
              </a:rPr>
              <a:t>COMMENT ?</a:t>
            </a:r>
          </a:p>
        </p:txBody>
      </p:sp>
    </p:spTree>
    <p:extLst>
      <p:ext uri="{BB962C8B-B14F-4D97-AF65-F5344CB8AC3E}">
        <p14:creationId xmlns:p14="http://schemas.microsoft.com/office/powerpoint/2010/main" val="2858230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595438" y="1500175"/>
            <a:ext cx="8929718" cy="3323987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III : Passage du MCT au MOT</a:t>
            </a:r>
          </a:p>
        </p:txBody>
      </p:sp>
    </p:spTree>
    <p:extLst>
      <p:ext uri="{BB962C8B-B14F-4D97-AF65-F5344CB8AC3E}">
        <p14:creationId xmlns:p14="http://schemas.microsoft.com/office/powerpoint/2010/main" val="21161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595407" y="176396"/>
            <a:ext cx="89297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defTabSz="686047">
              <a:lnSpc>
                <a:spcPct val="90000"/>
              </a:lnSpc>
              <a:spcBef>
                <a:spcPct val="0"/>
              </a:spcBef>
              <a:defRPr/>
            </a:pPr>
            <a:r>
              <a:rPr 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Modèle Organisationnel des Traitements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36" y="1071547"/>
            <a:ext cx="702945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625807" y="2758348"/>
            <a:ext cx="1928826" cy="128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4667241" y="2071678"/>
            <a:ext cx="504825" cy="8331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fr-FR" sz="4800" b="1" dirty="0">
                <a:solidFill>
                  <a:srgbClr val="FF0000"/>
                </a:solidFill>
                <a:sym typeface="Wingdings" charset="2"/>
              </a:rPr>
              <a:t></a:t>
            </a:r>
            <a:endParaRPr lang="fr-FR" sz="4800" b="1" dirty="0">
              <a:solidFill>
                <a:srgbClr val="FF0000"/>
              </a:solidFill>
            </a:endParaRP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6881819" y="2095756"/>
            <a:ext cx="504825" cy="8331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fr-FR" sz="4800" b="1" dirty="0">
                <a:solidFill>
                  <a:srgbClr val="FF0000"/>
                </a:solidFill>
                <a:sym typeface="Wingdings" charset="2"/>
              </a:rPr>
              <a:t>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Passage du MCT au MOT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1714488"/>
            <a:ext cx="8572496" cy="4191000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400" dirty="0"/>
              <a:t>On s’attache à placer les opérations dans l’organisation définie, concrètement attachées à des postes de travail. </a:t>
            </a:r>
          </a:p>
          <a:p>
            <a:pPr algn="just">
              <a:spcBef>
                <a:spcPct val="20000"/>
              </a:spcBef>
              <a:buSzPct val="90000"/>
              <a:defRPr/>
            </a:pPr>
            <a:endParaRPr lang="fr-FR" sz="2400" dirty="0"/>
          </a:p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400" dirty="0"/>
              <a:t>Certaines opérations (tâche MOT) vont devoir être découpées en tâches plus fines :  </a:t>
            </a:r>
          </a:p>
          <a:p>
            <a:pPr lvl="1" algn="just">
              <a:spcBef>
                <a:spcPct val="20000"/>
              </a:spcBef>
              <a:buSzPct val="90000"/>
              <a:defRPr/>
            </a:pPr>
            <a:r>
              <a:rPr lang="fr-FR" sz="2400" dirty="0">
                <a:solidFill>
                  <a:srgbClr val="0070C0"/>
                </a:solidFill>
              </a:rPr>
              <a:t>•  réalisées successivement par plusieurs postes  </a:t>
            </a:r>
          </a:p>
          <a:p>
            <a:pPr lvl="1" algn="just">
              <a:spcBef>
                <a:spcPct val="20000"/>
              </a:spcBef>
              <a:buSzPct val="90000"/>
              <a:defRPr/>
            </a:pPr>
            <a:r>
              <a:rPr lang="fr-FR" sz="2400" dirty="0">
                <a:solidFill>
                  <a:srgbClr val="0070C0"/>
                </a:solidFill>
              </a:rPr>
              <a:t>•  qui n’ont pas la même nature, ou degré d’automatisation </a:t>
            </a:r>
          </a:p>
          <a:p>
            <a:pPr lvl="1" algn="just">
              <a:spcBef>
                <a:spcPct val="20000"/>
              </a:spcBef>
              <a:buSzPct val="90000"/>
              <a:defRPr/>
            </a:pPr>
            <a:r>
              <a:rPr lang="fr-FR" sz="2400" dirty="0">
                <a:solidFill>
                  <a:srgbClr val="0070C0"/>
                </a:solidFill>
              </a:rPr>
              <a:t>•  qui n’ont pas la même périodicité </a:t>
            </a:r>
          </a:p>
        </p:txBody>
      </p:sp>
    </p:spTree>
    <p:extLst>
      <p:ext uri="{BB962C8B-B14F-4D97-AF65-F5344CB8AC3E}">
        <p14:creationId xmlns:p14="http://schemas.microsoft.com/office/powerpoint/2010/main" val="787359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Passage du MCT au MOT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38282" y="1142985"/>
            <a:ext cx="8643998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2000" b="1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Point de départ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fr-FR" sz="2000" dirty="0">
                <a:latin typeface="Arial" charset="0"/>
                <a:cs typeface="Times New Roman" pitchFamily="18" charset="0"/>
              </a:rPr>
              <a:t>les règles de gestion sont définies dans le nouveau MCT,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fr-FR" sz="2000" dirty="0">
                <a:latin typeface="Arial" charset="0"/>
                <a:cs typeface="Times New Roman" pitchFamily="18" charset="0"/>
              </a:rPr>
              <a:t>les nouvelles règles d'organisation :</a:t>
            </a:r>
          </a:p>
          <a:p>
            <a:pPr marL="742950" lvl="1" indent="-285750" algn="just">
              <a:spcBef>
                <a:spcPct val="40000"/>
              </a:spcBef>
              <a:buFontTx/>
              <a:buChar char="-"/>
            </a:pPr>
            <a:r>
              <a:rPr lang="fr-FR" sz="2000" dirty="0">
                <a:latin typeface="Arial" charset="0"/>
              </a:rPr>
              <a:t>quel </a:t>
            </a:r>
            <a:r>
              <a:rPr lang="fr-FR" sz="2000" b="1" dirty="0">
                <a:latin typeface="Arial" charset="0"/>
              </a:rPr>
              <a:t>poste de travail</a:t>
            </a:r>
            <a:r>
              <a:rPr lang="fr-FR" sz="2000" dirty="0">
                <a:latin typeface="Arial" charset="0"/>
              </a:rPr>
              <a:t> assure le traitement ? </a:t>
            </a:r>
            <a:endParaRPr lang="fr-FR" sz="2000" b="1" dirty="0">
              <a:latin typeface="Arial" charset="0"/>
            </a:endParaRPr>
          </a:p>
          <a:p>
            <a:pPr marL="742950" lvl="1" indent="-285750" algn="just">
              <a:spcBef>
                <a:spcPct val="40000"/>
              </a:spcBef>
              <a:buFontTx/>
              <a:buChar char="-"/>
            </a:pPr>
            <a:r>
              <a:rPr lang="fr-FR" sz="2000" b="1" dirty="0">
                <a:latin typeface="Arial" charset="0"/>
              </a:rPr>
              <a:t>contraintes de temps</a:t>
            </a:r>
            <a:r>
              <a:rPr lang="fr-FR" sz="2000" dirty="0">
                <a:latin typeface="Arial" charset="0"/>
              </a:rPr>
              <a:t> dues à l’organisation? </a:t>
            </a:r>
            <a:endParaRPr lang="fr-FR" sz="2000" b="1" dirty="0">
              <a:latin typeface="Arial" charset="0"/>
            </a:endParaRPr>
          </a:p>
          <a:p>
            <a:pPr marL="742950" lvl="1" indent="-285750" algn="just">
              <a:spcBef>
                <a:spcPct val="40000"/>
              </a:spcBef>
              <a:buFontTx/>
              <a:buChar char="-"/>
            </a:pPr>
            <a:r>
              <a:rPr lang="fr-FR" sz="2000" b="1" dirty="0">
                <a:latin typeface="Arial" charset="0"/>
              </a:rPr>
              <a:t>traitement manuel ou automatisé</a:t>
            </a:r>
            <a:r>
              <a:rPr lang="fr-FR" sz="2000" dirty="0">
                <a:latin typeface="Arial" charset="0"/>
              </a:rPr>
              <a:t> ? </a:t>
            </a:r>
            <a:endParaRPr lang="fr-FR" sz="2000" b="1" dirty="0">
              <a:latin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fr-FR" sz="2000" dirty="0">
              <a:latin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fr-FR" sz="2000" dirty="0">
              <a:latin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fr-FR" sz="2000" dirty="0">
              <a:latin typeface="Arial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fr-FR" sz="2400" dirty="0">
                <a:solidFill>
                  <a:srgbClr val="FF0000"/>
                </a:solidFill>
                <a:latin typeface="Arial" charset="0"/>
              </a:rPr>
              <a:t>Le MOT est plus précis que le MCT et le diagramme des flux.</a:t>
            </a:r>
          </a:p>
          <a:p>
            <a:pPr marL="342900" indent="-342900"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7667636" y="2138934"/>
            <a:ext cx="1149350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000" b="1">
                <a:latin typeface="Arial" charset="0"/>
              </a:rPr>
              <a:t>QUI ?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167702" y="2639000"/>
            <a:ext cx="1365250" cy="5064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</a:rPr>
              <a:t>QUAND ?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8710610" y="3139065"/>
            <a:ext cx="1600200" cy="5064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</a:rPr>
              <a:t>COMMENT ?</a:t>
            </a:r>
          </a:p>
        </p:txBody>
      </p:sp>
    </p:spTree>
    <p:extLst>
      <p:ext uri="{BB962C8B-B14F-4D97-AF65-F5344CB8AC3E}">
        <p14:creationId xmlns:p14="http://schemas.microsoft.com/office/powerpoint/2010/main" val="243089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595438" y="1500175"/>
            <a:ext cx="8929718" cy="1661993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IV : EXEMPLE DE MOT</a:t>
            </a:r>
          </a:p>
        </p:txBody>
      </p:sp>
    </p:spTree>
    <p:extLst>
      <p:ext uri="{BB962C8B-B14F-4D97-AF65-F5344CB8AC3E}">
        <p14:creationId xmlns:p14="http://schemas.microsoft.com/office/powerpoint/2010/main" val="36964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45" y="214291"/>
            <a:ext cx="9001156" cy="1218795"/>
          </a:xfrm>
        </p:spPr>
        <p:txBody>
          <a:bodyPr>
            <a:normAutofit fontScale="90000"/>
          </a:bodyPr>
          <a:lstStyle/>
          <a:p>
            <a:pPr lvl="0"/>
            <a:r>
              <a:rPr lang="fr-FR" b="1" dirty="0">
                <a:solidFill>
                  <a:srgbClr val="FF0000"/>
                </a:solidFill>
              </a:rPr>
              <a:t>Gestion des sinistres dans une assurance </a:t>
            </a:r>
            <a:br>
              <a:rPr lang="fr-FR" b="1" dirty="0">
                <a:solidFill>
                  <a:srgbClr val="FF0000"/>
                </a:solidFill>
              </a:rPr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1142984"/>
            <a:ext cx="8572496" cy="4762504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000" dirty="0"/>
              <a:t>A l'arrivée d'une déclaration d'accident, </a:t>
            </a:r>
            <a:r>
              <a:rPr lang="fr-FR" sz="2000" u="sng" dirty="0">
                <a:solidFill>
                  <a:srgbClr val="FF0000"/>
                </a:solidFill>
              </a:rPr>
              <a:t>le responsable du service gestion des sinistres </a:t>
            </a:r>
            <a:r>
              <a:rPr lang="fr-FR" sz="2000" b="1" u="sng" dirty="0">
                <a:solidFill>
                  <a:srgbClr val="FF0000"/>
                </a:solidFill>
              </a:rPr>
              <a:t>(QUI) </a:t>
            </a:r>
            <a:r>
              <a:rPr lang="fr-FR" sz="2000" dirty="0"/>
              <a:t>décide de la recevabilité et </a:t>
            </a:r>
            <a:r>
              <a:rPr lang="fr-FR" sz="2000" dirty="0">
                <a:solidFill>
                  <a:srgbClr val="00B050"/>
                </a:solidFill>
              </a:rPr>
              <a:t>note son avis sur la déclaration.      </a:t>
            </a:r>
          </a:p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000" dirty="0"/>
              <a:t>Il transmet la déclaration annotée </a:t>
            </a:r>
            <a:r>
              <a:rPr lang="fr-FR" sz="2000" dirty="0">
                <a:solidFill>
                  <a:srgbClr val="FF0000"/>
                </a:solidFill>
              </a:rPr>
              <a:t>au secrétariat </a:t>
            </a:r>
            <a:r>
              <a:rPr lang="fr-FR" sz="2000" dirty="0"/>
              <a:t>du service qui </a:t>
            </a:r>
            <a:r>
              <a:rPr lang="fr-FR" sz="2000" dirty="0">
                <a:solidFill>
                  <a:srgbClr val="00B050"/>
                </a:solidFill>
              </a:rPr>
              <a:t>saisit les éléments essentiels sur ordinateur. </a:t>
            </a:r>
          </a:p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000" dirty="0"/>
              <a:t> </a:t>
            </a:r>
          </a:p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000" dirty="0">
                <a:solidFill>
                  <a:srgbClr val="FF0000"/>
                </a:solidFill>
              </a:rPr>
              <a:t>En fin de journée </a:t>
            </a:r>
            <a:r>
              <a:rPr lang="fr-FR" sz="2000" b="1" dirty="0">
                <a:solidFill>
                  <a:srgbClr val="FF0000"/>
                </a:solidFill>
              </a:rPr>
              <a:t>(QUAND),</a:t>
            </a:r>
            <a:r>
              <a:rPr lang="fr-FR" sz="2000" b="1" dirty="0"/>
              <a:t> </a:t>
            </a:r>
            <a:r>
              <a:rPr lang="fr-FR" sz="2000" dirty="0"/>
              <a:t>on </a:t>
            </a:r>
            <a:r>
              <a:rPr lang="fr-FR" sz="2000" dirty="0">
                <a:solidFill>
                  <a:srgbClr val="00B050"/>
                </a:solidFill>
              </a:rPr>
              <a:t>édite les demandes d'expertise et les notifications de refus. </a:t>
            </a:r>
          </a:p>
          <a:p>
            <a:pPr algn="just">
              <a:spcBef>
                <a:spcPct val="20000"/>
              </a:spcBef>
              <a:buSzPct val="90000"/>
              <a:defRPr/>
            </a:pPr>
            <a:endParaRPr lang="fr-FR" sz="2000" dirty="0"/>
          </a:p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000" dirty="0"/>
              <a:t>Au retour de  l'expertise, quelques jours plus tard, </a:t>
            </a:r>
            <a:r>
              <a:rPr lang="fr-FR" sz="2000" dirty="0">
                <a:solidFill>
                  <a:srgbClr val="00B050"/>
                </a:solidFill>
              </a:rPr>
              <a:t>on enregistre </a:t>
            </a:r>
            <a:r>
              <a:rPr lang="fr-FR" sz="2000" dirty="0">
                <a:solidFill>
                  <a:srgbClr val="FF0000"/>
                </a:solidFill>
              </a:rPr>
              <a:t>sur un  terminal </a:t>
            </a:r>
            <a:r>
              <a:rPr lang="fr-FR" sz="2000" b="1" dirty="0">
                <a:solidFill>
                  <a:srgbClr val="FF0000"/>
                </a:solidFill>
              </a:rPr>
              <a:t>(COMMENT) </a:t>
            </a:r>
            <a:r>
              <a:rPr lang="fr-FR" sz="2000" dirty="0">
                <a:solidFill>
                  <a:srgbClr val="00B050"/>
                </a:solidFill>
              </a:rPr>
              <a:t>la réponse de l'expert. On classe la réponse dans le dossier assuré. </a:t>
            </a:r>
          </a:p>
          <a:p>
            <a:pPr algn="just">
              <a:spcBef>
                <a:spcPct val="20000"/>
              </a:spcBef>
              <a:buSzPct val="90000"/>
              <a:defRPr/>
            </a:pPr>
            <a:endParaRPr lang="fr-FR" sz="2000" dirty="0"/>
          </a:p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000" dirty="0"/>
              <a:t>Au retour de la facture du garage, </a:t>
            </a:r>
            <a:r>
              <a:rPr lang="fr-FR" sz="2000" dirty="0">
                <a:solidFill>
                  <a:srgbClr val="00B050"/>
                </a:solidFill>
              </a:rPr>
              <a:t>on vérifie si le rapport de l'expert est arrivé; on enregistre la facture et on édite immédiatement le chèque destiné au client.</a:t>
            </a:r>
          </a:p>
        </p:txBody>
      </p:sp>
    </p:spTree>
    <p:extLst>
      <p:ext uri="{BB962C8B-B14F-4D97-AF65-F5344CB8AC3E}">
        <p14:creationId xmlns:p14="http://schemas.microsoft.com/office/powerpoint/2010/main" val="1789351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45" y="214290"/>
            <a:ext cx="9001156" cy="609398"/>
          </a:xfrm>
        </p:spPr>
        <p:txBody>
          <a:bodyPr>
            <a:normAutofit fontScale="90000"/>
          </a:bodyPr>
          <a:lstStyle/>
          <a:p>
            <a:pPr lvl="0"/>
            <a:r>
              <a:rPr lang="fr-FR" b="1" dirty="0">
                <a:solidFill>
                  <a:srgbClr val="FF0000"/>
                </a:solidFill>
              </a:rPr>
              <a:t>Tableau de décomposition en phases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9" y="1219200"/>
            <a:ext cx="81629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830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075" y="19050"/>
            <a:ext cx="870585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0587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èche courbée vers la droite 8"/>
          <p:cNvSpPr/>
          <p:nvPr/>
        </p:nvSpPr>
        <p:spPr bwMode="auto">
          <a:xfrm>
            <a:off x="1738282" y="3643314"/>
            <a:ext cx="1017272" cy="1785950"/>
          </a:xfrm>
          <a:prstGeom prst="curvedRight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304801"/>
            <a:ext cx="8534400" cy="664797"/>
          </a:xfrm>
        </p:spPr>
        <p:txBody>
          <a:bodyPr>
            <a:normAutofit fontScale="90000"/>
          </a:bodyPr>
          <a:lstStyle/>
          <a:p>
            <a:pPr defTabSz="873125">
              <a:tabLst>
                <a:tab pos="8288338" algn="r"/>
              </a:tabLst>
            </a:pPr>
            <a:r>
              <a:rPr lang="fr-FR" dirty="0">
                <a:solidFill>
                  <a:srgbClr val="00AEEF"/>
                </a:solidFill>
              </a:rPr>
              <a:t>Problématique</a:t>
            </a:r>
            <a:r>
              <a:rPr lang="fr-FR" dirty="0"/>
              <a:t>	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idx="1"/>
          </p:nvPr>
        </p:nvSpPr>
        <p:spPr>
          <a:xfrm>
            <a:off x="1738282" y="1285860"/>
            <a:ext cx="8643998" cy="1186928"/>
          </a:xfrm>
        </p:spPr>
        <p:txBody>
          <a:bodyPr>
            <a:normAutofit fontScale="92500" lnSpcReduction="10000"/>
          </a:bodyPr>
          <a:lstStyle/>
          <a:p>
            <a:pPr algn="just" defTabSz="873125">
              <a:lnSpc>
                <a:spcPct val="110000"/>
              </a:lnSpc>
              <a:spcBef>
                <a:spcPts val="1200"/>
              </a:spcBef>
              <a:buNone/>
              <a:tabLst>
                <a:tab pos="8388350" algn="r"/>
              </a:tabLst>
            </a:pPr>
            <a:r>
              <a:rPr lang="fr-FR" sz="2400" dirty="0"/>
              <a:t>Le </a:t>
            </a:r>
            <a:r>
              <a:rPr lang="fr-FR" sz="2400" b="1" dirty="0">
                <a:solidFill>
                  <a:srgbClr val="FF0000"/>
                </a:solidFill>
              </a:rPr>
              <a:t>MCT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décrit les opérations effectuées par le domaine, </a:t>
            </a:r>
            <a:r>
              <a:rPr lang="fr-FR" sz="2400" b="1" dirty="0">
                <a:solidFill>
                  <a:srgbClr val="FF0000"/>
                </a:solidFill>
              </a:rPr>
              <a:t>sans prendre en considération</a:t>
            </a:r>
            <a:r>
              <a:rPr lang="fr-FR" sz="2400" b="1" dirty="0"/>
              <a:t> </a:t>
            </a:r>
            <a:r>
              <a:rPr lang="fr-FR" sz="2400" dirty="0"/>
              <a:t>les ressources, la répartition homme/machine, la localisation et le temps 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2024034" y="2928935"/>
            <a:ext cx="8643966" cy="14241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fr-FR" sz="2400" b="1" dirty="0">
                <a:solidFill>
                  <a:schemeClr val="tx1"/>
                </a:solidFill>
              </a:rPr>
              <a:t>ce traitement sera-t-il informatisé ou manuel ? </a:t>
            </a:r>
            <a:r>
              <a:rPr lang="fr-FR" sz="2400" b="1" dirty="0">
                <a:solidFill>
                  <a:srgbClr val="FF0000"/>
                </a:solidFill>
              </a:rPr>
              <a:t>Comment ?</a:t>
            </a:r>
          </a:p>
          <a:p>
            <a:pPr eaLnBrk="0" hangingPunct="0">
              <a:lnSpc>
                <a:spcPct val="120000"/>
              </a:lnSpc>
            </a:pPr>
            <a:r>
              <a:rPr lang="fr-FR" sz="2400" b="1" dirty="0">
                <a:solidFill>
                  <a:schemeClr val="tx1"/>
                </a:solidFill>
              </a:rPr>
              <a:t>par qui, avec quels « outils »sera-t-il exécuté ? </a:t>
            </a:r>
            <a:r>
              <a:rPr lang="fr-FR" sz="2400" b="1" dirty="0">
                <a:solidFill>
                  <a:srgbClr val="FF0000"/>
                </a:solidFill>
              </a:rPr>
              <a:t>Qui ?</a:t>
            </a:r>
          </a:p>
          <a:p>
            <a:pPr eaLnBrk="0" hangingPunct="0">
              <a:lnSpc>
                <a:spcPct val="120000"/>
              </a:lnSpc>
            </a:pPr>
            <a:r>
              <a:rPr lang="fr-FR" sz="2400" b="1" dirty="0">
                <a:solidFill>
                  <a:schemeClr val="tx1"/>
                </a:solidFill>
              </a:rPr>
              <a:t>combien de temps prendra-t-il</a:t>
            </a:r>
            <a:r>
              <a:rPr lang="fr-FR" sz="2400" b="1" i="1" dirty="0">
                <a:solidFill>
                  <a:schemeClr val="tx1"/>
                </a:solidFill>
              </a:rPr>
              <a:t> ? </a:t>
            </a:r>
            <a:r>
              <a:rPr lang="fr-FR" sz="2400" b="1" i="1" dirty="0">
                <a:solidFill>
                  <a:srgbClr val="FF0000"/>
                </a:solidFill>
              </a:rPr>
              <a:t>Quand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1290" y="4786323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MOT =</a:t>
            </a:r>
          </a:p>
          <a:p>
            <a:pPr algn="ctr"/>
            <a:r>
              <a:rPr lang="fr-FR" sz="2400" b="1" dirty="0">
                <a:solidFill>
                  <a:srgbClr val="FF0000"/>
                </a:solidFill>
              </a:rPr>
              <a:t>MCT +</a:t>
            </a:r>
            <a:r>
              <a:rPr lang="fr-FR" sz="2400" dirty="0"/>
              <a:t> </a:t>
            </a:r>
            <a:r>
              <a:rPr lang="fr-FR" sz="2400" b="1" dirty="0"/>
              <a:t>les choix d’organisation de l’entreprise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3982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37" y="228601"/>
            <a:ext cx="8363939" cy="60939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AEEF"/>
                </a:solidFill>
              </a:rPr>
              <a:t>Introduction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fr-FR" dirty="0"/>
          </a:p>
          <a:p>
            <a:pPr>
              <a:buFont typeface="Wingdings" pitchFamily="2" charset="2"/>
              <a:buNone/>
            </a:pPr>
            <a:endParaRPr lang="fr-FR" dirty="0"/>
          </a:p>
          <a:p>
            <a:pPr>
              <a:buFont typeface="Wingdings" pitchFamily="2" charset="2"/>
              <a:buNone/>
            </a:pPr>
            <a:endParaRPr lang="fr-FR" dirty="0"/>
          </a:p>
        </p:txBody>
      </p:sp>
      <p:sp>
        <p:nvSpPr>
          <p:cNvPr id="949252" name="Rectangle 4"/>
          <p:cNvSpPr>
            <a:spLocks noChangeArrowheads="1"/>
          </p:cNvSpPr>
          <p:nvPr/>
        </p:nvSpPr>
        <p:spPr bwMode="auto">
          <a:xfrm>
            <a:off x="2524101" y="2714620"/>
            <a:ext cx="20161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fr-F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fr-F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MOT=</a:t>
            </a:r>
          </a:p>
          <a:p>
            <a:pPr algn="ctr"/>
            <a:endParaRPr lang="fr-FR" sz="4400" b="1" dirty="0">
              <a:solidFill>
                <a:srgbClr val="FF0000"/>
              </a:solidFill>
            </a:endParaRPr>
          </a:p>
        </p:txBody>
      </p:sp>
      <p:sp>
        <p:nvSpPr>
          <p:cNvPr id="949253" name="Rectangle 5"/>
          <p:cNvSpPr>
            <a:spLocks noChangeArrowheads="1"/>
          </p:cNvSpPr>
          <p:nvPr/>
        </p:nvSpPr>
        <p:spPr bwMode="auto">
          <a:xfrm>
            <a:off x="4943476" y="1916114"/>
            <a:ext cx="4176713" cy="287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3600" b="1" dirty="0">
                <a:solidFill>
                  <a:srgbClr val="800000"/>
                </a:solidFill>
              </a:rPr>
              <a:t>MCT + 3 colonnes</a:t>
            </a:r>
          </a:p>
          <a:p>
            <a:pPr algn="ctr"/>
            <a:r>
              <a:rPr lang="fr-FR" sz="3600" b="1" dirty="0">
                <a:solidFill>
                  <a:srgbClr val="FF0000"/>
                </a:solidFill>
              </a:rPr>
              <a:t>POSTE</a:t>
            </a:r>
          </a:p>
          <a:p>
            <a:pPr algn="ctr"/>
            <a:r>
              <a:rPr lang="fr-FR" sz="3600" b="1" dirty="0">
                <a:solidFill>
                  <a:srgbClr val="FF0000"/>
                </a:solidFill>
              </a:rPr>
              <a:t>TEMPS</a:t>
            </a:r>
          </a:p>
          <a:p>
            <a:pPr algn="ctr"/>
            <a:r>
              <a:rPr lang="fr-FR" sz="3600" b="1" dirty="0">
                <a:solidFill>
                  <a:srgbClr val="FF0000"/>
                </a:solidFill>
              </a:rPr>
              <a:t>MOYENS</a:t>
            </a:r>
          </a:p>
        </p:txBody>
      </p:sp>
    </p:spTree>
    <p:extLst>
      <p:ext uri="{BB962C8B-B14F-4D97-AF65-F5344CB8AC3E}">
        <p14:creationId xmlns:p14="http://schemas.microsoft.com/office/powerpoint/2010/main" val="161745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38314" y="1258750"/>
            <a:ext cx="8643967" cy="517064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/>
              <a:t>Le </a:t>
            </a:r>
            <a:r>
              <a:rPr lang="fr-FR" sz="2000" b="1" dirty="0">
                <a:solidFill>
                  <a:srgbClr val="FF0000"/>
                </a:solidFill>
              </a:rPr>
              <a:t>MOT </a:t>
            </a:r>
            <a:r>
              <a:rPr lang="fr-FR" sz="2000" dirty="0"/>
              <a:t>définit la </a:t>
            </a:r>
            <a:r>
              <a:rPr lang="fr-FR" sz="2000" b="1" dirty="0"/>
              <a:t>REPARTITION ET LES MODALITE D’EXECUTION DES TRAITEMENTS DECRITS DANS LES OPERATIONS DE GESTION </a:t>
            </a:r>
            <a:r>
              <a:rPr lang="fr-FR" sz="2000" dirty="0"/>
              <a:t>et prend en compte le niveau d’informatisation, les </a:t>
            </a:r>
            <a:r>
              <a:rPr lang="fr-FR" sz="2000" b="1" dirty="0">
                <a:solidFill>
                  <a:schemeClr val="tx1"/>
                </a:solidFill>
              </a:rPr>
              <a:t>ACTEURS</a:t>
            </a:r>
            <a:r>
              <a:rPr lang="fr-FR" sz="2000" dirty="0"/>
              <a:t> concernés (QUI ?), et le </a:t>
            </a:r>
            <a:r>
              <a:rPr lang="fr-FR" sz="2000" b="1" dirty="0"/>
              <a:t>MOMENT</a:t>
            </a:r>
            <a:r>
              <a:rPr lang="fr-FR" sz="2000" dirty="0"/>
              <a:t> (temps) (QUAND ?) et la </a:t>
            </a:r>
            <a:r>
              <a:rPr lang="fr-FR" sz="2000" b="1" dirty="0"/>
              <a:t>NATURE</a:t>
            </a:r>
            <a:r>
              <a:rPr lang="fr-FR" sz="2000" dirty="0"/>
              <a:t> (manuel, semi-automatisé, automatique) (COMMENT ?) </a:t>
            </a:r>
          </a:p>
          <a:p>
            <a:pPr marL="360363" indent="-360363" algn="just">
              <a:lnSpc>
                <a:spcPct val="150000"/>
              </a:lnSpc>
              <a:buFont typeface="Wingdings" pitchFamily="2" charset="2"/>
              <a:buChar char="§"/>
            </a:pPr>
            <a:endParaRPr lang="fr-FR" sz="2000" dirty="0"/>
          </a:p>
          <a:p>
            <a:pPr marL="360363" indent="-3603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/>
              <a:t>Il prend en compte la structuration de l’organisation en services, la répartition des tâches (dans la structure organisationnelle et entre l’homme et la machine), les plannings, etc. </a:t>
            </a:r>
          </a:p>
          <a:p>
            <a:pPr marL="360363" indent="-360363" algn="just">
              <a:lnSpc>
                <a:spcPct val="150000"/>
              </a:lnSpc>
              <a:buFont typeface="Wingdings" pitchFamily="2" charset="2"/>
              <a:buChar char="§"/>
            </a:pPr>
            <a:endParaRPr lang="fr-FR" sz="2000" dirty="0"/>
          </a:p>
          <a:p>
            <a:pPr marL="360363" indent="-36036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/>
              <a:t>Les opérations sont placées dans les colonnes.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66845" y="228601"/>
            <a:ext cx="89297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defTabSz="686047">
              <a:lnSpc>
                <a:spcPct val="90000"/>
              </a:lnSpc>
              <a:spcBef>
                <a:spcPct val="0"/>
              </a:spcBef>
              <a:defRPr/>
            </a:pPr>
            <a:r>
              <a:rPr 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Définitions</a:t>
            </a:r>
          </a:p>
        </p:txBody>
      </p:sp>
    </p:spTree>
    <p:extLst>
      <p:ext uri="{BB962C8B-B14F-4D97-AF65-F5344CB8AC3E}">
        <p14:creationId xmlns:p14="http://schemas.microsoft.com/office/powerpoint/2010/main" val="30107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609398"/>
          </a:xfrm>
        </p:spPr>
        <p:txBody>
          <a:bodyPr>
            <a:normAutofit fontScale="90000"/>
          </a:bodyPr>
          <a:lstStyle/>
          <a:p>
            <a:pPr defTabSz="873125">
              <a:tabLst>
                <a:tab pos="8288338" algn="r"/>
              </a:tabLst>
            </a:pPr>
            <a:r>
              <a:rPr lang="fr-FR" dirty="0">
                <a:solidFill>
                  <a:srgbClr val="00AEEF"/>
                </a:solidFill>
              </a:rPr>
              <a:t>Définitions</a:t>
            </a:r>
            <a:r>
              <a:rPr lang="fr-FR" sz="4000" dirty="0"/>
              <a:t>	</a:t>
            </a:r>
          </a:p>
        </p:txBody>
      </p:sp>
      <p:sp>
        <p:nvSpPr>
          <p:cNvPr id="798722" name="Rectangle 2"/>
          <p:cNvSpPr>
            <a:spLocks noGrp="1" noChangeArrowheads="1"/>
          </p:cNvSpPr>
          <p:nvPr>
            <p:ph idx="1"/>
          </p:nvPr>
        </p:nvSpPr>
        <p:spPr>
          <a:xfrm>
            <a:off x="1849468" y="1125538"/>
            <a:ext cx="8532812" cy="5410712"/>
          </a:xfrm>
        </p:spPr>
        <p:txBody>
          <a:bodyPr>
            <a:normAutofit/>
          </a:bodyPr>
          <a:lstStyle/>
          <a:p>
            <a:pPr algn="just" defTabSz="873125">
              <a:lnSpc>
                <a:spcPct val="110000"/>
              </a:lnSpc>
              <a:spcBef>
                <a:spcPts val="1200"/>
              </a:spcBef>
              <a:buNone/>
              <a:tabLst>
                <a:tab pos="8388350" algn="r"/>
              </a:tabLst>
            </a:pPr>
            <a:r>
              <a:rPr lang="fr-FR" b="1" dirty="0">
                <a:solidFill>
                  <a:srgbClr val="FF0000"/>
                </a:solidFill>
              </a:rPr>
              <a:t>Le MOT </a:t>
            </a:r>
          </a:p>
          <a:p>
            <a:pPr marL="360363" indent="-360363" algn="just" defTabSz="873125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  <a:tabLst>
                <a:tab pos="8388350" algn="r"/>
              </a:tabLst>
            </a:pPr>
            <a:r>
              <a:rPr lang="fr-FR" sz="2400" dirty="0"/>
              <a:t>définit les </a:t>
            </a:r>
            <a:r>
              <a:rPr lang="fr-FR" sz="2400" b="1" dirty="0">
                <a:solidFill>
                  <a:srgbClr val="00B0F0"/>
                </a:solidFill>
              </a:rPr>
              <a:t>ressources</a:t>
            </a:r>
            <a:r>
              <a:rPr lang="fr-FR" sz="2400" dirty="0"/>
              <a:t> à mettre en œuvre </a:t>
            </a:r>
            <a:r>
              <a:rPr lang="fr-FR" sz="2000" i="1" u="sng" dirty="0"/>
              <a:t>(moyens techniques ou humains, temps et données)</a:t>
            </a:r>
          </a:p>
          <a:p>
            <a:pPr marL="360363" indent="-360363" algn="just" defTabSz="873125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  <a:tabLst>
                <a:tab pos="8388350" algn="r"/>
              </a:tabLst>
            </a:pPr>
            <a:endParaRPr lang="fr-FR" sz="2000" i="1" u="sng" dirty="0"/>
          </a:p>
          <a:p>
            <a:pPr marL="360363" lvl="1" indent="-360363" algn="just" defTabSz="873125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  <a:tabLst>
                <a:tab pos="8388350" algn="r"/>
              </a:tabLst>
            </a:pPr>
            <a:r>
              <a:rPr lang="fr-FR" dirty="0"/>
              <a:t>décompose les opérations conceptuelles en éléments plus « fins » : </a:t>
            </a:r>
            <a:r>
              <a:rPr lang="fr-FR" b="1" dirty="0">
                <a:solidFill>
                  <a:srgbClr val="00B0F0"/>
                </a:solidFill>
              </a:rPr>
              <a:t>tâche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sz="2000" i="1" dirty="0"/>
              <a:t>peut être manuelle, conversationnelle ou automatique)</a:t>
            </a:r>
          </a:p>
          <a:p>
            <a:pPr marL="360363" lvl="1" indent="-360363" algn="just" defTabSz="873125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  <a:tabLst>
                <a:tab pos="8388350" algn="r"/>
              </a:tabLst>
            </a:pPr>
            <a:endParaRPr lang="fr-FR" sz="2000" i="1" dirty="0"/>
          </a:p>
          <a:p>
            <a:pPr marL="360363" lvl="1" indent="-360363" algn="just" defTabSz="873125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  <a:tabLst>
                <a:tab pos="8388350" algn="r"/>
              </a:tabLst>
            </a:pPr>
            <a:r>
              <a:rPr lang="fr-FR" dirty="0"/>
              <a:t>Définit un enchaînement </a:t>
            </a:r>
            <a:r>
              <a:rPr lang="fr-FR" b="1" dirty="0">
                <a:solidFill>
                  <a:srgbClr val="00B0F0"/>
                </a:solidFill>
              </a:rPr>
              <a:t>chronologique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des activités</a:t>
            </a:r>
          </a:p>
          <a:p>
            <a:pPr marL="360363" lvl="1" indent="-360363" algn="just" defTabSz="873125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  <a:tabLst>
                <a:tab pos="8388350" algn="r"/>
              </a:tabLst>
            </a:pPr>
            <a:endParaRPr lang="fr-FR" dirty="0"/>
          </a:p>
          <a:p>
            <a:pPr marL="360363" lvl="1" indent="-360363" algn="just" defTabSz="873125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  <a:tabLst>
                <a:tab pos="8388350" algn="r"/>
              </a:tabLst>
            </a:pPr>
            <a:r>
              <a:rPr lang="fr-FR" dirty="0"/>
              <a:t> affecte chaque tâche à un </a:t>
            </a:r>
            <a:r>
              <a:rPr lang="fr-FR" b="1" dirty="0">
                <a:solidFill>
                  <a:srgbClr val="00B0F0"/>
                </a:solidFill>
              </a:rPr>
              <a:t>poste de travail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disposant des ressources nécessaires</a:t>
            </a:r>
          </a:p>
        </p:txBody>
      </p:sp>
    </p:spTree>
    <p:extLst>
      <p:ext uri="{BB962C8B-B14F-4D97-AF65-F5344CB8AC3E}">
        <p14:creationId xmlns:p14="http://schemas.microsoft.com/office/powerpoint/2010/main" val="90068082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595438" y="1500175"/>
            <a:ext cx="8929718" cy="3117585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II : Concepts et formalismes</a:t>
            </a:r>
          </a:p>
        </p:txBody>
      </p:sp>
    </p:spTree>
    <p:extLst>
      <p:ext uri="{BB962C8B-B14F-4D97-AF65-F5344CB8AC3E}">
        <p14:creationId xmlns:p14="http://schemas.microsoft.com/office/powerpoint/2010/main" val="24414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Poste de travail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1714488"/>
            <a:ext cx="8572496" cy="4191000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400" dirty="0"/>
              <a:t>Le </a:t>
            </a:r>
            <a:r>
              <a:rPr lang="fr-FR" sz="2400" dirty="0">
                <a:solidFill>
                  <a:srgbClr val="FF0000"/>
                </a:solidFill>
              </a:rPr>
              <a:t>poste de travail </a:t>
            </a:r>
            <a:r>
              <a:rPr lang="fr-FR" sz="2400" dirty="0"/>
              <a:t>est un </a:t>
            </a:r>
            <a:r>
              <a:rPr lang="fr-FR" sz="2400" b="1" dirty="0"/>
              <a:t>CENTRE D’ACTIVITE ELEMENTAIRE </a:t>
            </a:r>
            <a:r>
              <a:rPr lang="fr-FR" sz="2400" dirty="0"/>
              <a:t>qui dispose de ressources nécessaires à la réalisation de ses tâches.</a:t>
            </a:r>
          </a:p>
          <a:p>
            <a:pPr algn="just">
              <a:spcBef>
                <a:spcPct val="20000"/>
              </a:spcBef>
              <a:buSzPct val="90000"/>
              <a:defRPr/>
            </a:pPr>
            <a:endParaRPr lang="fr-FR" sz="2400" dirty="0"/>
          </a:p>
          <a:p>
            <a:pPr algn="just">
              <a:spcBef>
                <a:spcPct val="20000"/>
              </a:spcBef>
              <a:buSzPct val="90000"/>
              <a:defRPr/>
            </a:pPr>
            <a:r>
              <a:rPr lang="fr-FR" sz="2400" dirty="0"/>
              <a:t>Si plusieurs postes sont identiques (même fonction, même caractéristiques de matériel utilisé et même localisation), ils forment un seul poste d’un point de vue organisationnel. 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89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7" y="228602"/>
            <a:ext cx="8363939" cy="66479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AEEF"/>
                </a:solidFill>
              </a:rPr>
              <a:t>Poste de travail</a:t>
            </a:r>
            <a:endParaRPr lang="fr-FR" dirty="0">
              <a:solidFill>
                <a:srgbClr val="00AEE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20" y="1714488"/>
            <a:ext cx="8572496" cy="4191000"/>
          </a:xfrm>
          <a:prstGeom prst="rect">
            <a:avLst/>
          </a:prstGeom>
        </p:spPr>
        <p:txBody>
          <a:bodyPr lIns="92075" tIns="46038" rIns="92075" bIns="46038"/>
          <a:lstStyle/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r>
              <a:rPr lang="fr-FR" sz="2400" b="1" dirty="0"/>
              <a:t>Il est décrit par :</a:t>
            </a:r>
          </a:p>
          <a:p>
            <a:pPr marL="1588" lvl="1" algn="just" defTabSz="873125">
              <a:lnSpc>
                <a:spcPct val="90000"/>
              </a:lnSpc>
              <a:spcBef>
                <a:spcPts val="1200"/>
              </a:spcBef>
              <a:tabLst>
                <a:tab pos="3611563" algn="l"/>
                <a:tab pos="4475163" algn="l"/>
                <a:tab pos="8388350" algn="r"/>
              </a:tabLst>
            </a:pPr>
            <a:endParaRPr lang="fr-FR" sz="2000" dirty="0"/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r>
              <a:rPr lang="fr-FR" sz="2000" dirty="0"/>
              <a:t> les </a:t>
            </a:r>
            <a:r>
              <a:rPr lang="fr-FR" sz="2000" b="1" dirty="0">
                <a:solidFill>
                  <a:srgbClr val="FF0066"/>
                </a:solidFill>
              </a:rPr>
              <a:t>compétences</a:t>
            </a:r>
            <a:r>
              <a:rPr lang="fr-FR" sz="2000" dirty="0"/>
              <a:t> des personnes occupant ce poste (responsable et ressources humaines) </a:t>
            </a:r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endParaRPr lang="fr-FR" sz="2000" dirty="0"/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r>
              <a:rPr lang="fr-FR" sz="2000" dirty="0"/>
              <a:t> les caractéristiques techniques des </a:t>
            </a:r>
            <a:r>
              <a:rPr lang="fr-FR" sz="2000" b="1" dirty="0">
                <a:solidFill>
                  <a:srgbClr val="FF0066"/>
                </a:solidFill>
              </a:rPr>
              <a:t>matériels</a:t>
            </a:r>
            <a:r>
              <a:rPr lang="fr-FR" sz="2000" dirty="0"/>
              <a:t> associés </a:t>
            </a:r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endParaRPr lang="fr-FR" sz="2000" dirty="0"/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r>
              <a:rPr lang="fr-FR" sz="2000" dirty="0"/>
              <a:t> sa </a:t>
            </a:r>
            <a:r>
              <a:rPr lang="fr-FR" sz="2000" b="1" dirty="0">
                <a:solidFill>
                  <a:srgbClr val="FF0066"/>
                </a:solidFill>
              </a:rPr>
              <a:t>localisation</a:t>
            </a:r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endParaRPr lang="fr-FR" sz="2000" b="1" dirty="0">
              <a:solidFill>
                <a:srgbClr val="FF0066"/>
              </a:solidFill>
            </a:endParaRPr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r>
              <a:rPr lang="fr-FR" sz="2000" dirty="0"/>
              <a:t> une </a:t>
            </a:r>
            <a:r>
              <a:rPr lang="fr-FR" sz="2000" b="1" dirty="0">
                <a:solidFill>
                  <a:srgbClr val="FF0066"/>
                </a:solidFill>
              </a:rPr>
              <a:t>fonction</a:t>
            </a:r>
            <a:r>
              <a:rPr lang="fr-FR" sz="2000" dirty="0"/>
              <a:t> à assurer (gestion des stocks, …),</a:t>
            </a:r>
          </a:p>
          <a:p>
            <a:pPr marL="458788" lvl="3" algn="just" defTabSz="873125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611563" algn="l"/>
                <a:tab pos="4475163" algn="l"/>
                <a:tab pos="8388350" algn="r"/>
              </a:tabLst>
            </a:pPr>
            <a:endParaRPr lang="fr-FR" sz="2000" b="1" dirty="0"/>
          </a:p>
          <a:p>
            <a:pPr algn="just">
              <a:spcBef>
                <a:spcPct val="20000"/>
              </a:spcBef>
              <a:buSzPct val="90000"/>
              <a:defRPr/>
            </a:pPr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5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3A7F8BDF959C4FAEF749C336B665B5" ma:contentTypeVersion="8" ma:contentTypeDescription="Crée un document." ma:contentTypeScope="" ma:versionID="4e333c3877084b834125b6ccf6ed0ea0">
  <xsd:schema xmlns:xsd="http://www.w3.org/2001/XMLSchema" xmlns:xs="http://www.w3.org/2001/XMLSchema" xmlns:p="http://schemas.microsoft.com/office/2006/metadata/properties" xmlns:ns2="3f535936-37c1-4faf-9eaa-671998cf548c" xmlns:ns3="f48b5791-ecec-4ceb-a11e-7bbc3b02dd41" targetNamespace="http://schemas.microsoft.com/office/2006/metadata/properties" ma:root="true" ma:fieldsID="c5cfd601af844c85152a1f82e0087f41" ns2:_="" ns3:_="">
    <xsd:import namespace="3f535936-37c1-4faf-9eaa-671998cf548c"/>
    <xsd:import namespace="f48b5791-ecec-4ceb-a11e-7bbc3b02dd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35936-37c1-4faf-9eaa-671998cf54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b5791-ecec-4ceb-a11e-7bbc3b02dd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618DB0-0797-4886-A27F-063B29B6BBE6}"/>
</file>

<file path=customXml/itemProps2.xml><?xml version="1.0" encoding="utf-8"?>
<ds:datastoreItem xmlns:ds="http://schemas.openxmlformats.org/officeDocument/2006/customXml" ds:itemID="{F26D4219-BA12-4E44-AAFA-F43BF0AC9DA3}"/>
</file>

<file path=customXml/itemProps3.xml><?xml version="1.0" encoding="utf-8"?>
<ds:datastoreItem xmlns:ds="http://schemas.openxmlformats.org/officeDocument/2006/customXml" ds:itemID="{44AF9C30-C359-4C4E-A4DA-400491D0BC3D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984</Words>
  <Application>Microsoft Office PowerPoint</Application>
  <PresentationFormat>Grand écran</PresentationFormat>
  <Paragraphs>144</Paragraphs>
  <Slides>25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8" baseType="lpstr">
      <vt:lpstr>ＭＳ Ｐゴシック</vt:lpstr>
      <vt:lpstr>Arial</vt:lpstr>
      <vt:lpstr>Calibri</vt:lpstr>
      <vt:lpstr>Monotype Corsiva</vt:lpstr>
      <vt:lpstr>Segoe UI</vt:lpstr>
      <vt:lpstr>Segoe UI Light</vt:lpstr>
      <vt:lpstr>Symbol</vt:lpstr>
      <vt:lpstr>Times New Roman</vt:lpstr>
      <vt:lpstr>Tw Cen MT</vt:lpstr>
      <vt:lpstr>Tw Cen MT Condensed</vt:lpstr>
      <vt:lpstr>Wingdings</vt:lpstr>
      <vt:lpstr>Wingdings 3</vt:lpstr>
      <vt:lpstr>Intégral</vt:lpstr>
      <vt:lpstr>Présentation PowerPoint</vt:lpstr>
      <vt:lpstr>Présentation PowerPoint</vt:lpstr>
      <vt:lpstr>Problématique </vt:lpstr>
      <vt:lpstr>Introduction</vt:lpstr>
      <vt:lpstr>Présentation PowerPoint</vt:lpstr>
      <vt:lpstr>Définitions </vt:lpstr>
      <vt:lpstr>Présentation PowerPoint</vt:lpstr>
      <vt:lpstr>Poste de travail</vt:lpstr>
      <vt:lpstr>Poste de travail</vt:lpstr>
      <vt:lpstr>La tâche</vt:lpstr>
      <vt:lpstr>La tâche </vt:lpstr>
      <vt:lpstr>La tâche</vt:lpstr>
      <vt:lpstr>La tâche</vt:lpstr>
      <vt:lpstr>La tâche</vt:lpstr>
      <vt:lpstr>La tâche</vt:lpstr>
      <vt:lpstr>La tâche</vt:lpstr>
      <vt:lpstr>La tâche</vt:lpstr>
      <vt:lpstr>MOT</vt:lpstr>
      <vt:lpstr>Présentation PowerPoint</vt:lpstr>
      <vt:lpstr>Passage du MCT au MOT</vt:lpstr>
      <vt:lpstr>Passage du MCT au MOT</vt:lpstr>
      <vt:lpstr>Présentation PowerPoint</vt:lpstr>
      <vt:lpstr>Gestion des sinistres dans une assurance  </vt:lpstr>
      <vt:lpstr>Tableau de décomposition en phases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</dc:creator>
  <cp:lastModifiedBy>fati</cp:lastModifiedBy>
  <cp:revision>2</cp:revision>
  <dcterms:created xsi:type="dcterms:W3CDTF">2020-12-02T13:39:07Z</dcterms:created>
  <dcterms:modified xsi:type="dcterms:W3CDTF">2020-12-02T13:40:12Z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0x010100333A7F8BDF959C4FAEF749C336B665B5</vt:lpwstr>
  </property>
</Properties>
</file>