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0" r:id="rId1"/>
    <p:sldMasterId id="2147483833" r:id="rId2"/>
    <p:sldMasterId id="2147483844" r:id="rId3"/>
    <p:sldMasterId id="2147483853" r:id="rId4"/>
    <p:sldMasterId id="2147483862" r:id="rId5"/>
  </p:sldMasterIdLst>
  <p:notesMasterIdLst>
    <p:notesMasterId r:id="rId31"/>
  </p:notesMasterIdLst>
  <p:sldIdLst>
    <p:sldId id="256" r:id="rId6"/>
    <p:sldId id="259" r:id="rId7"/>
    <p:sldId id="285" r:id="rId8"/>
    <p:sldId id="284" r:id="rId9"/>
    <p:sldId id="286" r:id="rId10"/>
    <p:sldId id="277" r:id="rId11"/>
    <p:sldId id="278" r:id="rId12"/>
    <p:sldId id="263" r:id="rId13"/>
    <p:sldId id="264" r:id="rId14"/>
    <p:sldId id="279" r:id="rId15"/>
    <p:sldId id="265" r:id="rId16"/>
    <p:sldId id="266" r:id="rId17"/>
    <p:sldId id="280" r:id="rId18"/>
    <p:sldId id="267" r:id="rId19"/>
    <p:sldId id="272" r:id="rId20"/>
    <p:sldId id="273" r:id="rId21"/>
    <p:sldId id="274" r:id="rId22"/>
    <p:sldId id="275" r:id="rId23"/>
    <p:sldId id="282" r:id="rId24"/>
    <p:sldId id="276" r:id="rId25"/>
    <p:sldId id="283" r:id="rId26"/>
    <p:sldId id="268" r:id="rId27"/>
    <p:sldId id="269" r:id="rId28"/>
    <p:sldId id="270"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pos="3840"/>
        <p:guide pos="3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04B2D-50F8-45CE-9890-70EB09541029}" type="datetimeFigureOut">
              <a:rPr lang="fr-MA" smtClean="0"/>
              <a:pPr/>
              <a:t>24/03/2023</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A41D8-A4CA-4874-8917-CA9E90ABF80A}" type="slidenum">
              <a:rPr lang="fr-MA" smtClean="0"/>
              <a:pPr/>
              <a:t>‹N°›</a:t>
            </a:fld>
            <a:endParaRPr lang="fr-MA"/>
          </a:p>
        </p:txBody>
      </p:sp>
    </p:spTree>
    <p:extLst>
      <p:ext uri="{BB962C8B-B14F-4D97-AF65-F5344CB8AC3E}">
        <p14:creationId xmlns:p14="http://schemas.microsoft.com/office/powerpoint/2010/main" val="232925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EA13E24-B199-4D32-8F3F-EC3B2114FB07}" type="datetime1">
              <a:rPr lang="fr-MA" smtClean="0"/>
              <a:pPr/>
              <a:t>24/03/2023</a:t>
            </a:fld>
            <a:endParaRPr lang="fr-MA"/>
          </a:p>
        </p:txBody>
      </p:sp>
      <p:sp>
        <p:nvSpPr>
          <p:cNvPr id="5" name="Espace réservé du pied de page 4"/>
          <p:cNvSpPr>
            <a:spLocks noGrp="1"/>
          </p:cNvSpPr>
          <p:nvPr>
            <p:ph type="ftr" sz="quarter" idx="11"/>
          </p:nvPr>
        </p:nvSpPr>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D0DC2B1-6FD5-4E5F-AB7D-63041C9C2873}" type="datetime1">
              <a:rPr lang="fr-MA" smtClean="0"/>
              <a:pPr/>
              <a:t>24/03/2023</a:t>
            </a:fld>
            <a:endParaRPr lang="fr-MA"/>
          </a:p>
        </p:txBody>
      </p:sp>
      <p:sp>
        <p:nvSpPr>
          <p:cNvPr id="5" name="Espace réservé du pied de page 4"/>
          <p:cNvSpPr>
            <a:spLocks noGrp="1"/>
          </p:cNvSpPr>
          <p:nvPr>
            <p:ph type="ftr" sz="quarter" idx="11"/>
          </p:nvPr>
        </p:nvSpPr>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B415DE6-F7C9-46E3-9B18-714F21634AC7}" type="datetime1">
              <a:rPr lang="fr-MA" smtClean="0"/>
              <a:pPr/>
              <a:t>24/03/2023</a:t>
            </a:fld>
            <a:endParaRPr lang="fr-MA"/>
          </a:p>
        </p:txBody>
      </p:sp>
      <p:sp>
        <p:nvSpPr>
          <p:cNvPr id="5" name="Espace réservé du pied de page 4"/>
          <p:cNvSpPr>
            <a:spLocks noGrp="1"/>
          </p:cNvSpPr>
          <p:nvPr>
            <p:ph type="ftr" sz="quarter" idx="11"/>
          </p:nvPr>
        </p:nvSpPr>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EC418D-7486-4277-9070-638C5AB3B7D7}" type="datetime1">
              <a:rPr lang="fr-MA" smtClean="0"/>
              <a:pPr/>
              <a:t>24/03/2023</a:t>
            </a:fld>
            <a:endParaRPr lang="fr-MA"/>
          </a:p>
        </p:txBody>
      </p:sp>
      <p:sp>
        <p:nvSpPr>
          <p:cNvPr id="5" name="Espace réservé du pied de page 4"/>
          <p:cNvSpPr>
            <a:spLocks noGrp="1"/>
          </p:cNvSpPr>
          <p:nvPr>
            <p:ph type="ftr" sz="quarter" idx="11"/>
          </p:nvPr>
        </p:nvSpPr>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58679"/>
            <a:ext cx="2068621" cy="262789"/>
          </a:xfrm>
          <a:prstGeom prst="rect">
            <a:avLst/>
          </a:prstGeom>
          <a:noFill/>
          <a:ln>
            <a:noFill/>
          </a:ln>
        </p:spPr>
      </p:pic>
      <p:sp>
        <p:nvSpPr>
          <p:cNvPr id="9" name="Text Placeholder 8"/>
          <p:cNvSpPr>
            <a:spLocks noGrp="1"/>
          </p:cNvSpPr>
          <p:nvPr>
            <p:ph type="body" sz="quarter" idx="11" hasCustomPrompt="1"/>
          </p:nvPr>
        </p:nvSpPr>
        <p:spPr>
          <a:xfrm>
            <a:off x="512897" y="3117244"/>
            <a:ext cx="7515595"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897" y="3117244"/>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24"/>
            <a:ext cx="2068621" cy="262789"/>
          </a:xfrm>
          <a:prstGeom prst="rect">
            <a:avLst/>
          </a:prstGeom>
          <a:noFill/>
          <a:ln>
            <a:noFill/>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4"/>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24"/>
            <a:ext cx="2068621" cy="262789"/>
          </a:xfrm>
          <a:prstGeom prst="rect">
            <a:avLst/>
          </a:prstGeom>
          <a:noFill/>
          <a:ln>
            <a:noFill/>
          </a:ln>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4"/>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24"/>
            <a:ext cx="2068621" cy="262789"/>
          </a:xfrm>
          <a:prstGeom prst="rect">
            <a:avLst/>
          </a:prstGeom>
          <a:noFill/>
          <a:ln>
            <a:noFill/>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44"/>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a:xfrm>
            <a:off x="9810776" y="6286521"/>
            <a:ext cx="2381224" cy="571480"/>
          </a:xfrm>
          <a:blipFill>
            <a:blip r:embed="rId2"/>
            <a:stretch>
              <a:fillRect/>
            </a:stretch>
          </a:blipFill>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a:xfrm>
            <a:off x="8953520" y="6421462"/>
            <a:ext cx="762005" cy="365125"/>
          </a:xfrm>
        </p:spPr>
        <p:txBody>
          <a:bodyPr/>
          <a:lstStyle>
            <a:lvl1pPr>
              <a:defRPr sz="1400" b="1">
                <a:solidFill>
                  <a:schemeClr val="tx2">
                    <a:lumMod val="75000"/>
                  </a:schemeClr>
                </a:solidFill>
              </a:defRPr>
            </a:lvl1pPr>
          </a:lstStyle>
          <a:p>
            <a:fld id="{0B7E7D38-BC08-466F-8953-0432DC15CB35}" type="slidenum">
              <a:rPr lang="fr-MA" smtClean="0"/>
              <a:pPr/>
              <a:t>‹N°›</a:t>
            </a:fld>
            <a:endParaRPr lang="fr-MA"/>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664797"/>
          </a:xfrm>
        </p:spPr>
        <p:txBody>
          <a:bodyPr/>
          <a:lstStyle/>
          <a:p>
            <a:r>
              <a:rPr lang="fr-FR" smtClean="0"/>
              <a:t>Cliquez pour modifier le style du titre</a:t>
            </a:r>
            <a:endParaRPr lang="en-US" dirty="0"/>
          </a:p>
        </p:txBody>
      </p:sp>
      <p:sp>
        <p:nvSpPr>
          <p:cNvPr id="5" name="Text Placeholder 4"/>
          <p:cNvSpPr>
            <a:spLocks noGrp="1"/>
          </p:cNvSpPr>
          <p:nvPr>
            <p:ph type="body" sz="quarter" idx="10"/>
          </p:nvPr>
        </p:nvSpPr>
        <p:spPr>
          <a:xfrm>
            <a:off x="519248" y="1447803"/>
            <a:ext cx="11151917"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664797"/>
          </a:xfrm>
        </p:spPr>
        <p:txBody>
          <a:bodyPr/>
          <a:lstStyle/>
          <a:p>
            <a:r>
              <a:rPr lang="fr-FR" smtClean="0"/>
              <a:t>Cliquez pour modifier le style du titre</a:t>
            </a:r>
            <a:endParaRPr lang="en-US" dirty="0"/>
          </a:p>
        </p:txBody>
      </p:sp>
      <p:sp>
        <p:nvSpPr>
          <p:cNvPr id="5" name="Text Placeholder 4"/>
          <p:cNvSpPr>
            <a:spLocks noGrp="1"/>
          </p:cNvSpPr>
          <p:nvPr>
            <p:ph type="body" sz="quarter" idx="10"/>
          </p:nvPr>
        </p:nvSpPr>
        <p:spPr>
          <a:xfrm>
            <a:off x="519248" y="1447806"/>
            <a:ext cx="11151917" cy="193283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dirty="0"/>
          </a:p>
        </p:txBody>
      </p:sp>
      <p:sp>
        <p:nvSpPr>
          <p:cNvPr id="3" name="Content Placeholder 2"/>
          <p:cNvSpPr>
            <a:spLocks noGrp="1"/>
          </p:cNvSpPr>
          <p:nvPr>
            <p:ph idx="1"/>
          </p:nvPr>
        </p:nvSpPr>
        <p:spPr>
          <a:xfrm>
            <a:off x="519248" y="1447806"/>
            <a:ext cx="11151917"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fr-FR" smtClean="0"/>
              <a:t>Cliquez pour modifier le style du titre</a:t>
            </a:r>
            <a:endParaRPr lang="en-US" dirty="0"/>
          </a:p>
        </p:txBody>
      </p:sp>
      <p:sp>
        <p:nvSpPr>
          <p:cNvPr id="6" name="Text Placeholder 5"/>
          <p:cNvSpPr>
            <a:spLocks noGrp="1"/>
          </p:cNvSpPr>
          <p:nvPr>
            <p:ph type="body" sz="quarter" idx="10"/>
          </p:nvPr>
        </p:nvSpPr>
        <p:spPr bwMode="white">
          <a:xfrm>
            <a:off x="519248" y="1447807"/>
            <a:ext cx="11151917"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fr-FR" smtClean="0"/>
              <a:t>Cliquez pour modifier le style du titre</a:t>
            </a:r>
            <a:endParaRPr lang="en-US" dirty="0"/>
          </a:p>
        </p:txBody>
      </p:sp>
      <p:sp>
        <p:nvSpPr>
          <p:cNvPr id="6" name="Text Placeholder 5"/>
          <p:cNvSpPr>
            <a:spLocks noGrp="1"/>
          </p:cNvSpPr>
          <p:nvPr>
            <p:ph type="body" sz="quarter" idx="10"/>
          </p:nvPr>
        </p:nvSpPr>
        <p:spPr bwMode="white">
          <a:xfrm>
            <a:off x="519248" y="1447805"/>
            <a:ext cx="11151917"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6"/>
          <p:cNvSpPr>
            <a:spLocks noGrp="1"/>
          </p:cNvSpPr>
          <p:nvPr>
            <p:ph type="body" sz="quarter" idx="11"/>
          </p:nvPr>
        </p:nvSpPr>
        <p:spPr>
          <a:xfrm>
            <a:off x="6" y="6238883"/>
            <a:ext cx="12192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fr-FR" smtClean="0"/>
              <a:t>Cliquez pour modifier les styles du texte du masque</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025B430-001A-406E-ABD8-6E80E24C363D}" type="datetime1">
              <a:rPr lang="fr-MA" smtClean="0"/>
              <a:pPr/>
              <a:t>24/03/2023</a:t>
            </a:fld>
            <a:endParaRPr lang="fr-MA"/>
          </a:p>
        </p:txBody>
      </p:sp>
      <p:sp>
        <p:nvSpPr>
          <p:cNvPr id="5" name="Espace réservé du pied de page 4"/>
          <p:cNvSpPr>
            <a:spLocks noGrp="1"/>
          </p:cNvSpPr>
          <p:nvPr>
            <p:ph type="ftr" sz="quarter" idx="11"/>
          </p:nvPr>
        </p:nvSpPr>
        <p:spPr/>
        <p:txBody>
          <a:bodyPr/>
          <a:lstStyle/>
          <a:p>
            <a:r>
              <a:rPr lang="fr-MA" smtClean="0"/>
              <a:t>Chapitre 1 Concepts fondamentaux du Dev-web</a:t>
            </a:r>
            <a:endParaRPr lang="fr-MA"/>
          </a:p>
        </p:txBody>
      </p:sp>
      <p:sp>
        <p:nvSpPr>
          <p:cNvPr id="6" name="Espace réservé du numéro de diapositive 5"/>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8"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6405" y="5961600"/>
            <a:ext cx="1020271" cy="740196"/>
          </a:xfrm>
          <a:prstGeom prst="rect">
            <a:avLst/>
          </a:prstGeom>
        </p:spPr>
      </p:pic>
      <p:sp>
        <p:nvSpPr>
          <p:cNvPr id="9" name="Rectangle 8"/>
          <p:cNvSpPr/>
          <p:nvPr userDrawn="1"/>
        </p:nvSpPr>
        <p:spPr>
          <a:xfrm>
            <a:off x="0" y="9"/>
            <a:ext cx="12192000" cy="1122361"/>
          </a:xfrm>
          <a:prstGeom prst="rect">
            <a:avLst/>
          </a:prstGeom>
          <a:solidFill>
            <a:srgbClr val="00417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050">
              <a:solidFill>
                <a:prstClr val="white"/>
              </a:solidFill>
              <a:latin typeface="Segoe UI Light" panose="020B0502040204020203" pitchFamily="34" charset="0"/>
              <a:cs typeface="Segoe UI Light" panose="020B0502040204020203" pitchFamily="34" charset="0"/>
            </a:endParaRPr>
          </a:p>
        </p:txBody>
      </p:sp>
      <p:sp>
        <p:nvSpPr>
          <p:cNvPr id="2" name="Titre 1"/>
          <p:cNvSpPr>
            <a:spLocks noGrp="1"/>
          </p:cNvSpPr>
          <p:nvPr>
            <p:ph type="title"/>
          </p:nvPr>
        </p:nvSpPr>
        <p:spPr>
          <a:xfrm>
            <a:off x="339631" y="286551"/>
            <a:ext cx="10515600" cy="549275"/>
          </a:xfrm>
        </p:spPr>
        <p:txBody>
          <a:bodyPr>
            <a:normAutofit/>
          </a:bodyPr>
          <a:lstStyle>
            <a:lvl1pPr marL="0" algn="l" defTabSz="685800" rtl="0" eaLnBrk="1" latinLnBrk="0" hangingPunct="1">
              <a:defRPr lang="fr-FR" sz="2400" b="1" kern="1200" dirty="0">
                <a:solidFill>
                  <a:prstClr val="white"/>
                </a:solidFill>
                <a:latin typeface="Segoe UI Light" panose="020B0502040204020203" pitchFamily="34" charset="0"/>
                <a:ea typeface="+mn-ea"/>
                <a:cs typeface="Segoe UI Light" panose="020B0502040204020203" pitchFamily="34" charset="0"/>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39637" y="1408904"/>
            <a:ext cx="10399489" cy="572464"/>
          </a:xfrm>
        </p:spPr>
        <p:txBody>
          <a:bodyPr/>
          <a:lstStyle>
            <a:lvl1pPr marL="214313" indent="-137160" algn="just" defTabSz="685800" rtl="0" eaLnBrk="1" latinLnBrk="0" hangingPunct="1">
              <a:lnSpc>
                <a:spcPct val="90000"/>
              </a:lnSpc>
              <a:spcBef>
                <a:spcPct val="0"/>
              </a:spcBef>
              <a:buClr>
                <a:schemeClr val="accent1">
                  <a:lumMod val="50000"/>
                </a:schemeClr>
              </a:buClr>
              <a:buFont typeface="Wingdings" panose="05000000000000000000" pitchFamily="2" charset="2"/>
              <a:buChar char="§"/>
              <a:defRPr lang="fr-FR" sz="1200" kern="1200" dirty="0" smtClean="0">
                <a:solidFill>
                  <a:schemeClr val="tx1"/>
                </a:solidFill>
                <a:latin typeface="Segoe UI Light" panose="020B0502040204020203" pitchFamily="34" charset="0"/>
                <a:ea typeface="+mj-ea"/>
                <a:cs typeface="Segoe UI Light" panose="020B0502040204020203" pitchFamily="34" charset="0"/>
              </a:defRPr>
            </a:lvl1pPr>
            <a:lvl2pPr marL="514350" indent="-171450">
              <a:buClr>
                <a:schemeClr val="accent1">
                  <a:lumMod val="50000"/>
                </a:schemeClr>
              </a:buClr>
              <a:buFont typeface="Wingdings" panose="05000000000000000000" pitchFamily="2" charset="2"/>
              <a:buChar char=""/>
              <a:defRPr lang="fr-FR" sz="1200" kern="1200" dirty="0" smtClean="0">
                <a:solidFill>
                  <a:schemeClr val="tx1"/>
                </a:solidFill>
                <a:latin typeface="Segoe UI Light" panose="020B0502040204020203" pitchFamily="34" charset="0"/>
                <a:ea typeface="+mn-ea"/>
                <a:cs typeface="Segoe UI Light" panose="020B0502040204020203" pitchFamily="34" charset="0"/>
              </a:defRPr>
            </a:lvl2pPr>
            <a:lvl3pPr marL="857250" indent="-171450">
              <a:buClr>
                <a:schemeClr val="accent1">
                  <a:lumMod val="50000"/>
                </a:schemeClr>
              </a:buClr>
              <a:buFont typeface="Wingdings" panose="05000000000000000000" pitchFamily="2" charset="2"/>
              <a:buChar char=""/>
              <a:defRPr lang="fr-FR" sz="1200" kern="1200" dirty="0">
                <a:solidFill>
                  <a:schemeClr val="tx1"/>
                </a:solidFill>
                <a:latin typeface="Segoe UI Light" panose="020B0502040204020203" pitchFamily="34" charset="0"/>
                <a:ea typeface="+mn-ea"/>
                <a:cs typeface="Segoe UI Light" panose="020B0502040204020203" pitchFamily="34" charset="0"/>
              </a:defRPr>
            </a:lvl3pPr>
            <a:lvl4pPr marL="857250" indent="-171450">
              <a:buFont typeface="Wingdings" panose="05000000000000000000" pitchFamily="2" charset="2"/>
              <a:buChar char="§"/>
              <a:defRPr/>
            </a:lvl4pPr>
            <a:lvl5pPr marL="857250" indent="-17145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6" name="Espace réservé du numéro de diapositive 5"/>
          <p:cNvSpPr>
            <a:spLocks noGrp="1"/>
          </p:cNvSpPr>
          <p:nvPr>
            <p:ph type="sldNum" sz="quarter" idx="12"/>
          </p:nvPr>
        </p:nvSpPr>
        <p:spPr>
          <a:xfrm>
            <a:off x="339637" y="6263394"/>
            <a:ext cx="869409" cy="365125"/>
          </a:xfrm>
          <a:prstGeom prst="rect">
            <a:avLst/>
          </a:prstGeom>
        </p:spPr>
        <p:txBody>
          <a:bodyPr/>
          <a:lstStyle>
            <a:lvl1pPr algn="l">
              <a:defRPr>
                <a:latin typeface="Segoe UI Light" panose="020B0502040204020203" pitchFamily="34" charset="0"/>
                <a:cs typeface="Segoe UI Light" panose="020B0502040204020203" pitchFamily="34" charset="0"/>
              </a:defRPr>
            </a:lvl1pPr>
          </a:lstStyle>
          <a:p>
            <a:fld id="{3AE4683C-5A6E-491D-B353-FFC363ADA927}" type="slidenum">
              <a:rPr lang="fr-FR" smtClean="0"/>
              <a:pPr/>
              <a:t>‹N°›</a:t>
            </a:fld>
            <a:endParaRPr lang="fr-FR" dirty="0"/>
          </a:p>
        </p:txBody>
      </p:sp>
      <p:sp>
        <p:nvSpPr>
          <p:cNvPr id="10" name="Espace réservé du texte 9"/>
          <p:cNvSpPr>
            <a:spLocks noGrp="1"/>
          </p:cNvSpPr>
          <p:nvPr>
            <p:ph type="body" sz="quarter" idx="13" hasCustomPrompt="1"/>
          </p:nvPr>
        </p:nvSpPr>
        <p:spPr>
          <a:xfrm>
            <a:off x="1399821" y="6262696"/>
            <a:ext cx="9339299" cy="365823"/>
          </a:xfrm>
        </p:spPr>
        <p:txBody>
          <a:bodyPr anchor="ctr">
            <a:normAutofit/>
          </a:bodyPr>
          <a:lstStyle>
            <a:lvl1pPr marL="0" indent="0" algn="ctr">
              <a:buNone/>
              <a:defRPr lang="fr-FR" sz="1050" kern="1200" dirty="0">
                <a:solidFill>
                  <a:schemeClr val="tx1">
                    <a:tint val="75000"/>
                  </a:schemeClr>
                </a:solidFill>
                <a:latin typeface="Segoe UI Light" panose="020B0502040204020203" pitchFamily="34" charset="0"/>
                <a:ea typeface="+mn-ea"/>
                <a:cs typeface="Segoe UI Light" panose="020B0502040204020203" pitchFamily="34" charset="0"/>
              </a:defRPr>
            </a:lvl1pPr>
          </a:lstStyle>
          <a:p>
            <a:pPr lvl="0"/>
            <a:r>
              <a:rPr lang="fr-FR" dirty="0" smtClean="0"/>
              <a:t>Titre de la présentation</a:t>
            </a:r>
            <a:endParaRPr lang="fr-FR" dirty="0"/>
          </a:p>
        </p:txBody>
      </p:sp>
    </p:spTree>
    <p:extLst>
      <p:ext uri="{BB962C8B-B14F-4D97-AF65-F5344CB8AC3E}">
        <p14:creationId xmlns:p14="http://schemas.microsoft.com/office/powerpoint/2010/main" val="248010267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7"/>
            <a:ext cx="11151917" cy="664797"/>
          </a:xfrm>
        </p:spPr>
        <p:txBody>
          <a:bodyPr/>
          <a:lstStyle/>
          <a:p>
            <a:r>
              <a:rPr lang="fr-FR" smtClean="0"/>
              <a:t>Cliquez pour modifier le style du titre</a:t>
            </a:r>
            <a:endParaRPr lang="en-US" dirty="0"/>
          </a:p>
        </p:txBody>
      </p:sp>
      <p:sp>
        <p:nvSpPr>
          <p:cNvPr id="5" name="Text Placeholder 4"/>
          <p:cNvSpPr>
            <a:spLocks noGrp="1"/>
          </p:cNvSpPr>
          <p:nvPr>
            <p:ph type="body" sz="quarter" idx="10"/>
          </p:nvPr>
        </p:nvSpPr>
        <p:spPr>
          <a:xfrm>
            <a:off x="519248" y="1447803"/>
            <a:ext cx="11151917"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7"/>
            <a:ext cx="11151917" cy="664797"/>
          </a:xfrm>
        </p:spPr>
        <p:txBody>
          <a:bodyPr/>
          <a:lstStyle/>
          <a:p>
            <a:r>
              <a:rPr lang="fr-FR" smtClean="0"/>
              <a:t>Cliquez pour modifier le style du titre</a:t>
            </a:r>
            <a:endParaRPr lang="en-US" dirty="0"/>
          </a:p>
        </p:txBody>
      </p:sp>
      <p:sp>
        <p:nvSpPr>
          <p:cNvPr id="5" name="Text Placeholder 4"/>
          <p:cNvSpPr>
            <a:spLocks noGrp="1"/>
          </p:cNvSpPr>
          <p:nvPr>
            <p:ph type="body" sz="quarter" idx="10"/>
          </p:nvPr>
        </p:nvSpPr>
        <p:spPr>
          <a:xfrm>
            <a:off x="519248" y="1447808"/>
            <a:ext cx="11151917" cy="193283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dirty="0"/>
          </a:p>
        </p:txBody>
      </p:sp>
      <p:sp>
        <p:nvSpPr>
          <p:cNvPr id="3" name="Content Placeholder 2"/>
          <p:cNvSpPr>
            <a:spLocks noGrp="1"/>
          </p:cNvSpPr>
          <p:nvPr>
            <p:ph idx="1"/>
          </p:nvPr>
        </p:nvSpPr>
        <p:spPr>
          <a:xfrm>
            <a:off x="519248" y="1447808"/>
            <a:ext cx="11151917"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fr-FR" smtClean="0"/>
              <a:t>Cliquez pour modifier le style du titre</a:t>
            </a:r>
            <a:endParaRPr lang="en-US" dirty="0"/>
          </a:p>
        </p:txBody>
      </p:sp>
      <p:sp>
        <p:nvSpPr>
          <p:cNvPr id="6" name="Text Placeholder 5"/>
          <p:cNvSpPr>
            <a:spLocks noGrp="1"/>
          </p:cNvSpPr>
          <p:nvPr>
            <p:ph type="body" sz="quarter" idx="10"/>
          </p:nvPr>
        </p:nvSpPr>
        <p:spPr bwMode="white">
          <a:xfrm>
            <a:off x="519248" y="1447809"/>
            <a:ext cx="11151917"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fr-FR" smtClean="0"/>
              <a:t>Cliquez pour modifier le style du titre</a:t>
            </a:r>
            <a:endParaRPr lang="en-US" dirty="0"/>
          </a:p>
        </p:txBody>
      </p:sp>
      <p:sp>
        <p:nvSpPr>
          <p:cNvPr id="6" name="Text Placeholder 5"/>
          <p:cNvSpPr>
            <a:spLocks noGrp="1"/>
          </p:cNvSpPr>
          <p:nvPr>
            <p:ph type="body" sz="quarter" idx="10"/>
          </p:nvPr>
        </p:nvSpPr>
        <p:spPr bwMode="white">
          <a:xfrm>
            <a:off x="519248" y="1447807"/>
            <a:ext cx="11151917"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6"/>
          <p:cNvSpPr>
            <a:spLocks noGrp="1"/>
          </p:cNvSpPr>
          <p:nvPr>
            <p:ph type="body" sz="quarter" idx="11"/>
          </p:nvPr>
        </p:nvSpPr>
        <p:spPr>
          <a:xfrm>
            <a:off x="7" y="6238885"/>
            <a:ext cx="12192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fr-FR" smtClean="0"/>
              <a:t>Cliquez pour modifier les styles du texte du masque</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8"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6406" y="5961600"/>
            <a:ext cx="1020271" cy="740196"/>
          </a:xfrm>
          <a:prstGeom prst="rect">
            <a:avLst/>
          </a:prstGeom>
        </p:spPr>
      </p:pic>
      <p:sp>
        <p:nvSpPr>
          <p:cNvPr id="9" name="Rectangle 8"/>
          <p:cNvSpPr/>
          <p:nvPr userDrawn="1"/>
        </p:nvSpPr>
        <p:spPr>
          <a:xfrm>
            <a:off x="0" y="11"/>
            <a:ext cx="12192000" cy="1122361"/>
          </a:xfrm>
          <a:prstGeom prst="rect">
            <a:avLst/>
          </a:prstGeom>
          <a:solidFill>
            <a:srgbClr val="00417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050">
              <a:solidFill>
                <a:prstClr val="white"/>
              </a:solidFill>
              <a:latin typeface="Segoe UI Light" panose="020B0502040204020203" pitchFamily="34" charset="0"/>
              <a:cs typeface="Segoe UI Light" panose="020B0502040204020203" pitchFamily="34" charset="0"/>
            </a:endParaRPr>
          </a:p>
        </p:txBody>
      </p:sp>
      <p:sp>
        <p:nvSpPr>
          <p:cNvPr id="2" name="Titre 1"/>
          <p:cNvSpPr>
            <a:spLocks noGrp="1"/>
          </p:cNvSpPr>
          <p:nvPr>
            <p:ph type="title"/>
          </p:nvPr>
        </p:nvSpPr>
        <p:spPr>
          <a:xfrm>
            <a:off x="339631" y="286553"/>
            <a:ext cx="10515600" cy="549275"/>
          </a:xfrm>
        </p:spPr>
        <p:txBody>
          <a:bodyPr>
            <a:normAutofit/>
          </a:bodyPr>
          <a:lstStyle>
            <a:lvl1pPr marL="0" algn="l" defTabSz="685800" rtl="0" eaLnBrk="1" latinLnBrk="0" hangingPunct="1">
              <a:defRPr lang="fr-FR" sz="2400" b="1" kern="1200" dirty="0">
                <a:solidFill>
                  <a:prstClr val="white"/>
                </a:solidFill>
                <a:latin typeface="Segoe UI Light" panose="020B0502040204020203" pitchFamily="34" charset="0"/>
                <a:ea typeface="+mn-ea"/>
                <a:cs typeface="Segoe UI Light" panose="020B0502040204020203" pitchFamily="34" charset="0"/>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39638" y="1408904"/>
            <a:ext cx="10399489" cy="572464"/>
          </a:xfrm>
        </p:spPr>
        <p:txBody>
          <a:bodyPr/>
          <a:lstStyle>
            <a:lvl1pPr marL="214313" indent="-137160" algn="just" defTabSz="685800" rtl="0" eaLnBrk="1" latinLnBrk="0" hangingPunct="1">
              <a:lnSpc>
                <a:spcPct val="90000"/>
              </a:lnSpc>
              <a:spcBef>
                <a:spcPct val="0"/>
              </a:spcBef>
              <a:buClr>
                <a:schemeClr val="accent1">
                  <a:lumMod val="50000"/>
                </a:schemeClr>
              </a:buClr>
              <a:buFont typeface="Wingdings" panose="05000000000000000000" pitchFamily="2" charset="2"/>
              <a:buChar char="§"/>
              <a:defRPr lang="fr-FR" sz="1200" kern="1200" dirty="0" smtClean="0">
                <a:solidFill>
                  <a:schemeClr val="tx1"/>
                </a:solidFill>
                <a:latin typeface="Segoe UI Light" panose="020B0502040204020203" pitchFamily="34" charset="0"/>
                <a:ea typeface="+mj-ea"/>
                <a:cs typeface="Segoe UI Light" panose="020B0502040204020203" pitchFamily="34" charset="0"/>
              </a:defRPr>
            </a:lvl1pPr>
            <a:lvl2pPr marL="514350" indent="-171450">
              <a:buClr>
                <a:schemeClr val="accent1">
                  <a:lumMod val="50000"/>
                </a:schemeClr>
              </a:buClr>
              <a:buFont typeface="Wingdings" panose="05000000000000000000" pitchFamily="2" charset="2"/>
              <a:buChar char=""/>
              <a:defRPr lang="fr-FR" sz="1200" kern="1200" dirty="0" smtClean="0">
                <a:solidFill>
                  <a:schemeClr val="tx1"/>
                </a:solidFill>
                <a:latin typeface="Segoe UI Light" panose="020B0502040204020203" pitchFamily="34" charset="0"/>
                <a:ea typeface="+mn-ea"/>
                <a:cs typeface="Segoe UI Light" panose="020B0502040204020203" pitchFamily="34" charset="0"/>
              </a:defRPr>
            </a:lvl2pPr>
            <a:lvl3pPr marL="857250" indent="-171450">
              <a:buClr>
                <a:schemeClr val="accent1">
                  <a:lumMod val="50000"/>
                </a:schemeClr>
              </a:buClr>
              <a:buFont typeface="Wingdings" panose="05000000000000000000" pitchFamily="2" charset="2"/>
              <a:buChar char=""/>
              <a:defRPr lang="fr-FR" sz="1200" kern="1200" dirty="0">
                <a:solidFill>
                  <a:schemeClr val="tx1"/>
                </a:solidFill>
                <a:latin typeface="Segoe UI Light" panose="020B0502040204020203" pitchFamily="34" charset="0"/>
                <a:ea typeface="+mn-ea"/>
                <a:cs typeface="Segoe UI Light" panose="020B0502040204020203" pitchFamily="34" charset="0"/>
              </a:defRPr>
            </a:lvl3pPr>
            <a:lvl4pPr marL="857250" indent="-171450">
              <a:buFont typeface="Wingdings" panose="05000000000000000000" pitchFamily="2" charset="2"/>
              <a:buChar char="§"/>
              <a:defRPr/>
            </a:lvl4pPr>
            <a:lvl5pPr marL="857250" indent="-17145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6" name="Espace réservé du numéro de diapositive 5"/>
          <p:cNvSpPr>
            <a:spLocks noGrp="1"/>
          </p:cNvSpPr>
          <p:nvPr>
            <p:ph type="sldNum" sz="quarter" idx="12"/>
          </p:nvPr>
        </p:nvSpPr>
        <p:spPr>
          <a:xfrm>
            <a:off x="339638" y="6263396"/>
            <a:ext cx="869409" cy="365125"/>
          </a:xfrm>
          <a:prstGeom prst="rect">
            <a:avLst/>
          </a:prstGeom>
        </p:spPr>
        <p:txBody>
          <a:bodyPr/>
          <a:lstStyle>
            <a:lvl1pPr algn="l">
              <a:defRPr>
                <a:latin typeface="Segoe UI Light" panose="020B0502040204020203" pitchFamily="34" charset="0"/>
                <a:cs typeface="Segoe UI Light" panose="020B0502040204020203" pitchFamily="34" charset="0"/>
              </a:defRPr>
            </a:lvl1pPr>
          </a:lstStyle>
          <a:p>
            <a:fld id="{3AE4683C-5A6E-491D-B353-FFC363ADA927}" type="slidenum">
              <a:rPr lang="fr-FR" smtClean="0"/>
              <a:pPr/>
              <a:t>‹N°›</a:t>
            </a:fld>
            <a:endParaRPr lang="fr-FR" dirty="0"/>
          </a:p>
        </p:txBody>
      </p:sp>
      <p:sp>
        <p:nvSpPr>
          <p:cNvPr id="10" name="Espace réservé du texte 9"/>
          <p:cNvSpPr>
            <a:spLocks noGrp="1"/>
          </p:cNvSpPr>
          <p:nvPr>
            <p:ph type="body" sz="quarter" idx="13" hasCustomPrompt="1"/>
          </p:nvPr>
        </p:nvSpPr>
        <p:spPr>
          <a:xfrm>
            <a:off x="1399821" y="6262698"/>
            <a:ext cx="9339299" cy="365823"/>
          </a:xfrm>
        </p:spPr>
        <p:txBody>
          <a:bodyPr anchor="ctr">
            <a:normAutofit/>
          </a:bodyPr>
          <a:lstStyle>
            <a:lvl1pPr marL="0" indent="0" algn="ctr">
              <a:buNone/>
              <a:defRPr lang="fr-FR" sz="1050" kern="1200" dirty="0">
                <a:solidFill>
                  <a:schemeClr val="tx1">
                    <a:tint val="75000"/>
                  </a:schemeClr>
                </a:solidFill>
                <a:latin typeface="Segoe UI Light" panose="020B0502040204020203" pitchFamily="34" charset="0"/>
                <a:ea typeface="+mn-ea"/>
                <a:cs typeface="Segoe UI Light" panose="020B0502040204020203" pitchFamily="34" charset="0"/>
              </a:defRPr>
            </a:lvl1pPr>
          </a:lstStyle>
          <a:p>
            <a:pPr lvl="0"/>
            <a:r>
              <a:rPr lang="fr-FR" dirty="0" smtClean="0"/>
              <a:t>Titre de la présentation</a:t>
            </a:r>
            <a:endParaRPr lang="fr-FR" dirty="0"/>
          </a:p>
        </p:txBody>
      </p:sp>
    </p:spTree>
    <p:extLst>
      <p:ext uri="{BB962C8B-B14F-4D97-AF65-F5344CB8AC3E}">
        <p14:creationId xmlns:p14="http://schemas.microsoft.com/office/powerpoint/2010/main" val="248010267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58685"/>
            <a:ext cx="2068621" cy="262789"/>
          </a:xfrm>
          <a:prstGeom prst="rect">
            <a:avLst/>
          </a:prstGeom>
          <a:noFill/>
          <a:ln>
            <a:noFill/>
          </a:ln>
        </p:spPr>
      </p:pic>
      <p:sp>
        <p:nvSpPr>
          <p:cNvPr id="9" name="Text Placeholder 8"/>
          <p:cNvSpPr>
            <a:spLocks noGrp="1"/>
          </p:cNvSpPr>
          <p:nvPr>
            <p:ph type="body" sz="quarter" idx="11" hasCustomPrompt="1"/>
          </p:nvPr>
        </p:nvSpPr>
        <p:spPr>
          <a:xfrm>
            <a:off x="512897" y="3117250"/>
            <a:ext cx="7515595"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AF393DB-CF6A-47FD-B492-FA1589DD0D58}" type="datetime1">
              <a:rPr lang="fr-MA" smtClean="0"/>
              <a:pPr/>
              <a:t>24/03/2023</a:t>
            </a:fld>
            <a:endParaRPr lang="fr-MA"/>
          </a:p>
        </p:txBody>
      </p:sp>
      <p:sp>
        <p:nvSpPr>
          <p:cNvPr id="6" name="Espace réservé du pied de page 5"/>
          <p:cNvSpPr>
            <a:spLocks noGrp="1"/>
          </p:cNvSpPr>
          <p:nvPr>
            <p:ph type="ftr" sz="quarter" idx="11"/>
          </p:nvPr>
        </p:nvSpPr>
        <p:spPr/>
        <p:txBody>
          <a:bodyPr/>
          <a:lstStyle/>
          <a:p>
            <a:r>
              <a:rPr lang="fr-MA" smtClean="0"/>
              <a:t>Chapitre 1 Concepts fondamentaux du Dev-web</a:t>
            </a:r>
            <a:endParaRPr lang="fr-MA"/>
          </a:p>
        </p:txBody>
      </p:sp>
      <p:sp>
        <p:nvSpPr>
          <p:cNvPr id="7" name="Espace réservé du numéro de diapositive 6"/>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897" y="311725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30"/>
            <a:ext cx="2068621" cy="262789"/>
          </a:xfrm>
          <a:prstGeom prst="rect">
            <a:avLst/>
          </a:prstGeom>
          <a:noFill/>
          <a:ln>
            <a:noFill/>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5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30"/>
            <a:ext cx="2068621" cy="262789"/>
          </a:xfrm>
          <a:prstGeom prst="rect">
            <a:avLst/>
          </a:prstGeom>
          <a:noFill/>
          <a:ln>
            <a:noFill/>
          </a:ln>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5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9915948" y="6361230"/>
            <a:ext cx="2068621" cy="262789"/>
          </a:xfrm>
          <a:prstGeom prst="rect">
            <a:avLst/>
          </a:prstGeom>
          <a:noFill/>
          <a:ln>
            <a:noFill/>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900" y="2041525"/>
            <a:ext cx="11231365"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117250"/>
            <a:ext cx="7515595"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A826F1A-B012-42DA-8779-7E3411EFDCA8}" type="datetime1">
              <a:rPr lang="fr-MA" smtClean="0"/>
              <a:pPr/>
              <a:t>24/03/2023</a:t>
            </a:fld>
            <a:endParaRPr lang="fr-MA"/>
          </a:p>
        </p:txBody>
      </p:sp>
      <p:sp>
        <p:nvSpPr>
          <p:cNvPr id="8" name="Espace réservé du pied de page 7"/>
          <p:cNvSpPr>
            <a:spLocks noGrp="1"/>
          </p:cNvSpPr>
          <p:nvPr>
            <p:ph type="ftr" sz="quarter" idx="11"/>
          </p:nvPr>
        </p:nvSpPr>
        <p:spPr/>
        <p:txBody>
          <a:bodyPr/>
          <a:lstStyle/>
          <a:p>
            <a:r>
              <a:rPr lang="fr-MA" smtClean="0"/>
              <a:t>Chapitre 1 Concepts fondamentaux du Dev-web</a:t>
            </a:r>
            <a:endParaRPr lang="fr-MA"/>
          </a:p>
        </p:txBody>
      </p:sp>
      <p:sp>
        <p:nvSpPr>
          <p:cNvPr id="9" name="Espace réservé du numéro de diapositive 8"/>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937523CE-705B-44E2-9251-E8BEA5849696}" type="datetime1">
              <a:rPr lang="fr-MA" smtClean="0"/>
              <a:pPr/>
              <a:t>24/03/2023</a:t>
            </a:fld>
            <a:endParaRPr lang="fr-MA"/>
          </a:p>
        </p:txBody>
      </p:sp>
      <p:sp>
        <p:nvSpPr>
          <p:cNvPr id="4" name="Espace réservé du pied de page 3"/>
          <p:cNvSpPr>
            <a:spLocks noGrp="1"/>
          </p:cNvSpPr>
          <p:nvPr>
            <p:ph type="ftr" sz="quarter" idx="11"/>
          </p:nvPr>
        </p:nvSpPr>
        <p:spPr/>
        <p:txBody>
          <a:bodyPr/>
          <a:lstStyle/>
          <a:p>
            <a:r>
              <a:rPr lang="fr-MA" smtClean="0"/>
              <a:t>Chapitre 1 Concepts fondamentaux du Dev-web</a:t>
            </a:r>
            <a:endParaRPr lang="fr-MA"/>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84F211-F19C-4487-8A2C-8AB13E4D9D77}" type="datetime1">
              <a:rPr lang="fr-MA" smtClean="0"/>
              <a:pPr/>
              <a:t>24/03/2023</a:t>
            </a:fld>
            <a:endParaRPr lang="fr-MA"/>
          </a:p>
        </p:txBody>
      </p:sp>
      <p:sp>
        <p:nvSpPr>
          <p:cNvPr id="3" name="Espace réservé du pied de page 2"/>
          <p:cNvSpPr>
            <a:spLocks noGrp="1"/>
          </p:cNvSpPr>
          <p:nvPr>
            <p:ph type="ftr" sz="quarter" idx="11"/>
          </p:nvPr>
        </p:nvSpPr>
        <p:spPr/>
        <p:txBody>
          <a:bodyPr/>
          <a:lstStyle/>
          <a:p>
            <a:r>
              <a:rPr lang="fr-MA" smtClean="0"/>
              <a:t>Chapitre 1 Concepts fondamentaux du Dev-web</a:t>
            </a:r>
            <a:endParaRPr lang="fr-MA"/>
          </a:p>
        </p:txBody>
      </p:sp>
      <p:sp>
        <p:nvSpPr>
          <p:cNvPr id="4" name="Espace réservé du numéro de diapositive 3"/>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74D67CA-66D8-4194-AF3B-6C7DE2C54579}" type="datetime1">
              <a:rPr lang="fr-MA" smtClean="0"/>
              <a:pPr/>
              <a:t>24/03/2023</a:t>
            </a:fld>
            <a:endParaRPr lang="fr-MA"/>
          </a:p>
        </p:txBody>
      </p:sp>
      <p:sp>
        <p:nvSpPr>
          <p:cNvPr id="6" name="Espace réservé du pied de page 5"/>
          <p:cNvSpPr>
            <a:spLocks noGrp="1"/>
          </p:cNvSpPr>
          <p:nvPr>
            <p:ph type="ftr" sz="quarter" idx="11"/>
          </p:nvPr>
        </p:nvSpPr>
        <p:spPr/>
        <p:txBody>
          <a:bodyPr/>
          <a:lstStyle/>
          <a:p>
            <a:r>
              <a:rPr lang="fr-MA" smtClean="0"/>
              <a:t>Chapitre 1 Concepts fondamentaux du Dev-web</a:t>
            </a:r>
            <a:endParaRPr lang="fr-MA"/>
          </a:p>
        </p:txBody>
      </p:sp>
      <p:sp>
        <p:nvSpPr>
          <p:cNvPr id="7" name="Espace réservé du numéro de diapositive 6"/>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5C0C64A-5F14-4CDA-9839-33FC09339746}" type="datetime1">
              <a:rPr lang="fr-MA" smtClean="0"/>
              <a:pPr/>
              <a:t>24/03/2023</a:t>
            </a:fld>
            <a:endParaRPr lang="fr-MA"/>
          </a:p>
        </p:txBody>
      </p:sp>
      <p:sp>
        <p:nvSpPr>
          <p:cNvPr id="6" name="Espace réservé du pied de page 5"/>
          <p:cNvSpPr>
            <a:spLocks noGrp="1"/>
          </p:cNvSpPr>
          <p:nvPr>
            <p:ph type="ftr" sz="quarter" idx="11"/>
          </p:nvPr>
        </p:nvSpPr>
        <p:spPr/>
        <p:txBody>
          <a:bodyPr/>
          <a:lstStyle/>
          <a:p>
            <a:r>
              <a:rPr lang="fr-MA" smtClean="0"/>
              <a:t>Chapitre 1 Concepts fondamentaux du Dev-web</a:t>
            </a:r>
            <a:endParaRPr lang="en-US" dirty="0"/>
          </a:p>
        </p:txBody>
      </p:sp>
      <p:sp>
        <p:nvSpPr>
          <p:cNvPr id="7" name="Espace réservé du numéro de diapositive 6"/>
          <p:cNvSpPr>
            <a:spLocks noGrp="1"/>
          </p:cNvSpPr>
          <p:nvPr>
            <p:ph type="sldNum" sz="quarter" idx="12"/>
          </p:nvPr>
        </p:nvSpPr>
        <p:spPr/>
        <p:txBody>
          <a:bodyPr/>
          <a:lstStyle/>
          <a:p>
            <a:fld id="{0B7E7D38-BC08-466F-8953-0432DC15CB35}" type="slidenum">
              <a:rPr lang="fr-MA" smtClean="0"/>
              <a:pPr/>
              <a:t>‹N°›</a:t>
            </a:fld>
            <a:endParaRPr lang="fr-M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C418D-7486-4277-9070-638C5AB3B7D7}" type="datetime1">
              <a:rPr lang="fr-MA" smtClean="0"/>
              <a:pPr/>
              <a:t>24/03/2023</a:t>
            </a:fld>
            <a:endParaRPr lang="fr-MA"/>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MA" smtClean="0"/>
              <a:t>Chapitre 1 Concepts fondamentaux du Dev-web</a:t>
            </a:r>
            <a:endParaRPr lang="fr-MA"/>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E7D38-BC08-466F-8953-0432DC15CB35}" type="slidenum">
              <a:rPr lang="fr-MA" smtClean="0"/>
              <a:pPr/>
              <a:t>‹N°›</a:t>
            </a:fld>
            <a:endParaRPr lang="fr-MA"/>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567848"/>
          </a:xfrm>
          <a:prstGeom prst="rect">
            <a:avLst/>
          </a:prstGeom>
        </p:spPr>
        <p:txBody>
          <a:bodyPr vert="horz" wrap="square" lIns="0" tIns="0" rIns="0" bIns="0" rtlCol="0" anchor="t">
            <a:spAutoFit/>
          </a:bodyPr>
          <a:lstStyle/>
          <a:p>
            <a:r>
              <a:rPr lang="fr-FR" smtClean="0"/>
              <a:t>Cliquez pour modifier le style du titre</a:t>
            </a:r>
            <a:endParaRPr lang="en-US" dirty="0"/>
          </a:p>
        </p:txBody>
      </p:sp>
      <p:sp>
        <p:nvSpPr>
          <p:cNvPr id="3" name="Text Placeholder 2"/>
          <p:cNvSpPr>
            <a:spLocks noGrp="1"/>
          </p:cNvSpPr>
          <p:nvPr>
            <p:ph type="body" idx="1"/>
          </p:nvPr>
        </p:nvSpPr>
        <p:spPr>
          <a:xfrm>
            <a:off x="519250" y="1447804"/>
            <a:ext cx="11151916" cy="1500411"/>
          </a:xfrm>
          <a:prstGeom prst="rect">
            <a:avLst/>
          </a:prstGeom>
        </p:spPr>
        <p:txBody>
          <a:bodyPr vert="horz" wrap="square" lIns="0" tIns="0" rIns="0" bIns="0" rtlCol="0">
            <a:sp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5"/>
            <a:ext cx="11151917"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519251" y="1447806"/>
            <a:ext cx="11151916" cy="1932837"/>
          </a:xfrm>
          <a:prstGeom prst="rect">
            <a:avLst/>
          </a:prstGeom>
        </p:spPr>
        <p:txBody>
          <a:bodyPr vert="horz" wrap="square"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7"/>
            <a:ext cx="11151917"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519251" y="1447808"/>
            <a:ext cx="11151916" cy="1932837"/>
          </a:xfrm>
          <a:prstGeom prst="rect">
            <a:avLst/>
          </a:prstGeom>
        </p:spPr>
        <p:txBody>
          <a:bodyPr vert="horz" wrap="square"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567848"/>
          </a:xfrm>
          <a:prstGeom prst="rect">
            <a:avLst/>
          </a:prstGeom>
        </p:spPr>
        <p:txBody>
          <a:bodyPr vert="horz" wrap="square" lIns="0" tIns="0" rIns="0" bIns="0" rtlCol="0" anchor="t">
            <a:spAutoFit/>
          </a:bodyPr>
          <a:lstStyle/>
          <a:p>
            <a:r>
              <a:rPr lang="fr-FR" smtClean="0"/>
              <a:t>Cliquez pour modifier le style du titre</a:t>
            </a:r>
            <a:endParaRPr lang="en-US" dirty="0"/>
          </a:p>
        </p:txBody>
      </p:sp>
      <p:sp>
        <p:nvSpPr>
          <p:cNvPr id="3" name="Text Placeholder 2"/>
          <p:cNvSpPr>
            <a:spLocks noGrp="1"/>
          </p:cNvSpPr>
          <p:nvPr>
            <p:ph type="body" idx="1"/>
          </p:nvPr>
        </p:nvSpPr>
        <p:spPr>
          <a:xfrm>
            <a:off x="519251" y="1447810"/>
            <a:ext cx="11151916" cy="1500411"/>
          </a:xfrm>
          <a:prstGeom prst="rect">
            <a:avLst/>
          </a:prstGeom>
        </p:spPr>
        <p:txBody>
          <a:bodyPr vert="horz" wrap="square" lIns="0" tIns="0" rIns="0" bIns="0" rtlCol="0">
            <a:sp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47898" y="1659498"/>
            <a:ext cx="10515600" cy="3566160"/>
          </a:xfrm>
        </p:spPr>
        <p:txBody>
          <a:bodyPr>
            <a:normAutofit fontScale="90000"/>
          </a:bodyPr>
          <a:lstStyle/>
          <a:p>
            <a:pPr algn="ctr"/>
            <a:r>
              <a:rPr lang="fr-MA" sz="6000" dirty="0">
                <a:latin typeface="Adobe Garamond Pro Bold" panose="02020702060506020403" pitchFamily="18" charset="0"/>
              </a:rPr>
              <a:t>Chapitre 1: Concepts fondamentaux du développement </a:t>
            </a:r>
            <a:r>
              <a:rPr lang="fr-MA" sz="6000" dirty="0" smtClean="0">
                <a:latin typeface="Adobe Garamond Pro Bold" panose="02020702060506020403" pitchFamily="18" charset="0"/>
              </a:rPr>
              <a:t>web</a:t>
            </a:r>
            <a:br>
              <a:rPr lang="fr-MA" sz="6000" dirty="0" smtClean="0">
                <a:latin typeface="Adobe Garamond Pro Bold" panose="02020702060506020403" pitchFamily="18" charset="0"/>
              </a:rPr>
            </a:br>
            <a:endParaRPr lang="fr-MA" sz="6000" dirty="0">
              <a:latin typeface="Adobe Garamond Pro Bold" panose="02020702060506020403" pitchFamily="18" charset="0"/>
            </a:endParaRPr>
          </a:p>
        </p:txBody>
      </p:sp>
      <p:pic>
        <p:nvPicPr>
          <p:cNvPr id="1026" name="Picture 2"/>
          <p:cNvPicPr>
            <a:picLocks noChangeAspect="1" noChangeArrowheads="1"/>
          </p:cNvPicPr>
          <p:nvPr/>
        </p:nvPicPr>
        <p:blipFill>
          <a:blip r:embed="rId2"/>
          <a:srcRect/>
          <a:stretch>
            <a:fillRect/>
          </a:stretch>
        </p:blipFill>
        <p:spPr bwMode="auto">
          <a:xfrm>
            <a:off x="3341543" y="0"/>
            <a:ext cx="5314950" cy="1581150"/>
          </a:xfrm>
          <a:prstGeom prst="rect">
            <a:avLst/>
          </a:prstGeom>
          <a:noFill/>
          <a:ln w="9525">
            <a:noFill/>
            <a:miter lim="800000"/>
            <a:headEnd/>
            <a:tailEnd/>
          </a:ln>
          <a:effectLst/>
        </p:spPr>
      </p:pic>
      <p:sp>
        <p:nvSpPr>
          <p:cNvPr id="4" name="ZoneTexte 3"/>
          <p:cNvSpPr txBox="1"/>
          <p:nvPr/>
        </p:nvSpPr>
        <p:spPr>
          <a:xfrm>
            <a:off x="4544290" y="6026727"/>
            <a:ext cx="3435927" cy="523220"/>
          </a:xfrm>
          <a:prstGeom prst="rect">
            <a:avLst/>
          </a:prstGeom>
          <a:noFill/>
        </p:spPr>
        <p:txBody>
          <a:bodyPr wrap="square" rtlCol="0">
            <a:spAutoFit/>
          </a:bodyPr>
          <a:lstStyle/>
          <a:p>
            <a:r>
              <a:rPr lang="fr-FR" sz="2800" dirty="0" smtClean="0">
                <a:latin typeface="Times New Roman" pitchFamily="18" charset="0"/>
                <a:cs typeface="Times New Roman" pitchFamily="18" charset="0"/>
              </a:rPr>
              <a:t>Prof: Mme SAIB Sara </a:t>
            </a:r>
            <a:endParaRPr lang="fr-FR" sz="2800" dirty="0">
              <a:latin typeface="Times New Roman" pitchFamily="18" charset="0"/>
              <a:cs typeface="Times New Roman" pitchFamily="18" charset="0"/>
            </a:endParaRPr>
          </a:p>
        </p:txBody>
      </p:sp>
    </p:spTree>
    <p:extLst>
      <p:ext uri="{BB962C8B-B14F-4D97-AF65-F5344CB8AC3E}">
        <p14:creationId xmlns:p14="http://schemas.microsoft.com/office/powerpoint/2010/main" val="902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6992" y="1481960"/>
            <a:ext cx="11577145" cy="4903074"/>
          </a:xfrm>
        </p:spPr>
        <p:txBody>
          <a:bodyPr>
            <a:normAutofit fontScale="25000" lnSpcReduction="20000"/>
          </a:bodyPr>
          <a:lstStyle/>
          <a:p>
            <a:pPr>
              <a:buNone/>
            </a:pPr>
            <a:endParaRPr lang="fr-FR" sz="8800" b="1" dirty="0" smtClean="0">
              <a:solidFill>
                <a:schemeClr val="tx2">
                  <a:lumMod val="50000"/>
                </a:schemeClr>
              </a:solidFill>
              <a:latin typeface="Times New Roman" pitchFamily="18" charset="0"/>
              <a:cs typeface="Times New Roman" pitchFamily="18" charset="0"/>
            </a:endParaRPr>
          </a:p>
          <a:p>
            <a:pPr>
              <a:buNone/>
            </a:pPr>
            <a:r>
              <a:rPr lang="fr-FR" sz="8800" dirty="0" smtClean="0">
                <a:solidFill>
                  <a:schemeClr val="tx2">
                    <a:lumMod val="50000"/>
                  </a:schemeClr>
                </a:solidFill>
                <a:latin typeface="Times New Roman" pitchFamily="18" charset="0"/>
                <a:cs typeface="Times New Roman" pitchFamily="18" charset="0"/>
              </a:rPr>
              <a:t>Une requête HTTP est un ensemble de lignes envoyé au serveur par le navigateur. Elle comprend :</a:t>
            </a:r>
          </a:p>
          <a:p>
            <a:pPr>
              <a:buNone/>
            </a:pPr>
            <a:endParaRPr lang="fr-FR" sz="8800" dirty="0" smtClean="0">
              <a:solidFill>
                <a:schemeClr val="tx2">
                  <a:lumMod val="50000"/>
                </a:schemeClr>
              </a:solidFill>
              <a:latin typeface="Times New Roman" pitchFamily="18" charset="0"/>
              <a:cs typeface="Times New Roman" pitchFamily="18" charset="0"/>
            </a:endParaRPr>
          </a:p>
          <a:p>
            <a:r>
              <a:rPr lang="fr-FR" sz="8800" b="1" dirty="0" smtClean="0">
                <a:solidFill>
                  <a:schemeClr val="tx2">
                    <a:lumMod val="50000"/>
                  </a:schemeClr>
                </a:solidFill>
                <a:latin typeface="Times New Roman" pitchFamily="18" charset="0"/>
                <a:cs typeface="Times New Roman" pitchFamily="18" charset="0"/>
              </a:rPr>
              <a:t>L’entête de la requête:</a:t>
            </a:r>
            <a:r>
              <a:rPr lang="fr-FR" sz="8800" dirty="0" smtClean="0">
                <a:solidFill>
                  <a:schemeClr val="tx2">
                    <a:lumMod val="50000"/>
                  </a:schemeClr>
                </a:solidFill>
                <a:latin typeface="Times New Roman" pitchFamily="18" charset="0"/>
                <a:cs typeface="Times New Roman" pitchFamily="18" charset="0"/>
              </a:rPr>
              <a:t> c'est une ligne précisant le type de document demandé, la méthode qui doit être appliquée, et la version du protocole utilisée. La ligne comprend trois éléments devant être séparés par un espace :</a:t>
            </a:r>
          </a:p>
          <a:p>
            <a:pPr lvl="1"/>
            <a:r>
              <a:rPr lang="fr-FR" sz="8800" dirty="0" smtClean="0">
                <a:solidFill>
                  <a:schemeClr val="tx2">
                    <a:lumMod val="50000"/>
                  </a:schemeClr>
                </a:solidFill>
                <a:latin typeface="Times New Roman" pitchFamily="18" charset="0"/>
                <a:cs typeface="Times New Roman" pitchFamily="18" charset="0"/>
              </a:rPr>
              <a:t>La méthode</a:t>
            </a:r>
          </a:p>
          <a:p>
            <a:pPr lvl="1"/>
            <a:r>
              <a:rPr lang="fr-FR" sz="8800" dirty="0" smtClean="0">
                <a:solidFill>
                  <a:schemeClr val="tx2">
                    <a:lumMod val="50000"/>
                  </a:schemeClr>
                </a:solidFill>
                <a:latin typeface="Times New Roman" pitchFamily="18" charset="0"/>
                <a:cs typeface="Times New Roman" pitchFamily="18" charset="0"/>
              </a:rPr>
              <a:t>L'URL</a:t>
            </a:r>
          </a:p>
          <a:p>
            <a:pPr lvl="1"/>
            <a:r>
              <a:rPr lang="fr-FR" sz="8800" dirty="0" smtClean="0">
                <a:solidFill>
                  <a:schemeClr val="tx2">
                    <a:lumMod val="50000"/>
                  </a:schemeClr>
                </a:solidFill>
                <a:latin typeface="Times New Roman" pitchFamily="18" charset="0"/>
                <a:cs typeface="Times New Roman" pitchFamily="18" charset="0"/>
              </a:rPr>
              <a:t>La version du protocole utilisé par le client (généralement HTTP/1.0)</a:t>
            </a:r>
          </a:p>
          <a:p>
            <a:pPr lvl="1">
              <a:buNone/>
            </a:pPr>
            <a:r>
              <a:rPr lang="fr-FR" sz="8800" dirty="0" smtClean="0">
                <a:solidFill>
                  <a:schemeClr val="tx2">
                    <a:lumMod val="50000"/>
                  </a:schemeClr>
                </a:solidFill>
                <a:latin typeface="Times New Roman" pitchFamily="18" charset="0"/>
                <a:cs typeface="Times New Roman" pitchFamily="18" charset="0"/>
              </a:rPr>
              <a:t>Et un ensemble de lignes facultatives permettant de donner des informations supplémentaires sur la requête et/ou le client (Navigateur, système d'exploitation, ...). </a:t>
            </a:r>
          </a:p>
          <a:p>
            <a:endParaRPr lang="fr-FR" sz="8800" dirty="0" smtClean="0">
              <a:solidFill>
                <a:schemeClr val="tx2">
                  <a:lumMod val="50000"/>
                </a:schemeClr>
              </a:solidFill>
              <a:latin typeface="Times New Roman" pitchFamily="18" charset="0"/>
              <a:cs typeface="Times New Roman" pitchFamily="18" charset="0"/>
            </a:endParaRPr>
          </a:p>
          <a:p>
            <a:r>
              <a:rPr lang="fr-FR" sz="8800" b="1" dirty="0" smtClean="0">
                <a:solidFill>
                  <a:schemeClr val="tx2">
                    <a:lumMod val="50000"/>
                  </a:schemeClr>
                </a:solidFill>
                <a:latin typeface="Times New Roman" pitchFamily="18" charset="0"/>
                <a:cs typeface="Times New Roman" pitchFamily="18" charset="0"/>
              </a:rPr>
              <a:t>Le corps de la requête:</a:t>
            </a:r>
            <a:r>
              <a:rPr lang="fr-FR" sz="8800" dirty="0" smtClean="0">
                <a:solidFill>
                  <a:schemeClr val="tx2">
                    <a:lumMod val="50000"/>
                  </a:schemeClr>
                </a:solidFill>
                <a:latin typeface="Times New Roman" pitchFamily="18" charset="0"/>
                <a:cs typeface="Times New Roman" pitchFamily="18" charset="0"/>
              </a:rPr>
              <a:t> c'est un ensemble de lignes optionnelles  permettant par exemple un envoi de données par une commande POST  lors de l'envoi de données au serveur par un formulaire</a:t>
            </a:r>
          </a:p>
          <a:p>
            <a:endParaRPr lang="fr-FR" dirty="0" smtClean="0"/>
          </a:p>
          <a:p>
            <a:pPr>
              <a:buNone/>
            </a:pPr>
            <a:endParaRPr lang="fr-FR" sz="2400" dirty="0">
              <a:solidFill>
                <a:schemeClr val="tx2">
                  <a:lumMod val="50000"/>
                </a:schemeClr>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fr-MA"/>
              <a:t>Chapitre 1 Concepts fondamentaux du Dev-web</a:t>
            </a:r>
            <a:endParaRPr lang="fr-FR"/>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10</a:t>
            </a:fld>
            <a:endParaRPr lang="fr-FR"/>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flipH="1">
            <a:off x="0" y="1182414"/>
            <a:ext cx="2933963" cy="492443"/>
          </a:xfrm>
          <a:prstGeom prst="rect">
            <a:avLst/>
          </a:prstGeom>
          <a:noFill/>
        </p:spPr>
        <p:txBody>
          <a:bodyPr wrap="square" rtlCol="0">
            <a:spAutoFit/>
          </a:bodyPr>
          <a:lstStyle/>
          <a:p>
            <a:r>
              <a:rPr lang="fr-FR" sz="2600" b="1" dirty="0" smtClean="0">
                <a:solidFill>
                  <a:schemeClr val="tx2">
                    <a:lumMod val="50000"/>
                  </a:schemeClr>
                </a:solidFill>
                <a:latin typeface="Times New Roman" pitchFamily="18" charset="0"/>
                <a:cs typeface="Times New Roman" pitchFamily="18" charset="0"/>
              </a:rPr>
              <a:t>La requête HTTP</a:t>
            </a:r>
            <a:endParaRPr lang="fr-FR" sz="2600" dirty="0">
              <a:solidFill>
                <a:schemeClr val="tx2">
                  <a:lumMod val="50000"/>
                </a:schemeClr>
              </a:solidFill>
            </a:endParaRPr>
          </a:p>
        </p:txBody>
      </p:sp>
    </p:spTree>
    <p:extLst>
      <p:ext uri="{BB962C8B-B14F-4D97-AF65-F5344CB8AC3E}">
        <p14:creationId xmlns:p14="http://schemas.microsoft.com/office/powerpoint/2010/main" val="21475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939636"/>
            <a:ext cx="10972800" cy="4186528"/>
          </a:xfrm>
        </p:spPr>
        <p:txBody>
          <a:bodyPr>
            <a:normAutofit/>
          </a:bodyPr>
          <a:lstStyle/>
          <a:p>
            <a:r>
              <a:rPr lang="fr-FR" sz="2400" dirty="0">
                <a:solidFill>
                  <a:schemeClr val="tx2">
                    <a:lumMod val="50000"/>
                  </a:schemeClr>
                </a:solidFill>
                <a:latin typeface="Times New Roman" pitchFamily="18" charset="0"/>
                <a:cs typeface="Times New Roman" pitchFamily="18" charset="0"/>
              </a:rPr>
              <a:t>Requête  du client en utilisant la méthode POST:</a:t>
            </a:r>
          </a:p>
        </p:txBody>
      </p:sp>
      <p:sp>
        <p:nvSpPr>
          <p:cNvPr id="4" name="Espace réservé du pied de page 3"/>
          <p:cNvSpPr>
            <a:spLocks noGrp="1"/>
          </p:cNvSpPr>
          <p:nvPr>
            <p:ph type="ftr" sz="quarter" idx="11"/>
          </p:nvPr>
        </p:nvSpPr>
        <p:spPr/>
        <p:txBody>
          <a:bodyPr/>
          <a:lstStyle/>
          <a:p>
            <a:r>
              <a:rPr lang="fr-MA"/>
              <a:t>Chapitre 1 Concepts fondamentaux du Dev-web</a:t>
            </a:r>
            <a:endParaRPr lang="fr-FR"/>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11</a:t>
            </a:fld>
            <a:endParaRPr lang="fr-FR"/>
          </a:p>
        </p:txBody>
      </p:sp>
      <p:sp>
        <p:nvSpPr>
          <p:cNvPr id="6" name="Rectangle 5"/>
          <p:cNvSpPr/>
          <p:nvPr/>
        </p:nvSpPr>
        <p:spPr>
          <a:xfrm>
            <a:off x="1642193" y="3071840"/>
            <a:ext cx="4062535" cy="241565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ZoneTexte 7"/>
          <p:cNvSpPr txBox="1"/>
          <p:nvPr/>
        </p:nvSpPr>
        <p:spPr>
          <a:xfrm>
            <a:off x="6547796" y="5352055"/>
            <a:ext cx="204081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b="1" dirty="0">
                <a:solidFill>
                  <a:schemeClr val="tx2">
                    <a:lumMod val="50000"/>
                  </a:schemeClr>
                </a:solidFill>
              </a:rPr>
              <a:t>Corps de la requête</a:t>
            </a:r>
          </a:p>
        </p:txBody>
      </p:sp>
      <p:sp>
        <p:nvSpPr>
          <p:cNvPr id="9" name="ZoneTexte 8"/>
          <p:cNvSpPr txBox="1"/>
          <p:nvPr/>
        </p:nvSpPr>
        <p:spPr>
          <a:xfrm>
            <a:off x="2003077" y="3218353"/>
            <a:ext cx="337784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a:t>POST  / </a:t>
            </a:r>
            <a:r>
              <a:rPr lang="fr-FR" dirty="0" err="1"/>
              <a:t>nom_HTTP</a:t>
            </a:r>
            <a:r>
              <a:rPr lang="fr-FR" dirty="0"/>
              <a:t>/1.0</a:t>
            </a:r>
          </a:p>
          <a:p>
            <a:r>
              <a:rPr lang="fr-FR" dirty="0"/>
              <a:t>Host: adresse du host</a:t>
            </a:r>
          </a:p>
          <a:p>
            <a:r>
              <a:rPr lang="fr-FR" dirty="0"/>
              <a:t>HTTP_ACCEPT_LANGUAGE: </a:t>
            </a:r>
            <a:r>
              <a:rPr lang="fr-FR" dirty="0" err="1"/>
              <a:t>fr</a:t>
            </a:r>
            <a:endParaRPr lang="fr-FR" dirty="0"/>
          </a:p>
          <a:p>
            <a:r>
              <a:rPr lang="fr-FR" dirty="0"/>
              <a:t>User-Agent: </a:t>
            </a:r>
            <a:r>
              <a:rPr lang="fr-FR" dirty="0" err="1"/>
              <a:t>Mozilla</a:t>
            </a:r>
            <a:r>
              <a:rPr lang="fr-FR" dirty="0"/>
              <a:t>/4.0</a:t>
            </a:r>
          </a:p>
        </p:txBody>
      </p:sp>
      <p:sp>
        <p:nvSpPr>
          <p:cNvPr id="10" name="ZoneTexte 9"/>
          <p:cNvSpPr txBox="1"/>
          <p:nvPr/>
        </p:nvSpPr>
        <p:spPr>
          <a:xfrm>
            <a:off x="1993252" y="4577655"/>
            <a:ext cx="339829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Login= XXXXX  &amp; </a:t>
            </a:r>
            <a:r>
              <a:rPr lang="fr-FR" dirty="0" err="1"/>
              <a:t>pass</a:t>
            </a:r>
            <a:r>
              <a:rPr lang="fr-FR" dirty="0"/>
              <a:t>= ZZZZZ</a:t>
            </a:r>
          </a:p>
          <a:p>
            <a:r>
              <a:rPr lang="fr-FR" dirty="0"/>
              <a:t>&amp; Var3=YYYY</a:t>
            </a:r>
          </a:p>
        </p:txBody>
      </p:sp>
      <p:cxnSp>
        <p:nvCxnSpPr>
          <p:cNvPr id="12" name="Connecteur droit avec flèche 11"/>
          <p:cNvCxnSpPr>
            <a:stCxn id="7" idx="2"/>
            <a:endCxn id="9" idx="3"/>
          </p:cNvCxnSpPr>
          <p:nvPr/>
        </p:nvCxnSpPr>
        <p:spPr>
          <a:xfrm rot="5400000">
            <a:off x="5284168" y="2968400"/>
            <a:ext cx="946876" cy="7533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rot="10800000">
            <a:off x="5455348" y="5034457"/>
            <a:ext cx="1042434" cy="3272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5075502" y="2502310"/>
            <a:ext cx="211756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b="1" dirty="0">
                <a:solidFill>
                  <a:schemeClr val="tx2">
                    <a:lumMod val="50000"/>
                  </a:schemeClr>
                </a:solidFill>
              </a:rPr>
              <a:t>Entête de la requête</a:t>
            </a:r>
          </a:p>
        </p:txBody>
      </p:sp>
      <p:sp>
        <p:nvSpPr>
          <p:cNvPr id="15" name="Rectangle 14"/>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6" name="Rectangle 15"/>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9" name="ZoneTexte 28"/>
          <p:cNvSpPr txBox="1"/>
          <p:nvPr/>
        </p:nvSpPr>
        <p:spPr>
          <a:xfrm flipH="1">
            <a:off x="0" y="1182414"/>
            <a:ext cx="2933963" cy="492443"/>
          </a:xfrm>
          <a:prstGeom prst="rect">
            <a:avLst/>
          </a:prstGeom>
          <a:noFill/>
        </p:spPr>
        <p:txBody>
          <a:bodyPr wrap="square" rtlCol="0">
            <a:spAutoFit/>
          </a:bodyPr>
          <a:lstStyle/>
          <a:p>
            <a:r>
              <a:rPr lang="fr-FR" sz="2600" b="1" dirty="0" smtClean="0">
                <a:solidFill>
                  <a:schemeClr val="tx2">
                    <a:lumMod val="50000"/>
                  </a:schemeClr>
                </a:solidFill>
                <a:latin typeface="Times New Roman" pitchFamily="18" charset="0"/>
                <a:cs typeface="Times New Roman" pitchFamily="18" charset="0"/>
              </a:rPr>
              <a:t>La requête HTTP</a:t>
            </a:r>
            <a:endParaRPr lang="fr-FR" sz="2600" dirty="0">
              <a:solidFill>
                <a:schemeClr val="tx2">
                  <a:lumMod val="50000"/>
                </a:schemeClr>
              </a:solidFill>
            </a:endParaRPr>
          </a:p>
        </p:txBody>
      </p:sp>
    </p:spTree>
    <p:extLst>
      <p:ext uri="{BB962C8B-B14F-4D97-AF65-F5344CB8AC3E}">
        <p14:creationId xmlns:p14="http://schemas.microsoft.com/office/powerpoint/2010/main" val="323214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1185646" y="2068672"/>
            <a:ext cx="8915400" cy="3777622"/>
          </a:xfrm>
        </p:spPr>
        <p:txBody>
          <a:bodyPr>
            <a:normAutofit/>
          </a:bodyPr>
          <a:lstStyle/>
          <a:p>
            <a:r>
              <a:rPr lang="fr-FR" sz="2400" dirty="0">
                <a:solidFill>
                  <a:schemeClr val="tx2">
                    <a:lumMod val="50000"/>
                  </a:schemeClr>
                </a:solidFill>
                <a:latin typeface="Times New Roman" pitchFamily="18" charset="0"/>
                <a:cs typeface="Times New Roman" pitchFamily="18" charset="0"/>
              </a:rPr>
              <a:t>Requête  du client en utilisant la méthode GET:</a:t>
            </a:r>
          </a:p>
        </p:txBody>
      </p:sp>
      <p:sp>
        <p:nvSpPr>
          <p:cNvPr id="8" name="Espace réservé du pied de page 3"/>
          <p:cNvSpPr>
            <a:spLocks noGrp="1"/>
          </p:cNvSpPr>
          <p:nvPr>
            <p:ph type="ftr" sz="quarter" idx="11"/>
          </p:nvPr>
        </p:nvSpPr>
        <p:spPr>
          <a:xfrm>
            <a:off x="2547647" y="6476627"/>
            <a:ext cx="7619999" cy="365125"/>
          </a:xfrm>
        </p:spPr>
        <p:txBody>
          <a:bodyPr/>
          <a:lstStyle/>
          <a:p>
            <a:r>
              <a:rPr lang="fr-MA" dirty="0"/>
              <a:t>Chapitre 1 Concepts fondamentaux du Dev-web</a:t>
            </a:r>
            <a:endParaRPr lang="fr-FR" dirty="0"/>
          </a:p>
        </p:txBody>
      </p:sp>
      <p:sp>
        <p:nvSpPr>
          <p:cNvPr id="9" name="Espace réservé du numéro de diapositive 4"/>
          <p:cNvSpPr>
            <a:spLocks noGrp="1"/>
          </p:cNvSpPr>
          <p:nvPr>
            <p:ph type="sldNum" sz="quarter" idx="12"/>
          </p:nvPr>
        </p:nvSpPr>
        <p:spPr>
          <a:xfrm>
            <a:off x="531812" y="787782"/>
            <a:ext cx="779767" cy="365125"/>
          </a:xfrm>
        </p:spPr>
        <p:txBody>
          <a:bodyPr/>
          <a:lstStyle/>
          <a:p>
            <a:fld id="{05FE5907-D1BE-415C-931D-3519A17207D2}" type="slidenum">
              <a:rPr lang="fr-FR" smtClean="0"/>
              <a:pPr/>
              <a:t>12</a:t>
            </a:fld>
            <a:endParaRPr lang="fr-FR"/>
          </a:p>
        </p:txBody>
      </p:sp>
      <p:sp>
        <p:nvSpPr>
          <p:cNvPr id="10" name="Rectangle 9"/>
          <p:cNvSpPr/>
          <p:nvPr/>
        </p:nvSpPr>
        <p:spPr>
          <a:xfrm>
            <a:off x="2361309" y="3235286"/>
            <a:ext cx="5500045" cy="1856095"/>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1" name="ZoneTexte 10"/>
          <p:cNvSpPr txBox="1"/>
          <p:nvPr/>
        </p:nvSpPr>
        <p:spPr>
          <a:xfrm>
            <a:off x="8052429" y="2716669"/>
            <a:ext cx="211756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b="1" dirty="0">
                <a:solidFill>
                  <a:schemeClr val="tx2">
                    <a:lumMod val="50000"/>
                  </a:schemeClr>
                </a:solidFill>
              </a:rPr>
              <a:t>Entête de la requête</a:t>
            </a:r>
          </a:p>
        </p:txBody>
      </p:sp>
      <p:sp>
        <p:nvSpPr>
          <p:cNvPr id="13" name="ZoneTexte 12"/>
          <p:cNvSpPr txBox="1"/>
          <p:nvPr/>
        </p:nvSpPr>
        <p:spPr>
          <a:xfrm>
            <a:off x="2634266" y="3412709"/>
            <a:ext cx="4176721"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a:t>GET  / </a:t>
            </a:r>
            <a:r>
              <a:rPr lang="fr-FR" dirty="0" err="1"/>
              <a:t>nom_Script?login</a:t>
            </a:r>
            <a:r>
              <a:rPr lang="fr-FR" dirty="0"/>
              <a:t>=</a:t>
            </a:r>
            <a:r>
              <a:rPr lang="fr-FR" dirty="0" err="1"/>
              <a:t>XXXX&amp;pass</a:t>
            </a:r>
            <a:r>
              <a:rPr lang="fr-FR" dirty="0"/>
              <a:t>=YYYY</a:t>
            </a:r>
          </a:p>
          <a:p>
            <a:r>
              <a:rPr lang="fr-FR" dirty="0"/>
              <a:t>/1.0</a:t>
            </a:r>
          </a:p>
          <a:p>
            <a:r>
              <a:rPr lang="fr-FR" dirty="0"/>
              <a:t>Host: adresse du host</a:t>
            </a:r>
          </a:p>
          <a:p>
            <a:r>
              <a:rPr lang="fr-FR" dirty="0"/>
              <a:t>HTTP_ACCEPT_LANGUAGE: </a:t>
            </a:r>
            <a:r>
              <a:rPr lang="fr-FR" dirty="0" err="1"/>
              <a:t>fr</a:t>
            </a:r>
            <a:endParaRPr lang="fr-FR" dirty="0"/>
          </a:p>
          <a:p>
            <a:r>
              <a:rPr lang="fr-FR" dirty="0"/>
              <a:t>User-Agent: </a:t>
            </a:r>
            <a:r>
              <a:rPr lang="fr-FR" dirty="0" err="1"/>
              <a:t>Mozilla</a:t>
            </a:r>
            <a:r>
              <a:rPr lang="fr-FR" dirty="0"/>
              <a:t>/4.0</a:t>
            </a:r>
          </a:p>
        </p:txBody>
      </p:sp>
      <p:cxnSp>
        <p:nvCxnSpPr>
          <p:cNvPr id="15" name="Connecteur droit avec flèche 14"/>
          <p:cNvCxnSpPr>
            <a:stCxn id="11" idx="2"/>
            <a:endCxn id="13" idx="3"/>
          </p:cNvCxnSpPr>
          <p:nvPr/>
        </p:nvCxnSpPr>
        <p:spPr>
          <a:xfrm rot="5400000">
            <a:off x="7428414" y="2468574"/>
            <a:ext cx="1065372" cy="2300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6" name="Rectangle 15"/>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9" name="ZoneTexte 18"/>
          <p:cNvSpPr txBox="1"/>
          <p:nvPr/>
        </p:nvSpPr>
        <p:spPr>
          <a:xfrm flipH="1">
            <a:off x="419791" y="5306291"/>
            <a:ext cx="10372899" cy="769441"/>
          </a:xfrm>
          <a:prstGeom prst="rect">
            <a:avLst/>
          </a:prstGeom>
          <a:noFill/>
        </p:spPr>
        <p:txBody>
          <a:bodyPr wrap="square" rtlCol="0">
            <a:spAutoFit/>
          </a:bodyPr>
          <a:lstStyle/>
          <a:p>
            <a:r>
              <a:rPr lang="fr-FR" sz="2200" dirty="0" smtClean="0">
                <a:solidFill>
                  <a:schemeClr val="tx2">
                    <a:lumMod val="50000"/>
                  </a:schemeClr>
                </a:solidFill>
                <a:latin typeface="Times New Roman" pitchFamily="18" charset="0"/>
                <a:cs typeface="Times New Roman" pitchFamily="18" charset="0"/>
              </a:rPr>
              <a:t>GET : c'est pour 'obtenir' une ressource. C'est bien entendu la requête la plus utilisée sur Internet.</a:t>
            </a:r>
            <a:endParaRPr lang="fr-FR" sz="2200" dirty="0">
              <a:solidFill>
                <a:schemeClr val="tx2">
                  <a:lumMod val="50000"/>
                </a:schemeClr>
              </a:solidFill>
              <a:latin typeface="Times New Roman" pitchFamily="18" charset="0"/>
              <a:cs typeface="Times New Roman" pitchFamily="18" charset="0"/>
            </a:endParaRPr>
          </a:p>
        </p:txBody>
      </p:sp>
      <p:sp>
        <p:nvSpPr>
          <p:cNvPr id="20" name="ZoneTexte 19"/>
          <p:cNvSpPr txBox="1"/>
          <p:nvPr/>
        </p:nvSpPr>
        <p:spPr>
          <a:xfrm flipH="1">
            <a:off x="0" y="1182414"/>
            <a:ext cx="2933963" cy="492443"/>
          </a:xfrm>
          <a:prstGeom prst="rect">
            <a:avLst/>
          </a:prstGeom>
          <a:noFill/>
        </p:spPr>
        <p:txBody>
          <a:bodyPr wrap="square" rtlCol="0">
            <a:spAutoFit/>
          </a:bodyPr>
          <a:lstStyle/>
          <a:p>
            <a:r>
              <a:rPr lang="fr-FR" sz="2600" b="1" dirty="0" smtClean="0">
                <a:solidFill>
                  <a:schemeClr val="tx2">
                    <a:lumMod val="50000"/>
                  </a:schemeClr>
                </a:solidFill>
                <a:latin typeface="Times New Roman" pitchFamily="18" charset="0"/>
                <a:cs typeface="Times New Roman" pitchFamily="18" charset="0"/>
              </a:rPr>
              <a:t>La requête HTTP</a:t>
            </a:r>
            <a:endParaRPr lang="fr-FR" sz="2600" dirty="0">
              <a:solidFill>
                <a:schemeClr val="tx2">
                  <a:lumMod val="50000"/>
                </a:schemeClr>
              </a:solidFill>
            </a:endParaRPr>
          </a:p>
        </p:txBody>
      </p:sp>
    </p:spTree>
    <p:extLst>
      <p:ext uri="{BB962C8B-B14F-4D97-AF65-F5344CB8AC3E}">
        <p14:creationId xmlns:p14="http://schemas.microsoft.com/office/powerpoint/2010/main" val="280407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898074"/>
            <a:ext cx="10972800" cy="2812471"/>
          </a:xfrm>
        </p:spPr>
        <p:txBody>
          <a:bodyPr>
            <a:normAutofit fontScale="92500" lnSpcReduction="20000"/>
          </a:bodyPr>
          <a:lstStyle/>
          <a:p>
            <a:pPr>
              <a:buNone/>
            </a:pPr>
            <a:r>
              <a:rPr lang="fr-FR" sz="2400" dirty="0" smtClean="0">
                <a:solidFill>
                  <a:schemeClr val="tx2">
                    <a:lumMod val="50000"/>
                  </a:schemeClr>
                </a:solidFill>
                <a:latin typeface="Times New Roman" pitchFamily="18" charset="0"/>
                <a:cs typeface="Times New Roman" pitchFamily="18" charset="0"/>
              </a:rPr>
              <a:t>Une réponse HTTP est un ensemble de lignes envoyées au navigateur par le serveur. Elle comprend:</a:t>
            </a:r>
          </a:p>
          <a:p>
            <a:pPr>
              <a:buNone/>
            </a:pPr>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Les champs d'en-tête de la réponse: il s'agit d'un ensemble de lignes facultatives permettant de donner des informations supplémentaires sur la réponse et/ou le serveur. Chacune de ces lignes est composée d'un nom qualifiant le type d'en-tête, suivi de deux points (:) et de la valeur de l'en-tête</a:t>
            </a:r>
          </a:p>
          <a:p>
            <a:pPr>
              <a:buNone/>
            </a:pPr>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Le corps de la réponse: il contient le document demandé</a:t>
            </a:r>
          </a:p>
          <a:p>
            <a:pPr>
              <a:buNone/>
            </a:pPr>
            <a:endParaRPr lang="fr-FR" dirty="0">
              <a:solidFill>
                <a:schemeClr val="tx2">
                  <a:lumMod val="50000"/>
                </a:schemeClr>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fr-MA"/>
              <a:t>Chapitre 1 Concepts fondamentaux du Dev-web</a:t>
            </a:r>
            <a:endParaRPr lang="fr-FR"/>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13</a:t>
            </a:fld>
            <a:endParaRPr lang="fr-FR"/>
          </a:p>
        </p:txBody>
      </p:sp>
      <p:sp>
        <p:nvSpPr>
          <p:cNvPr id="14" name="Rectangle 13"/>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5" name="Rectangle 14"/>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600" b="1" dirty="0" smtClean="0">
                <a:solidFill>
                  <a:schemeClr val="tx2">
                    <a:lumMod val="50000"/>
                  </a:schemeClr>
                </a:solidFill>
                <a:latin typeface="Times New Roman" pitchFamily="18" charset="0"/>
                <a:cs typeface="Times New Roman" pitchFamily="18" charset="0"/>
              </a:rPr>
              <a:t>Réponse du serveur</a:t>
            </a:r>
          </a:p>
          <a:p>
            <a:pPr algn="ctr"/>
            <a:endParaRPr lang="fr-FR" dirty="0"/>
          </a:p>
        </p:txBody>
      </p:sp>
      <p:sp>
        <p:nvSpPr>
          <p:cNvPr id="17" name="Rectangle 16"/>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34398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MA"/>
              <a:t>Chapitre 1 Concepts fondamentaux du Dev-web</a:t>
            </a:r>
            <a:endParaRPr lang="fr-FR"/>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14</a:t>
            </a:fld>
            <a:endParaRPr lang="fr-FR"/>
          </a:p>
        </p:txBody>
      </p:sp>
      <p:sp>
        <p:nvSpPr>
          <p:cNvPr id="6" name="Rectangle 5"/>
          <p:cNvSpPr/>
          <p:nvPr/>
        </p:nvSpPr>
        <p:spPr>
          <a:xfrm>
            <a:off x="2412056" y="2442366"/>
            <a:ext cx="4831307" cy="3261815"/>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ZoneTexte 6"/>
          <p:cNvSpPr txBox="1"/>
          <p:nvPr/>
        </p:nvSpPr>
        <p:spPr>
          <a:xfrm>
            <a:off x="2794193" y="2660731"/>
            <a:ext cx="4121624" cy="1754326"/>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HTTP/1.0 200 OK</a:t>
            </a:r>
          </a:p>
          <a:p>
            <a:r>
              <a:rPr lang="fr-FR" dirty="0"/>
              <a:t>Date: </a:t>
            </a:r>
          </a:p>
          <a:p>
            <a:r>
              <a:rPr lang="fr-FR" dirty="0"/>
              <a:t>Server: </a:t>
            </a:r>
          </a:p>
          <a:p>
            <a:r>
              <a:rPr lang="fr-FR" dirty="0"/>
              <a:t>Last-</a:t>
            </a:r>
            <a:r>
              <a:rPr lang="fr-FR" dirty="0" err="1"/>
              <a:t>Modified</a:t>
            </a:r>
            <a:r>
              <a:rPr lang="fr-FR" dirty="0"/>
              <a:t> : date / </a:t>
            </a:r>
            <a:r>
              <a:rPr lang="fr-FR" dirty="0" err="1"/>
              <a:t>hh:mm:ss</a:t>
            </a:r>
            <a:endParaRPr lang="fr-FR" dirty="0"/>
          </a:p>
          <a:p>
            <a:r>
              <a:rPr lang="fr-FR" dirty="0"/>
              <a:t>Content-Type: html</a:t>
            </a:r>
          </a:p>
          <a:p>
            <a:r>
              <a:rPr lang="fr-FR" dirty="0"/>
              <a:t>Content-</a:t>
            </a:r>
            <a:r>
              <a:rPr lang="fr-FR" dirty="0" err="1"/>
              <a:t>legnth</a:t>
            </a:r>
            <a:r>
              <a:rPr lang="fr-FR" dirty="0"/>
              <a:t>: taille </a:t>
            </a:r>
          </a:p>
        </p:txBody>
      </p:sp>
      <p:sp>
        <p:nvSpPr>
          <p:cNvPr id="8" name="ZoneTexte 7"/>
          <p:cNvSpPr txBox="1"/>
          <p:nvPr/>
        </p:nvSpPr>
        <p:spPr>
          <a:xfrm>
            <a:off x="2794193" y="4544122"/>
            <a:ext cx="4121623" cy="923330"/>
          </a:xfrm>
          <a:prstGeom prst="rect">
            <a:avLst/>
          </a:prstGeom>
          <a:ln w="28575">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&lt;html&gt; 	</a:t>
            </a:r>
          </a:p>
          <a:p>
            <a:r>
              <a:rPr lang="fr-FR" dirty="0"/>
              <a:t>….</a:t>
            </a:r>
          </a:p>
          <a:p>
            <a:r>
              <a:rPr lang="fr-FR" dirty="0"/>
              <a:t>&lt;/html&gt;</a:t>
            </a:r>
          </a:p>
        </p:txBody>
      </p:sp>
      <p:sp>
        <p:nvSpPr>
          <p:cNvPr id="9" name="ZoneTexte 8"/>
          <p:cNvSpPr txBox="1"/>
          <p:nvPr/>
        </p:nvSpPr>
        <p:spPr>
          <a:xfrm>
            <a:off x="7611852" y="5485818"/>
            <a:ext cx="2429301" cy="369332"/>
          </a:xfrm>
          <a:prstGeom prst="rect">
            <a:avLst/>
          </a:prstGeom>
          <a:solidFill>
            <a:schemeClr val="bg2">
              <a:lumMod val="90000"/>
            </a:schemeClr>
          </a:solidFill>
          <a:ln w="28575">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solidFill>
                  <a:schemeClr val="tx2">
                    <a:lumMod val="50000"/>
                  </a:schemeClr>
                </a:solidFill>
                <a:latin typeface="Times New Roman" pitchFamily="18" charset="0"/>
                <a:cs typeface="Times New Roman" pitchFamily="18" charset="0"/>
              </a:rPr>
              <a:t>Corps de la réponse</a:t>
            </a:r>
          </a:p>
        </p:txBody>
      </p:sp>
      <p:sp>
        <p:nvSpPr>
          <p:cNvPr id="10" name="ZoneTexte 9"/>
          <p:cNvSpPr txBox="1"/>
          <p:nvPr/>
        </p:nvSpPr>
        <p:spPr>
          <a:xfrm>
            <a:off x="7434431" y="2551549"/>
            <a:ext cx="2197290" cy="369332"/>
          </a:xfrm>
          <a:prstGeom prst="rect">
            <a:avLst/>
          </a:prstGeom>
          <a:solidFill>
            <a:schemeClr val="bg2">
              <a:lumMod val="90000"/>
            </a:schemeClr>
          </a:solidFill>
          <a:ln w="28575">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solidFill>
                  <a:schemeClr val="tx2">
                    <a:lumMod val="50000"/>
                  </a:schemeClr>
                </a:solidFill>
                <a:latin typeface="Times New Roman" pitchFamily="18" charset="0"/>
                <a:cs typeface="Times New Roman" pitchFamily="18" charset="0"/>
              </a:rPr>
              <a:t>Entête de la réponse</a:t>
            </a:r>
          </a:p>
        </p:txBody>
      </p:sp>
      <p:cxnSp>
        <p:nvCxnSpPr>
          <p:cNvPr id="12" name="Connecteur droit avec flèche 11"/>
          <p:cNvCxnSpPr>
            <a:stCxn id="10" idx="2"/>
            <a:endCxn id="7" idx="3"/>
          </p:cNvCxnSpPr>
          <p:nvPr/>
        </p:nvCxnSpPr>
        <p:spPr>
          <a:xfrm rot="5400000">
            <a:off x="7415941" y="2420758"/>
            <a:ext cx="617013" cy="161725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9" idx="0"/>
            <a:endCxn id="8" idx="3"/>
          </p:cNvCxnSpPr>
          <p:nvPr/>
        </p:nvCxnSpPr>
        <p:spPr>
          <a:xfrm rot="16200000" flipV="1">
            <a:off x="7631145" y="4290459"/>
            <a:ext cx="480031" cy="1910687"/>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5" name="Rectangle 14"/>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600" b="1" dirty="0" smtClean="0">
                <a:solidFill>
                  <a:schemeClr val="tx2">
                    <a:lumMod val="50000"/>
                  </a:schemeClr>
                </a:solidFill>
                <a:latin typeface="Times New Roman" pitchFamily="18" charset="0"/>
                <a:cs typeface="Times New Roman" pitchFamily="18" charset="0"/>
              </a:rPr>
              <a:t>Réponse du serveur</a:t>
            </a:r>
          </a:p>
          <a:p>
            <a:pPr algn="ctr"/>
            <a:endParaRPr lang="fr-FR" dirty="0"/>
          </a:p>
        </p:txBody>
      </p:sp>
      <p:sp>
        <p:nvSpPr>
          <p:cNvPr id="17" name="Rectangle 16"/>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34398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870365"/>
            <a:ext cx="10972800" cy="4255800"/>
          </a:xfrm>
        </p:spPr>
        <p:txBody>
          <a:bodyPr>
            <a:normAutofit/>
          </a:bodyPr>
          <a:lstStyle/>
          <a:p>
            <a:pPr>
              <a:buNone/>
            </a:pPr>
            <a:r>
              <a:rPr lang="fr-MA" sz="2400" dirty="0">
                <a:solidFill>
                  <a:schemeClr val="tx2">
                    <a:lumMod val="50000"/>
                  </a:schemeClr>
                </a:solidFill>
                <a:latin typeface="Times New Roman" pitchFamily="18" charset="0"/>
                <a:cs typeface="Times New Roman" pitchFamily="18" charset="0"/>
              </a:rPr>
              <a:t>L’architecture 2-tiers : </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Deux niveaux client et serveur</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Concerne les machines interconnectées par un réseau </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Une machine joue le rôle du client et envoie une demande (</a:t>
            </a:r>
            <a:r>
              <a:rPr lang="fr-MA" sz="2400" dirty="0" err="1">
                <a:solidFill>
                  <a:schemeClr val="tx2">
                    <a:lumMod val="50000"/>
                  </a:schemeClr>
                </a:solidFill>
                <a:latin typeface="Times New Roman" pitchFamily="18" charset="0"/>
                <a:cs typeface="Times New Roman" pitchFamily="18" charset="0"/>
              </a:rPr>
              <a:t>request</a:t>
            </a:r>
            <a:r>
              <a:rPr lang="fr-MA" sz="2400" dirty="0">
                <a:solidFill>
                  <a:schemeClr val="tx2">
                    <a:lumMod val="50000"/>
                  </a:schemeClr>
                </a:solidFill>
                <a:latin typeface="Times New Roman" pitchFamily="18" charset="0"/>
                <a:cs typeface="Times New Roman" pitchFamily="18" charset="0"/>
              </a:rPr>
              <a:t>, afficher une page web, </a:t>
            </a:r>
            <a:r>
              <a:rPr lang="fr-MA" sz="2400" dirty="0" err="1">
                <a:solidFill>
                  <a:schemeClr val="tx2">
                    <a:lumMod val="50000"/>
                  </a:schemeClr>
                </a:solidFill>
                <a:latin typeface="Times New Roman" pitchFamily="18" charset="0"/>
                <a:cs typeface="Times New Roman" pitchFamily="18" charset="0"/>
              </a:rPr>
              <a:t>pdf</a:t>
            </a:r>
            <a:r>
              <a:rPr lang="fr-MA" sz="2400" dirty="0">
                <a:solidFill>
                  <a:schemeClr val="tx2">
                    <a:lumMod val="50000"/>
                  </a:schemeClr>
                </a:solidFill>
                <a:latin typeface="Times New Roman" pitchFamily="18" charset="0"/>
                <a:cs typeface="Times New Roman" pitchFamily="18" charset="0"/>
              </a:rPr>
              <a:t>)</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Une machine joue le rôle du serveur renvoie la ressource demandée (</a:t>
            </a:r>
            <a:r>
              <a:rPr lang="fr-MA" sz="2400" dirty="0" err="1">
                <a:solidFill>
                  <a:schemeClr val="tx2">
                    <a:lumMod val="50000"/>
                  </a:schemeClr>
                </a:solidFill>
                <a:latin typeface="Times New Roman" pitchFamily="18" charset="0"/>
                <a:cs typeface="Times New Roman" pitchFamily="18" charset="0"/>
              </a:rPr>
              <a:t>Response</a:t>
            </a:r>
            <a:r>
              <a:rPr lang="fr-MA" sz="2400" dirty="0">
                <a:solidFill>
                  <a:schemeClr val="tx2">
                    <a:lumMod val="50000"/>
                  </a:schemeClr>
                </a:solidFill>
                <a:latin typeface="Times New Roman" pitchFamily="18" charset="0"/>
                <a:cs typeface="Times New Roman" pitchFamily="18" charset="0"/>
              </a:rPr>
              <a:t>, HTTP)</a:t>
            </a:r>
          </a:p>
          <a:p>
            <a:pPr marL="0" indent="0">
              <a:buNone/>
            </a:pPr>
            <a:endParaRPr lang="fr-MA" b="1" dirty="0">
              <a:solidFill>
                <a:srgbClr val="FF0000"/>
              </a:solidFill>
            </a:endParaRPr>
          </a:p>
          <a:p>
            <a:endParaRPr lang="fr-MA" dirty="0"/>
          </a:p>
        </p:txBody>
      </p:sp>
      <p:sp>
        <p:nvSpPr>
          <p:cNvPr id="4" name="Espace réservé du pied de page 3"/>
          <p:cNvSpPr>
            <a:spLocks noGrp="1"/>
          </p:cNvSpPr>
          <p:nvPr>
            <p:ph type="ftr" sz="quarter" idx="11"/>
          </p:nvPr>
        </p:nvSpPr>
        <p:spPr/>
        <p:txBody>
          <a:bodyPr/>
          <a:lstStyle/>
          <a:p>
            <a:r>
              <a:rPr lang="fr-MA"/>
              <a:t>Chapitre 1 Concepts fondamentaux du Dev-web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15</a:t>
            </a:fld>
            <a:endParaRPr lang="fr-MA"/>
          </a:p>
        </p:txBody>
      </p:sp>
      <p:sp>
        <p:nvSpPr>
          <p:cNvPr id="33" name="ZoneTexte 32"/>
          <p:cNvSpPr txBox="1"/>
          <p:nvPr/>
        </p:nvSpPr>
        <p:spPr>
          <a:xfrm>
            <a:off x="3477673" y="4628825"/>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1</a:t>
            </a:r>
          </a:p>
        </p:txBody>
      </p:sp>
      <p:sp>
        <p:nvSpPr>
          <p:cNvPr id="34" name="ZoneTexte 33"/>
          <p:cNvSpPr txBox="1"/>
          <p:nvPr/>
        </p:nvSpPr>
        <p:spPr>
          <a:xfrm>
            <a:off x="3491528" y="5064967"/>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2</a:t>
            </a:r>
          </a:p>
        </p:txBody>
      </p:sp>
      <p:sp>
        <p:nvSpPr>
          <p:cNvPr id="35" name="ZoneTexte 34"/>
          <p:cNvSpPr txBox="1"/>
          <p:nvPr/>
        </p:nvSpPr>
        <p:spPr>
          <a:xfrm>
            <a:off x="3477673" y="5579805"/>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3</a:t>
            </a:r>
          </a:p>
        </p:txBody>
      </p:sp>
      <p:sp>
        <p:nvSpPr>
          <p:cNvPr id="36" name="ZoneTexte 35"/>
          <p:cNvSpPr txBox="1"/>
          <p:nvPr/>
        </p:nvSpPr>
        <p:spPr>
          <a:xfrm>
            <a:off x="6636510" y="4998157"/>
            <a:ext cx="100584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MA" dirty="0"/>
              <a:t>Serveur </a:t>
            </a:r>
          </a:p>
        </p:txBody>
      </p:sp>
      <p:cxnSp>
        <p:nvCxnSpPr>
          <p:cNvPr id="37" name="Connecteur droit avec flèche 36"/>
          <p:cNvCxnSpPr>
            <a:stCxn id="33" idx="3"/>
            <a:endCxn id="36" idx="1"/>
          </p:cNvCxnSpPr>
          <p:nvPr/>
        </p:nvCxnSpPr>
        <p:spPr>
          <a:xfrm>
            <a:off x="4483513" y="4813491"/>
            <a:ext cx="2152997"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34" idx="3"/>
            <a:endCxn id="36" idx="1"/>
          </p:cNvCxnSpPr>
          <p:nvPr/>
        </p:nvCxnSpPr>
        <p:spPr>
          <a:xfrm flipV="1">
            <a:off x="4497368" y="5182823"/>
            <a:ext cx="2139142" cy="6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stCxn id="35" idx="3"/>
            <a:endCxn id="36" idx="1"/>
          </p:cNvCxnSpPr>
          <p:nvPr/>
        </p:nvCxnSpPr>
        <p:spPr>
          <a:xfrm flipV="1">
            <a:off x="4483513" y="5182823"/>
            <a:ext cx="2152997" cy="5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5215034" y="4628825"/>
            <a:ext cx="1014701" cy="369332"/>
          </a:xfrm>
          <a:prstGeom prst="rect">
            <a:avLst/>
          </a:prstGeom>
          <a:noFill/>
        </p:spPr>
        <p:txBody>
          <a:bodyPr wrap="none" rtlCol="0">
            <a:spAutoFit/>
          </a:bodyPr>
          <a:lstStyle/>
          <a:p>
            <a:r>
              <a:rPr lang="fr-MA" dirty="0"/>
              <a:t>requêtes</a:t>
            </a:r>
          </a:p>
        </p:txBody>
      </p:sp>
      <p:cxnSp>
        <p:nvCxnSpPr>
          <p:cNvPr id="41" name="Connecteur : en angle 40"/>
          <p:cNvCxnSpPr>
            <a:stCxn id="36" idx="2"/>
          </p:cNvCxnSpPr>
          <p:nvPr/>
        </p:nvCxnSpPr>
        <p:spPr>
          <a:xfrm rot="5400000">
            <a:off x="5520648" y="4330355"/>
            <a:ext cx="581648" cy="2655917"/>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42" name="ZoneTexte 41"/>
          <p:cNvSpPr txBox="1"/>
          <p:nvPr/>
        </p:nvSpPr>
        <p:spPr>
          <a:xfrm>
            <a:off x="7327721" y="5608137"/>
            <a:ext cx="1081515" cy="369332"/>
          </a:xfrm>
          <a:prstGeom prst="rect">
            <a:avLst/>
          </a:prstGeom>
          <a:noFill/>
        </p:spPr>
        <p:txBody>
          <a:bodyPr wrap="none" rtlCol="0">
            <a:spAutoFit/>
          </a:bodyPr>
          <a:lstStyle/>
          <a:p>
            <a:r>
              <a:rPr lang="fr-MA" dirty="0"/>
              <a:t>Réponses</a:t>
            </a:r>
          </a:p>
        </p:txBody>
      </p:sp>
      <p:sp>
        <p:nvSpPr>
          <p:cNvPr id="16" name="Rectangle 1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7" name="Rectangle 1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 ( 2-tiers)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664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97280" y="1823995"/>
            <a:ext cx="10058400" cy="4023360"/>
          </a:xfrm>
        </p:spPr>
        <p:txBody>
          <a:bodyPr>
            <a:normAutofit/>
          </a:bodyPr>
          <a:lstStyle/>
          <a:p>
            <a:pPr marL="0" indent="0">
              <a:buNone/>
            </a:pPr>
            <a:r>
              <a:rPr lang="fr-MA" sz="2400" b="1" dirty="0">
                <a:solidFill>
                  <a:srgbClr val="C00000"/>
                </a:solidFill>
                <a:latin typeface="Times New Roman" pitchFamily="18" charset="0"/>
                <a:cs typeface="Times New Roman" pitchFamily="18" charset="0"/>
              </a:rPr>
              <a:t>Avantages : </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La centralisation des données</a:t>
            </a:r>
          </a:p>
          <a:p>
            <a:pPr>
              <a:buFont typeface="Wingdings" panose="05000000000000000000" pitchFamily="2" charset="2"/>
              <a:buChar char="Ø"/>
            </a:pPr>
            <a:r>
              <a:rPr lang="fr-MA" sz="2400" dirty="0" smtClean="0">
                <a:solidFill>
                  <a:schemeClr val="tx2">
                    <a:lumMod val="50000"/>
                  </a:schemeClr>
                </a:solidFill>
                <a:latin typeface="Times New Roman" pitchFamily="18" charset="0"/>
                <a:cs typeface="Times New Roman" pitchFamily="18" charset="0"/>
              </a:rPr>
              <a:t>Facilité </a:t>
            </a:r>
            <a:r>
              <a:rPr lang="fr-MA" sz="2400" dirty="0">
                <a:solidFill>
                  <a:schemeClr val="tx2">
                    <a:lumMod val="50000"/>
                  </a:schemeClr>
                </a:solidFill>
                <a:latin typeface="Times New Roman" pitchFamily="18" charset="0"/>
                <a:cs typeface="Times New Roman" pitchFamily="18" charset="0"/>
              </a:rPr>
              <a:t>de gestion des ressources plus la sécurisation d’accès aux </a:t>
            </a:r>
            <a:r>
              <a:rPr lang="fr-MA" sz="2400" dirty="0" smtClean="0">
                <a:solidFill>
                  <a:schemeClr val="tx2">
                    <a:lumMod val="50000"/>
                  </a:schemeClr>
                </a:solidFill>
                <a:latin typeface="Times New Roman" pitchFamily="18" charset="0"/>
                <a:cs typeface="Times New Roman" pitchFamily="18" charset="0"/>
              </a:rPr>
              <a:t>données</a:t>
            </a:r>
          </a:p>
          <a:p>
            <a:pPr>
              <a:buFont typeface="Wingdings" panose="05000000000000000000" pitchFamily="2" charset="2"/>
              <a:buChar char="Ø"/>
            </a:pPr>
            <a:endParaRPr lang="fr-MA" sz="2400" dirty="0">
              <a:solidFill>
                <a:schemeClr val="tx2">
                  <a:lumMod val="50000"/>
                </a:schemeClr>
              </a:solidFill>
              <a:latin typeface="Times New Roman" pitchFamily="18" charset="0"/>
              <a:cs typeface="Times New Roman" pitchFamily="18" charset="0"/>
            </a:endParaRPr>
          </a:p>
          <a:p>
            <a:pPr marL="0" indent="0">
              <a:buNone/>
            </a:pPr>
            <a:r>
              <a:rPr lang="fr-MA" sz="2400" b="1" dirty="0">
                <a:solidFill>
                  <a:srgbClr val="C00000"/>
                </a:solidFill>
                <a:latin typeface="Times New Roman" pitchFamily="18" charset="0"/>
                <a:cs typeface="Times New Roman" pitchFamily="18" charset="0"/>
              </a:rPr>
              <a:t>Inconvénients :</a:t>
            </a:r>
          </a:p>
          <a:p>
            <a:r>
              <a:rPr lang="fr-MA" sz="2400" dirty="0">
                <a:solidFill>
                  <a:schemeClr val="tx2">
                    <a:lumMod val="50000"/>
                  </a:schemeClr>
                </a:solidFill>
                <a:latin typeface="Times New Roman" pitchFamily="18" charset="0"/>
                <a:cs typeface="Times New Roman" pitchFamily="18" charset="0"/>
              </a:rPr>
              <a:t>En cas de panne du serveur, la centralisation de toutes les ressources implique la </a:t>
            </a:r>
            <a:r>
              <a:rPr lang="fr-MA" sz="2400" dirty="0" smtClean="0">
                <a:solidFill>
                  <a:schemeClr val="tx2">
                    <a:lumMod val="50000"/>
                  </a:schemeClr>
                </a:solidFill>
                <a:latin typeface="Times New Roman" pitchFamily="18" charset="0"/>
                <a:cs typeface="Times New Roman" pitchFamily="18" charset="0"/>
              </a:rPr>
              <a:t>suspension </a:t>
            </a:r>
            <a:r>
              <a:rPr lang="fr-MA" sz="2400" dirty="0">
                <a:solidFill>
                  <a:schemeClr val="tx2">
                    <a:lumMod val="50000"/>
                  </a:schemeClr>
                </a:solidFill>
                <a:latin typeface="Times New Roman" pitchFamily="18" charset="0"/>
                <a:cs typeface="Times New Roman" pitchFamily="18" charset="0"/>
              </a:rPr>
              <a:t>totale du fonctionnement du système</a:t>
            </a:r>
          </a:p>
        </p:txBody>
      </p:sp>
      <p:sp>
        <p:nvSpPr>
          <p:cNvPr id="4" name="Espace réservé du pied de page 3"/>
          <p:cNvSpPr>
            <a:spLocks noGrp="1"/>
          </p:cNvSpPr>
          <p:nvPr>
            <p:ph type="ftr" sz="quarter" idx="11"/>
          </p:nvPr>
        </p:nvSpPr>
        <p:spPr/>
        <p:txBody>
          <a:bodyPr/>
          <a:lstStyle/>
          <a:p>
            <a:r>
              <a:rPr lang="fr-MA"/>
              <a:t>Chapitre 1 Concepts fondamentaux du Dev-web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16</a:t>
            </a:fld>
            <a:endParaRPr lang="fr-MA"/>
          </a:p>
        </p:txBody>
      </p:sp>
      <p:sp>
        <p:nvSpPr>
          <p:cNvPr id="6" name="Rectangle 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Rectangle 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 (2-tiers)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1574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MA" sz="2400" dirty="0">
                <a:solidFill>
                  <a:schemeClr val="tx2">
                    <a:lumMod val="50000"/>
                  </a:schemeClr>
                </a:solidFill>
                <a:latin typeface="Times New Roman" pitchFamily="18" charset="0"/>
                <a:cs typeface="Times New Roman" pitchFamily="18" charset="0"/>
              </a:rPr>
              <a:t>Architecture 3-tiers </a:t>
            </a:r>
            <a:r>
              <a:rPr lang="fr-MA" sz="2400" dirty="0" smtClean="0">
                <a:solidFill>
                  <a:schemeClr val="tx2">
                    <a:lumMod val="50000"/>
                  </a:schemeClr>
                </a:solidFill>
                <a:latin typeface="Times New Roman" pitchFamily="18" charset="0"/>
                <a:cs typeface="Times New Roman" pitchFamily="18" charset="0"/>
              </a:rPr>
              <a:t>implique </a:t>
            </a:r>
            <a:r>
              <a:rPr lang="fr-MA" sz="2400" dirty="0">
                <a:solidFill>
                  <a:schemeClr val="tx2">
                    <a:lumMod val="50000"/>
                  </a:schemeClr>
                </a:solidFill>
                <a:latin typeface="Times New Roman" pitchFamily="18" charset="0"/>
                <a:cs typeface="Times New Roman" pitchFamily="18" charset="0"/>
              </a:rPr>
              <a:t>des interactions entre trois niveaux client, serveur d’application, serveur de la BD. </a:t>
            </a: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Client</a:t>
            </a:r>
            <a:r>
              <a:rPr lang="fr-MA" sz="2400" dirty="0">
                <a:solidFill>
                  <a:srgbClr val="C00000"/>
                </a:solidFill>
                <a:latin typeface="Times New Roman" pitchFamily="18" charset="0"/>
                <a:cs typeface="Times New Roman" pitchFamily="18" charset="0"/>
              </a:rPr>
              <a:t> </a:t>
            </a:r>
            <a:r>
              <a:rPr lang="fr-MA" sz="2400" dirty="0">
                <a:solidFill>
                  <a:schemeClr val="tx2">
                    <a:lumMod val="50000"/>
                  </a:schemeClr>
                </a:solidFill>
                <a:latin typeface="Times New Roman" pitchFamily="18" charset="0"/>
                <a:cs typeface="Times New Roman" pitchFamily="18" charset="0"/>
              </a:rPr>
              <a:t>: </a:t>
            </a:r>
            <a:r>
              <a:rPr lang="fr-MA" sz="2400" dirty="0" smtClean="0">
                <a:solidFill>
                  <a:schemeClr val="tx2">
                    <a:lumMod val="50000"/>
                  </a:schemeClr>
                </a:solidFill>
                <a:latin typeface="Times New Roman" pitchFamily="18" charset="0"/>
                <a:cs typeface="Times New Roman" pitchFamily="18" charset="0"/>
              </a:rPr>
              <a:t>envoie </a:t>
            </a:r>
            <a:r>
              <a:rPr lang="fr-MA" sz="2400" dirty="0">
                <a:solidFill>
                  <a:schemeClr val="tx2">
                    <a:lumMod val="50000"/>
                  </a:schemeClr>
                </a:solidFill>
                <a:latin typeface="Times New Roman" pitchFamily="18" charset="0"/>
                <a:cs typeface="Times New Roman" pitchFamily="18" charset="0"/>
              </a:rPr>
              <a:t>les requêtes au serveur d’application</a:t>
            </a: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Serveur d’application (middleware)</a:t>
            </a:r>
            <a:r>
              <a:rPr lang="fr-MA" sz="2400" dirty="0">
                <a:solidFill>
                  <a:srgbClr val="C00000"/>
                </a:solidFill>
                <a:latin typeface="Times New Roman" pitchFamily="18" charset="0"/>
                <a:cs typeface="Times New Roman" pitchFamily="18" charset="0"/>
              </a:rPr>
              <a:t> </a:t>
            </a:r>
            <a:r>
              <a:rPr lang="fr-MA" sz="2400" dirty="0">
                <a:solidFill>
                  <a:schemeClr val="tx2">
                    <a:lumMod val="50000"/>
                  </a:schemeClr>
                </a:solidFill>
                <a:latin typeface="Times New Roman" pitchFamily="18" charset="0"/>
                <a:cs typeface="Times New Roman" pitchFamily="18" charset="0"/>
              </a:rPr>
              <a:t>: assure le traitement et la collecte des données pour envoyer une réponse au client</a:t>
            </a: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Serveur de base de données</a:t>
            </a:r>
            <a:r>
              <a:rPr lang="fr-MA" sz="2400" dirty="0">
                <a:solidFill>
                  <a:srgbClr val="C00000"/>
                </a:solidFill>
                <a:latin typeface="Times New Roman" pitchFamily="18" charset="0"/>
                <a:cs typeface="Times New Roman" pitchFamily="18" charset="0"/>
              </a:rPr>
              <a:t>: </a:t>
            </a:r>
            <a:r>
              <a:rPr lang="fr-MA" sz="2400" dirty="0">
                <a:solidFill>
                  <a:schemeClr val="tx2">
                    <a:lumMod val="50000"/>
                  </a:schemeClr>
                </a:solidFill>
                <a:latin typeface="Times New Roman" pitchFamily="18" charset="0"/>
                <a:cs typeface="Times New Roman" pitchFamily="18" charset="0"/>
              </a:rPr>
              <a:t>assure la persistance des données et répond aux requêtes du serveur d’application</a:t>
            </a:r>
          </a:p>
        </p:txBody>
      </p:sp>
      <p:sp>
        <p:nvSpPr>
          <p:cNvPr id="4" name="Espace réservé du pied de page 3"/>
          <p:cNvSpPr>
            <a:spLocks noGrp="1"/>
          </p:cNvSpPr>
          <p:nvPr>
            <p:ph type="ftr" sz="quarter" idx="11"/>
          </p:nvPr>
        </p:nvSpPr>
        <p:spPr/>
        <p:txBody>
          <a:bodyPr/>
          <a:lstStyle/>
          <a:p>
            <a:r>
              <a:rPr lang="fr-MA"/>
              <a:t>Chapitre 1 Concepts fondamentaux du Dev-web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17</a:t>
            </a:fld>
            <a:endParaRPr lang="fr-MA"/>
          </a:p>
        </p:txBody>
      </p:sp>
      <p:sp>
        <p:nvSpPr>
          <p:cNvPr id="6" name="ZoneTexte 5"/>
          <p:cNvSpPr txBox="1"/>
          <p:nvPr/>
        </p:nvSpPr>
        <p:spPr>
          <a:xfrm>
            <a:off x="2438579" y="4588631"/>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1</a:t>
            </a:r>
          </a:p>
        </p:txBody>
      </p:sp>
      <p:sp>
        <p:nvSpPr>
          <p:cNvPr id="7" name="ZoneTexte 6"/>
          <p:cNvSpPr txBox="1"/>
          <p:nvPr/>
        </p:nvSpPr>
        <p:spPr>
          <a:xfrm>
            <a:off x="2438579" y="5066337"/>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2</a:t>
            </a:r>
          </a:p>
        </p:txBody>
      </p:sp>
      <p:sp>
        <p:nvSpPr>
          <p:cNvPr id="8" name="ZoneTexte 7"/>
          <p:cNvSpPr txBox="1"/>
          <p:nvPr/>
        </p:nvSpPr>
        <p:spPr>
          <a:xfrm>
            <a:off x="2438579" y="5539611"/>
            <a:ext cx="10058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MA" dirty="0"/>
              <a:t>Client 3</a:t>
            </a:r>
          </a:p>
        </p:txBody>
      </p:sp>
      <p:sp>
        <p:nvSpPr>
          <p:cNvPr id="9" name="ZoneTexte 8"/>
          <p:cNvSpPr txBox="1"/>
          <p:nvPr/>
        </p:nvSpPr>
        <p:spPr>
          <a:xfrm>
            <a:off x="5595989" y="4661564"/>
            <a:ext cx="138527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fr-MA" dirty="0"/>
          </a:p>
          <a:p>
            <a:pPr algn="ctr"/>
            <a:r>
              <a:rPr lang="fr-MA" dirty="0"/>
              <a:t>Serveur d’application </a:t>
            </a:r>
          </a:p>
          <a:p>
            <a:pPr algn="ctr"/>
            <a:endParaRPr lang="fr-MA" dirty="0"/>
          </a:p>
        </p:txBody>
      </p:sp>
      <p:cxnSp>
        <p:nvCxnSpPr>
          <p:cNvPr id="10" name="Connecteur droit avec flèche 9"/>
          <p:cNvCxnSpPr>
            <a:cxnSpLocks/>
            <a:stCxn id="6" idx="3"/>
            <a:endCxn id="9" idx="1"/>
          </p:cNvCxnSpPr>
          <p:nvPr/>
        </p:nvCxnSpPr>
        <p:spPr>
          <a:xfrm>
            <a:off x="3444419" y="4773297"/>
            <a:ext cx="2151570" cy="58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cxnSpLocks/>
            <a:stCxn id="7" idx="3"/>
            <a:endCxn id="9" idx="1"/>
          </p:cNvCxnSpPr>
          <p:nvPr/>
        </p:nvCxnSpPr>
        <p:spPr>
          <a:xfrm>
            <a:off x="3444419" y="5251003"/>
            <a:ext cx="2151570" cy="11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cxnSpLocks/>
            <a:stCxn id="8" idx="3"/>
            <a:endCxn id="9" idx="1"/>
          </p:cNvCxnSpPr>
          <p:nvPr/>
        </p:nvCxnSpPr>
        <p:spPr>
          <a:xfrm flipV="1">
            <a:off x="3444419" y="5362528"/>
            <a:ext cx="2151570" cy="36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4175940" y="4588631"/>
            <a:ext cx="1014701" cy="369332"/>
          </a:xfrm>
          <a:prstGeom prst="rect">
            <a:avLst/>
          </a:prstGeom>
          <a:noFill/>
        </p:spPr>
        <p:txBody>
          <a:bodyPr wrap="none" rtlCol="0">
            <a:spAutoFit/>
          </a:bodyPr>
          <a:lstStyle/>
          <a:p>
            <a:r>
              <a:rPr lang="fr-MA" dirty="0"/>
              <a:t>requêtes</a:t>
            </a:r>
          </a:p>
        </p:txBody>
      </p:sp>
      <p:cxnSp>
        <p:nvCxnSpPr>
          <p:cNvPr id="14" name="Connecteur : en angle 13"/>
          <p:cNvCxnSpPr>
            <a:cxnSpLocks/>
          </p:cNvCxnSpPr>
          <p:nvPr/>
        </p:nvCxnSpPr>
        <p:spPr>
          <a:xfrm rot="10800000" flipV="1">
            <a:off x="3444422" y="5835802"/>
            <a:ext cx="2075226" cy="73144"/>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ZoneTexte 14"/>
          <p:cNvSpPr txBox="1"/>
          <p:nvPr/>
        </p:nvSpPr>
        <p:spPr>
          <a:xfrm>
            <a:off x="4109126" y="5908943"/>
            <a:ext cx="1081515" cy="369332"/>
          </a:xfrm>
          <a:prstGeom prst="rect">
            <a:avLst/>
          </a:prstGeom>
          <a:noFill/>
        </p:spPr>
        <p:txBody>
          <a:bodyPr wrap="none" rtlCol="0">
            <a:spAutoFit/>
          </a:bodyPr>
          <a:lstStyle/>
          <a:p>
            <a:r>
              <a:rPr lang="fr-MA" dirty="0"/>
              <a:t>Réponses</a:t>
            </a:r>
          </a:p>
        </p:txBody>
      </p:sp>
      <p:sp>
        <p:nvSpPr>
          <p:cNvPr id="16" name="ZoneTexte 15"/>
          <p:cNvSpPr txBox="1"/>
          <p:nvPr/>
        </p:nvSpPr>
        <p:spPr>
          <a:xfrm>
            <a:off x="8176816" y="4672045"/>
            <a:ext cx="1385272"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endParaRPr lang="fr-MA" dirty="0"/>
          </a:p>
          <a:p>
            <a:pPr algn="ctr"/>
            <a:r>
              <a:rPr lang="fr-MA" dirty="0"/>
              <a:t>Serveur de BD </a:t>
            </a:r>
          </a:p>
          <a:p>
            <a:pPr algn="ctr"/>
            <a:endParaRPr lang="fr-MA" dirty="0"/>
          </a:p>
        </p:txBody>
      </p:sp>
      <p:cxnSp>
        <p:nvCxnSpPr>
          <p:cNvPr id="17" name="Connecteur droit avec flèche 16"/>
          <p:cNvCxnSpPr/>
          <p:nvPr/>
        </p:nvCxnSpPr>
        <p:spPr>
          <a:xfrm>
            <a:off x="6981261" y="4957963"/>
            <a:ext cx="119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6981261" y="5539611"/>
            <a:ext cx="119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7054299" y="4624661"/>
            <a:ext cx="1014701" cy="369332"/>
          </a:xfrm>
          <a:prstGeom prst="rect">
            <a:avLst/>
          </a:prstGeom>
          <a:noFill/>
        </p:spPr>
        <p:txBody>
          <a:bodyPr wrap="none" rtlCol="0">
            <a:spAutoFit/>
          </a:bodyPr>
          <a:lstStyle/>
          <a:p>
            <a:r>
              <a:rPr lang="fr-MA" dirty="0"/>
              <a:t>requêtes</a:t>
            </a:r>
          </a:p>
        </p:txBody>
      </p:sp>
      <p:sp>
        <p:nvSpPr>
          <p:cNvPr id="20" name="ZoneTexte 19"/>
          <p:cNvSpPr txBox="1"/>
          <p:nvPr/>
        </p:nvSpPr>
        <p:spPr>
          <a:xfrm>
            <a:off x="7038280" y="5539611"/>
            <a:ext cx="1081515" cy="369332"/>
          </a:xfrm>
          <a:prstGeom prst="rect">
            <a:avLst/>
          </a:prstGeom>
          <a:noFill/>
        </p:spPr>
        <p:txBody>
          <a:bodyPr wrap="none" rtlCol="0">
            <a:spAutoFit/>
          </a:bodyPr>
          <a:lstStyle/>
          <a:p>
            <a:r>
              <a:rPr lang="fr-MA" dirty="0"/>
              <a:t>Réponses</a:t>
            </a:r>
          </a:p>
        </p:txBody>
      </p:sp>
      <p:sp>
        <p:nvSpPr>
          <p:cNvPr id="22" name="Rectangle 21"/>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23" name="Rectangle 22"/>
          <p:cNvSpPr/>
          <p:nvPr/>
        </p:nvSpPr>
        <p:spPr>
          <a:xfrm>
            <a:off x="-1" y="1142984"/>
            <a:ext cx="10477531" cy="339452"/>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 (3-tiers)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25" name="Rectangle 24"/>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621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133600"/>
            <a:ext cx="10972800" cy="3992564"/>
          </a:xfrm>
        </p:spPr>
        <p:txBody>
          <a:bodyPr>
            <a:normAutofit/>
          </a:bodyPr>
          <a:lstStyle/>
          <a:p>
            <a:pPr>
              <a:buNone/>
            </a:pPr>
            <a:r>
              <a:rPr lang="fr-MA" sz="2400" b="1" dirty="0">
                <a:solidFill>
                  <a:srgbClr val="C00000"/>
                </a:solidFill>
                <a:latin typeface="Times New Roman" pitchFamily="18" charset="0"/>
                <a:cs typeface="Times New Roman" pitchFamily="18" charset="0"/>
              </a:rPr>
              <a:t>Avantages </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 Architecture robuste en absence d’un nœud central</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 Séparation des spécialité des développeurs front et back end </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Facilité d’évolution du </a:t>
            </a:r>
            <a:r>
              <a:rPr lang="fr-MA" sz="2400" dirty="0" smtClean="0">
                <a:solidFill>
                  <a:schemeClr val="tx2">
                    <a:lumMod val="50000"/>
                  </a:schemeClr>
                </a:solidFill>
                <a:latin typeface="Times New Roman" pitchFamily="18" charset="0"/>
                <a:cs typeface="Times New Roman" pitchFamily="18" charset="0"/>
              </a:rPr>
              <a:t>système</a:t>
            </a:r>
          </a:p>
          <a:p>
            <a:pPr>
              <a:buNone/>
            </a:pPr>
            <a:endParaRPr lang="fr-MA" sz="2400" dirty="0">
              <a:solidFill>
                <a:schemeClr val="tx2">
                  <a:lumMod val="50000"/>
                </a:schemeClr>
              </a:solidFill>
              <a:latin typeface="Times New Roman" pitchFamily="18" charset="0"/>
              <a:cs typeface="Times New Roman" pitchFamily="18" charset="0"/>
            </a:endParaRPr>
          </a:p>
          <a:p>
            <a:pPr>
              <a:buNone/>
            </a:pPr>
            <a:r>
              <a:rPr lang="fr-MA" sz="2400" b="1" dirty="0">
                <a:solidFill>
                  <a:srgbClr val="C00000"/>
                </a:solidFill>
                <a:latin typeface="Times New Roman" pitchFamily="18" charset="0"/>
                <a:cs typeface="Times New Roman" pitchFamily="18" charset="0"/>
              </a:rPr>
              <a:t>Inconvénients</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Coût</a:t>
            </a:r>
          </a:p>
          <a:p>
            <a:pPr>
              <a:buFont typeface="Wingdings" panose="05000000000000000000" pitchFamily="2" charset="2"/>
              <a:buChar char="Ø"/>
            </a:pPr>
            <a:r>
              <a:rPr lang="fr-MA" sz="2400" dirty="0">
                <a:solidFill>
                  <a:schemeClr val="tx2">
                    <a:lumMod val="50000"/>
                  </a:schemeClr>
                </a:solidFill>
                <a:latin typeface="Times New Roman" pitchFamily="18" charset="0"/>
                <a:cs typeface="Times New Roman" pitchFamily="18" charset="0"/>
              </a:rPr>
              <a:t>Sécurité </a:t>
            </a:r>
          </a:p>
        </p:txBody>
      </p:sp>
      <p:sp>
        <p:nvSpPr>
          <p:cNvPr id="4" name="Espace réservé du pied de page 3"/>
          <p:cNvSpPr>
            <a:spLocks noGrp="1"/>
          </p:cNvSpPr>
          <p:nvPr>
            <p:ph type="ftr" sz="quarter" idx="11"/>
          </p:nvPr>
        </p:nvSpPr>
        <p:spPr/>
        <p:txBody>
          <a:bodyPr/>
          <a:lstStyle/>
          <a:p>
            <a:r>
              <a:rPr lang="fr-MA"/>
              <a:t>Chapitre 1 Concepts fondamentaux du Dev-web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18</a:t>
            </a:fld>
            <a:endParaRPr lang="fr-MA"/>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 (3-tiers)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373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MA"/>
              <a:t>Chapitre 1 Concepts fondamentaux du Dev-web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19</a:t>
            </a:fld>
            <a:endParaRPr lang="fr-MA"/>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 (3-tiers)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u contenu 2"/>
          <p:cNvSpPr txBox="1">
            <a:spLocks/>
          </p:cNvSpPr>
          <p:nvPr/>
        </p:nvSpPr>
        <p:spPr>
          <a:xfrm>
            <a:off x="554182" y="1752602"/>
            <a:ext cx="11180618" cy="4204854"/>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8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Comparaison des deux types d'architecture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fr-FR" sz="28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L'architecture à deux niveaux est donc une architecture client/serveur dans laquelle le serveur est polyvalent, c'est-à-dire qu'il est capable de fournir directement l'ensemble des ressources demandées par le client.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Dans l'architecture à trois niveaux par contre, les applications au niveau serveur sont délocalisées, c'est-à-dire que chaque serveur est spécialisé dans une tâche (serveur web et serveur de base de données par exemple).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2800" dirty="0" smtClean="0">
              <a:solidFill>
                <a:schemeClr val="tx2">
                  <a:lumMod val="50000"/>
                </a:schemeClr>
              </a:solidFill>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lang="fr-FR" sz="2800" dirty="0" smtClean="0">
                <a:solidFill>
                  <a:schemeClr val="tx2">
                    <a:lumMod val="50000"/>
                  </a:schemeClr>
                </a:solidFill>
                <a:latin typeface="Times New Roman" pitchFamily="18" charset="0"/>
                <a:cs typeface="Times New Roman" pitchFamily="18" charset="0"/>
              </a:rPr>
              <a:t>L</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'architecture à trois niveaux permet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une plus grande flexibilité/souplesse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une plus grande sécurité (la sécurité peut être définie pour chaque service)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de meilleures performances (les tâches sont partagées)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4373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873" y="2147455"/>
            <a:ext cx="10972800" cy="4034127"/>
          </a:xfrm>
        </p:spPr>
        <p:txBody>
          <a:bodyPr>
            <a:normAutofit/>
          </a:bodyPr>
          <a:lstStyle/>
          <a:p>
            <a:pPr marL="514350" indent="-514350">
              <a:buFont typeface="+mj-lt"/>
              <a:buAutoNum type="romanUcPeriod"/>
            </a:pPr>
            <a:r>
              <a:rPr lang="fr-MA" sz="2400" dirty="0">
                <a:solidFill>
                  <a:schemeClr val="tx2">
                    <a:lumMod val="50000"/>
                  </a:schemeClr>
                </a:solidFill>
                <a:latin typeface="Times New Roman" pitchFamily="18" charset="0"/>
                <a:cs typeface="Times New Roman" pitchFamily="18" charset="0"/>
              </a:rPr>
              <a:t>Protocole HTTP</a:t>
            </a:r>
          </a:p>
          <a:p>
            <a:pPr marL="514350" indent="-514350">
              <a:buFont typeface="+mj-lt"/>
              <a:buAutoNum type="romanUcPeriod"/>
            </a:pPr>
            <a:r>
              <a:rPr lang="fr-MA" sz="2400" dirty="0">
                <a:solidFill>
                  <a:schemeClr val="tx2">
                    <a:lumMod val="50000"/>
                  </a:schemeClr>
                </a:solidFill>
                <a:latin typeface="Times New Roman" pitchFamily="18" charset="0"/>
                <a:cs typeface="Times New Roman" pitchFamily="18" charset="0"/>
              </a:rPr>
              <a:t>Architecture Client Serveur </a:t>
            </a:r>
          </a:p>
          <a:p>
            <a:pPr marL="635508" lvl="1" indent="-342900">
              <a:buFont typeface="+mj-lt"/>
              <a:buAutoNum type="arabicPeriod"/>
            </a:pPr>
            <a:r>
              <a:rPr lang="fr-MA" sz="2400" dirty="0">
                <a:solidFill>
                  <a:schemeClr val="tx2">
                    <a:lumMod val="50000"/>
                  </a:schemeClr>
                </a:solidFill>
                <a:latin typeface="Times New Roman" pitchFamily="18" charset="0"/>
                <a:cs typeface="Times New Roman" pitchFamily="18" charset="0"/>
              </a:rPr>
              <a:t>2-tiers </a:t>
            </a:r>
          </a:p>
          <a:p>
            <a:pPr marL="635508" lvl="1" indent="-342900">
              <a:buFont typeface="+mj-lt"/>
              <a:buAutoNum type="arabicPeriod"/>
            </a:pPr>
            <a:r>
              <a:rPr lang="fr-MA" sz="2400" dirty="0">
                <a:solidFill>
                  <a:schemeClr val="tx2">
                    <a:lumMod val="50000"/>
                  </a:schemeClr>
                </a:solidFill>
                <a:latin typeface="Times New Roman" pitchFamily="18" charset="0"/>
                <a:cs typeface="Times New Roman" pitchFamily="18" charset="0"/>
              </a:rPr>
              <a:t>3-tiers</a:t>
            </a:r>
          </a:p>
          <a:p>
            <a:pPr marL="514350" indent="-514350">
              <a:buFont typeface="+mj-lt"/>
              <a:buAutoNum type="romanUcPeriod"/>
            </a:pPr>
            <a:r>
              <a:rPr lang="fr-MA" sz="2400" dirty="0">
                <a:solidFill>
                  <a:schemeClr val="tx2">
                    <a:lumMod val="50000"/>
                  </a:schemeClr>
                </a:solidFill>
                <a:latin typeface="Times New Roman" pitchFamily="18" charset="0"/>
                <a:cs typeface="Times New Roman" pitchFamily="18" charset="0"/>
              </a:rPr>
              <a:t>Pattern MVC d’une application Web</a:t>
            </a:r>
          </a:p>
          <a:p>
            <a:pPr marL="635508" lvl="1" indent="-342900">
              <a:buFont typeface="+mj-lt"/>
              <a:buAutoNum type="arabicPeriod"/>
            </a:pPr>
            <a:r>
              <a:rPr lang="fr-MA" sz="2400" dirty="0">
                <a:solidFill>
                  <a:schemeClr val="tx2">
                    <a:lumMod val="50000"/>
                  </a:schemeClr>
                </a:solidFill>
                <a:latin typeface="Times New Roman" pitchFamily="18" charset="0"/>
                <a:cs typeface="Times New Roman" pitchFamily="18" charset="0"/>
              </a:rPr>
              <a:t>Modèle </a:t>
            </a:r>
          </a:p>
          <a:p>
            <a:pPr marL="635508" lvl="1" indent="-342900">
              <a:buFont typeface="+mj-lt"/>
              <a:buAutoNum type="arabicPeriod"/>
            </a:pPr>
            <a:r>
              <a:rPr lang="fr-MA" sz="2400" dirty="0">
                <a:solidFill>
                  <a:schemeClr val="tx2">
                    <a:lumMod val="50000"/>
                  </a:schemeClr>
                </a:solidFill>
                <a:latin typeface="Times New Roman" pitchFamily="18" charset="0"/>
                <a:cs typeface="Times New Roman" pitchFamily="18" charset="0"/>
              </a:rPr>
              <a:t>Vue </a:t>
            </a:r>
          </a:p>
          <a:p>
            <a:pPr marL="635508" lvl="1" indent="-342900">
              <a:buFont typeface="+mj-lt"/>
              <a:buAutoNum type="arabicPeriod"/>
            </a:pPr>
            <a:r>
              <a:rPr lang="fr-MA" sz="2400" dirty="0">
                <a:solidFill>
                  <a:schemeClr val="tx2">
                    <a:lumMod val="50000"/>
                  </a:schemeClr>
                </a:solidFill>
                <a:latin typeface="Times New Roman" pitchFamily="18" charset="0"/>
                <a:cs typeface="Times New Roman" pitchFamily="18" charset="0"/>
              </a:rPr>
              <a:t>Contrôleur  </a:t>
            </a:r>
          </a:p>
          <a:p>
            <a:pPr marL="514350" indent="-514350">
              <a:buFont typeface="+mj-lt"/>
              <a:buAutoNum type="romanUcPeriod"/>
            </a:pPr>
            <a:endParaRPr lang="fr-MA" dirty="0"/>
          </a:p>
        </p:txBody>
      </p:sp>
      <p:sp>
        <p:nvSpPr>
          <p:cNvPr id="4" name="Espace réservé du pied de page 3"/>
          <p:cNvSpPr>
            <a:spLocks noGrp="1"/>
          </p:cNvSpPr>
          <p:nvPr>
            <p:ph type="ftr" sz="quarter" idx="11"/>
          </p:nvPr>
        </p:nvSpPr>
        <p:spPr/>
        <p:txBody>
          <a:bodyPr/>
          <a:lstStyle/>
          <a:p>
            <a:r>
              <a:rPr lang="fr-MA" dirty="0"/>
              <a:t>Chapitre 1 Concepts fondamentaux du </a:t>
            </a:r>
            <a:r>
              <a:rPr lang="fr-MA" dirty="0" err="1"/>
              <a:t>Dev</a:t>
            </a:r>
            <a:r>
              <a:rPr lang="fr-MA" dirty="0"/>
              <a:t>-web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2</a:t>
            </a:fld>
            <a:endParaRPr lang="fr-MA"/>
          </a:p>
        </p:txBody>
      </p:sp>
      <p:sp>
        <p:nvSpPr>
          <p:cNvPr id="16" name="Rectangle 1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7" name="Rectangle 1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Plan du cours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2150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022764"/>
            <a:ext cx="10972800" cy="3214254"/>
          </a:xfrm>
        </p:spPr>
        <p:txBody>
          <a:bodyPr>
            <a:normAutofit/>
          </a:bodyPr>
          <a:lstStyle/>
          <a:p>
            <a:pPr>
              <a:buNone/>
            </a:pPr>
            <a:r>
              <a:rPr lang="fr-MA" sz="2400" dirty="0">
                <a:solidFill>
                  <a:schemeClr val="tx2">
                    <a:lumMod val="50000"/>
                  </a:schemeClr>
                </a:solidFill>
                <a:latin typeface="Times New Roman" pitchFamily="18" charset="0"/>
                <a:cs typeface="Times New Roman" pitchFamily="18" charset="0"/>
              </a:rPr>
              <a:t>Il existe plusieurs </a:t>
            </a:r>
            <a:r>
              <a:rPr lang="fr-MA" sz="2400" dirty="0" smtClean="0">
                <a:solidFill>
                  <a:schemeClr val="tx2">
                    <a:lumMod val="50000"/>
                  </a:schemeClr>
                </a:solidFill>
                <a:latin typeface="Times New Roman" pitchFamily="18" charset="0"/>
                <a:cs typeface="Times New Roman" pitchFamily="18" charset="0"/>
              </a:rPr>
              <a:t>types </a:t>
            </a:r>
            <a:r>
              <a:rPr lang="fr-MA" sz="2400" dirty="0">
                <a:solidFill>
                  <a:schemeClr val="tx2">
                    <a:lumMod val="50000"/>
                  </a:schemeClr>
                </a:solidFill>
                <a:latin typeface="Times New Roman" pitchFamily="18" charset="0"/>
                <a:cs typeface="Times New Roman" pitchFamily="18" charset="0"/>
              </a:rPr>
              <a:t>de </a:t>
            </a:r>
            <a:r>
              <a:rPr lang="fr-MA" sz="2400" dirty="0" smtClean="0">
                <a:solidFill>
                  <a:schemeClr val="tx2">
                    <a:lumMod val="50000"/>
                  </a:schemeClr>
                </a:solidFill>
                <a:latin typeface="Times New Roman" pitchFamily="18" charset="0"/>
                <a:cs typeface="Times New Roman" pitchFamily="18" charset="0"/>
              </a:rPr>
              <a:t>clients</a:t>
            </a:r>
          </a:p>
          <a:p>
            <a:endParaRPr lang="fr-MA" sz="2400" dirty="0">
              <a:solidFill>
                <a:schemeClr val="tx2">
                  <a:lumMod val="50000"/>
                </a:schemeClr>
              </a:solidFill>
              <a:latin typeface="Times New Roman" pitchFamily="18" charset="0"/>
              <a:cs typeface="Times New Roman" pitchFamily="18" charset="0"/>
            </a:endParaRP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Client léger: </a:t>
            </a:r>
            <a:r>
              <a:rPr lang="fr-MA" sz="2400" dirty="0">
                <a:solidFill>
                  <a:schemeClr val="tx2">
                    <a:lumMod val="50000"/>
                  </a:schemeClr>
                </a:solidFill>
                <a:latin typeface="Times New Roman" pitchFamily="18" charset="0"/>
                <a:cs typeface="Times New Roman" pitchFamily="18" charset="0"/>
              </a:rPr>
              <a:t>navigateur qui demande une page web (html – sans </a:t>
            </a:r>
            <a:r>
              <a:rPr lang="fr-MA" sz="2400" dirty="0" err="1">
                <a:solidFill>
                  <a:schemeClr val="tx2">
                    <a:lumMod val="50000"/>
                  </a:schemeClr>
                </a:solidFill>
                <a:latin typeface="Times New Roman" pitchFamily="18" charset="0"/>
                <a:cs typeface="Times New Roman" pitchFamily="18" charset="0"/>
              </a:rPr>
              <a:t>javascript</a:t>
            </a:r>
            <a:r>
              <a:rPr lang="fr-MA" sz="2400" dirty="0">
                <a:solidFill>
                  <a:schemeClr val="tx2">
                    <a:lumMod val="50000"/>
                  </a:schemeClr>
                </a:solidFill>
                <a:latin typeface="Times New Roman" pitchFamily="18" charset="0"/>
                <a:cs typeface="Times New Roman" pitchFamily="18" charset="0"/>
              </a:rPr>
              <a:t>)</a:t>
            </a: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Client lourd: </a:t>
            </a:r>
            <a:r>
              <a:rPr lang="fr-MA" sz="2400" dirty="0">
                <a:solidFill>
                  <a:schemeClr val="tx2">
                    <a:lumMod val="50000"/>
                  </a:schemeClr>
                </a:solidFill>
                <a:latin typeface="Times New Roman" pitchFamily="18" charset="0"/>
                <a:cs typeface="Times New Roman" pitchFamily="18" charset="0"/>
              </a:rPr>
              <a:t>application desktop et application mobile </a:t>
            </a:r>
          </a:p>
          <a:p>
            <a:pPr>
              <a:buFont typeface="Wingdings" panose="05000000000000000000" pitchFamily="2" charset="2"/>
              <a:buChar char="Ø"/>
            </a:pPr>
            <a:r>
              <a:rPr lang="fr-MA" sz="2400" b="1" dirty="0">
                <a:solidFill>
                  <a:srgbClr val="C00000"/>
                </a:solidFill>
                <a:latin typeface="Times New Roman" pitchFamily="18" charset="0"/>
                <a:cs typeface="Times New Roman" pitchFamily="18" charset="0"/>
              </a:rPr>
              <a:t>Client riche: </a:t>
            </a:r>
            <a:r>
              <a:rPr lang="fr-MA" sz="2400" dirty="0">
                <a:solidFill>
                  <a:schemeClr val="tx2">
                    <a:lumMod val="50000"/>
                  </a:schemeClr>
                </a:solidFill>
                <a:latin typeface="Times New Roman" pitchFamily="18" charset="0"/>
                <a:cs typeface="Times New Roman" pitchFamily="18" charset="0"/>
              </a:rPr>
              <a:t>client qui </a:t>
            </a:r>
            <a:r>
              <a:rPr lang="fr-MA" sz="2400" dirty="0" smtClean="0">
                <a:solidFill>
                  <a:schemeClr val="tx2">
                    <a:lumMod val="50000"/>
                  </a:schemeClr>
                </a:solidFill>
                <a:latin typeface="Times New Roman" pitchFamily="18" charset="0"/>
                <a:cs typeface="Times New Roman" pitchFamily="18" charset="0"/>
              </a:rPr>
              <a:t>reçoit </a:t>
            </a:r>
            <a:r>
              <a:rPr lang="fr-MA" sz="2400" dirty="0">
                <a:solidFill>
                  <a:schemeClr val="tx2">
                    <a:lumMod val="50000"/>
                  </a:schemeClr>
                </a:solidFill>
                <a:latin typeface="Times New Roman" pitchFamily="18" charset="0"/>
                <a:cs typeface="Times New Roman" pitchFamily="18" charset="0"/>
              </a:rPr>
              <a:t>la réponse du serveur et la finalise avec de nouvelles requêtes au serveur  en utilisant </a:t>
            </a:r>
            <a:r>
              <a:rPr lang="fr-MA" sz="2400" dirty="0" err="1">
                <a:solidFill>
                  <a:schemeClr val="tx2">
                    <a:lumMod val="50000"/>
                  </a:schemeClr>
                </a:solidFill>
                <a:latin typeface="Times New Roman" pitchFamily="18" charset="0"/>
                <a:cs typeface="Times New Roman" pitchFamily="18" charset="0"/>
              </a:rPr>
              <a:t>javascrit</a:t>
            </a:r>
            <a:r>
              <a:rPr lang="fr-MA" sz="2400" dirty="0">
                <a:solidFill>
                  <a:schemeClr val="tx2">
                    <a:lumMod val="50000"/>
                  </a:schemeClr>
                </a:solidFill>
                <a:latin typeface="Times New Roman" pitchFamily="18" charset="0"/>
                <a:cs typeface="Times New Roman" pitchFamily="18" charset="0"/>
              </a:rPr>
              <a:t> /AJAX</a:t>
            </a:r>
          </a:p>
        </p:txBody>
      </p:sp>
      <p:sp>
        <p:nvSpPr>
          <p:cNvPr id="4" name="Espace réservé du pied de page 3"/>
          <p:cNvSpPr>
            <a:spLocks noGrp="1"/>
          </p:cNvSpPr>
          <p:nvPr>
            <p:ph type="ftr" sz="quarter" idx="11"/>
          </p:nvPr>
        </p:nvSpPr>
        <p:spPr/>
        <p:txBody>
          <a:bodyPr/>
          <a:lstStyle/>
          <a:p>
            <a:r>
              <a:rPr lang="fr-MA" dirty="0"/>
              <a:t>Chapitre 1 Concepts fondamentaux du </a:t>
            </a:r>
            <a:r>
              <a:rPr lang="fr-MA" dirty="0" err="1"/>
              <a:t>Dev</a:t>
            </a:r>
            <a:r>
              <a:rPr lang="fr-MA" dirty="0"/>
              <a:t>-web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20</a:t>
            </a:fld>
            <a:endParaRPr lang="fr-MA"/>
          </a:p>
        </p:txBody>
      </p:sp>
      <p:sp>
        <p:nvSpPr>
          <p:cNvPr id="6" name="Rectangle 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Rectangle 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Architecture Client serveur</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88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036618"/>
            <a:ext cx="10972800" cy="4089546"/>
          </a:xfrm>
        </p:spPr>
        <p:txBody>
          <a:bodyPr>
            <a:normAutofit fontScale="85000" lnSpcReduction="20000"/>
          </a:bodyPr>
          <a:lstStyle/>
          <a:p>
            <a:pPr>
              <a:buNone/>
            </a:pPr>
            <a:r>
              <a:rPr lang="fr-FR" sz="2400" dirty="0" smtClean="0">
                <a:solidFill>
                  <a:schemeClr val="tx2">
                    <a:lumMod val="50000"/>
                  </a:schemeClr>
                </a:solidFill>
                <a:latin typeface="Times New Roman" pitchFamily="18" charset="0"/>
                <a:cs typeface="Times New Roman" pitchFamily="18" charset="0"/>
              </a:rPr>
              <a:t>Lors de la conception d’un logiciel, l’un des principaux problèmes que l’on rencontre est l’organisation de son code afin que celui-ci soit :</a:t>
            </a:r>
          </a:p>
          <a:p>
            <a:pPr>
              <a:buFontTx/>
              <a:buChar char="-"/>
            </a:pPr>
            <a:r>
              <a:rPr lang="fr-FR" sz="2400" dirty="0" smtClean="0">
                <a:solidFill>
                  <a:schemeClr val="tx2">
                    <a:lumMod val="50000"/>
                  </a:schemeClr>
                </a:solidFill>
                <a:latin typeface="Times New Roman" pitchFamily="18" charset="0"/>
                <a:cs typeface="Times New Roman" pitchFamily="18" charset="0"/>
              </a:rPr>
              <a:t>Maintenable</a:t>
            </a:r>
          </a:p>
          <a:p>
            <a:pPr>
              <a:buFontTx/>
              <a:buChar char="-"/>
            </a:pPr>
            <a:r>
              <a:rPr lang="fr-FR" sz="2400" dirty="0" smtClean="0">
                <a:solidFill>
                  <a:schemeClr val="tx2">
                    <a:lumMod val="50000"/>
                  </a:schemeClr>
                </a:solidFill>
                <a:latin typeface="Times New Roman" pitchFamily="18" charset="0"/>
                <a:cs typeface="Times New Roman" pitchFamily="18" charset="0"/>
              </a:rPr>
              <a:t>Réutilisable</a:t>
            </a:r>
          </a:p>
          <a:p>
            <a:pPr>
              <a:buFontTx/>
              <a:buChar char="-"/>
            </a:pPr>
            <a:r>
              <a:rPr lang="fr-FR" sz="2400" dirty="0" smtClean="0">
                <a:solidFill>
                  <a:schemeClr val="tx2">
                    <a:lumMod val="50000"/>
                  </a:schemeClr>
                </a:solidFill>
                <a:latin typeface="Times New Roman" pitchFamily="18" charset="0"/>
                <a:cs typeface="Times New Roman" pitchFamily="18" charset="0"/>
              </a:rPr>
              <a:t>Compréhensible</a:t>
            </a:r>
          </a:p>
          <a:p>
            <a:pPr>
              <a:buFontTx/>
              <a:buChar char="-"/>
            </a:pPr>
            <a:r>
              <a:rPr lang="fr-FR" sz="2400" dirty="0" smtClean="0">
                <a:solidFill>
                  <a:schemeClr val="tx2">
                    <a:lumMod val="50000"/>
                  </a:schemeClr>
                </a:solidFill>
                <a:latin typeface="Times New Roman" pitchFamily="18" charset="0"/>
                <a:cs typeface="Times New Roman" pitchFamily="18" charset="0"/>
              </a:rPr>
              <a:t>Organisé de façon à ce que plusieurs personnes puissent travailler dessus…</a:t>
            </a:r>
          </a:p>
          <a:p>
            <a:pPr>
              <a:buNone/>
            </a:pPr>
            <a:r>
              <a:rPr lang="fr-FR" dirty="0" smtClean="0"/>
              <a:t>    </a:t>
            </a:r>
          </a:p>
          <a:p>
            <a:pPr>
              <a:buFont typeface="Wingdings"/>
              <a:buChar char="à"/>
            </a:pPr>
            <a:r>
              <a:rPr lang="fr-FR" sz="2400" dirty="0" smtClean="0">
                <a:solidFill>
                  <a:schemeClr val="tx2">
                    <a:lumMod val="50000"/>
                  </a:schemeClr>
                </a:solidFill>
                <a:latin typeface="Times New Roman" pitchFamily="18" charset="0"/>
                <a:cs typeface="Times New Roman" pitchFamily="18" charset="0"/>
              </a:rPr>
              <a:t>Les développeurs ont rencontré  ces problèmes et ont donc mis en place des stratégies de façon à ce que l’architecture du code respecte au maximum ces conditions.</a:t>
            </a:r>
          </a:p>
          <a:p>
            <a:pPr>
              <a:buNone/>
            </a:pPr>
            <a:endParaRPr lang="fr-FR" sz="2400" dirty="0" smtClean="0">
              <a:solidFill>
                <a:schemeClr val="tx2">
                  <a:lumMod val="50000"/>
                </a:schemeClr>
              </a:solidFill>
              <a:latin typeface="Times New Roman" pitchFamily="18" charset="0"/>
              <a:cs typeface="Times New Roman" pitchFamily="18" charset="0"/>
            </a:endParaRPr>
          </a:p>
          <a:p>
            <a:pPr>
              <a:buNone/>
            </a:pPr>
            <a:r>
              <a:rPr lang="fr-FR" sz="2400" dirty="0" smtClean="0">
                <a:solidFill>
                  <a:schemeClr val="tx2">
                    <a:lumMod val="50000"/>
                  </a:schemeClr>
                </a:solidFill>
                <a:latin typeface="Times New Roman" pitchFamily="18" charset="0"/>
                <a:cs typeface="Times New Roman" pitchFamily="18" charset="0"/>
              </a:rPr>
              <a:t>Un Design Pattern (Patron de conception) correspond à la description d’une solution standard à un problème d’architecture récurrent lors de la conception d’un logiciel. Il est indépendant de tous langages informatiques. </a:t>
            </a:r>
          </a:p>
        </p:txBody>
      </p:sp>
      <p:sp>
        <p:nvSpPr>
          <p:cNvPr id="4" name="Espace réservé du pied de page 3"/>
          <p:cNvSpPr>
            <a:spLocks noGrp="1"/>
          </p:cNvSpPr>
          <p:nvPr>
            <p:ph type="ftr" sz="quarter" idx="11"/>
          </p:nvPr>
        </p:nvSpPr>
        <p:spPr/>
        <p:txBody>
          <a:bodyPr/>
          <a:lstStyle/>
          <a:p>
            <a:r>
              <a:rPr lang="fr-MA" smtClean="0"/>
              <a:t>Chapitre 1 Concepts fondamentaux du Dev-web</a:t>
            </a:r>
            <a:endParaRPr lang="fr-MA"/>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21</a:t>
            </a:fld>
            <a:endParaRPr lang="fr-MA"/>
          </a:p>
        </p:txBody>
      </p:sp>
      <p:sp>
        <p:nvSpPr>
          <p:cNvPr id="6" name="Rectangle 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Rectangle 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Design</a:t>
            </a:r>
            <a:r>
              <a:rPr kumimoji="0" lang="fr-FR" sz="4400" b="0" i="0" u="none" strike="noStrike" kern="1200" cap="none" spc="0" normalizeH="0" noProof="0" dirty="0" smtClean="0">
                <a:ln>
                  <a:noFill/>
                </a:ln>
                <a:solidFill>
                  <a:schemeClr val="bg1"/>
                </a:solidFill>
                <a:effectLst/>
                <a:uLnTx/>
                <a:uFillTx/>
                <a:latin typeface="Times New Roman" pitchFamily="18" charset="0"/>
                <a:ea typeface="+mj-ea"/>
                <a:cs typeface="Times New Roman" pitchFamily="18" charset="0"/>
              </a:rPr>
              <a:t> Pattern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37310" y="2057402"/>
            <a:ext cx="10972800" cy="1267690"/>
          </a:xfrm>
        </p:spPr>
        <p:txBody>
          <a:bodyPr>
            <a:normAutofit/>
          </a:bodyPr>
          <a:lstStyle/>
          <a:p>
            <a:pPr>
              <a:buNone/>
            </a:pPr>
            <a:r>
              <a:rPr lang="fr-FR" sz="2400" dirty="0" smtClean="0">
                <a:solidFill>
                  <a:schemeClr val="tx2">
                    <a:lumMod val="50000"/>
                  </a:schemeClr>
                </a:solidFill>
                <a:latin typeface="Times New Roman" pitchFamily="18" charset="0"/>
                <a:cs typeface="Times New Roman" pitchFamily="18" charset="0"/>
              </a:rPr>
              <a:t>    MVC est l’abréviation de Modèle Vue Contrôleur (Model </a:t>
            </a:r>
            <a:r>
              <a:rPr lang="fr-FR" sz="2400" dirty="0" err="1" smtClean="0">
                <a:solidFill>
                  <a:schemeClr val="tx2">
                    <a:lumMod val="50000"/>
                  </a:schemeClr>
                </a:solidFill>
                <a:latin typeface="Times New Roman" pitchFamily="18" charset="0"/>
                <a:cs typeface="Times New Roman" pitchFamily="18" charset="0"/>
              </a:rPr>
              <a:t>View</a:t>
            </a:r>
            <a:r>
              <a:rPr lang="fr-FR" sz="2400" dirty="0" smtClean="0">
                <a:solidFill>
                  <a:schemeClr val="tx2">
                    <a:lumMod val="50000"/>
                  </a:schemeClr>
                </a:solidFill>
                <a:latin typeface="Times New Roman" pitchFamily="18" charset="0"/>
                <a:cs typeface="Times New Roman" pitchFamily="18" charset="0"/>
              </a:rPr>
              <a:t> </a:t>
            </a:r>
            <a:r>
              <a:rPr lang="fr-FR" sz="2400" dirty="0" err="1" smtClean="0">
                <a:solidFill>
                  <a:schemeClr val="tx2">
                    <a:lumMod val="50000"/>
                  </a:schemeClr>
                </a:solidFill>
                <a:latin typeface="Times New Roman" pitchFamily="18" charset="0"/>
                <a:cs typeface="Times New Roman" pitchFamily="18" charset="0"/>
              </a:rPr>
              <a:t>Controler</a:t>
            </a:r>
            <a:r>
              <a:rPr lang="fr-FR" sz="2400" dirty="0" smtClean="0">
                <a:solidFill>
                  <a:schemeClr val="tx2">
                    <a:lumMod val="50000"/>
                  </a:schemeClr>
                </a:solidFill>
                <a:latin typeface="Times New Roman" pitchFamily="18" charset="0"/>
                <a:cs typeface="Times New Roman" pitchFamily="18" charset="0"/>
              </a:rPr>
              <a:t>) et c’est un des design patterns les plus connus et les plus utilisés.</a:t>
            </a:r>
          </a:p>
          <a:p>
            <a:pPr>
              <a:buNone/>
            </a:pPr>
            <a:r>
              <a:rPr lang="fr-FR" sz="2400" dirty="0" smtClean="0">
                <a:solidFill>
                  <a:schemeClr val="tx2">
                    <a:lumMod val="50000"/>
                  </a:schemeClr>
                </a:solidFill>
                <a:latin typeface="Times New Roman" pitchFamily="18" charset="0"/>
                <a:cs typeface="Times New Roman" pitchFamily="18" charset="0"/>
              </a:rPr>
              <a:t>     Dans une architecture MVC on va séparer le code en 3 parties distinctes :</a:t>
            </a:r>
          </a:p>
          <a:p>
            <a:endParaRPr lang="fr-FR" sz="2400" dirty="0">
              <a:solidFill>
                <a:schemeClr val="tx2">
                  <a:lumMod val="50000"/>
                </a:schemeClr>
              </a:solidFill>
              <a:latin typeface="Times New Roman" pitchFamily="18" charset="0"/>
              <a:cs typeface="Times New Roman" pitchFamily="18" charset="0"/>
            </a:endParaRPr>
          </a:p>
        </p:txBody>
      </p:sp>
      <p:sp>
        <p:nvSpPr>
          <p:cNvPr id="5" name="Espace réservé du pied de page 4"/>
          <p:cNvSpPr>
            <a:spLocks noGrp="1"/>
          </p:cNvSpPr>
          <p:nvPr>
            <p:ph type="ftr" sz="quarter" idx="11"/>
          </p:nvPr>
        </p:nvSpPr>
        <p:spPr/>
        <p:txBody>
          <a:bodyPr/>
          <a:lstStyle/>
          <a:p>
            <a:r>
              <a:rPr lang="fr-MA"/>
              <a:t>Chapitre 1 Concepts fondamentaux du Dev-web</a:t>
            </a:r>
          </a:p>
        </p:txBody>
      </p:sp>
      <p:sp>
        <p:nvSpPr>
          <p:cNvPr id="4" name="Espace réservé du numéro de diapositive 3"/>
          <p:cNvSpPr>
            <a:spLocks noGrp="1"/>
          </p:cNvSpPr>
          <p:nvPr>
            <p:ph type="sldNum" sz="quarter" idx="12"/>
          </p:nvPr>
        </p:nvSpPr>
        <p:spPr/>
        <p:txBody>
          <a:bodyPr/>
          <a:lstStyle/>
          <a:p>
            <a:fld id="{C2A3FDBF-FA6F-41F7-9FC9-6967ED119B84}" type="slidenum">
              <a:rPr lang="fr-FR" smtClean="0"/>
              <a:pPr/>
              <a:t>22</a:t>
            </a:fld>
            <a:endParaRPr lang="fr-FR"/>
          </a:p>
        </p:txBody>
      </p:sp>
      <p:pic>
        <p:nvPicPr>
          <p:cNvPr id="1026" name="Picture 2" descr="https://user.oc-static.com/files/386001_387000/3865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55" y="3408218"/>
            <a:ext cx="4879064" cy="23444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Rectangle 8"/>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Pattern MVC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1" name="Rectangle 10"/>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2596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410691"/>
            <a:ext cx="10972800" cy="3715473"/>
          </a:xfrm>
        </p:spPr>
        <p:txBody>
          <a:bodyPr/>
          <a:lstStyle/>
          <a:p>
            <a:pPr>
              <a:buNone/>
            </a:pPr>
            <a:r>
              <a:rPr lang="fr-FR" sz="2400" b="1" dirty="0">
                <a:solidFill>
                  <a:schemeClr val="tx2">
                    <a:lumMod val="50000"/>
                  </a:schemeClr>
                </a:solidFill>
                <a:latin typeface="Times New Roman" pitchFamily="18" charset="0"/>
                <a:cs typeface="Times New Roman" pitchFamily="18" charset="0"/>
              </a:rPr>
              <a:t>Modèle</a:t>
            </a:r>
            <a:r>
              <a:rPr lang="fr-FR" sz="2400" dirty="0">
                <a:solidFill>
                  <a:schemeClr val="tx2">
                    <a:lumMod val="50000"/>
                  </a:schemeClr>
                </a:solidFill>
                <a:latin typeface="Times New Roman" pitchFamily="18" charset="0"/>
                <a:cs typeface="Times New Roman" pitchFamily="18" charset="0"/>
              </a:rPr>
              <a:t> : </a:t>
            </a:r>
          </a:p>
          <a:p>
            <a:pPr lvl="1"/>
            <a:r>
              <a:rPr lang="fr-FR" sz="2400" dirty="0">
                <a:solidFill>
                  <a:schemeClr val="tx2">
                    <a:lumMod val="50000"/>
                  </a:schemeClr>
                </a:solidFill>
                <a:latin typeface="Times New Roman" pitchFamily="18" charset="0"/>
                <a:cs typeface="Times New Roman" pitchFamily="18" charset="0"/>
              </a:rPr>
              <a:t>La récupération des informations à partir d’une base de données</a:t>
            </a:r>
          </a:p>
          <a:p>
            <a:pPr lvl="1"/>
            <a:r>
              <a:rPr lang="fr-FR" sz="2400" dirty="0">
                <a:solidFill>
                  <a:schemeClr val="tx2">
                    <a:lumMod val="50000"/>
                  </a:schemeClr>
                </a:solidFill>
                <a:latin typeface="Times New Roman" pitchFamily="18" charset="0"/>
                <a:cs typeface="Times New Roman" pitchFamily="18" charset="0"/>
              </a:rPr>
              <a:t>Organisation des informations trouvées</a:t>
            </a:r>
          </a:p>
          <a:p>
            <a:pPr lvl="1"/>
            <a:r>
              <a:rPr lang="fr-FR" sz="2400" dirty="0">
                <a:solidFill>
                  <a:schemeClr val="tx2">
                    <a:lumMod val="50000"/>
                  </a:schemeClr>
                </a:solidFill>
                <a:latin typeface="Times New Roman" pitchFamily="18" charset="0"/>
                <a:cs typeface="Times New Roman" pitchFamily="18" charset="0"/>
              </a:rPr>
              <a:t>Utilisation des requêtes SQL</a:t>
            </a:r>
          </a:p>
          <a:p>
            <a:endParaRPr lang="fr-FR" b="1" dirty="0"/>
          </a:p>
          <a:p>
            <a:endParaRPr lang="fr-FR" b="1" dirty="0"/>
          </a:p>
        </p:txBody>
      </p:sp>
      <p:sp>
        <p:nvSpPr>
          <p:cNvPr id="5" name="Espace réservé du pied de page 4"/>
          <p:cNvSpPr>
            <a:spLocks noGrp="1"/>
          </p:cNvSpPr>
          <p:nvPr>
            <p:ph type="ftr" sz="quarter" idx="11"/>
          </p:nvPr>
        </p:nvSpPr>
        <p:spPr/>
        <p:txBody>
          <a:bodyPr/>
          <a:lstStyle/>
          <a:p>
            <a:r>
              <a:rPr lang="fr-MA"/>
              <a:t>Chapitre 1 Concepts fondamentaux du Dev-web</a:t>
            </a:r>
          </a:p>
        </p:txBody>
      </p:sp>
      <p:sp>
        <p:nvSpPr>
          <p:cNvPr id="4" name="Espace réservé du numéro de diapositive 3"/>
          <p:cNvSpPr>
            <a:spLocks noGrp="1"/>
          </p:cNvSpPr>
          <p:nvPr>
            <p:ph type="sldNum" sz="quarter" idx="12"/>
          </p:nvPr>
        </p:nvSpPr>
        <p:spPr/>
        <p:txBody>
          <a:bodyPr/>
          <a:lstStyle/>
          <a:p>
            <a:fld id="{C2A3FDBF-FA6F-41F7-9FC9-6967ED119B84}" type="slidenum">
              <a:rPr lang="fr-FR" smtClean="0"/>
              <a:pPr/>
              <a:t>23</a:t>
            </a:fld>
            <a:endParaRPr lang="fr-FR"/>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Pattern MVC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6711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230582"/>
            <a:ext cx="10972800" cy="3895582"/>
          </a:xfrm>
        </p:spPr>
        <p:txBody>
          <a:bodyPr>
            <a:normAutofit/>
          </a:bodyPr>
          <a:lstStyle/>
          <a:p>
            <a:pPr>
              <a:buNone/>
            </a:pPr>
            <a:r>
              <a:rPr lang="fr-FR" sz="2400" b="1" dirty="0">
                <a:solidFill>
                  <a:schemeClr val="tx2">
                    <a:lumMod val="50000"/>
                  </a:schemeClr>
                </a:solidFill>
                <a:latin typeface="Times New Roman" pitchFamily="18" charset="0"/>
                <a:cs typeface="Times New Roman" pitchFamily="18" charset="0"/>
              </a:rPr>
              <a:t>Vue</a:t>
            </a:r>
            <a:r>
              <a:rPr lang="fr-FR" sz="2400" dirty="0">
                <a:solidFill>
                  <a:schemeClr val="tx2">
                    <a:lumMod val="50000"/>
                  </a:schemeClr>
                </a:solidFill>
                <a:latin typeface="Times New Roman" pitchFamily="18" charset="0"/>
                <a:cs typeface="Times New Roman" pitchFamily="18" charset="0"/>
              </a:rPr>
              <a:t> : </a:t>
            </a:r>
          </a:p>
          <a:p>
            <a:pPr lvl="1"/>
            <a:r>
              <a:rPr lang="fr-FR" sz="2400" dirty="0">
                <a:solidFill>
                  <a:schemeClr val="tx2">
                    <a:lumMod val="50000"/>
                  </a:schemeClr>
                </a:solidFill>
                <a:latin typeface="Times New Roman" pitchFamily="18" charset="0"/>
                <a:cs typeface="Times New Roman" pitchFamily="18" charset="0"/>
              </a:rPr>
              <a:t>Se limite à l’affichage des informations </a:t>
            </a:r>
          </a:p>
          <a:p>
            <a:pPr lvl="1"/>
            <a:r>
              <a:rPr lang="fr-FR" sz="2400" dirty="0">
                <a:solidFill>
                  <a:schemeClr val="tx2">
                    <a:lumMod val="50000"/>
                  </a:schemeClr>
                </a:solidFill>
                <a:latin typeface="Times New Roman" pitchFamily="18" charset="0"/>
                <a:cs typeface="Times New Roman" pitchFamily="18" charset="0"/>
              </a:rPr>
              <a:t>Utilisation du code HTML</a:t>
            </a:r>
          </a:p>
          <a:p>
            <a:pPr lvl="1"/>
            <a:r>
              <a:rPr lang="fr-FR" sz="2400" dirty="0">
                <a:solidFill>
                  <a:schemeClr val="tx2">
                    <a:lumMod val="50000"/>
                  </a:schemeClr>
                </a:solidFill>
                <a:latin typeface="Times New Roman" pitchFamily="18" charset="0"/>
                <a:cs typeface="Times New Roman" pitchFamily="18" charset="0"/>
              </a:rPr>
              <a:t>Récupération des données et de les </a:t>
            </a:r>
            <a:r>
              <a:rPr lang="fr-FR" sz="2400" dirty="0" smtClean="0">
                <a:solidFill>
                  <a:schemeClr val="tx2">
                    <a:lumMod val="50000"/>
                  </a:schemeClr>
                </a:solidFill>
                <a:latin typeface="Times New Roman" pitchFamily="18" charset="0"/>
                <a:cs typeface="Times New Roman" pitchFamily="18" charset="0"/>
              </a:rPr>
              <a:t>envoyer </a:t>
            </a:r>
            <a:r>
              <a:rPr lang="fr-FR" sz="2400" dirty="0">
                <a:solidFill>
                  <a:schemeClr val="tx2">
                    <a:lumMod val="50000"/>
                  </a:schemeClr>
                </a:solidFill>
                <a:latin typeface="Times New Roman" pitchFamily="18" charset="0"/>
                <a:cs typeface="Times New Roman" pitchFamily="18" charset="0"/>
              </a:rPr>
              <a:t>au contrôleur </a:t>
            </a:r>
          </a:p>
        </p:txBody>
      </p:sp>
      <p:sp>
        <p:nvSpPr>
          <p:cNvPr id="5" name="Espace réservé du pied de page 4"/>
          <p:cNvSpPr>
            <a:spLocks noGrp="1"/>
          </p:cNvSpPr>
          <p:nvPr>
            <p:ph type="ftr" sz="quarter" idx="11"/>
          </p:nvPr>
        </p:nvSpPr>
        <p:spPr/>
        <p:txBody>
          <a:bodyPr/>
          <a:lstStyle/>
          <a:p>
            <a:r>
              <a:rPr lang="fr-MA"/>
              <a:t>Chapitre 1 Concepts fondamentaux du Dev-web</a:t>
            </a:r>
          </a:p>
        </p:txBody>
      </p:sp>
      <p:sp>
        <p:nvSpPr>
          <p:cNvPr id="4" name="Espace réservé du numéro de diapositive 3"/>
          <p:cNvSpPr>
            <a:spLocks noGrp="1"/>
          </p:cNvSpPr>
          <p:nvPr>
            <p:ph type="sldNum" sz="quarter" idx="12"/>
          </p:nvPr>
        </p:nvSpPr>
        <p:spPr/>
        <p:txBody>
          <a:bodyPr/>
          <a:lstStyle/>
          <a:p>
            <a:fld id="{C2A3FDBF-FA6F-41F7-9FC9-6967ED119B84}" type="slidenum">
              <a:rPr lang="fr-FR" smtClean="0"/>
              <a:pPr/>
              <a:t>24</a:t>
            </a:fld>
            <a:endParaRPr lang="fr-FR"/>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Pattern MVC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7004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2619" y="2272146"/>
            <a:ext cx="10972800" cy="3341400"/>
          </a:xfrm>
        </p:spPr>
        <p:txBody>
          <a:bodyPr>
            <a:normAutofit/>
          </a:bodyPr>
          <a:lstStyle/>
          <a:p>
            <a:pPr>
              <a:buNone/>
            </a:pPr>
            <a:r>
              <a:rPr lang="fr-FR" sz="2400" b="1" dirty="0">
                <a:solidFill>
                  <a:schemeClr val="tx2">
                    <a:lumMod val="50000"/>
                  </a:schemeClr>
                </a:solidFill>
                <a:latin typeface="Times New Roman" pitchFamily="18" charset="0"/>
                <a:cs typeface="Times New Roman" pitchFamily="18" charset="0"/>
              </a:rPr>
              <a:t>Contrôleur</a:t>
            </a:r>
            <a:r>
              <a:rPr lang="fr-FR" sz="2400" dirty="0">
                <a:solidFill>
                  <a:schemeClr val="tx2">
                    <a:lumMod val="50000"/>
                  </a:schemeClr>
                </a:solidFill>
                <a:latin typeface="Times New Roman" pitchFamily="18" charset="0"/>
                <a:cs typeface="Times New Roman" pitchFamily="18" charset="0"/>
              </a:rPr>
              <a:t> : </a:t>
            </a:r>
          </a:p>
          <a:p>
            <a:pPr lvl="1"/>
            <a:r>
              <a:rPr lang="fr-FR" sz="2400" dirty="0">
                <a:solidFill>
                  <a:schemeClr val="tx2">
                    <a:lumMod val="50000"/>
                  </a:schemeClr>
                </a:solidFill>
                <a:latin typeface="Times New Roman" pitchFamily="18" charset="0"/>
                <a:cs typeface="Times New Roman" pitchFamily="18" charset="0"/>
              </a:rPr>
              <a:t>Joue le rôle d’intermédiaire entre la vue et le model</a:t>
            </a:r>
          </a:p>
          <a:p>
            <a:pPr lvl="1"/>
            <a:r>
              <a:rPr lang="fr-FR" sz="2400" dirty="0">
                <a:solidFill>
                  <a:schemeClr val="tx2">
                    <a:lumMod val="50000"/>
                  </a:schemeClr>
                </a:solidFill>
                <a:latin typeface="Times New Roman" pitchFamily="18" charset="0"/>
                <a:cs typeface="Times New Roman" pitchFamily="18" charset="0"/>
              </a:rPr>
              <a:t>Il contient les traitements et prend la décision</a:t>
            </a:r>
          </a:p>
          <a:p>
            <a:pPr lvl="1"/>
            <a:r>
              <a:rPr lang="fr-FR" sz="2400" dirty="0">
                <a:solidFill>
                  <a:schemeClr val="tx2">
                    <a:lumMod val="50000"/>
                  </a:schemeClr>
                </a:solidFill>
                <a:latin typeface="Times New Roman" pitchFamily="18" charset="0"/>
                <a:cs typeface="Times New Roman" pitchFamily="18" charset="0"/>
              </a:rPr>
              <a:t>Il récupère les informations  à partir du model </a:t>
            </a:r>
          </a:p>
          <a:p>
            <a:pPr lvl="1"/>
            <a:r>
              <a:rPr lang="fr-FR" sz="2400" dirty="0">
                <a:solidFill>
                  <a:schemeClr val="tx2">
                    <a:lumMod val="50000"/>
                  </a:schemeClr>
                </a:solidFill>
                <a:latin typeface="Times New Roman" pitchFamily="18" charset="0"/>
                <a:cs typeface="Times New Roman" pitchFamily="18" charset="0"/>
              </a:rPr>
              <a:t>Il traite les informations et décide de la redirection vers une vue appropriée</a:t>
            </a:r>
          </a:p>
        </p:txBody>
      </p:sp>
      <p:sp>
        <p:nvSpPr>
          <p:cNvPr id="5" name="Espace réservé du pied de page 4"/>
          <p:cNvSpPr>
            <a:spLocks noGrp="1"/>
          </p:cNvSpPr>
          <p:nvPr>
            <p:ph type="ftr" sz="quarter" idx="11"/>
          </p:nvPr>
        </p:nvSpPr>
        <p:spPr/>
        <p:txBody>
          <a:bodyPr/>
          <a:lstStyle/>
          <a:p>
            <a:r>
              <a:rPr lang="fr-MA"/>
              <a:t>Chapitre 1 Concepts fondamentaux du Dev-web</a:t>
            </a:r>
          </a:p>
        </p:txBody>
      </p:sp>
      <p:sp>
        <p:nvSpPr>
          <p:cNvPr id="4" name="Espace réservé du numéro de diapositive 3"/>
          <p:cNvSpPr>
            <a:spLocks noGrp="1"/>
          </p:cNvSpPr>
          <p:nvPr>
            <p:ph type="sldNum" sz="quarter" idx="12"/>
          </p:nvPr>
        </p:nvSpPr>
        <p:spPr/>
        <p:txBody>
          <a:bodyPr/>
          <a:lstStyle/>
          <a:p>
            <a:fld id="{C2A3FDBF-FA6F-41F7-9FC9-6967ED119B84}" type="slidenum">
              <a:rPr lang="fr-FR" smtClean="0"/>
              <a:pPr/>
              <a:t>25</a:t>
            </a:fld>
            <a:endParaRPr lang="fr-FR"/>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Pattern MVC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3576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61760"/>
            <a:ext cx="10972800" cy="1143000"/>
          </a:xfrm>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Deux types de sites web:</a:t>
            </a:r>
          </a:p>
          <a:p>
            <a:endParaRPr lang="fr-FR" dirty="0"/>
          </a:p>
          <a:p>
            <a:r>
              <a:rPr lang="fr-FR" dirty="0" smtClean="0"/>
              <a:t>Un site statique: doit être actualiser par quelqu’un pour changer. (il ne permet pas un véritable échange avec le visiteur)</a:t>
            </a:r>
          </a:p>
          <a:p>
            <a:endParaRPr lang="fr-FR" dirty="0"/>
          </a:p>
          <a:p>
            <a:r>
              <a:rPr lang="fr-FR" dirty="0" smtClean="0"/>
              <a:t>Un site dynamique: change tout seul en fonction du visiteur ou de n’importe quel paramètre( heure…)</a:t>
            </a:r>
          </a:p>
          <a:p>
            <a:endParaRPr lang="fr-FR" dirty="0"/>
          </a:p>
          <a:p>
            <a:pPr marL="0" indent="0">
              <a:buNone/>
            </a:pPr>
            <a:r>
              <a:rPr lang="fr-FR" dirty="0" smtClean="0">
                <a:sym typeface="Wingdings" panose="05000000000000000000" pitchFamily="2" charset="2"/>
              </a:rPr>
              <a:t>	</a:t>
            </a:r>
            <a:r>
              <a:rPr lang="fr-FR" dirty="0" err="1" smtClean="0">
                <a:sym typeface="Wingdings" panose="05000000000000000000" pitchFamily="2" charset="2"/>
              </a:rPr>
              <a:t>Php</a:t>
            </a:r>
            <a:r>
              <a:rPr lang="fr-FR" dirty="0" smtClean="0">
                <a:sym typeface="Wingdings" panose="05000000000000000000" pitchFamily="2" charset="2"/>
              </a:rPr>
              <a:t> s’exécute au coté serveur et permet de dynamiser le site </a:t>
            </a:r>
            <a:endParaRPr lang="fr-FR" dirty="0"/>
          </a:p>
        </p:txBody>
      </p:sp>
      <p:sp>
        <p:nvSpPr>
          <p:cNvPr id="4" name="Espace réservé du pied de page 3"/>
          <p:cNvSpPr>
            <a:spLocks noGrp="1"/>
          </p:cNvSpPr>
          <p:nvPr>
            <p:ph type="ftr" sz="quarter" idx="11"/>
          </p:nvPr>
        </p:nvSpPr>
        <p:spPr/>
        <p:txBody>
          <a:bodyPr/>
          <a:lstStyle/>
          <a:p>
            <a:r>
              <a:rPr lang="fr-MA" smtClean="0"/>
              <a:t>Chapitre 1 Concepts fondamentaux du Dev-web</a:t>
            </a:r>
            <a:endParaRPr lang="fr-MA"/>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3</a:t>
            </a:fld>
            <a:endParaRPr lang="fr-MA"/>
          </a:p>
        </p:txBody>
      </p:sp>
    </p:spTree>
    <p:extLst>
      <p:ext uri="{BB962C8B-B14F-4D97-AF65-F5344CB8AC3E}">
        <p14:creationId xmlns:p14="http://schemas.microsoft.com/office/powerpoint/2010/main" val="3800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Client: Ordinateur qui demande une page web </a:t>
            </a:r>
          </a:p>
          <a:p>
            <a:r>
              <a:rPr lang="fr-FR" dirty="0" smtClean="0"/>
              <a:t>Serveur: Méga ordinateur qui ne s’</a:t>
            </a:r>
            <a:r>
              <a:rPr lang="fr-FR" dirty="0" err="1" smtClean="0"/>
              <a:t>arrete</a:t>
            </a:r>
            <a:r>
              <a:rPr lang="fr-FR" dirty="0" smtClean="0"/>
              <a:t> jamais et qui va envoyer la page demandée au client </a:t>
            </a:r>
          </a:p>
          <a:p>
            <a:endParaRPr lang="fr-FR" dirty="0"/>
          </a:p>
          <a:p>
            <a:pPr marL="0" indent="0">
              <a:buNone/>
            </a:pPr>
            <a:r>
              <a:rPr lang="fr-FR" dirty="0" smtClean="0"/>
              <a:t>Un client n’est pas capable de lire du </a:t>
            </a:r>
            <a:r>
              <a:rPr lang="fr-FR" dirty="0" err="1" smtClean="0"/>
              <a:t>php</a:t>
            </a:r>
            <a:endParaRPr lang="fr-FR" dirty="0" smtClean="0"/>
          </a:p>
          <a:p>
            <a:pPr marL="0" indent="0">
              <a:buNone/>
            </a:pPr>
            <a:r>
              <a:rPr lang="fr-FR" dirty="0" smtClean="0"/>
              <a:t>Le </a:t>
            </a:r>
            <a:r>
              <a:rPr lang="fr-FR" dirty="0" err="1" smtClean="0"/>
              <a:t>role</a:t>
            </a:r>
            <a:r>
              <a:rPr lang="fr-FR" dirty="0" smtClean="0"/>
              <a:t> principal et intérêt du </a:t>
            </a:r>
            <a:r>
              <a:rPr lang="fr-FR" dirty="0" err="1" smtClean="0"/>
              <a:t>php</a:t>
            </a:r>
            <a:r>
              <a:rPr lang="fr-FR" dirty="0" smtClean="0"/>
              <a:t> est de générer et envoyer une page html ou </a:t>
            </a:r>
            <a:r>
              <a:rPr lang="fr-FR" dirty="0" err="1" smtClean="0"/>
              <a:t>css</a:t>
            </a:r>
            <a:r>
              <a:rPr lang="fr-FR" dirty="0" smtClean="0"/>
              <a:t> (qui comporte le résultat de la requête ) à chaque client. </a:t>
            </a:r>
          </a:p>
          <a:p>
            <a:endParaRPr lang="fr-FR" dirty="0"/>
          </a:p>
        </p:txBody>
      </p:sp>
      <p:sp>
        <p:nvSpPr>
          <p:cNvPr id="4" name="Espace réservé du pied de page 3"/>
          <p:cNvSpPr>
            <a:spLocks noGrp="1"/>
          </p:cNvSpPr>
          <p:nvPr>
            <p:ph type="ftr" sz="quarter" idx="11"/>
          </p:nvPr>
        </p:nvSpPr>
        <p:spPr/>
        <p:txBody>
          <a:bodyPr/>
          <a:lstStyle/>
          <a:p>
            <a:r>
              <a:rPr lang="fr-MA" smtClean="0"/>
              <a:t>Chapitre 1 Concepts fondamentaux du Dev-web</a:t>
            </a:r>
            <a:endParaRPr lang="fr-MA"/>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4</a:t>
            </a:fld>
            <a:endParaRPr lang="fr-MA"/>
          </a:p>
        </p:txBody>
      </p:sp>
    </p:spTree>
    <p:extLst>
      <p:ext uri="{BB962C8B-B14F-4D97-AF65-F5344CB8AC3E}">
        <p14:creationId xmlns:p14="http://schemas.microsoft.com/office/powerpoint/2010/main" val="194530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a:bodyPr>
          <a:lstStyle/>
          <a:p>
            <a:r>
              <a:rPr lang="fr-FR" dirty="0" smtClean="0"/>
              <a:t>Pour créer un site dynamique est il obligatoire d’utiliser du </a:t>
            </a:r>
            <a:r>
              <a:rPr lang="fr-FR" dirty="0" err="1" smtClean="0"/>
              <a:t>php</a:t>
            </a:r>
            <a:r>
              <a:rPr lang="fr-FR" dirty="0" smtClean="0"/>
              <a:t>?</a:t>
            </a:r>
          </a:p>
          <a:p>
            <a:endParaRPr lang="fr-FR" dirty="0"/>
          </a:p>
          <a:p>
            <a:r>
              <a:rPr lang="fr-FR" dirty="0" err="1" smtClean="0"/>
              <a:t>Php</a:t>
            </a:r>
            <a:r>
              <a:rPr lang="fr-FR" dirty="0" smtClean="0"/>
              <a:t> possède de nombreux concurrents comme: Django, </a:t>
            </a:r>
            <a:r>
              <a:rPr lang="fr-FR" dirty="0" err="1" smtClean="0"/>
              <a:t>jee</a:t>
            </a:r>
            <a:r>
              <a:rPr lang="fr-FR" dirty="0" smtClean="0"/>
              <a:t> …</a:t>
            </a:r>
          </a:p>
          <a:p>
            <a:pPr marL="0" indent="0">
              <a:buNone/>
            </a:pPr>
            <a:endParaRPr lang="fr-FR" dirty="0" smtClean="0"/>
          </a:p>
          <a:p>
            <a:r>
              <a:rPr lang="fr-FR" dirty="0" smtClean="0"/>
              <a:t>Pourquoi </a:t>
            </a:r>
            <a:r>
              <a:rPr lang="fr-FR" dirty="0" err="1" smtClean="0"/>
              <a:t>php</a:t>
            </a:r>
            <a:r>
              <a:rPr lang="fr-FR" dirty="0" smtClean="0"/>
              <a:t>?</a:t>
            </a:r>
          </a:p>
          <a:p>
            <a:pPr marL="0" indent="0">
              <a:buNone/>
            </a:pPr>
            <a:r>
              <a:rPr lang="fr-FR" dirty="0" smtClean="0"/>
              <a:t>	- Simplicité de prise en main</a:t>
            </a:r>
          </a:p>
          <a:p>
            <a:pPr marL="0" indent="0">
              <a:buNone/>
            </a:pPr>
            <a:r>
              <a:rPr lang="fr-FR" dirty="0"/>
              <a:t>	</a:t>
            </a:r>
            <a:r>
              <a:rPr lang="fr-FR" dirty="0" smtClean="0"/>
              <a:t>- Grande communauté </a:t>
            </a:r>
          </a:p>
          <a:p>
            <a:pPr marL="0" indent="0">
              <a:buNone/>
            </a:pPr>
            <a:r>
              <a:rPr lang="fr-FR" dirty="0"/>
              <a:t>	</a:t>
            </a:r>
            <a:r>
              <a:rPr lang="fr-FR" dirty="0" smtClean="0"/>
              <a:t>- Fonctions prêtes à l’emploi</a:t>
            </a:r>
          </a:p>
          <a:p>
            <a:endParaRPr lang="fr-FR" dirty="0" smtClean="0"/>
          </a:p>
          <a:p>
            <a:pPr marL="0" indent="0">
              <a:buNone/>
            </a:pP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MA" smtClean="0"/>
              <a:t>Chapitre 1 Concepts fondamentaux du Dev-web</a:t>
            </a:r>
            <a:endParaRPr lang="fr-MA"/>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5</a:t>
            </a:fld>
            <a:endParaRPr lang="fr-MA"/>
          </a:p>
        </p:txBody>
      </p:sp>
    </p:spTree>
    <p:extLst>
      <p:ext uri="{BB962C8B-B14F-4D97-AF65-F5344CB8AC3E}">
        <p14:creationId xmlns:p14="http://schemas.microsoft.com/office/powerpoint/2010/main" val="294214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0142" y="1832145"/>
            <a:ext cx="10972800" cy="4647483"/>
          </a:xfrm>
        </p:spPr>
        <p:txBody>
          <a:bodyPr>
            <a:normAutofit fontScale="92500" lnSpcReduction="10000"/>
          </a:bodyPr>
          <a:lstStyle/>
          <a:p>
            <a:pPr marL="95250" indent="-95250">
              <a:buNone/>
              <a:tabLst>
                <a:tab pos="0" algn="l"/>
              </a:tabLst>
            </a:pPr>
            <a:r>
              <a:rPr lang="fr-FR" sz="2400" dirty="0" smtClean="0">
                <a:solidFill>
                  <a:schemeClr val="tx2">
                    <a:lumMod val="50000"/>
                  </a:schemeClr>
                </a:solidFill>
                <a:latin typeface="Times New Roman" pitchFamily="18" charset="0"/>
                <a:cs typeface="Times New Roman" pitchFamily="18" charset="0"/>
              </a:rPr>
              <a:t>    Pour effectuer des recherches sur le web, la personne connectée utilise un navigateur Internet.  Ce navigateur va appeler des pages contenues sur des serveurs, il va les récupérer et il va les afficher. </a:t>
            </a:r>
          </a:p>
          <a:p>
            <a:pPr marL="514350" indent="-514350">
              <a:buNone/>
            </a:pPr>
            <a:endParaRPr lang="fr-FR" sz="2400" dirty="0" smtClean="0">
              <a:solidFill>
                <a:schemeClr val="tx2">
                  <a:lumMod val="50000"/>
                </a:schemeClr>
              </a:solidFill>
              <a:latin typeface="Times New Roman" pitchFamily="18" charset="0"/>
              <a:cs typeface="Times New Roman" pitchFamily="18" charset="0"/>
            </a:endParaRPr>
          </a:p>
          <a:p>
            <a:pPr marL="514350" indent="-514350">
              <a:buNone/>
            </a:pPr>
            <a:r>
              <a:rPr lang="fr-FR" sz="2400" dirty="0" smtClean="0">
                <a:solidFill>
                  <a:schemeClr val="tx2">
                    <a:lumMod val="50000"/>
                  </a:schemeClr>
                </a:solidFill>
                <a:latin typeface="Times New Roman" pitchFamily="18" charset="0"/>
                <a:cs typeface="Times New Roman" pitchFamily="18" charset="0"/>
              </a:rPr>
              <a:t>En général, la recherche sur internet commence par une adresse (adresse du serveur )</a:t>
            </a:r>
          </a:p>
          <a:p>
            <a:pPr>
              <a:buNone/>
            </a:pPr>
            <a:r>
              <a:rPr lang="fr-FR" sz="2400" dirty="0" smtClean="0">
                <a:solidFill>
                  <a:schemeClr val="tx2">
                    <a:lumMod val="50000"/>
                  </a:schemeClr>
                </a:solidFill>
                <a:latin typeface="Times New Roman" pitchFamily="18" charset="0"/>
                <a:cs typeface="Times New Roman" pitchFamily="18" charset="0"/>
              </a:rPr>
              <a:t>Une adresse Internet est toujours constituée de la façon suivante :</a:t>
            </a:r>
          </a:p>
          <a:p>
            <a:pPr>
              <a:buNone/>
            </a:pPr>
            <a:endParaRPr lang="fr-FR" sz="2400" dirty="0" smtClean="0">
              <a:solidFill>
                <a:schemeClr val="tx2">
                  <a:lumMod val="50000"/>
                </a:schemeClr>
              </a:solidFill>
              <a:latin typeface="Times New Roman" pitchFamily="18" charset="0"/>
              <a:cs typeface="Times New Roman" pitchFamily="18" charset="0"/>
            </a:endParaRPr>
          </a:p>
          <a:p>
            <a:pPr>
              <a:buNone/>
            </a:pPr>
            <a:r>
              <a:rPr lang="fr-FR" sz="2400" b="1" dirty="0" smtClean="0">
                <a:solidFill>
                  <a:schemeClr val="tx2">
                    <a:lumMod val="50000"/>
                  </a:schemeClr>
                </a:solidFill>
                <a:latin typeface="Times New Roman" pitchFamily="18" charset="0"/>
                <a:cs typeface="Times New Roman" pitchFamily="18" charset="0"/>
              </a:rPr>
              <a:t>			protocole://adresse-du-serveur:port/chemin/ressource</a:t>
            </a:r>
          </a:p>
          <a:p>
            <a:endParaRPr lang="fr-FR" sz="2400" b="1" dirty="0" smtClean="0"/>
          </a:p>
          <a:p>
            <a:pPr>
              <a:buNone/>
            </a:pPr>
            <a:r>
              <a:rPr lang="fr-FR" sz="2400" dirty="0" smtClean="0">
                <a:solidFill>
                  <a:schemeClr val="tx2">
                    <a:lumMod val="50000"/>
                  </a:schemeClr>
                </a:solidFill>
                <a:latin typeface="Times New Roman" pitchFamily="18" charset="0"/>
                <a:cs typeface="Times New Roman" pitchFamily="18" charset="0"/>
              </a:rPr>
              <a:t>Cette adresse est appelée URL (Uniform Resource Locator)</a:t>
            </a:r>
          </a:p>
          <a:p>
            <a:pPr>
              <a:buNone/>
            </a:pPr>
            <a:r>
              <a:rPr lang="fr-FR" sz="2400" b="1" dirty="0" smtClean="0">
                <a:solidFill>
                  <a:schemeClr val="tx2">
                    <a:lumMod val="50000"/>
                  </a:schemeClr>
                </a:solidFill>
                <a:latin typeface="Times New Roman" pitchFamily="18" charset="0"/>
                <a:cs typeface="Times New Roman" pitchFamily="18" charset="0"/>
              </a:rPr>
              <a:t>http</a:t>
            </a:r>
            <a:r>
              <a:rPr lang="fr-FR" sz="2400" dirty="0" smtClean="0">
                <a:solidFill>
                  <a:schemeClr val="tx2">
                    <a:lumMod val="50000"/>
                  </a:schemeClr>
                </a:solidFill>
                <a:latin typeface="Times New Roman" pitchFamily="18" charset="0"/>
                <a:cs typeface="Times New Roman" pitchFamily="18" charset="0"/>
              </a:rPr>
              <a:t> : C’est le protocole qui est utilisé par le navigateur pour accéder au serveur et lui adresser ces demandes.</a:t>
            </a:r>
          </a:p>
          <a:p>
            <a:pPr marL="514350" indent="-514350">
              <a:buNone/>
            </a:pPr>
            <a:r>
              <a:rPr lang="fr-FR" sz="2400" dirty="0" smtClean="0"/>
              <a:t> </a:t>
            </a:r>
          </a:p>
          <a:p>
            <a:pPr marL="514350" indent="-514350">
              <a:buNone/>
            </a:pPr>
            <a:endParaRPr lang="fr-FR" sz="2400" dirty="0" smtClean="0">
              <a:solidFill>
                <a:schemeClr val="tx2">
                  <a:lumMod val="50000"/>
                </a:schemeClr>
              </a:solidFill>
              <a:latin typeface="Times New Roman" pitchFamily="18" charset="0"/>
              <a:cs typeface="Times New Roman" pitchFamily="18" charset="0"/>
            </a:endParaRPr>
          </a:p>
          <a:p>
            <a:pPr marL="514350" indent="-514350">
              <a:buFont typeface="+mj-lt"/>
              <a:buAutoNum type="romanUcPeriod"/>
            </a:pPr>
            <a:endParaRPr lang="fr-MA" dirty="0"/>
          </a:p>
        </p:txBody>
      </p:sp>
      <p:sp>
        <p:nvSpPr>
          <p:cNvPr id="4" name="Espace réservé du pied de page 3"/>
          <p:cNvSpPr>
            <a:spLocks noGrp="1"/>
          </p:cNvSpPr>
          <p:nvPr>
            <p:ph type="ftr" sz="quarter" idx="11"/>
          </p:nvPr>
        </p:nvSpPr>
        <p:spPr/>
        <p:txBody>
          <a:bodyPr/>
          <a:lstStyle/>
          <a:p>
            <a:r>
              <a:rPr lang="fr-MA" dirty="0"/>
              <a:t>Chapitre 1 Concepts fondamentaux du </a:t>
            </a:r>
            <a:r>
              <a:rPr lang="fr-MA" dirty="0" err="1"/>
              <a:t>Dev</a:t>
            </a:r>
            <a:r>
              <a:rPr lang="fr-MA" dirty="0"/>
              <a:t>-web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6</a:t>
            </a:fld>
            <a:endParaRPr lang="fr-MA"/>
          </a:p>
        </p:txBody>
      </p:sp>
      <p:sp>
        <p:nvSpPr>
          <p:cNvPr id="16" name="Rectangle 1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7" name="Rectangle 1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1702676" y="4272455"/>
            <a:ext cx="7520152" cy="4729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2150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0142" y="1832145"/>
            <a:ext cx="10972800" cy="4647483"/>
          </a:xfrm>
        </p:spPr>
        <p:txBody>
          <a:bodyPr>
            <a:normAutofit/>
          </a:bodyPr>
          <a:lstStyle/>
          <a:p>
            <a:pPr marL="514350" indent="-514350">
              <a:buNone/>
            </a:pPr>
            <a:r>
              <a:rPr lang="fr-FR" sz="2400" dirty="0" smtClean="0"/>
              <a:t> </a:t>
            </a:r>
          </a:p>
          <a:p>
            <a:pPr marL="514350" indent="-514350">
              <a:buNone/>
            </a:pPr>
            <a:endParaRPr lang="fr-FR" sz="2400" dirty="0" smtClean="0">
              <a:solidFill>
                <a:schemeClr val="tx2">
                  <a:lumMod val="50000"/>
                </a:schemeClr>
              </a:solidFill>
              <a:latin typeface="Times New Roman" pitchFamily="18" charset="0"/>
              <a:cs typeface="Times New Roman" pitchFamily="18" charset="0"/>
            </a:endParaRPr>
          </a:p>
          <a:p>
            <a:pPr marL="514350" indent="-514350">
              <a:buFont typeface="+mj-lt"/>
              <a:buAutoNum type="romanUcPeriod"/>
            </a:pPr>
            <a:endParaRPr lang="fr-MA" dirty="0"/>
          </a:p>
        </p:txBody>
      </p:sp>
      <p:sp>
        <p:nvSpPr>
          <p:cNvPr id="4" name="Espace réservé du pied de page 3"/>
          <p:cNvSpPr>
            <a:spLocks noGrp="1"/>
          </p:cNvSpPr>
          <p:nvPr>
            <p:ph type="ftr" sz="quarter" idx="11"/>
          </p:nvPr>
        </p:nvSpPr>
        <p:spPr/>
        <p:txBody>
          <a:bodyPr/>
          <a:lstStyle/>
          <a:p>
            <a:r>
              <a:rPr lang="fr-MA" dirty="0"/>
              <a:t>Chapitre 1 Concepts fondamentaux du </a:t>
            </a:r>
            <a:r>
              <a:rPr lang="fr-MA" dirty="0" err="1"/>
              <a:t>Dev</a:t>
            </a:r>
            <a:r>
              <a:rPr lang="fr-MA" dirty="0"/>
              <a:t>-web</a:t>
            </a:r>
          </a:p>
        </p:txBody>
      </p:sp>
      <p:sp>
        <p:nvSpPr>
          <p:cNvPr id="5" name="Espace réservé du numéro de diapositive 4"/>
          <p:cNvSpPr>
            <a:spLocks noGrp="1"/>
          </p:cNvSpPr>
          <p:nvPr>
            <p:ph type="sldNum" sz="quarter" idx="12"/>
          </p:nvPr>
        </p:nvSpPr>
        <p:spPr/>
        <p:txBody>
          <a:bodyPr/>
          <a:lstStyle/>
          <a:p>
            <a:fld id="{0B7E7D38-BC08-466F-8953-0432DC15CB35}" type="slidenum">
              <a:rPr lang="fr-MA" smtClean="0"/>
              <a:pPr/>
              <a:t>7</a:t>
            </a:fld>
            <a:endParaRPr lang="fr-MA"/>
          </a:p>
        </p:txBody>
      </p:sp>
      <p:sp>
        <p:nvSpPr>
          <p:cNvPr id="16" name="Rectangle 15"/>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7" name="Rectangle 16"/>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36513" y="274320"/>
            <a:ext cx="10189506" cy="706408"/>
          </a:xfrm>
          <a:prstGeom prst="rect">
            <a:avLst/>
          </a:prstGeom>
        </p:spPr>
        <p:txBody>
          <a:bodyPr>
            <a:normAutofit fontScale="97500" lnSpcReduction="10000"/>
          </a:bodyPr>
          <a:lstStyle/>
          <a:p>
            <a:pPr defTabSz="914400">
              <a:spcBef>
                <a:spcPct val="0"/>
              </a:spcBef>
              <a:defRPr/>
            </a:pPr>
            <a:r>
              <a:rPr lang="fr-FR" sz="4400" dirty="0" smtClean="0">
                <a:solidFill>
                  <a:schemeClr val="bg1"/>
                </a:solidFill>
                <a:latin typeface="Times New Roman" pitchFamily="18" charset="0"/>
                <a:cs typeface="Times New Roman" pitchFamily="18" charset="0"/>
              </a:rPr>
              <a:t>Hyper </a:t>
            </a:r>
            <a:r>
              <a:rPr lang="fr-FR" sz="4400" dirty="0" err="1" smtClean="0">
                <a:solidFill>
                  <a:schemeClr val="bg1"/>
                </a:solidFill>
                <a:latin typeface="Times New Roman" pitchFamily="18" charset="0"/>
                <a:cs typeface="Times New Roman" pitchFamily="18" charset="0"/>
              </a:rPr>
              <a:t>Text</a:t>
            </a:r>
            <a:r>
              <a:rPr lang="fr-FR" sz="4400" dirty="0" smtClean="0">
                <a:solidFill>
                  <a:schemeClr val="bg1"/>
                </a:solidFill>
                <a:latin typeface="Times New Roman" pitchFamily="18" charset="0"/>
                <a:cs typeface="Times New Roman" pitchFamily="18" charset="0"/>
              </a:rPr>
              <a:t> Transfert Protocol (HTTP)</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ZoneTexte 9"/>
          <p:cNvSpPr txBox="1"/>
          <p:nvPr/>
        </p:nvSpPr>
        <p:spPr>
          <a:xfrm>
            <a:off x="409903" y="1687354"/>
            <a:ext cx="11350947" cy="5170646"/>
          </a:xfrm>
          <a:prstGeom prst="rect">
            <a:avLst/>
          </a:prstGeom>
          <a:noFill/>
        </p:spPr>
        <p:txBody>
          <a:bodyPr wrap="square" rtlCol="0">
            <a:spAutoFit/>
          </a:bodyPr>
          <a:lstStyle/>
          <a:p>
            <a:r>
              <a:rPr lang="fr-FR" sz="2400" dirty="0" smtClean="0">
                <a:solidFill>
                  <a:schemeClr val="tx2">
                    <a:lumMod val="50000"/>
                  </a:schemeClr>
                </a:solidFill>
                <a:latin typeface="Times New Roman" pitchFamily="18" charset="0"/>
                <a:cs typeface="Times New Roman" pitchFamily="18" charset="0"/>
              </a:rPr>
              <a:t>L'acronyme HTTP signifie "</a:t>
            </a:r>
            <a:r>
              <a:rPr lang="fr-FR" sz="2400" dirty="0" err="1" smtClean="0">
                <a:solidFill>
                  <a:schemeClr val="tx2">
                    <a:lumMod val="50000"/>
                  </a:schemeClr>
                </a:solidFill>
                <a:latin typeface="Times New Roman" pitchFamily="18" charset="0"/>
                <a:cs typeface="Times New Roman" pitchFamily="18" charset="0"/>
              </a:rPr>
              <a:t>Hypertext</a:t>
            </a:r>
            <a:r>
              <a:rPr lang="fr-FR" sz="2400" dirty="0" smtClean="0">
                <a:solidFill>
                  <a:schemeClr val="tx2">
                    <a:lumMod val="50000"/>
                  </a:schemeClr>
                </a:solidFill>
                <a:latin typeface="Times New Roman" pitchFamily="18" charset="0"/>
                <a:cs typeface="Times New Roman" pitchFamily="18" charset="0"/>
              </a:rPr>
              <a:t> Transfert Protocol". </a:t>
            </a:r>
          </a:p>
          <a:p>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Il a été inventé par Tim-Berner Lee dans les années 1990. </a:t>
            </a:r>
          </a:p>
          <a:p>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C'est le protocole le plus utilisé sur Internet. La version 1.0 du protocole (la plus utilisée) permet de transférer des messages avec des en-têtes décrivant le contenu du message</a:t>
            </a:r>
          </a:p>
          <a:p>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Le but du protocole HTTP est de permettre un transfert de fichiers (essentiellement au format HTML) localisés grâce à son URL entre un navigateur (le client) et un serveur Web</a:t>
            </a:r>
          </a:p>
          <a:p>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Ce protocole est un protocole de communication client-serveur et fonctionne sur le principe "requête-réponse"</a:t>
            </a:r>
          </a:p>
          <a:p>
            <a:endParaRPr lang="fr-FR" sz="2400" dirty="0" smtClean="0">
              <a:solidFill>
                <a:schemeClr val="tx2">
                  <a:lumMod val="50000"/>
                </a:schemeClr>
              </a:solidFill>
              <a:latin typeface="Times New Roman" pitchFamily="18" charset="0"/>
              <a:cs typeface="Times New Roman" pitchFamily="18" charset="0"/>
            </a:endParaRPr>
          </a:p>
          <a:p>
            <a:endParaRPr lang="fr-FR" dirty="0"/>
          </a:p>
        </p:txBody>
      </p:sp>
    </p:spTree>
    <p:extLst>
      <p:ext uri="{BB962C8B-B14F-4D97-AF65-F5344CB8AC3E}">
        <p14:creationId xmlns:p14="http://schemas.microsoft.com/office/powerpoint/2010/main" val="212150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953491"/>
            <a:ext cx="10972800" cy="4172673"/>
          </a:xfrm>
        </p:spPr>
        <p:txBody>
          <a:bodyPr>
            <a:normAutofit/>
          </a:bodyPr>
          <a:lstStyle/>
          <a:p>
            <a:pPr>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Récupération des </a:t>
            </a:r>
            <a:r>
              <a:rPr lang="fr-FR" sz="2400" dirty="0" smtClean="0">
                <a:solidFill>
                  <a:schemeClr val="tx2">
                    <a:lumMod val="50000"/>
                  </a:schemeClr>
                </a:solidFill>
                <a:latin typeface="Times New Roman" pitchFamily="18" charset="0"/>
                <a:cs typeface="Times New Roman" pitchFamily="18" charset="0"/>
              </a:rPr>
              <a:t>fichiers à </a:t>
            </a:r>
            <a:r>
              <a:rPr lang="fr-FR" sz="2400" dirty="0">
                <a:solidFill>
                  <a:schemeClr val="tx2">
                    <a:lumMod val="50000"/>
                  </a:schemeClr>
                </a:solidFill>
                <a:latin typeface="Times New Roman" pitchFamily="18" charset="0"/>
                <a:cs typeface="Times New Roman" pitchFamily="18" charset="0"/>
              </a:rPr>
              <a:t>partir du serveur  (fichiers statiques et dynamiques, HTML, PDF, PHP)</a:t>
            </a:r>
          </a:p>
          <a:p>
            <a:pPr>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Soumissionner les formulaires (POST, GET)</a:t>
            </a:r>
          </a:p>
          <a:p>
            <a:pPr>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Fonctionnement du HTTP </a:t>
            </a:r>
          </a:p>
        </p:txBody>
      </p:sp>
      <p:sp>
        <p:nvSpPr>
          <p:cNvPr id="4" name="Espace réservé du pied de page 3"/>
          <p:cNvSpPr>
            <a:spLocks noGrp="1"/>
          </p:cNvSpPr>
          <p:nvPr>
            <p:ph type="ftr" sz="quarter" idx="11"/>
          </p:nvPr>
        </p:nvSpPr>
        <p:spPr/>
        <p:txBody>
          <a:bodyPr/>
          <a:lstStyle/>
          <a:p>
            <a:r>
              <a:rPr lang="fr-MA" dirty="0"/>
              <a:t>Chapitre 1 Concepts fondamentaux du </a:t>
            </a:r>
            <a:r>
              <a:rPr lang="fr-MA" dirty="0" err="1"/>
              <a:t>Dev</a:t>
            </a:r>
            <a:r>
              <a:rPr lang="fr-MA" dirty="0"/>
              <a:t>-web</a:t>
            </a:r>
            <a:endParaRPr lang="fr-FR" dirty="0"/>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8</a:t>
            </a:fld>
            <a:endParaRPr lang="fr-FR"/>
          </a:p>
        </p:txBody>
      </p:sp>
      <p:pic>
        <p:nvPicPr>
          <p:cNvPr id="1026" name="Picture 2"/>
          <p:cNvPicPr>
            <a:picLocks noChangeAspect="1" noChangeArrowheads="1"/>
          </p:cNvPicPr>
          <p:nvPr/>
        </p:nvPicPr>
        <p:blipFill>
          <a:blip r:embed="rId2"/>
          <a:srcRect/>
          <a:stretch>
            <a:fillRect/>
          </a:stretch>
        </p:blipFill>
        <p:spPr bwMode="auto">
          <a:xfrm>
            <a:off x="3080881" y="4225636"/>
            <a:ext cx="5273410" cy="2070486"/>
          </a:xfrm>
          <a:prstGeom prst="rect">
            <a:avLst/>
          </a:prstGeom>
          <a:noFill/>
          <a:ln w="9525">
            <a:noFill/>
            <a:miter lim="800000"/>
            <a:headEnd/>
            <a:tailEnd/>
          </a:ln>
          <a:effectLst/>
        </p:spPr>
      </p:pic>
      <p:sp>
        <p:nvSpPr>
          <p:cNvPr id="8" name="Rectangle 7"/>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Rectangle 8"/>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37964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2092036"/>
            <a:ext cx="10972800" cy="4034128"/>
          </a:xfrm>
        </p:spPr>
        <p:txBody>
          <a:bodyPr>
            <a:normAutofit/>
          </a:bodyPr>
          <a:lstStyle/>
          <a:p>
            <a:r>
              <a:rPr lang="fr-FR" sz="2400" dirty="0">
                <a:solidFill>
                  <a:schemeClr val="tx2">
                    <a:lumMod val="50000"/>
                  </a:schemeClr>
                </a:solidFill>
                <a:latin typeface="Times New Roman" pitchFamily="18" charset="0"/>
                <a:cs typeface="Times New Roman" pitchFamily="18" charset="0"/>
              </a:rPr>
              <a:t>Les méthodes du protocole HTTP:</a:t>
            </a:r>
          </a:p>
          <a:p>
            <a:pPr lvl="1">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GET: pour récupérer le contenu d’un document </a:t>
            </a:r>
          </a:p>
          <a:p>
            <a:pPr lvl="1">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POST: soumissionner des formulaires (envoyer la requête, les données saisies par l’utilisateurs)</a:t>
            </a:r>
          </a:p>
          <a:p>
            <a:pPr lvl="1">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PUT: envoyer un fichier du client au serveur </a:t>
            </a:r>
          </a:p>
          <a:p>
            <a:pPr lvl="1">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DELETE: pour supprimer un document du serveur</a:t>
            </a:r>
          </a:p>
          <a:p>
            <a:pPr lvl="1">
              <a:buFont typeface="Wingdings" panose="05000000000000000000" pitchFamily="2" charset="2"/>
              <a:buChar char="Ø"/>
            </a:pPr>
            <a:r>
              <a:rPr lang="fr-FR" sz="2400" dirty="0">
                <a:solidFill>
                  <a:schemeClr val="tx2">
                    <a:lumMod val="50000"/>
                  </a:schemeClr>
                </a:solidFill>
                <a:latin typeface="Times New Roman" pitchFamily="18" charset="0"/>
                <a:cs typeface="Times New Roman" pitchFamily="18" charset="0"/>
              </a:rPr>
              <a:t>HEAD : pour récupérer les informations concernant un  document (Type, capacité, dernière modification)</a:t>
            </a:r>
          </a:p>
        </p:txBody>
      </p:sp>
      <p:sp>
        <p:nvSpPr>
          <p:cNvPr id="4" name="Espace réservé du pied de page 3"/>
          <p:cNvSpPr>
            <a:spLocks noGrp="1"/>
          </p:cNvSpPr>
          <p:nvPr>
            <p:ph type="ftr" sz="quarter" idx="11"/>
          </p:nvPr>
        </p:nvSpPr>
        <p:spPr/>
        <p:txBody>
          <a:bodyPr/>
          <a:lstStyle/>
          <a:p>
            <a:r>
              <a:rPr lang="fr-MA"/>
              <a:t>Chapitre 1 Concepts fondamentaux du Dev-web</a:t>
            </a:r>
            <a:endParaRPr lang="fr-FR"/>
          </a:p>
        </p:txBody>
      </p:sp>
      <p:sp>
        <p:nvSpPr>
          <p:cNvPr id="5" name="Espace réservé du numéro de diapositive 4"/>
          <p:cNvSpPr>
            <a:spLocks noGrp="1"/>
          </p:cNvSpPr>
          <p:nvPr>
            <p:ph type="sldNum" sz="quarter" idx="12"/>
          </p:nvPr>
        </p:nvSpPr>
        <p:spPr/>
        <p:txBody>
          <a:bodyPr/>
          <a:lstStyle/>
          <a:p>
            <a:fld id="{05FE5907-D1BE-415C-931D-3519A17207D2}" type="slidenum">
              <a:rPr lang="fr-FR" smtClean="0"/>
              <a:pPr/>
              <a:t>9</a:t>
            </a:fld>
            <a:endParaRPr lang="fr-FR"/>
          </a:p>
        </p:txBody>
      </p:sp>
      <p:sp>
        <p:nvSpPr>
          <p:cNvPr id="7" name="Rectangle 6"/>
          <p:cNvSpPr/>
          <p:nvPr/>
        </p:nvSpPr>
        <p:spPr>
          <a:xfrm>
            <a:off x="0" y="0"/>
            <a:ext cx="12192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Rectangle 7"/>
          <p:cNvSpPr/>
          <p:nvPr/>
        </p:nvSpPr>
        <p:spPr>
          <a:xfrm>
            <a:off x="-1" y="1142984"/>
            <a:ext cx="10477531"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36512" y="274320"/>
            <a:ext cx="933291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Hyper </a:t>
            </a:r>
            <a:r>
              <a:rPr lang="fr-FR" sz="4400" dirty="0" err="1" smtClean="0">
                <a:solidFill>
                  <a:schemeClr val="bg1"/>
                </a:solidFill>
                <a:latin typeface="Times New Roman" pitchFamily="18" charset="0"/>
                <a:ea typeface="+mj-ea"/>
                <a:cs typeface="Times New Roman" pitchFamily="18" charset="0"/>
              </a:rPr>
              <a:t>Text</a:t>
            </a:r>
            <a:r>
              <a:rPr lang="fr-FR" sz="4400" dirty="0" smtClean="0">
                <a:solidFill>
                  <a:schemeClr val="bg1"/>
                </a:solidFill>
                <a:latin typeface="Times New Roman" pitchFamily="18" charset="0"/>
                <a:ea typeface="+mj-ea"/>
                <a:cs typeface="Times New Roman" pitchFamily="18" charset="0"/>
              </a:rPr>
              <a:t> Transfert Protocol (HTTP)</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12192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7591016"/>
      </p:ext>
    </p:extLst>
  </p:cSld>
  <p:clrMapOvr>
    <a:masterClrMapping/>
  </p:clrMapOvr>
</p:sld>
</file>

<file path=ppt/theme/theme1.xml><?xml version="1.0" encoding="utf-8"?>
<a:theme xmlns:a="http://schemas.openxmlformats.org/drawingml/2006/main" name="Cours_Sa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extLst>
    <a:ext uri="{05A4C25C-085E-4340-85A3-A5531E510DB2}">
      <thm15:themeFamily xmlns:thm15="http://schemas.microsoft.com/office/thememl/2012/main" name="201112_Metro_ppt_templates_V03 [Lecture seule]" id="{545D65EF-386C-4505-8A80-37ACF433791A}" vid="{2E1CCF18-0F0D-4052-AA01-5B60DA4F6352}"/>
    </a:ext>
  </a:extLst>
</a:theme>
</file>

<file path=ppt/theme/theme3.xml><?xml version="1.0" encoding="utf-8"?>
<a:theme xmlns:a="http://schemas.openxmlformats.org/drawingml/2006/main" name="Metro Template Light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201112_Metro_ppt_templates_V03 [Lecture seule]" id="{545D65EF-386C-4505-8A80-37ACF433791A}" vid="{DB6F361C-AE31-43B7-A7FC-54B81053C8A7}"/>
    </a:ext>
  </a:extLst>
</a:theme>
</file>

<file path=ppt/theme/theme4.xml><?xml version="1.0" encoding="utf-8"?>
<a:theme xmlns:a="http://schemas.openxmlformats.org/drawingml/2006/main" name="1_Metro Template Light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201112_Metro_ppt_templates_V03 [Lecture seule]" id="{545D65EF-386C-4505-8A80-37ACF433791A}" vid="{DB6F361C-AE31-43B7-A7FC-54B81053C8A7}"/>
    </a:ext>
  </a:extLst>
</a:theme>
</file>

<file path=ppt/theme/theme5.xml><?xml version="1.0" encoding="utf-8"?>
<a:theme xmlns:a="http://schemas.openxmlformats.org/drawingml/2006/main" name="1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extLst>
    <a:ext uri="{05A4C25C-085E-4340-85A3-A5531E510DB2}">
      <thm15:themeFamily xmlns:thm15="http://schemas.microsoft.com/office/thememl/2012/main" name="201112_Metro_ppt_templates_V03 [Lecture seule]" id="{545D65EF-386C-4505-8A80-37ACF433791A}" vid="{2E1CCF18-0F0D-4052-AA01-5B60DA4F6352}"/>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Cours_Sara</Template>
  <TotalTime>1022</TotalTime>
  <Words>1503</Words>
  <Application>Microsoft Office PowerPoint</Application>
  <PresentationFormat>Grand écran</PresentationFormat>
  <Paragraphs>255</Paragraphs>
  <Slides>25</Slides>
  <Notes>0</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25</vt:i4>
      </vt:variant>
    </vt:vector>
  </HeadingPairs>
  <TitlesOfParts>
    <vt:vector size="37" baseType="lpstr">
      <vt:lpstr>Adobe Garamond Pro Bold</vt:lpstr>
      <vt:lpstr>Arial</vt:lpstr>
      <vt:lpstr>Calibri</vt:lpstr>
      <vt:lpstr>Segoe UI</vt:lpstr>
      <vt:lpstr>Segoe UI Light</vt:lpstr>
      <vt:lpstr>Times New Roman</vt:lpstr>
      <vt:lpstr>Wingdings</vt:lpstr>
      <vt:lpstr>Cours_Sara</vt:lpstr>
      <vt:lpstr>Metro Template Colored Titles Segoe UI 16x9</vt:lpstr>
      <vt:lpstr>Metro Template Light 4x3</vt:lpstr>
      <vt:lpstr>1_Metro Template Light 4x3</vt:lpstr>
      <vt:lpstr>1_Metro Template Colored Titles Segoe UI 16x9</vt:lpstr>
      <vt:lpstr>Chapitre 1: Concepts fondamentaux du développement web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Orientée Objets (P.O.O)</dc:title>
  <dc:creator>Najib</dc:creator>
  <cp:lastModifiedBy>atlas pro electro</cp:lastModifiedBy>
  <cp:revision>43</cp:revision>
  <dcterms:created xsi:type="dcterms:W3CDTF">2018-09-16T17:22:39Z</dcterms:created>
  <dcterms:modified xsi:type="dcterms:W3CDTF">2023-03-24T13:50:12Z</dcterms:modified>
</cp:coreProperties>
</file>