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3" r:id="rId2"/>
    <p:sldMasterId id="2147483714" r:id="rId3"/>
    <p:sldMasterId id="2147483723" r:id="rId4"/>
    <p:sldMasterId id="2147483732" r:id="rId5"/>
  </p:sldMasterIdLst>
  <p:notesMasterIdLst>
    <p:notesMasterId r:id="rId59"/>
  </p:notesMasterIdLst>
  <p:sldIdLst>
    <p:sldId id="452" r:id="rId6"/>
    <p:sldId id="396" r:id="rId7"/>
    <p:sldId id="258" r:id="rId8"/>
    <p:sldId id="401" r:id="rId9"/>
    <p:sldId id="400" r:id="rId10"/>
    <p:sldId id="262" r:id="rId11"/>
    <p:sldId id="455" r:id="rId12"/>
    <p:sldId id="402" r:id="rId13"/>
    <p:sldId id="403" r:id="rId14"/>
    <p:sldId id="404" r:id="rId15"/>
    <p:sldId id="405" r:id="rId16"/>
    <p:sldId id="406" r:id="rId17"/>
    <p:sldId id="410" r:id="rId18"/>
    <p:sldId id="411" r:id="rId19"/>
    <p:sldId id="453" r:id="rId20"/>
    <p:sldId id="413" r:id="rId21"/>
    <p:sldId id="414" r:id="rId22"/>
    <p:sldId id="415" r:id="rId23"/>
    <p:sldId id="416" r:id="rId24"/>
    <p:sldId id="417" r:id="rId25"/>
    <p:sldId id="418" r:id="rId26"/>
    <p:sldId id="454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3" r:id="rId40"/>
    <p:sldId id="431" r:id="rId41"/>
    <p:sldId id="434" r:id="rId42"/>
    <p:sldId id="436" r:id="rId43"/>
    <p:sldId id="435" r:id="rId44"/>
    <p:sldId id="438" r:id="rId45"/>
    <p:sldId id="440" r:id="rId46"/>
    <p:sldId id="439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0844" autoAdjust="0"/>
  </p:normalViewPr>
  <p:slideViewPr>
    <p:cSldViewPr snapToGrid="0">
      <p:cViewPr>
        <p:scale>
          <a:sx n="68" d="100"/>
          <a:sy n="68" d="100"/>
        </p:scale>
        <p:origin x="828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04C07-DD29-47B7-9316-CEF9AAE12D27}" type="datetimeFigureOut">
              <a:rPr lang="fr-FR" smtClean="0"/>
              <a:pPr/>
              <a:t>24/03/2023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3B5CD-E35A-4B79-A493-B1326D999AD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66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HTML est le langage universel utilisé pour </a:t>
            </a:r>
            <a:r>
              <a:rPr lang="fr-FR" sz="1200" b="1" dirty="0" smtClean="0"/>
              <a:t>communiquer</a:t>
            </a:r>
            <a:r>
              <a:rPr lang="fr-FR" sz="1200" dirty="0" smtClean="0"/>
              <a:t> sur le Web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06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791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8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47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4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703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73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890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676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312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75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rôle de PHP est de générer du code HTML qui est ensuite envoyé au client de la même manière qu'un site statique.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080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758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206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modulo permet justement de récupérer ce « reste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138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modulo permet justement de récupérer ce « reste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666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modulo permet justement de récupérer ce « reste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41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modulo permet justement de récupérer ce « reste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014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modulo permet justement de récupérer ce « reste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79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modulo permet justement de récupérer ce « reste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685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modulo permet justement de récupérer ce « reste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511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modulo permet justement de récupérer ce « reste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55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9573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modulo permet justement de récupérer ce « reste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500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modulo permet justement de récupérer ce « reste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01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L'expression </a:t>
            </a:r>
            <a:r>
              <a:rPr lang="fr-F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(expr1) ? (expr2) : (expr3)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renvoie la valeur de l'expression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expr2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l'expression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expr1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vraie, et l'expression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expr3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l'expression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expr1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fausse.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168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9430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055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347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97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fr-FR" sz="900" b="1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287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8467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63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280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56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901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3283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1316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9950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3814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997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183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9865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Répète la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boucle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tant que cette condition est vraie 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9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13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16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82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52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instruction commande à l'ordinateur d'effectuer une action précise.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B5CD-E35A-4B79-A493-B1326D999AD9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42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Mme MOSAIF AFAF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Mme MOSAIF AFAF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Mme MOSAIF AFAF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Mme MOSAIF AFAF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9915948" y="6358679"/>
            <a:ext cx="2068621" cy="2627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44"/>
            <a:ext cx="7515595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7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44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9915948" y="6361224"/>
            <a:ext cx="2068621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5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44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9915948" y="6361224"/>
            <a:ext cx="2068621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415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44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9915948" y="6361224"/>
            <a:ext cx="2068621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2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44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8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3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93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810776" y="6286521"/>
            <a:ext cx="2381224" cy="57148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 smtClean="0"/>
              <a:t>Mme MOSAIF AFAF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53520" y="6421462"/>
            <a:ext cx="762005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536A43DD-29A5-435F-A325-CB0E3C68DA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08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810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66479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7822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800" spc="-50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715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66479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6"/>
            <a:ext cx="11151917" cy="19328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73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6"/>
            <a:ext cx="11151917" cy="193283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41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84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064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7"/>
            <a:ext cx="11151917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10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5"/>
            <a:ext cx="11151917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" y="6238883"/>
            <a:ext cx="12192001" cy="619125"/>
          </a:xfrm>
          <a:solidFill>
            <a:srgbClr val="FFFF99"/>
          </a:solidFill>
        </p:spPr>
        <p:txBody>
          <a:bodyPr wrap="square" lIns="114341" tIns="57171" rIns="114341" bIns="57171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293930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Mme MOSAIF AFAF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05" y="5961600"/>
            <a:ext cx="1020271" cy="7401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9"/>
            <a:ext cx="12192000" cy="1122361"/>
          </a:xfrm>
          <a:prstGeom prst="rect">
            <a:avLst/>
          </a:prstGeom>
          <a:solidFill>
            <a:srgbClr val="00417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05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9631" y="286551"/>
            <a:ext cx="10515600" cy="549275"/>
          </a:xfrm>
        </p:spPr>
        <p:txBody>
          <a:bodyPr>
            <a:normAutofit/>
          </a:bodyPr>
          <a:lstStyle>
            <a:lvl1pPr marL="0" algn="l" defTabSz="685800" rtl="0" eaLnBrk="1" latinLnBrk="0" hangingPunct="1">
              <a:defRPr lang="fr-FR" sz="2400" b="1" kern="120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9637" y="1408904"/>
            <a:ext cx="10399489" cy="572464"/>
          </a:xfrm>
        </p:spPr>
        <p:txBody>
          <a:bodyPr/>
          <a:lstStyle>
            <a:lvl1pPr marL="214313" indent="-137160" algn="just" defTabSz="6858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857250" indent="-171450">
              <a:buFont typeface="Wingdings" panose="05000000000000000000" pitchFamily="2" charset="2"/>
              <a:buChar char="§"/>
              <a:defRPr/>
            </a:lvl4pPr>
            <a:lvl5pPr marL="85725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39637" y="6263394"/>
            <a:ext cx="869409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E4683C-5A6E-491D-B353-FFC363ADA9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399821" y="6262696"/>
            <a:ext cx="9339299" cy="365823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fr-FR" sz="1050" kern="1200" dirty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010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7"/>
            <a:ext cx="11151917" cy="66479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7822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800" spc="-50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715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7"/>
            <a:ext cx="11151917" cy="66479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8"/>
            <a:ext cx="11151917" cy="19328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73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8"/>
            <a:ext cx="11151917" cy="193283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41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84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064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9"/>
            <a:ext cx="11151917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10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7"/>
            <a:ext cx="11151917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" y="6238885"/>
            <a:ext cx="12192001" cy="619125"/>
          </a:xfrm>
          <a:solidFill>
            <a:srgbClr val="FFFF99"/>
          </a:solidFill>
        </p:spPr>
        <p:txBody>
          <a:bodyPr wrap="square" lIns="114341" tIns="57171" rIns="114341" bIns="57171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293930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06" y="5961600"/>
            <a:ext cx="1020271" cy="7401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1"/>
            <a:ext cx="12192000" cy="1122361"/>
          </a:xfrm>
          <a:prstGeom prst="rect">
            <a:avLst/>
          </a:prstGeom>
          <a:solidFill>
            <a:srgbClr val="00417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05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9631" y="286553"/>
            <a:ext cx="10515600" cy="549275"/>
          </a:xfrm>
        </p:spPr>
        <p:txBody>
          <a:bodyPr>
            <a:normAutofit/>
          </a:bodyPr>
          <a:lstStyle>
            <a:lvl1pPr marL="0" algn="l" defTabSz="685800" rtl="0" eaLnBrk="1" latinLnBrk="0" hangingPunct="1">
              <a:defRPr lang="fr-FR" sz="2400" b="1" kern="120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9638" y="1408904"/>
            <a:ext cx="10399489" cy="572464"/>
          </a:xfrm>
        </p:spPr>
        <p:txBody>
          <a:bodyPr/>
          <a:lstStyle>
            <a:lvl1pPr marL="214313" indent="-137160" algn="just" defTabSz="6858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857250" indent="-171450">
              <a:buFont typeface="Wingdings" panose="05000000000000000000" pitchFamily="2" charset="2"/>
              <a:buChar char="§"/>
              <a:defRPr/>
            </a:lvl4pPr>
            <a:lvl5pPr marL="85725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39638" y="6263396"/>
            <a:ext cx="869409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E4683C-5A6E-491D-B353-FFC363ADA9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399821" y="6262698"/>
            <a:ext cx="9339299" cy="365823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fr-FR" sz="1050" kern="1200" dirty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010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9915948" y="6358685"/>
            <a:ext cx="2068621" cy="2627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50"/>
            <a:ext cx="7515595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7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23/02/2018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Mme MOSAIF AFAF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50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9915948" y="6361230"/>
            <a:ext cx="2068621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5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50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9915948" y="6361230"/>
            <a:ext cx="2068621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415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50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9915948" y="6361230"/>
            <a:ext cx="2068621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2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50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8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3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93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08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810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23/02/2018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Mme MOSAIF AFAF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23/02/2018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Mme MOSAIF AFAF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23/02/2018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Mme MOSAIF AFAF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23/02/2018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Mme MOSAIF AFAF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23/02/2018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Mme MOSAIF AFAF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23/02/2018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Mme MOSAIF AFAF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43DD-29A5-435F-A325-CB0E3C68DA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0" y="1447804"/>
            <a:ext cx="11151916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13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47806"/>
            <a:ext cx="11151916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7"/>
            <a:ext cx="11151917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47808"/>
            <a:ext cx="11151916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47810"/>
            <a:ext cx="11151916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13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ech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1543" y="0"/>
            <a:ext cx="5314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re 1"/>
          <p:cNvSpPr>
            <a:spLocks noGrp="1"/>
          </p:cNvSpPr>
          <p:nvPr>
            <p:ph type="ctrTitle"/>
          </p:nvPr>
        </p:nvSpPr>
        <p:spPr>
          <a:xfrm>
            <a:off x="847898" y="1659498"/>
            <a:ext cx="10515600" cy="3566160"/>
          </a:xfrm>
        </p:spPr>
        <p:txBody>
          <a:bodyPr>
            <a:normAutofit/>
          </a:bodyPr>
          <a:lstStyle/>
          <a:p>
            <a:pPr algn="ctr"/>
            <a:r>
              <a:rPr lang="fr-MA" sz="6000" dirty="0">
                <a:latin typeface="Adobe Garamond Pro Bold" panose="02020702060506020403" pitchFamily="18" charset="0"/>
              </a:rPr>
              <a:t>Chapitre </a:t>
            </a:r>
            <a:r>
              <a:rPr lang="fr-MA" sz="6000" dirty="0" smtClean="0">
                <a:latin typeface="Adobe Garamond Pro Bold" panose="02020702060506020403" pitchFamily="18" charset="0"/>
              </a:rPr>
              <a:t>2: Syntaxe </a:t>
            </a:r>
            <a:r>
              <a:rPr lang="fr-MA" sz="6000" dirty="0" err="1" smtClean="0">
                <a:latin typeface="Adobe Garamond Pro Bold" panose="02020702060506020403" pitchFamily="18" charset="0"/>
              </a:rPr>
              <a:t>php</a:t>
            </a:r>
            <a:r>
              <a:rPr lang="fr-MA" sz="6000" dirty="0" smtClean="0">
                <a:latin typeface="Adobe Garamond Pro Bold" panose="02020702060506020403" pitchFamily="18" charset="0"/>
              </a:rPr>
              <a:t/>
            </a:r>
            <a:br>
              <a:rPr lang="fr-MA" sz="6000" dirty="0" smtClean="0">
                <a:latin typeface="Adobe Garamond Pro Bold" panose="02020702060506020403" pitchFamily="18" charset="0"/>
              </a:rPr>
            </a:br>
            <a:endParaRPr lang="fr-MA" sz="6000" dirty="0">
              <a:latin typeface="Adobe Garamond Pro Bold" panose="02020702060506020403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047344" y="6160957"/>
            <a:ext cx="3704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b="1" dirty="0" smtClean="0">
                <a:latin typeface="Adobe Garamond Pro Bold" panose="02020702060506020403" pitchFamily="18" charset="0"/>
                <a:ea typeface="+mj-ea"/>
                <a:cs typeface="+mj-cs"/>
              </a:rPr>
              <a:t>Prof: Mme SAIB Sara </a:t>
            </a:r>
            <a:endParaRPr lang="fr-FR" sz="2600" b="1" dirty="0">
              <a:latin typeface="Adobe Garamond Pro Bold" panose="02020702060506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41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7607" y="1836912"/>
            <a:ext cx="10913770" cy="481122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L’instruction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: permet d'insérer du texte dans la page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web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Exemple: </a:t>
            </a:r>
          </a:p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"Ceci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est du &lt;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strong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&gt;texte&lt;/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strong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&gt;";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?&gt;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existe une instruction identique à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appelée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, qui fait la même chose. Cependant,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est plus couramment utilisée.</a:t>
            </a: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L’instruction </a:t>
            </a:r>
            <a:r>
              <a:rPr lang="fr-FR" sz="4400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echo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49705" y="3417758"/>
            <a:ext cx="7540052" cy="8844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3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162" y="2046774"/>
            <a:ext cx="10913770" cy="313982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Pour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afficher un guillemet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il faut le précéder d'un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antislash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\ </a:t>
            </a:r>
          </a:p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Exemple:</a:t>
            </a:r>
          </a:p>
          <a:p>
            <a:pPr algn="just">
              <a:buNone/>
            </a:pPr>
            <a:endParaRPr lang="fr-FR" b="1" dirty="0" smtClean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"Cette ligne a été écrite \"uniquement\" en PHP."; ?&gt;</a:t>
            </a:r>
            <a:endParaRPr lang="fr-FR" sz="2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L’instruction </a:t>
            </a:r>
            <a:r>
              <a:rPr lang="fr-FR" sz="4400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echo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83023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34715" y="3927424"/>
            <a:ext cx="8289560" cy="8844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1808" y="1776951"/>
            <a:ext cx="10913770" cy="481122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existe deux types de commentaires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es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commentaires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monolignes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080000" lvl="3" indent="0"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Mon premier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commentaire</a:t>
            </a:r>
          </a:p>
          <a:p>
            <a:pPr marL="1080000" lvl="3" indent="0" algn="just">
              <a:buNone/>
            </a:pP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es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commentaires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multilignes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80000" lvl="3" indent="0"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Mes commentaires</a:t>
            </a:r>
          </a:p>
          <a:p>
            <a:pPr marL="1080000" lvl="3" indent="0"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 */</a:t>
            </a: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commentaires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6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2293495"/>
            <a:ext cx="10913770" cy="410730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variable, c’est une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stockée en mémoire temporairement.</a:t>
            </a: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PHP, la variable existe tant que la page est en cours de génération.</a:t>
            </a: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variable est constituée:</a:t>
            </a:r>
          </a:p>
          <a:p>
            <a:pPr lvl="1"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Nom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Valeur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variables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variables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0" y="979177"/>
            <a:ext cx="5531370" cy="954554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différents types de variables </a:t>
            </a:r>
            <a:endParaRPr lang="fr-FR" sz="28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4833" y="1903751"/>
            <a:ext cx="119841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Contrairement à des langages très typés comme C, C++ ou Java; PHP ne porte pas d'importance</a:t>
            </a:r>
          </a:p>
          <a:p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au typage des variables. Par exemple, pour une même variable, le programmeur est libre de lui</a:t>
            </a:r>
          </a:p>
          <a:p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affecter une valeur de type entier à un instant T1 puis de lui affecter une chaine de caractères </a:t>
            </a:r>
          </a:p>
          <a:p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à un instant T2. </a:t>
            </a:r>
          </a:p>
          <a:p>
            <a:endParaRPr lang="fr-FR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Toute variable doit être déclarée au moyen du signe dollars </a:t>
            </a:r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$ </a:t>
            </a:r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suivi obligatoirement de lettres</a:t>
            </a:r>
          </a:p>
          <a:p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(en majuscules ou minuscules) ou d'un </a:t>
            </a:r>
            <a:r>
              <a:rPr lang="fr-FR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underscore</a:t>
            </a:r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(tiret souligné _ )</a:t>
            </a:r>
          </a:p>
          <a:p>
            <a:endParaRPr lang="fr-FR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4852" y="2181687"/>
            <a:ext cx="10913770" cy="3192287"/>
          </a:xfrm>
        </p:spPr>
        <p:txBody>
          <a:bodyPr>
            <a:noAutofit/>
          </a:bodyPr>
          <a:lstStyle/>
          <a:p>
            <a:pPr marL="0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 </a:t>
            </a:r>
            <a:r>
              <a:rPr lang="fr-FR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chaînes de caractères (string)</a:t>
            </a:r>
          </a:p>
          <a:p>
            <a:pPr marL="0"/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nombres entiers (</a:t>
            </a:r>
            <a:r>
              <a:rPr lang="fr-FR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/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nombres décimaux (</a:t>
            </a:r>
            <a:r>
              <a:rPr lang="fr-FR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fr-FR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/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booléens (</a:t>
            </a:r>
            <a:r>
              <a:rPr lang="fr-FR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fr-FR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/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Rien </a:t>
            </a:r>
            <a:r>
              <a:rPr lang="fr-FR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(NULL)</a:t>
            </a:r>
            <a:endParaRPr lang="fr-FR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variables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0" y="979177"/>
            <a:ext cx="5531370" cy="954554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différents types de variables </a:t>
            </a:r>
            <a:endParaRPr lang="fr-FR" sz="28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862" y="1858781"/>
            <a:ext cx="10043409" cy="2188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Les instructions PHP doivent être placées entre les balises d’ouverture et de fermeture de PHP (&lt;?</a:t>
            </a:r>
            <a:r>
              <a:rPr lang="fr-FR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et ?&gt;) et être séparées par des points-virgules.</a:t>
            </a:r>
            <a:endParaRPr lang="fr-FR" sz="2400" dirty="0" smtClean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 1: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fr-FR" sz="24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age_du_visiteur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= 17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; ?&gt;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 2: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age_du_visiteur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17;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age_du_visiteur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23;</a:t>
            </a:r>
          </a:p>
          <a:p>
            <a:pPr marL="36900" indent="0"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age_du_visiteur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55;</a:t>
            </a:r>
          </a:p>
          <a:p>
            <a:pPr marL="36900" indent="0"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variables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Affectation d’une valeur à une variable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813" y="3087975"/>
            <a:ext cx="8289560" cy="5996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84813" y="4482059"/>
            <a:ext cx="4032354" cy="21435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16971" y="3687580"/>
            <a:ext cx="6795771" cy="327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900" algn="just">
              <a:spcBef>
                <a:spcPct val="20000"/>
              </a:spcBef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  <a:p>
            <a:pPr marL="36900" algn="just">
              <a:spcBef>
                <a:spcPct val="20000"/>
              </a:spcBef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6900" algn="just">
              <a:spcBef>
                <a:spcPct val="20000"/>
              </a:spcBef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$origine = 1 ;</a:t>
            </a:r>
          </a:p>
          <a:p>
            <a:pPr marL="36900" algn="just">
              <a:spcBef>
                <a:spcPct val="20000"/>
              </a:spcBef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$copie = $origine ;</a:t>
            </a:r>
          </a:p>
          <a:p>
            <a:pPr marL="36900" algn="just">
              <a:spcBef>
                <a:spcPct val="20000"/>
              </a:spcBef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$copie = $origine + 1 ;</a:t>
            </a:r>
          </a:p>
          <a:p>
            <a:pPr marL="36900" algn="just">
              <a:spcBef>
                <a:spcPct val="20000"/>
              </a:spcBef>
            </a:pPr>
            <a:r>
              <a:rPr lang="it-IT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echo $copie ; // Donne 2 (1+1)</a:t>
            </a:r>
          </a:p>
          <a:p>
            <a:pPr marL="36900" algn="just">
              <a:spcBef>
                <a:spcPct val="20000"/>
              </a:spcBef>
            </a:pP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$origine ; // Donne 1 (sa valeur n’a pas été modifiée)</a:t>
            </a:r>
          </a:p>
          <a:p>
            <a:pPr marL="36900" algn="just">
              <a:spcBef>
                <a:spcPct val="20000"/>
              </a:spcBef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22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59508" y="4099810"/>
            <a:ext cx="6997908" cy="2758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9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0869" y="2128603"/>
            <a:ext cx="7171426" cy="3864292"/>
          </a:xfrm>
        </p:spPr>
        <p:txBody>
          <a:bodyPr>
            <a:noAutofit/>
          </a:bodyPr>
          <a:lstStyle/>
          <a:p>
            <a:pPr algn="just"/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type string: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nom_du_visiteur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4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Imane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";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nom_du_visiteur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sz="24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Imane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’;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 algn="just"/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 1: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$variable = "Mon \"nom\" est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Alami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";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$variable = ’Je m\’appelle </a:t>
            </a:r>
            <a:r>
              <a:rPr lang="fr-FR" sz="24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Imane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’;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794277" y="2433712"/>
            <a:ext cx="5093974" cy="48112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Exemple2: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$variable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=’</a:t>
            </a:r>
            <a:r>
              <a:rPr lang="fr-FR" sz="24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Mon"nom"est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Imane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’;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$variable = "Je m’appelle </a:t>
            </a:r>
            <a:r>
              <a:rPr lang="fr-FR" sz="24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Imane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";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variables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Utiliser les types de données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7114" y="2595799"/>
            <a:ext cx="4704413" cy="17513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04602" y="4801850"/>
            <a:ext cx="5601326" cy="20561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540707" y="2988041"/>
            <a:ext cx="4704413" cy="20186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2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1711" y="1888761"/>
            <a:ext cx="8082407" cy="4280598"/>
          </a:xfrm>
        </p:spPr>
        <p:txBody>
          <a:bodyPr>
            <a:noAutofit/>
          </a:bodyPr>
          <a:lstStyle/>
          <a:p>
            <a:pPr algn="just"/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Le type 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endParaRPr lang="fr-FR" sz="24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20000" lvl="2" indent="0" algn="just">
              <a:buNone/>
            </a:pPr>
            <a:r>
              <a:rPr lang="fr-FR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age_du_visiteur</a:t>
            </a:r>
            <a:r>
              <a:rPr lang="fr-FR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18;</a:t>
            </a:r>
            <a:endParaRPr lang="fr-FR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 algn="just"/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Le type 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float</a:t>
            </a:r>
            <a:endParaRPr lang="fr-FR" sz="24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20000" lvl="2" indent="0" algn="just">
              <a:buNone/>
            </a:pPr>
            <a:r>
              <a:rPr lang="fr-FR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$poids = </a:t>
            </a:r>
            <a:r>
              <a:rPr lang="fr-FR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57.9;</a:t>
            </a:r>
            <a:endParaRPr lang="fr-FR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variables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Utiliser les types de données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29258" y="2403425"/>
            <a:ext cx="4704413" cy="1224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44248" y="4112303"/>
            <a:ext cx="4704413" cy="13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2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933731"/>
            <a:ext cx="10508184" cy="5309279"/>
          </a:xfrm>
        </p:spPr>
        <p:txBody>
          <a:bodyPr>
            <a:noAutofit/>
          </a:bodyPr>
          <a:lstStyle/>
          <a:p>
            <a:pPr algn="just"/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Le type 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(booléen)</a:t>
            </a:r>
          </a:p>
          <a:p>
            <a:pPr marL="450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cours_php</a:t>
            </a: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0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cours_css</a:t>
            </a: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pPr marL="450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 algn="just"/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Une variable vide avec NULL</a:t>
            </a:r>
          </a:p>
          <a:p>
            <a:pPr marL="450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pas_de_valeur</a:t>
            </a: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= NULL;</a:t>
            </a:r>
          </a:p>
          <a:p>
            <a:pPr marL="450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variables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Utiliser les types de données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4149" y="2433405"/>
            <a:ext cx="4704413" cy="16888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324130" y="4606979"/>
            <a:ext cx="4704413" cy="13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6056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fr-F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Environnement du 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travail</a:t>
            </a:r>
          </a:p>
          <a:p>
            <a:r>
              <a:rPr lang="fr-F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Où écrit-on le PHP 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fr-F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L’instruction 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echo</a:t>
            </a:r>
            <a:endParaRPr lang="fr-FR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Inclure des portions de page</a:t>
            </a:r>
            <a:endParaRPr lang="fr-FR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Les variables</a:t>
            </a:r>
          </a:p>
          <a:p>
            <a:r>
              <a:rPr lang="fr-F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Les boucles</a:t>
            </a:r>
            <a:endParaRPr lang="fr-FR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Les conditions </a:t>
            </a:r>
            <a:endParaRPr lang="fr-FR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fonctions</a:t>
            </a:r>
          </a:p>
          <a:p>
            <a:pPr marL="36900" indent="0">
              <a:buNone/>
            </a:pPr>
            <a:endParaRPr lang="fr-FR" dirty="0"/>
          </a:p>
          <a:p>
            <a:endParaRPr lang="fr-FR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Plan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83023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9627" y="1759185"/>
            <a:ext cx="10508184" cy="583675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6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Exemple:</a:t>
            </a:r>
          </a:p>
          <a:p>
            <a:pPr marL="450000" lvl="1" indent="0" algn="just">
              <a:buNone/>
            </a:pPr>
            <a:r>
              <a:rPr lang="fr-FR" sz="26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6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6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6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6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age_du_visiteur</a:t>
            </a:r>
            <a:r>
              <a:rPr lang="fr-FR" sz="26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= 17;</a:t>
            </a:r>
          </a:p>
          <a:p>
            <a:pPr marL="450000" lvl="1" indent="0" algn="just">
              <a:buNone/>
            </a:pPr>
            <a:r>
              <a:rPr lang="fr-FR" sz="26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6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fr-FR" sz="26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age_du_visiteur</a:t>
            </a:r>
            <a:r>
              <a:rPr lang="fr-FR" sz="26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0000" lvl="1" indent="0" algn="just">
              <a:buNone/>
            </a:pPr>
            <a:r>
              <a:rPr lang="fr-FR" sz="26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variables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Afficher le contenu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d’une variable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9179" y="2223543"/>
            <a:ext cx="4704413" cy="19437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8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6070" y="2563318"/>
            <a:ext cx="8723038" cy="4551354"/>
          </a:xfrm>
        </p:spPr>
        <p:txBody>
          <a:bodyPr>
            <a:noAutofit/>
          </a:bodyPr>
          <a:lstStyle/>
          <a:p>
            <a:pPr algn="just"/>
            <a:r>
              <a:rPr lang="fr-FR" sz="22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Méthode 1:</a:t>
            </a:r>
          </a:p>
          <a:p>
            <a:pPr marL="414000" lvl="1" indent="0" algn="just">
              <a:buNone/>
            </a:pP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2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age_du_visiteur</a:t>
            </a: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= 17;</a:t>
            </a:r>
          </a:p>
          <a:p>
            <a:pPr marL="414000" lvl="1" indent="0" algn="just">
              <a:buNone/>
            </a:pP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"Le visiteur a ";</a:t>
            </a:r>
          </a:p>
          <a:p>
            <a:pPr marL="414000" lvl="1" indent="0" algn="just">
              <a:buNone/>
            </a:pP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age_du_visiteur</a:t>
            </a: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14000" lvl="1" indent="0" algn="just">
              <a:buNone/>
            </a:pP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" ans"; ?&gt;</a:t>
            </a:r>
          </a:p>
          <a:p>
            <a:pPr algn="just"/>
            <a:r>
              <a:rPr lang="fr-FR" sz="22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Méthode 2:</a:t>
            </a:r>
          </a:p>
          <a:p>
            <a:pPr marL="414000" lvl="1" indent="0" algn="just">
              <a:buNone/>
            </a:pP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2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age_du_visiteur</a:t>
            </a: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= 17;</a:t>
            </a:r>
          </a:p>
          <a:p>
            <a:pPr marL="414000" lvl="1" indent="0" algn="just">
              <a:buNone/>
            </a:pP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"Le visiteur a $</a:t>
            </a: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age_du_visiteur</a:t>
            </a: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ans"; </a:t>
            </a: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542339" y="3214100"/>
            <a:ext cx="5110015" cy="30935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14000" lvl="1" indent="0" algn="just" defTabSz="914400">
              <a:buNone/>
            </a:pPr>
            <a:r>
              <a:rPr lang="fr-FR" sz="22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Méthode 3:</a:t>
            </a:r>
          </a:p>
          <a:p>
            <a:pPr marL="414000" lvl="1" indent="0" algn="just" defTabSz="914400">
              <a:buNone/>
            </a:pP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2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 defTabSz="914400">
              <a:buNone/>
            </a:pP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age_du_visiteur</a:t>
            </a: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= 17;</a:t>
            </a:r>
          </a:p>
          <a:p>
            <a:pPr marL="414000" lvl="1" indent="0" algn="just" defTabSz="914400">
              <a:buNone/>
            </a:pP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'l\'</a:t>
            </a:r>
            <a:r>
              <a:rPr lang="fr-FR" sz="22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du visiteur est: '.$</a:t>
            </a:r>
            <a:r>
              <a:rPr lang="fr-FR" sz="2200" dirty="0" err="1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age_du_visiteur</a:t>
            </a: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'ans </a:t>
            </a: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';</a:t>
            </a:r>
          </a:p>
          <a:p>
            <a:pPr marL="414000" lvl="1" indent="0" algn="just" defTabSz="914400">
              <a:buNone/>
            </a:pP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14793" y="1379095"/>
            <a:ext cx="1163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 concaténation est l'opération permettant d'assembler les valeurs de plusieurs variables lors de l’affichage. Cette opération se réalise au moyen de l'opérateur de concaténation qui est le point (</a:t>
            </a:r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fr-FR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concaténation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84680" y="3062992"/>
            <a:ext cx="4704413" cy="19437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975421" y="3797510"/>
            <a:ext cx="4704413" cy="20786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39710" y="5501389"/>
            <a:ext cx="5646297" cy="1356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2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734518" y="2458387"/>
            <a:ext cx="6076013" cy="40023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14000" lvl="1" indent="0" algn="just" defTabSz="914400">
              <a:buNone/>
            </a:pPr>
            <a:r>
              <a:rPr lang="fr-FR" sz="22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Méthode 3: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1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b="1" dirty="0" err="1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200" dirty="0" smtClean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i="1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// Déclaration des variables</a:t>
            </a:r>
            <a:endParaRPr lang="fr-FR" sz="2200" dirty="0" smtClean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200" dirty="0" err="1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prenom</a:t>
            </a: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= ‘Alami';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$nom = ‘</a:t>
            </a:r>
            <a:r>
              <a:rPr lang="fr-FR" sz="2200" dirty="0" err="1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Imane</a:t>
            </a: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’;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200" dirty="0" err="1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identite</a:t>
            </a: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= '';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i="1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// On concatène $nom et $</a:t>
            </a:r>
            <a:r>
              <a:rPr lang="fr-FR" sz="2200" i="1" dirty="0" err="1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prenom</a:t>
            </a:r>
            <a:r>
              <a:rPr lang="fr-FR" sz="2200" i="1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dans $</a:t>
            </a:r>
            <a:r>
              <a:rPr lang="fr-FR" sz="2200" i="1" dirty="0" err="1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identite</a:t>
            </a:r>
            <a:endParaRPr lang="fr-FR" sz="2200" dirty="0" smtClean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200" dirty="0" err="1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identite</a:t>
            </a: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= $</a:t>
            </a:r>
            <a:r>
              <a:rPr lang="fr-FR" sz="2200" dirty="0" err="1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prenom</a:t>
            </a: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.' '. $nom;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i="1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// Affiche ‘Alami </a:t>
            </a:r>
            <a:r>
              <a:rPr lang="fr-FR" sz="2200" i="1" dirty="0" err="1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Imane</a:t>
            </a:r>
            <a:r>
              <a:rPr lang="fr-FR" sz="2200" i="1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endParaRPr lang="fr-FR" sz="2200" dirty="0" smtClean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 err="1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  <a:hlinkClick r:id="rId3"/>
              </a:rPr>
              <a:t>echo</a:t>
            </a: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fr-FR" sz="2200" dirty="0" err="1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identite</a:t>
            </a:r>
            <a:r>
              <a:rPr lang="fr-FR" sz="22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1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22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1379095"/>
            <a:ext cx="1194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 concaténation est l'opération permettant d'assembler deux ou plusieurs informations dans une variable. Cette opération se réalise au moyen de l'opérateur de concaténation qui est le point (</a:t>
            </a:r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fr-FR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concaténation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69493" y="2898100"/>
            <a:ext cx="6096002" cy="3457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2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9138" y="2863122"/>
            <a:ext cx="7480698" cy="5307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Exemple de calcul simple:</a:t>
            </a:r>
          </a:p>
          <a:p>
            <a:pPr marL="450000" lvl="1" indent="0" algn="just">
              <a:buNone/>
            </a:pPr>
            <a:r>
              <a:rPr lang="fr-FR" sz="24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56000" lvl="2" indent="0" algn="just">
              <a:buNone/>
            </a:pPr>
            <a:r>
              <a:rPr lang="fr-FR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nombre = 2 + 4;</a:t>
            </a:r>
          </a:p>
          <a:p>
            <a:pPr marL="756000" lvl="2" indent="0" algn="just">
              <a:buNone/>
            </a:pPr>
            <a:r>
              <a:rPr lang="fr-FR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nombre = 5 - 1;</a:t>
            </a:r>
          </a:p>
          <a:p>
            <a:pPr marL="756000" lvl="2" indent="0" algn="just">
              <a:buNone/>
            </a:pPr>
            <a:r>
              <a:rPr lang="fr-FR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nombre = 3 * 5;</a:t>
            </a:r>
          </a:p>
          <a:p>
            <a:pPr marL="756000" lvl="2" indent="0" algn="just">
              <a:buNone/>
            </a:pPr>
            <a:r>
              <a:rPr lang="fr-FR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$nombre = 10 / 2;</a:t>
            </a:r>
          </a:p>
          <a:p>
            <a:pPr marL="756000" lvl="2" indent="0" algn="just">
              <a:buNone/>
            </a:pPr>
            <a:r>
              <a:rPr lang="fr-FR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$nombre = 3 * 5 + 1;</a:t>
            </a:r>
          </a:p>
          <a:p>
            <a:pPr marL="756000" lvl="2" indent="0" algn="just">
              <a:buNone/>
            </a:pPr>
            <a:r>
              <a:rPr lang="fr-FR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nombre = (1 + 2) * 2;</a:t>
            </a:r>
          </a:p>
          <a:p>
            <a:pPr marL="450000" lvl="1" indent="0" algn="just">
              <a:buNone/>
            </a:pPr>
            <a:r>
              <a:rPr lang="fr-FR" sz="24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24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99803" y="1319134"/>
            <a:ext cx="11336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Les variables peuvent contenir des nombres. Il est donc logique que nous puissions opérer</a:t>
            </a:r>
          </a:p>
          <a:p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mathématiquement sur ces valeurs. PHP propose une série d'opérateurs mathématiques </a:t>
            </a:r>
          </a:p>
          <a:p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assurant cela. Il est donc possible d'additionner, diviser, multiplier, ou encore soustraire les</a:t>
            </a:r>
          </a:p>
          <a:p>
            <a:r>
              <a:rPr lang="fr-F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valeurs des variables.</a:t>
            </a:r>
            <a:endParaRPr lang="fr-FR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opérateurs arithmétiques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69493" y="3417756"/>
            <a:ext cx="6096002" cy="34402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543987"/>
            <a:ext cx="10508184" cy="549572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Exemple de calcul avec plusieurs variables: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$nombre = 10;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resultat</a:t>
            </a: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= ($nombre + 5) * $nombre;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Le modulo: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$nombre = 10 % 5;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$nombre = 10 % 3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opérateurs arithmétiques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69493" y="4212236"/>
            <a:ext cx="4791858" cy="17388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42011" y="2023672"/>
            <a:ext cx="5373976" cy="18312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3893" y="1858780"/>
            <a:ext cx="10508184" cy="5441692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fr-FR" sz="1800" b="1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48" y="2479869"/>
            <a:ext cx="6346474" cy="32911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conditions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Les opérateurs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 comparaison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2053651"/>
            <a:ext cx="10508184" cy="371756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Syntaxe: 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La structure if. . . Else:</a:t>
            </a:r>
          </a:p>
          <a:p>
            <a:pPr marL="414000" lvl="1" indent="0" algn="just">
              <a:buNone/>
            </a:pPr>
            <a:r>
              <a:rPr lang="en-US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4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20000" lvl="2" indent="0" algn="just">
              <a:buNone/>
            </a:pPr>
            <a:r>
              <a:rPr lang="en-US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$age = 8;</a:t>
            </a:r>
          </a:p>
          <a:p>
            <a:pPr marL="720000" lvl="2" indent="0" algn="just">
              <a:buNone/>
            </a:pPr>
            <a:r>
              <a:rPr lang="en-US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if ($age &lt;= 12)</a:t>
            </a:r>
          </a:p>
          <a:p>
            <a:pPr marL="720000" lvl="2" indent="0" algn="just">
              <a:buNone/>
            </a:pPr>
            <a:r>
              <a:rPr lang="en-US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080000" lvl="3" indent="0" algn="just">
              <a:buNone/>
            </a:pPr>
            <a:r>
              <a:rPr lang="en-US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echo "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Salut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gamin !";</a:t>
            </a:r>
          </a:p>
          <a:p>
            <a:pPr marL="720000" lvl="2" indent="0" algn="just">
              <a:buNone/>
            </a:pPr>
            <a:r>
              <a:rPr lang="en-US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14000" lvl="1" indent="0" algn="just">
              <a:buNone/>
            </a:pPr>
            <a:r>
              <a:rPr lang="en-US" sz="24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240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conditions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La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structure if… </a:t>
            </a:r>
            <a:r>
              <a:rPr kumimoji="0" lang="fr-FR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else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…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874" y="2533338"/>
            <a:ext cx="5373976" cy="33428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6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2014011"/>
            <a:ext cx="10508184" cy="327751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Syntaxe: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La structure if. . . Else:</a:t>
            </a:r>
          </a:p>
          <a:p>
            <a:pPr marL="414000" lvl="1" indent="0" algn="just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2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20000" lvl="2" indent="0" algn="just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$age = 8;</a:t>
            </a:r>
          </a:p>
          <a:p>
            <a:pPr marL="720000" lvl="2" indent="0" algn="just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if ($age &lt;= 12)</a:t>
            </a:r>
          </a:p>
          <a:p>
            <a:pPr marL="720000" lvl="2" indent="0" algn="just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080000" lvl="3" indent="0" algn="just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 "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Salut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gamin !";</a:t>
            </a:r>
          </a:p>
          <a:p>
            <a:pPr marL="720000" lvl="2" indent="0" algn="just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14000" lvl="1" indent="0" algn="just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22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conditions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La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structure if… </a:t>
            </a:r>
            <a:r>
              <a:rPr kumimoji="0" lang="fr-FR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else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…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1874" y="2488367"/>
            <a:ext cx="5373976" cy="338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813810"/>
            <a:ext cx="10508184" cy="537028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</a:t>
            </a:r>
            <a:endParaRPr lang="fr-FR" sz="2000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8;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&lt;= 12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endParaRPr lang="fr-FR" sz="20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"Salut gamin ! Bienvenue sur mon site !&lt;</a:t>
            </a: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/&gt;";</a:t>
            </a:r>
          </a:p>
          <a:p>
            <a:pPr marL="414000" lvl="1" indent="0" algn="just">
              <a:buNone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autorisation_entrer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"Oui" ;}</a:t>
            </a:r>
          </a:p>
          <a:p>
            <a:pPr marL="414000" lvl="1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414000" lvl="1" indent="0" algn="just">
              <a:buNone/>
            </a:pP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"Ceci est un site pour enfants, vous êtes trop vieux pour pouvoir entrer. Au revoir !&lt;</a:t>
            </a: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/&gt;";</a:t>
            </a:r>
          </a:p>
          <a:p>
            <a:pPr marL="414000" lvl="1" indent="0" algn="just">
              <a:buNone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autorisation_entrer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"Non"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14000" lvl="1" indent="0" algn="just">
              <a:buNone/>
            </a:pP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fr-FR" sz="20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"Avez-vous l’autorisation d’entrer ? La réponse est : $</a:t>
            </a:r>
            <a:r>
              <a:rPr lang="fr-FR" sz="2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autorisation_entrer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1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conditions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La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structure if… </a:t>
            </a:r>
            <a:r>
              <a:rPr kumimoji="0" lang="fr-FR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else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…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1874" y="2323475"/>
            <a:ext cx="10785424" cy="4534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4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5669" y="1963711"/>
            <a:ext cx="10508184" cy="5220382"/>
          </a:xfrm>
        </p:spPr>
        <p:txBody>
          <a:bodyPr>
            <a:noAutofit/>
          </a:bodyPr>
          <a:lstStyle/>
          <a:p>
            <a:pPr marL="36900" indent="0"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2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if ($</a:t>
            </a:r>
            <a:r>
              <a:rPr lang="fr-FR" sz="22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autorisation_entrer</a:t>
            </a: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== "Oui") {</a:t>
            </a:r>
          </a:p>
          <a:p>
            <a:pPr marL="720000" lvl="2" indent="0" algn="just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// instructions à exécuter quand on est autorisé à entrer</a:t>
            </a:r>
          </a:p>
          <a:p>
            <a:pPr marL="414000" lvl="1" indent="0" algn="just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14000" lvl="1" indent="0" algn="just">
              <a:buNone/>
            </a:pPr>
            <a:r>
              <a:rPr lang="fr-FR" sz="22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($</a:t>
            </a:r>
            <a:r>
              <a:rPr lang="fr-FR" sz="22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autorisation_entrer</a:t>
            </a: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== "Non")</a:t>
            </a:r>
          </a:p>
          <a:p>
            <a:pPr marL="720000" lvl="2" indent="0" algn="just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// instructions à exécuter quand on n’est pas autorisé à entrer</a:t>
            </a:r>
          </a:p>
          <a:p>
            <a:pPr marL="414000" lvl="1" indent="0" algn="just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14000" lvl="1" indent="0" algn="just">
              <a:buNone/>
            </a:pPr>
            <a:r>
              <a:rPr lang="fr-FR" sz="22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</a:t>
            </a:r>
            <a:endParaRPr lang="fr-FR" sz="22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720000" lvl="2" indent="0" algn="just">
              <a:buNone/>
            </a:pPr>
            <a:r>
              <a:rPr lang="fr-FR" sz="22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"Euh, je ne connais pas ton âge, tu peux me le rappeler s’il te plaît ? ";}</a:t>
            </a:r>
          </a:p>
          <a:p>
            <a:pPr marL="36900" indent="0" algn="just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conditions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La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structure if… </a:t>
            </a:r>
            <a:r>
              <a:rPr kumimoji="0" lang="fr-FR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else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…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1874" y="1933731"/>
            <a:ext cx="10785424" cy="49242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2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861037"/>
            <a:ext cx="10353762" cy="433973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Pour créer un </a:t>
            </a:r>
            <a:r>
              <a:rPr lang="fr-F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site statique : 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 utilise HTML </a:t>
            </a:r>
            <a:r>
              <a:rPr lang="fr-F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et CSS</a:t>
            </a:r>
            <a:endParaRPr lang="fr-FR" sz="2800" dirty="0" smtClean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58" y="3022531"/>
            <a:ext cx="8732753" cy="28131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Introduction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83023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9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0237" y="1798820"/>
            <a:ext cx="10508184" cy="5473504"/>
          </a:xfrm>
        </p:spPr>
        <p:txBody>
          <a:bodyPr>
            <a:noAutofit/>
          </a:bodyPr>
          <a:lstStyle/>
          <a:p>
            <a:pPr marL="36900" indent="0" algn="just">
              <a:buNone/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 cas des booléens:</a:t>
            </a:r>
          </a:p>
          <a:p>
            <a:pPr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1: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if ($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autorisation_entrer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 marL="36900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"Bienvenue";}</a:t>
            </a:r>
          </a:p>
          <a:p>
            <a:pPr marL="36900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($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autorisation_entrer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== false){</a:t>
            </a:r>
          </a:p>
          <a:p>
            <a:pPr marL="36900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"T’as pas le droit d’entrer !";}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 marL="36900" indent="0" algn="just">
              <a:buNone/>
            </a:pPr>
            <a:endParaRPr lang="fr-FR" sz="1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30</a:t>
            </a:fld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696974" y="1903751"/>
            <a:ext cx="5847952" cy="53764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 2:</a:t>
            </a:r>
          </a:p>
          <a:p>
            <a:pPr marL="414000" lvl="1" indent="0" algn="just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2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if ($</a:t>
            </a:r>
            <a:r>
              <a:rPr lang="fr-FR" sz="22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autorisation_entrer</a:t>
            </a: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720000" lvl="2" indent="0" algn="just">
              <a:buNone/>
            </a:pPr>
            <a:r>
              <a:rPr lang="fr-FR" sz="22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"Bienvenue "; }</a:t>
            </a:r>
          </a:p>
          <a:p>
            <a:pPr marL="414000" lvl="1" indent="0" algn="just">
              <a:buNone/>
            </a:pPr>
            <a:r>
              <a:rPr lang="fr-FR" sz="22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414000" lvl="1" indent="0" algn="just">
              <a:buNone/>
            </a:pPr>
            <a:r>
              <a:rPr lang="fr-FR" sz="22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"T’as pas le droit d’entrer !"; </a:t>
            </a:r>
            <a:endParaRPr lang="fr-FR" sz="2200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fr-FR" sz="22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5715922" y="3125054"/>
            <a:ext cx="919724" cy="3850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conditions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La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structure if… </a:t>
            </a:r>
            <a:r>
              <a:rPr kumimoji="0" lang="fr-FR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else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…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9824" y="2773180"/>
            <a:ext cx="4901784" cy="28631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897974" y="2415915"/>
            <a:ext cx="4901784" cy="40848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7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1500" y="2023672"/>
            <a:ext cx="10508184" cy="511229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Des conditions multiples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6900" indent="0" algn="just">
              <a:buNone/>
            </a:pP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endParaRPr lang="fr-FR" sz="2400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</a:t>
            </a:r>
          </a:p>
          <a:p>
            <a:pPr marL="414000" lvl="1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if ($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&lt;= 12 AND $sexe == "garçon“){</a:t>
            </a:r>
          </a:p>
          <a:p>
            <a:pPr marL="414000" lvl="1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"Bienvenue sur le site de Super Mario!";}</a:t>
            </a:r>
          </a:p>
          <a:p>
            <a:pPr marL="414000" lvl="1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($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&lt;= 12 AND $sexe == "fille“){</a:t>
            </a:r>
          </a:p>
          <a:p>
            <a:pPr marL="414000" lvl="1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"C’est pas un site pour les filles ici, retourne jouer à la Barbie !"; }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1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30" y="2552684"/>
            <a:ext cx="6286797" cy="10118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conditions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La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structure if… </a:t>
            </a:r>
            <a:r>
              <a:rPr kumimoji="0" lang="fr-FR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else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…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4420" y="4212236"/>
            <a:ext cx="9428812" cy="26457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5037" y="2038662"/>
            <a:ext cx="4636773" cy="4538601"/>
          </a:xfrm>
          <a:ln>
            <a:noFill/>
          </a:ln>
        </p:spPr>
        <p:txBody>
          <a:bodyPr>
            <a:noAutofit/>
          </a:bodyPr>
          <a:lstStyle/>
          <a:p>
            <a:pPr marL="36900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if ($note == 0){</a:t>
            </a:r>
          </a:p>
          <a:p>
            <a:pPr marL="36900" indent="0" algn="just">
              <a:buNone/>
            </a:pP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"Tu es nul!!!";}</a:t>
            </a:r>
          </a:p>
          <a:p>
            <a:pPr marL="36900" indent="0" algn="just">
              <a:buNone/>
            </a:pP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($note == 5){</a:t>
            </a:r>
          </a:p>
          <a:p>
            <a:pPr marL="36900" indent="0" algn="just">
              <a:buNone/>
            </a:pP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"Tu es très mauvais"; }</a:t>
            </a:r>
          </a:p>
          <a:p>
            <a:pPr marL="36900" indent="0" algn="just">
              <a:buNone/>
            </a:pP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($note == 7){</a:t>
            </a:r>
          </a:p>
          <a:p>
            <a:pPr marL="36900" indent="0" algn="just">
              <a:buNone/>
            </a:pP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"Tu es mauvais"; }</a:t>
            </a:r>
          </a:p>
          <a:p>
            <a:pPr marL="36900" indent="0" algn="just">
              <a:buNone/>
            </a:pP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($note == 10){</a:t>
            </a:r>
          </a:p>
          <a:p>
            <a:pPr marL="36900" indent="0" algn="just">
              <a:buNone/>
            </a:pP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"Tu as pile poil la moyenne, c’est un peu juste..."; }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798617" y="2203553"/>
            <a:ext cx="6224942" cy="4405793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($note == 12){</a:t>
            </a:r>
          </a:p>
          <a:p>
            <a:pPr marL="36900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"Tu es assez bon"; }</a:t>
            </a:r>
          </a:p>
          <a:p>
            <a:pPr marL="36900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($note == 16){</a:t>
            </a:r>
          </a:p>
          <a:p>
            <a:pPr marL="36900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"Tu te débrouilles très bien !"; }</a:t>
            </a:r>
          </a:p>
          <a:p>
            <a:pPr marL="36900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($note == 20) {</a:t>
            </a:r>
          </a:p>
          <a:p>
            <a:pPr marL="36900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"Excellent travail, c’est parfait !"; }</a:t>
            </a:r>
          </a:p>
          <a:p>
            <a:pPr marL="36900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36900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"Désolé, je n’ai pas de message à afficher pour cette note"; }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conditions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switch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2110" y="1933731"/>
            <a:ext cx="11599890" cy="49242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873" y="1993692"/>
            <a:ext cx="4954644" cy="4560795"/>
          </a:xfrm>
          <a:ln>
            <a:noFill/>
          </a:ln>
        </p:spPr>
        <p:txBody>
          <a:bodyPr>
            <a:noAutofit/>
          </a:bodyPr>
          <a:lstStyle/>
          <a:p>
            <a:pPr marL="36900" indent="0" algn="just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$note = 10;</a:t>
            </a:r>
          </a:p>
          <a:p>
            <a:pPr marL="36900" indent="0" algn="just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switch ($note){</a:t>
            </a:r>
          </a:p>
          <a:p>
            <a:pPr marL="36900" indent="0" algn="just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case 0:</a:t>
            </a:r>
          </a:p>
          <a:p>
            <a:pPr marL="36900" indent="0" algn="just">
              <a:buNone/>
            </a:pPr>
            <a:r>
              <a:rPr lang="fr-FR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"Tu es vraiment un gros Zér0 !!!";</a:t>
            </a:r>
          </a:p>
          <a:p>
            <a:pPr marL="36900" indent="0" algn="just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marL="36900" indent="0" algn="just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case 5:</a:t>
            </a:r>
          </a:p>
          <a:p>
            <a:pPr marL="36900" indent="0" algn="just">
              <a:buNone/>
            </a:pPr>
            <a:r>
              <a:rPr lang="fr-FR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"Tu es très mauvais";</a:t>
            </a:r>
          </a:p>
          <a:p>
            <a:pPr marL="36900" indent="0" algn="just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marL="36900" indent="0" algn="just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case 7:</a:t>
            </a:r>
          </a:p>
          <a:p>
            <a:pPr marL="36900" indent="0" algn="just">
              <a:buNone/>
            </a:pPr>
            <a:r>
              <a:rPr lang="fr-FR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"Tu es mauvais";</a:t>
            </a:r>
          </a:p>
          <a:p>
            <a:pPr marL="36900" indent="0" algn="just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marL="36900" indent="0" algn="just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case 10:</a:t>
            </a:r>
          </a:p>
          <a:p>
            <a:pPr marL="36900" indent="0" algn="just">
              <a:buNone/>
            </a:pPr>
            <a:r>
              <a:rPr lang="fr-FR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"Tu as pile poil la moyenne, c’est un peu juste...";</a:t>
            </a:r>
          </a:p>
          <a:p>
            <a:pPr marL="36900" indent="0" algn="just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break;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798617" y="1963711"/>
            <a:ext cx="6224942" cy="4894289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 defTabSz="914400">
              <a:buNone/>
            </a:pP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12:</a:t>
            </a:r>
          </a:p>
          <a:p>
            <a:pPr marL="36900" indent="0" algn="just" defTabSz="914400">
              <a:buNone/>
            </a:pPr>
            <a:r>
              <a:rPr lang="fr-FR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"Tu es assez bon";</a:t>
            </a:r>
          </a:p>
          <a:p>
            <a:pPr marL="36900" indent="0" algn="just" defTabSz="914400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marL="36900" indent="0" algn="just" defTabSz="914400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case 16:</a:t>
            </a:r>
          </a:p>
          <a:p>
            <a:pPr marL="36900" indent="0" algn="just" defTabSz="914400">
              <a:buNone/>
            </a:pPr>
            <a:r>
              <a:rPr lang="fr-FR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"Tu te débrouilles très bien !";</a:t>
            </a:r>
          </a:p>
          <a:p>
            <a:pPr marL="36900" indent="0" algn="just" defTabSz="914400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marL="36900" indent="0" algn="just" defTabSz="914400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case 20:</a:t>
            </a:r>
          </a:p>
          <a:p>
            <a:pPr marL="36900" indent="0" algn="just" defTabSz="914400">
              <a:buNone/>
            </a:pPr>
            <a:r>
              <a:rPr lang="fr-FR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"Excellent travail, c’est parfait !";</a:t>
            </a:r>
          </a:p>
          <a:p>
            <a:pPr marL="36900" indent="0" algn="just" defTabSz="914400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marL="36900" indent="0" algn="just" defTabSz="914400">
              <a:buNone/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default: </a:t>
            </a:r>
            <a:r>
              <a:rPr lang="fr-FR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"Désolé, je n’ai pas de message à afficher pour cette note"; </a:t>
            </a:r>
            <a:endParaRPr lang="fr-FR" sz="1800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 defTabSz="914400">
              <a:buNone/>
            </a:pP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conditions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switch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851" y="1963711"/>
            <a:ext cx="11752289" cy="48942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4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6700" y="2038662"/>
            <a:ext cx="10835024" cy="481933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Un ternaire </a:t>
            </a:r>
            <a:r>
              <a:rPr lang="fr-FR" sz="2400" i="1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st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une condition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condensée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qui fait deux choses sur une seule ligne :</a:t>
            </a:r>
          </a:p>
          <a:p>
            <a:pPr lvl="1" algn="just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teste la valeur d’une variable dans une condition ;</a:t>
            </a:r>
          </a:p>
          <a:p>
            <a:pPr lvl="1" algn="just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affecte une valeur à une variable selon que la condition est vraie ou non.</a:t>
            </a:r>
          </a:p>
          <a:p>
            <a:pPr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Exemple: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24;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if ($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&gt;= 18){</a:t>
            </a:r>
          </a:p>
          <a:p>
            <a:pPr marL="720000" lvl="2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$majeur =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pPr marL="414000" lvl="1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720000" lvl="2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$majeur = false;}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1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809610" y="3912432"/>
            <a:ext cx="5253790" cy="32620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age = 24;</a:t>
            </a:r>
          </a:p>
          <a:p>
            <a:pPr marL="36900" indent="0"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majeur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($age &gt;= 18) ? true : false;</a:t>
            </a:r>
          </a:p>
          <a:p>
            <a:pPr marL="36900" indent="0"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1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conditions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ternaires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4851" y="3852472"/>
            <a:ext cx="11752289" cy="30055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7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909888"/>
            <a:ext cx="12192000" cy="970450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Les </a:t>
            </a:r>
            <a:r>
              <a:rPr lang="fr-FR" dirty="0" smtClean="0"/>
              <a:t>boucles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8996" y="1993692"/>
            <a:ext cx="10835024" cy="299803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d’une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boucle simple :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endParaRPr lang="fr-FR" sz="2400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continuer_boucle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20000" lvl="2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20000" lvl="2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instructions à exécuter dans la boucle</a:t>
            </a:r>
          </a:p>
          <a:p>
            <a:pPr marL="720000" lvl="2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1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boucles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boucle </a:t>
            </a:r>
            <a:r>
              <a:rPr lang="fr-FR" sz="2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while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79487" y="2683239"/>
            <a:ext cx="6700605" cy="30055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2743" y="1933731"/>
            <a:ext cx="10835024" cy="4452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d’une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boucle simple :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endParaRPr lang="fr-FR" sz="2400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continuer_boucle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20000" lvl="2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20000" lvl="2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instructions à exécuter dans la boucle</a:t>
            </a:r>
          </a:p>
          <a:p>
            <a:pPr marL="720000" lvl="2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1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365" y="1778669"/>
            <a:ext cx="4210050" cy="2819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boucles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1142984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boucle </a:t>
            </a:r>
            <a:r>
              <a:rPr lang="fr-FR" sz="2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while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79487" y="2683238"/>
            <a:ext cx="6700605" cy="32078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1101" y="2053652"/>
            <a:ext cx="5390752" cy="435709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boucle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for: 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endParaRPr lang="fr-FR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nombre_de_lignes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pPr marL="414000" lvl="1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($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nombre_de_lignes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&lt;= 100)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14000" lvl="1" indent="0" algn="just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’Ceci est la ligne n°’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 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nombre_de_lignes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. ’&lt;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/&gt;’;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nombre_de_lignes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fr-FR" sz="1400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561405" y="1978702"/>
            <a:ext cx="5390752" cy="4214590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fr-FR" sz="1200" b="1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 defTabSz="914400">
              <a:buNone/>
            </a:pPr>
            <a:endParaRPr lang="fr-FR" sz="2400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 defTabSz="914400">
              <a:buNone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14000" lvl="1" indent="0" algn="just" defTabSz="914400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for ($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nombre_de_lignes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1; 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nombre_de_lignes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&lt;= 100; 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nombre_de_lignes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++) </a:t>
            </a:r>
          </a:p>
          <a:p>
            <a:pPr marL="414000" lvl="1" indent="0" algn="just" defTabSz="914400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414000" lvl="1" indent="0" algn="just" defTabSz="914400">
              <a:buNone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’Ceci est la ligne n°’ . $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nombre_de_lignes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. ’&lt;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/&gt;’; </a:t>
            </a:r>
          </a:p>
          <a:p>
            <a:pPr marL="414000" lvl="1" indent="0" algn="just" defTabSz="914400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414000" lvl="1" indent="0" algn="just" defTabSz="914400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 </a:t>
            </a:r>
          </a:p>
        </p:txBody>
      </p:sp>
      <p:sp>
        <p:nvSpPr>
          <p:cNvPr id="8" name="Double flèche horizontale 7"/>
          <p:cNvSpPr/>
          <p:nvPr/>
        </p:nvSpPr>
        <p:spPr>
          <a:xfrm>
            <a:off x="5406189" y="3513221"/>
            <a:ext cx="1395059" cy="609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boucles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18795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boucle for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4715" y="2683239"/>
            <a:ext cx="4796853" cy="3837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760564" y="2683238"/>
            <a:ext cx="5186597" cy="4174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8" name="Double flèche horizontale 7"/>
          <p:cNvSpPr/>
          <p:nvPr/>
        </p:nvSpPr>
        <p:spPr>
          <a:xfrm>
            <a:off x="5406189" y="3513221"/>
            <a:ext cx="1395059" cy="609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31" y="2068643"/>
            <a:ext cx="3981450" cy="47893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boucles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18795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boucle for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2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685" y="1861037"/>
            <a:ext cx="10787872" cy="433973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Pour créer un </a:t>
            </a:r>
            <a:r>
              <a:rPr lang="fr-F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site 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dynamique </a:t>
            </a:r>
            <a:r>
              <a:rPr lang="fr-F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 utilise HTML, CSS, PHP  ( Base de donnée 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MySQL).</a:t>
            </a:r>
            <a:endParaRPr lang="fr-FR" sz="2800" dirty="0" smtClean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57" y="3448602"/>
            <a:ext cx="9425253" cy="2752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Introduction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083023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6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4811" y="1733599"/>
            <a:ext cx="10353762" cy="1395663"/>
          </a:xfrm>
        </p:spPr>
        <p:txBody>
          <a:bodyPr>
            <a:normAutofit/>
          </a:bodyPr>
          <a:lstStyle/>
          <a:p>
            <a:pPr algn="ctr"/>
            <a:r>
              <a:rPr lang="fr-FR" sz="22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Comment savoir lequel prendre quand je dois choisir entre un </a:t>
            </a:r>
            <a:r>
              <a:rPr lang="fr-FR" sz="2200" b="1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while</a:t>
            </a:r>
            <a:r>
              <a:rPr lang="fr-FR" sz="22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et un for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46418" y="3035113"/>
            <a:ext cx="109109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à utiliser de préférence lorsqu'on ne sait pas 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 avance 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combien de fois la boucle doit être répétée 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Font typeface="Arial" pitchFamily="34" charset="0"/>
              <a:buChar char="•"/>
            </a:pPr>
            <a:endParaRPr lang="fr-FR" sz="22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à utiliser lorsqu'on veut répéter des instructions un nombre précis de fois.</a:t>
            </a:r>
          </a:p>
          <a:p>
            <a:pPr>
              <a:buFont typeface="Arial" pitchFamily="34" charset="0"/>
              <a:buChar char="•"/>
            </a:pPr>
            <a:endParaRPr lang="fr-FR" sz="2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boucles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18795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Choisir </a:t>
            </a:r>
            <a:r>
              <a:rPr lang="fr-FR" sz="2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while</a:t>
            </a: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ou for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1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909888"/>
            <a:ext cx="12192000" cy="970450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Les </a:t>
            </a:r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1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448" y="1953099"/>
            <a:ext cx="10835024" cy="4904901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fonction est une série d’instructions qui effectue des actions et qui retourne une valeur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est conseillé de vérifier s’il n’existe pas une fonction qui permet de faire les opérations que vous voulez, si la fonction n’existe pas, vous pouvez la créer.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fonctions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8795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3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122" y="1953099"/>
            <a:ext cx="10835024" cy="490490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Exemple1:</a:t>
            </a:r>
          </a:p>
          <a:p>
            <a:pPr algn="just">
              <a:buNone/>
            </a:pP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56000" lvl="2" indent="0" algn="just">
              <a:buNone/>
            </a:pP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calculCarre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450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 algn="just">
              <a:buNone/>
            </a:pPr>
            <a:endParaRPr lang="fr-FR" sz="22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Exemple2:</a:t>
            </a:r>
          </a:p>
          <a:p>
            <a:pPr algn="just">
              <a:buNone/>
            </a:pP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56000" lvl="2" indent="0" algn="just">
              <a:buNone/>
            </a:pP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calculCarre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(4);</a:t>
            </a:r>
          </a:p>
          <a:p>
            <a:pPr marL="450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fonctions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8795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Appel d’une fonction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715" y="2683239"/>
            <a:ext cx="4796853" cy="1424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9706" y="4931764"/>
            <a:ext cx="4796853" cy="15439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9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122" y="1953099"/>
            <a:ext cx="10835024" cy="490490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 3</a:t>
            </a:r>
          </a:p>
          <a:p>
            <a:pPr algn="just">
              <a:buNone/>
            </a:pPr>
            <a:endParaRPr lang="fr-FR" sz="2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fonctionImaginaire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(17, ’Vert’, 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, 41.7);</a:t>
            </a:r>
          </a:p>
          <a:p>
            <a:pPr marL="450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18795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Appel d’une fonction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fonctions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715" y="3028012"/>
            <a:ext cx="5966085" cy="1364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8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5037" y="2158585"/>
            <a:ext cx="10835024" cy="438851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Deux types de fonctions :</a:t>
            </a:r>
          </a:p>
          <a:p>
            <a:pPr lvl="1" algn="just"/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celles 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qui ne retournent aucune valeur ;</a:t>
            </a:r>
          </a:p>
          <a:p>
            <a:pPr lvl="1" algn="just"/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celles 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qui retournent une valeur.</a:t>
            </a:r>
          </a:p>
          <a:p>
            <a:pPr algn="just">
              <a:buNone/>
            </a:pPr>
            <a:endParaRPr lang="fr-FR" sz="22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Exemple:</a:t>
            </a:r>
          </a:p>
          <a:p>
            <a:pPr algn="just">
              <a:buNone/>
            </a:pP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$superficie = 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calculCarre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(4);</a:t>
            </a:r>
          </a:p>
          <a:p>
            <a:pPr marL="450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118795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8"/>
          <p:cNvSpPr txBox="1">
            <a:spLocks/>
          </p:cNvSpPr>
          <p:nvPr/>
        </p:nvSpPr>
        <p:spPr>
          <a:xfrm>
            <a:off x="-1" y="979177"/>
            <a:ext cx="8619345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Récupérer la valeur de retour de la fonction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fonctions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4518" y="4512038"/>
            <a:ext cx="5966085" cy="1364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1291" y="2209772"/>
            <a:ext cx="10835024" cy="2437179"/>
          </a:xfrm>
        </p:spPr>
        <p:txBody>
          <a:bodyPr>
            <a:noAutofit/>
          </a:bodyPr>
          <a:lstStyle/>
          <a:p>
            <a:pPr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 propose des centaines de fonctions prêtes à l’emploi;</a:t>
            </a:r>
          </a:p>
          <a:p>
            <a:pPr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Les fonctions PHP couvrent la quasi-totalité de nos besoins.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118795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fonctions prêtes à l’emploi de </a:t>
            </a:r>
            <a:r>
              <a:rPr lang="fr-FR" sz="2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php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fonctions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122" y="1858780"/>
            <a:ext cx="10835024" cy="4576026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fr-FR" sz="2400" b="1" dirty="0" smtClean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600" b="1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fr-FR" sz="26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: longueur d’une chaîne</a:t>
            </a:r>
          </a:p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 :</a:t>
            </a:r>
          </a:p>
          <a:p>
            <a:pPr algn="just">
              <a:buNone/>
            </a:pP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$phrase = 'Bonjour je m \'appelle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afaf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';</a:t>
            </a:r>
          </a:p>
          <a:p>
            <a:pPr marL="450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$longueur =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($phrase);</a:t>
            </a:r>
          </a:p>
          <a:p>
            <a:pPr marL="450000" lvl="1" indent="0" algn="just">
              <a:buNone/>
            </a:pP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'La phrase ci-dessous comporte ' . $longueur . 'caractères :&lt;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/&gt;' . $phrase;</a:t>
            </a:r>
          </a:p>
          <a:p>
            <a:pPr marL="450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118795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Traitement des chaines de caractères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fonctions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9469" y="4092314"/>
            <a:ext cx="10298242" cy="2248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2309" y="2188564"/>
            <a:ext cx="10835024" cy="323427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600" b="1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str_replace</a:t>
            </a:r>
            <a:r>
              <a:rPr lang="fr-FR" sz="26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: rechercher et remplacer</a:t>
            </a:r>
          </a:p>
          <a:p>
            <a:pPr algn="just">
              <a:buNone/>
            </a:pPr>
            <a:endParaRPr lang="fr-FR" b="1" dirty="0" smtClean="0">
              <a:effectLst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Exemple:</a:t>
            </a:r>
          </a:p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ma_variable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str_replace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('b', 'p', '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bim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bam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boum');</a:t>
            </a:r>
          </a:p>
          <a:p>
            <a:pPr marL="450000" lvl="1" indent="0" algn="just">
              <a:buNone/>
            </a:pP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ma_variable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0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118795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Traitement des chaines de caractères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fonctions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9548" y="4107304"/>
            <a:ext cx="6805534" cy="19337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3375" y="2053652"/>
            <a:ext cx="10835024" cy="4541575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str_shuffle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: mélanger les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lettres</a:t>
            </a:r>
          </a:p>
          <a:p>
            <a:pPr algn="just">
              <a:buNone/>
            </a:pP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Exemple:</a:t>
            </a:r>
          </a:p>
          <a:p>
            <a:pPr algn="just">
              <a:buNone/>
            </a:pP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$chaine = '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abcdef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';</a:t>
            </a: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chaine =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str_shuffle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($chaine);</a:t>
            </a:r>
          </a:p>
          <a:p>
            <a:pPr marL="450000" lvl="1" indent="0" algn="just">
              <a:buNone/>
            </a:pP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$chaine;</a:t>
            </a:r>
          </a:p>
          <a:p>
            <a:pPr marL="450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18795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Traitement des chaines de caractères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fonctions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9390" y="3717559"/>
            <a:ext cx="5696262" cy="24284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858780"/>
            <a:ext cx="10353762" cy="4581776"/>
          </a:xfrm>
        </p:spPr>
        <p:txBody>
          <a:bodyPr>
            <a:noAutofit/>
          </a:bodyPr>
          <a:lstStyle/>
          <a:p>
            <a:pPr algn="just"/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PHP (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Hypertext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Preprocessor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) est un langage interprété de script exécuté du côté serveur qui permet de rendre votre site dynamique. </a:t>
            </a:r>
            <a:endParaRPr lang="fr-FR" sz="2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PHP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est associé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plupart du temps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à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base de données pour concevoir des sites capables de stocker tout le flot de données qu’ils reçoivent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PHP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peut être utilisé pour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enregistrer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 informations dans des bases de données à l'aide de formulaire de saisie, pour interroger les bases de données et pour générer la page web de résultats</a:t>
            </a: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Introduction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83023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3375" y="2218544"/>
            <a:ext cx="10835024" cy="432855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strtolower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: écrire en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minuscules</a:t>
            </a:r>
          </a:p>
          <a:p>
            <a:pPr algn="just"/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Exemple:</a:t>
            </a:r>
          </a:p>
          <a:p>
            <a:pPr algn="just">
              <a:buNone/>
            </a:pP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0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$chaine = 'JE M\'APPELLE AFAF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';</a:t>
            </a:r>
          </a:p>
          <a:p>
            <a:pPr marL="450000" lvl="1" indent="0"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chaine =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strtolower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($chaine);</a:t>
            </a:r>
          </a:p>
          <a:p>
            <a:pPr marL="450000" lvl="1" indent="0" algn="just">
              <a:buNone/>
            </a:pP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$chaine;</a:t>
            </a:r>
          </a:p>
          <a:p>
            <a:pPr marL="450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18795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Traitement des chaines de caractères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fonctions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4519" y="3897442"/>
            <a:ext cx="5966085" cy="22785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2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3164" y="1993692"/>
            <a:ext cx="10835024" cy="439298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200" b="1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strtoupper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: écrire en 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MAJUSCULE</a:t>
            </a:r>
          </a:p>
          <a:p>
            <a:pPr algn="just">
              <a:buNone/>
            </a:pP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Exemple:</a:t>
            </a:r>
          </a:p>
          <a:p>
            <a:pPr algn="just"/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$chaine = ' je m\'appelle 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afaf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';</a:t>
            </a:r>
          </a:p>
          <a:p>
            <a:pPr marL="414000" lvl="1" indent="0"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chaine = 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strtoupper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($chaine);</a:t>
            </a:r>
          </a:p>
          <a:p>
            <a:pPr marL="414000" lvl="1" indent="0" algn="just">
              <a:buNone/>
            </a:pP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$chaine;</a:t>
            </a:r>
          </a:p>
          <a:p>
            <a:pPr marL="414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21793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Traitement des chaines de caractères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fonctions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587" y="3582648"/>
            <a:ext cx="5966085" cy="2203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6544" y="1948721"/>
            <a:ext cx="6233901" cy="470095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b="1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: pour récupérer la date</a:t>
            </a:r>
          </a:p>
          <a:p>
            <a:pPr algn="just">
              <a:buNone/>
            </a:pPr>
            <a:endParaRPr lang="fr-FR" sz="22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endParaRPr lang="en-US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annee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date('Y');</a:t>
            </a:r>
          </a:p>
          <a:p>
            <a:pPr marL="414000" lvl="1" indent="0" algn="just">
              <a:buNone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mois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= date('m');</a:t>
            </a:r>
          </a:p>
          <a:p>
            <a:pPr marL="414000" lvl="1" indent="0" algn="just">
              <a:buNone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$jour = date('d');</a:t>
            </a:r>
          </a:p>
          <a:p>
            <a:pPr marL="414000" lvl="1" indent="0" algn="just">
              <a:buNone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2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annee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'.$</a:t>
            </a:r>
            <a:r>
              <a:rPr lang="en-US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annee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.'&lt;</a:t>
            </a:r>
            <a:r>
              <a:rPr lang="en-US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/&gt;';</a:t>
            </a:r>
          </a:p>
          <a:p>
            <a:pPr marL="414000" lvl="1" indent="0" algn="just">
              <a:buNone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2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mois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'.$</a:t>
            </a:r>
            <a:r>
              <a:rPr lang="en-US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mois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.'&lt;</a:t>
            </a:r>
            <a:r>
              <a:rPr lang="en-US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/&gt;';</a:t>
            </a:r>
          </a:p>
          <a:p>
            <a:pPr marL="414000" lvl="1" indent="0" algn="just">
              <a:buNone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'jour '.$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jour.'&lt;</a:t>
            </a:r>
            <a:r>
              <a:rPr lang="en-US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/&gt;';</a:t>
            </a:r>
          </a:p>
          <a:p>
            <a:pPr marL="414000" lvl="1" indent="0" algn="just">
              <a:buNone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52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825" y="3362934"/>
            <a:ext cx="4213556" cy="3061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21793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Récupérer la date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fonctions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4617" y="3462727"/>
            <a:ext cx="5966085" cy="3395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8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295" y="2098623"/>
            <a:ext cx="5342021" cy="428613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xemple 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: fonction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DireSalut</a:t>
            </a: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endParaRPr lang="fr-FR" sz="22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$nom = ’Laila’;</a:t>
            </a:r>
          </a:p>
          <a:p>
            <a:pPr marL="414000" lvl="1" indent="0" algn="just">
              <a:buNone/>
            </a:pP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’Salut, ’ . $nom . ’ !&lt;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/&gt;’;</a:t>
            </a:r>
          </a:p>
          <a:p>
            <a:pPr marL="414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$nom = ’Ali’;</a:t>
            </a:r>
          </a:p>
          <a:p>
            <a:pPr marL="414000" lvl="1" indent="0" algn="just">
              <a:buNone/>
            </a:pP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’ Salut, ’ . $nom . ’ !&lt;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/&gt;’;</a:t>
            </a:r>
          </a:p>
          <a:p>
            <a:pPr marL="414000" lvl="1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$nom = ’Hamza’;</a:t>
            </a:r>
          </a:p>
          <a:p>
            <a:pPr marL="414000" lvl="1" indent="0" algn="just">
              <a:buNone/>
            </a:pP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’ Salut, ’ . $nom . ’ !&lt;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/&gt;’;</a:t>
            </a:r>
          </a:p>
          <a:p>
            <a:pPr marL="36900" indent="0" algn="just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53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433332" y="2758190"/>
            <a:ext cx="5487004" cy="3690736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900" indent="0">
              <a:buNone/>
            </a:pP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DireSalut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($nom) { </a:t>
            </a:r>
          </a:p>
          <a:p>
            <a:pPr marL="36900" indent="0">
              <a:buNone/>
            </a:pP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’Bonjour ’ . $nom . ’ !&lt;</a:t>
            </a: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/&gt;’; </a:t>
            </a:r>
          </a:p>
          <a:p>
            <a:pPr marL="36900" indent="0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36900" indent="0">
              <a:buNone/>
            </a:pP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DireSalut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(’Laila’); </a:t>
            </a:r>
          </a:p>
          <a:p>
            <a:pPr marL="36900" indent="0">
              <a:buNone/>
            </a:pPr>
            <a:r>
              <a:rPr lang="fr-FR" sz="22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DireSalut</a:t>
            </a: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(’Ali’); </a:t>
            </a:r>
          </a:p>
          <a:p>
            <a:pPr marL="36900" indent="0">
              <a:buNone/>
            </a:pP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DireSalut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(Afaf’); </a:t>
            </a:r>
            <a:endParaRPr lang="fr-FR" sz="22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900" indent="0">
              <a:buNone/>
            </a:pPr>
            <a:r>
              <a:rPr lang="fr-FR" sz="22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 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5325978" y="3585411"/>
            <a:ext cx="769417" cy="4973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1217935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8"/>
          <p:cNvSpPr txBox="1">
            <a:spLocks/>
          </p:cNvSpPr>
          <p:nvPr/>
        </p:nvSpPr>
        <p:spPr>
          <a:xfrm>
            <a:off x="-1" y="979177"/>
            <a:ext cx="6700603" cy="9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Créer ses propres fonctions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fonctions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4872" y="2893102"/>
            <a:ext cx="4796854" cy="33727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175948" y="2833140"/>
            <a:ext cx="4826832" cy="36725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0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993692"/>
            <a:ext cx="10353762" cy="393562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Travailler en local: travailler (hors ligne) sur sa machine </a:t>
            </a:r>
          </a:p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Intérêt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du travail en local:</a:t>
            </a:r>
          </a:p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Gratuité (pas la peine de louer des serveurs )</a:t>
            </a:r>
          </a:p>
          <a:p>
            <a:pPr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Possibilité de tester et apporter des modifications(pas de risque d’</a:t>
            </a:r>
            <a:r>
              <a:rPr lang="fr-FR" sz="24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arret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du site web)</a:t>
            </a:r>
          </a:p>
          <a:p>
            <a:pPr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Possibilité de travailler n’importe et n’importe quand.</a:t>
            </a:r>
          </a:p>
          <a:p>
            <a:pPr algn="just"/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Pour travailler en local il faut transformer votre ordinateur en serveur </a:t>
            </a:r>
          </a:p>
          <a:p>
            <a:pPr algn="just"/>
            <a:endParaRPr lang="fr-FR" sz="2400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Environnement du travail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83023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993692"/>
            <a:ext cx="10353762" cy="393562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principaux outils dont nous avons besoin sont </a:t>
            </a: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fr-FR" sz="2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4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Apache :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le serveur web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4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PHP :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le programme qui permet au serveur web d'exécuter des pages PHP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4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MySQL :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logiciel de gestion de bases de données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est plus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simple d'installer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un paquetage tout prêt : 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WAMP sous Windows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, MAMP sous Mac OS X ou XAMPP sous Linux.</a:t>
            </a: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Environnement du travail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83023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8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8903" y="2083632"/>
            <a:ext cx="10353762" cy="272859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Le code du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langage PHP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insérer au milieu du code HTML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(n'importe où pas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seulement dans le corps de la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page) à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l'intérieur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du balise qui commence par &lt;?</a:t>
            </a:r>
            <a:r>
              <a:rPr lang="fr-FR" sz="24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 termine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 ?&gt;;</a:t>
            </a:r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Exemple :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/* Le code PHP se met ici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Et ici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Et encore ici */</a:t>
            </a:r>
          </a:p>
          <a:p>
            <a:pPr marL="414000" lvl="1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Ou écrit on le code </a:t>
            </a:r>
            <a:r>
              <a:rPr lang="fr-FR" sz="4400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php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83023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124262" y="3672591"/>
            <a:ext cx="3417757" cy="2608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933731"/>
            <a:ext cx="10353762" cy="446707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Les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pages web contenant du PHP ont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l'extension .</a:t>
            </a:r>
            <a:r>
              <a:rPr lang="fr-FR" sz="24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Une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page PHP est en fait une simple page HTML qui contient des instructions en langage PHP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Exemple: 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&gt;Ceci est une page de test &lt;?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/* Code PHP */ ?&gt;&lt;/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meta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charset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="utf-8" /&gt;</a:t>
            </a:r>
          </a:p>
          <a:p>
            <a:pPr marL="36900" indent="0" algn="just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endParaRPr lang="fr-FR" sz="2400" dirty="0" smtClean="0">
              <a:solidFill>
                <a:schemeClr val="tx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43DD-29A5-435F-A325-CB0E3C68DA2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Ou écrit on le code </a:t>
            </a:r>
            <a:r>
              <a:rPr lang="fr-FR" sz="4400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php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83023"/>
            <a:ext cx="9818557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928669"/>
            <a:ext cx="12192000" cy="2855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14400" y="3672591"/>
            <a:ext cx="8919148" cy="2608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0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_Sa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2E1CCF18-0F0D-4052-AA01-5B60DA4F6352}"/>
    </a:ext>
  </a:extLst>
</a:theme>
</file>

<file path=ppt/theme/theme3.xml><?xml version="1.0" encoding="utf-8"?>
<a:theme xmlns:a="http://schemas.openxmlformats.org/drawingml/2006/main" name="Metro Template Light 4x3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DB6F361C-AE31-43B7-A7FC-54B81053C8A7}"/>
    </a:ext>
  </a:extLst>
</a:theme>
</file>

<file path=ppt/theme/theme4.xml><?xml version="1.0" encoding="utf-8"?>
<a:theme xmlns:a="http://schemas.openxmlformats.org/drawingml/2006/main" name="1_Metro Template Light 4x3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DB6F361C-AE31-43B7-A7FC-54B81053C8A7}"/>
    </a:ext>
  </a:extLst>
</a:theme>
</file>

<file path=ppt/theme/theme5.xml><?xml version="1.0" encoding="utf-8"?>
<a:theme xmlns:a="http://schemas.openxmlformats.org/drawingml/2006/main" name="1_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2E1CCF18-0F0D-4052-AA01-5B60DA4F6352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Cours_Sara</Template>
  <TotalTime>2986</TotalTime>
  <Words>3004</Words>
  <Application>Microsoft Office PowerPoint</Application>
  <PresentationFormat>Grand écran</PresentationFormat>
  <Paragraphs>689</Paragraphs>
  <Slides>53</Slides>
  <Notes>49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53</vt:i4>
      </vt:variant>
    </vt:vector>
  </HeadingPairs>
  <TitlesOfParts>
    <vt:vector size="66" baseType="lpstr">
      <vt:lpstr>Adobe Garamond Pro Bold</vt:lpstr>
      <vt:lpstr>Arial</vt:lpstr>
      <vt:lpstr>Calibri</vt:lpstr>
      <vt:lpstr>Segoe UI</vt:lpstr>
      <vt:lpstr>Segoe UI Light</vt:lpstr>
      <vt:lpstr>Times New Roman</vt:lpstr>
      <vt:lpstr>Wingdings</vt:lpstr>
      <vt:lpstr>Wingdings 2</vt:lpstr>
      <vt:lpstr>Cours_Sara</vt:lpstr>
      <vt:lpstr>Metro Template Colored Titles Segoe UI 16x9</vt:lpstr>
      <vt:lpstr>Metro Template Light 4x3</vt:lpstr>
      <vt:lpstr>1_Metro Template Light 4x3</vt:lpstr>
      <vt:lpstr>1_Metro Template Colored Titles Segoe UI 16x9</vt:lpstr>
      <vt:lpstr>Chapitre 2: Syntaxe php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différents types de variables </vt:lpstr>
      <vt:lpstr>Les différents types de variables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boucles</vt:lpstr>
      <vt:lpstr>Présentation PowerPoint</vt:lpstr>
      <vt:lpstr>Présentation PowerPoint</vt:lpstr>
      <vt:lpstr>Présentation PowerPoint</vt:lpstr>
      <vt:lpstr>Présentation PowerPoint</vt:lpstr>
      <vt:lpstr>Comment savoir lequel prendre quand je dois choisir entre un while et un for ?</vt:lpstr>
      <vt:lpstr>Les fonctions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WEB</dc:title>
  <dc:creator>M.Afaf</dc:creator>
  <cp:lastModifiedBy>atlas pro electro</cp:lastModifiedBy>
  <cp:revision>287</cp:revision>
  <dcterms:created xsi:type="dcterms:W3CDTF">2018-02-21T23:14:42Z</dcterms:created>
  <dcterms:modified xsi:type="dcterms:W3CDTF">2023-03-24T13:50:24Z</dcterms:modified>
</cp:coreProperties>
</file>