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3" r:id="rId5"/>
    <p:sldId id="264" r:id="rId6"/>
    <p:sldId id="269" r:id="rId7"/>
    <p:sldId id="268" r:id="rId8"/>
    <p:sldId id="270" r:id="rId9"/>
    <p:sldId id="271" r:id="rId10"/>
    <p:sldId id="272" r:id="rId11"/>
    <p:sldId id="27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85876" autoAdjust="0"/>
  </p:normalViewPr>
  <p:slideViewPr>
    <p:cSldViewPr snapToGrid="0">
      <p:cViewPr varScale="1">
        <p:scale>
          <a:sx n="61" d="100"/>
          <a:sy n="61" d="100"/>
        </p:scale>
        <p:origin x="11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39A17-F8C6-45A8-BDDC-55A74AD78F99}" type="datetimeFigureOut">
              <a:rPr lang="fr-FR" smtClean="0"/>
              <a:t>31/10/2023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4354B-B70E-4EB7-A66D-6F867B745936}" type="slidenum">
              <a:rPr lang="fr-FR" smtClean="0"/>
              <a:t>‹N°›</a:t>
            </a:fld>
            <a:endParaRPr lang="fr-FR"/>
          </a:p>
        </p:txBody>
      </p:sp>
    </p:spTree>
    <p:extLst>
      <p:ext uri="{BB962C8B-B14F-4D97-AF65-F5344CB8AC3E}">
        <p14:creationId xmlns:p14="http://schemas.microsoft.com/office/powerpoint/2010/main" val="313588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C4354B-B70E-4EB7-A66D-6F867B745936}" type="slidenum">
              <a:rPr lang="fr-FR" smtClean="0"/>
              <a:t>3</a:t>
            </a:fld>
            <a:endParaRPr lang="fr-FR"/>
          </a:p>
        </p:txBody>
      </p:sp>
    </p:spTree>
    <p:extLst>
      <p:ext uri="{BB962C8B-B14F-4D97-AF65-F5344CB8AC3E}">
        <p14:creationId xmlns:p14="http://schemas.microsoft.com/office/powerpoint/2010/main" val="360792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C4354B-B70E-4EB7-A66D-6F867B745936}" type="slidenum">
              <a:rPr lang="fr-FR" smtClean="0"/>
              <a:t>4</a:t>
            </a:fld>
            <a:endParaRPr lang="fr-FR"/>
          </a:p>
        </p:txBody>
      </p:sp>
    </p:spTree>
    <p:extLst>
      <p:ext uri="{BB962C8B-B14F-4D97-AF65-F5344CB8AC3E}">
        <p14:creationId xmlns:p14="http://schemas.microsoft.com/office/powerpoint/2010/main" val="180436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C4354B-B70E-4EB7-A66D-6F867B745936}" type="slidenum">
              <a:rPr lang="fr-FR" smtClean="0"/>
              <a:t>5</a:t>
            </a:fld>
            <a:endParaRPr lang="fr-FR"/>
          </a:p>
        </p:txBody>
      </p:sp>
    </p:spTree>
    <p:extLst>
      <p:ext uri="{BB962C8B-B14F-4D97-AF65-F5344CB8AC3E}">
        <p14:creationId xmlns:p14="http://schemas.microsoft.com/office/powerpoint/2010/main" val="32777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C4354B-B70E-4EB7-A66D-6F867B745936}" type="slidenum">
              <a:rPr lang="fr-FR" smtClean="0"/>
              <a:t>9</a:t>
            </a:fld>
            <a:endParaRPr lang="fr-FR"/>
          </a:p>
        </p:txBody>
      </p:sp>
    </p:spTree>
    <p:extLst>
      <p:ext uri="{BB962C8B-B14F-4D97-AF65-F5344CB8AC3E}">
        <p14:creationId xmlns:p14="http://schemas.microsoft.com/office/powerpoint/2010/main" val="22913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A313A-352E-4FAE-A843-1D6DCC050F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6972AF0-BB55-4D93-AA5B-7BAFEAB71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C4B4571-ADBA-407D-9DBA-414ADD2A5070}"/>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5" name="Espace réservé du pied de page 4">
            <a:extLst>
              <a:ext uri="{FF2B5EF4-FFF2-40B4-BE49-F238E27FC236}">
                <a16:creationId xmlns:a16="http://schemas.microsoft.com/office/drawing/2014/main" id="{F0125201-5E64-4DDE-A002-88BF671B94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6AB149-7473-47A9-867E-58E945A29C53}"/>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408951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5FE5F-5357-489C-B2A2-D776227B838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718224F-EAA1-469B-AA5C-55D4BD86157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899844-8956-4DD7-B964-218EB7D11E2F}"/>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5" name="Espace réservé du pied de page 4">
            <a:extLst>
              <a:ext uri="{FF2B5EF4-FFF2-40B4-BE49-F238E27FC236}">
                <a16:creationId xmlns:a16="http://schemas.microsoft.com/office/drawing/2014/main" id="{E82FB46F-57F6-4091-BF67-6D58C3B113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3E2E38-0D89-4411-80AD-B79C2860962B}"/>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32085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459B17-30EA-462C-A077-8AC0CDEF9D3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2E61A00-6DB8-4486-BC98-50720651A89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1AFE3E-91E8-4F3F-B138-6F2EA47BB826}"/>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5" name="Espace réservé du pied de page 4">
            <a:extLst>
              <a:ext uri="{FF2B5EF4-FFF2-40B4-BE49-F238E27FC236}">
                <a16:creationId xmlns:a16="http://schemas.microsoft.com/office/drawing/2014/main" id="{8BE96CC0-F44B-48CC-8AF8-00FF01B451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6FCB77-5E43-482D-AEDB-2CB062809556}"/>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282199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E20975-6E85-4955-B284-E4CA382C40E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1AC808-A251-4386-9F0E-C13C8D2C410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8C98D4-39F9-4B81-B387-4A3951488A37}"/>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5" name="Espace réservé du pied de page 4">
            <a:extLst>
              <a:ext uri="{FF2B5EF4-FFF2-40B4-BE49-F238E27FC236}">
                <a16:creationId xmlns:a16="http://schemas.microsoft.com/office/drawing/2014/main" id="{9A6C9BF9-1A3B-4470-A31F-30A31AA054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F855CD-DB08-4649-BC04-BE7D08803CC9}"/>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65001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9860E-DF0C-4310-9B72-1F98FB5906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CFA5256-6AE9-42B8-9644-61D66B914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6A87DF-7487-41F0-A85D-0384309AC74B}"/>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5" name="Espace réservé du pied de page 4">
            <a:extLst>
              <a:ext uri="{FF2B5EF4-FFF2-40B4-BE49-F238E27FC236}">
                <a16:creationId xmlns:a16="http://schemas.microsoft.com/office/drawing/2014/main" id="{16CC14F6-CDC1-47A0-951F-3A44CDBD9B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370E5F-41F8-460B-A44D-EED5221327CA}"/>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286040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EE8EC-D012-4D78-9039-634999794D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71914C-8E49-42B0-AE9B-31E5DFBB2A6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30A408B-812E-4FB4-B50D-247FDE2663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BEE9356-83D2-4D30-ADF3-49BC11554862}"/>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6" name="Espace réservé du pied de page 5">
            <a:extLst>
              <a:ext uri="{FF2B5EF4-FFF2-40B4-BE49-F238E27FC236}">
                <a16:creationId xmlns:a16="http://schemas.microsoft.com/office/drawing/2014/main" id="{6FA7E86C-46C9-4C9D-907E-CE7FE213C2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26B21B-7A92-40AF-ABA0-967F40DE443F}"/>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289038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687E0-F1E1-4C6F-A022-7593FBC3126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C4DC6F8-92A6-4F48-9907-9AB8EEC24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407FF99-F971-41CC-BD2D-F3150E509F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041845-110C-4556-9F11-1E2F50284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10AFAB2-90B5-41E1-8A6A-3E59AB619F7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616FA9A-42F6-4D17-9929-DFC8CA47C422}"/>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8" name="Espace réservé du pied de page 7">
            <a:extLst>
              <a:ext uri="{FF2B5EF4-FFF2-40B4-BE49-F238E27FC236}">
                <a16:creationId xmlns:a16="http://schemas.microsoft.com/office/drawing/2014/main" id="{C2FE7F73-29B0-460B-A649-F33A2BB3886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666F04F-26B8-435F-B64E-AE2DD732DF59}"/>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350730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02EE0-E4AD-4072-8D2C-C711E616E50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13DF8D3-CBAD-4C1B-9D36-0B1602ABF75E}"/>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4" name="Espace réservé du pied de page 3">
            <a:extLst>
              <a:ext uri="{FF2B5EF4-FFF2-40B4-BE49-F238E27FC236}">
                <a16:creationId xmlns:a16="http://schemas.microsoft.com/office/drawing/2014/main" id="{F82AB97C-DEA8-4DEF-B1D3-9BFF2FE0FEB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6E9CFDA-13C1-4BDD-BD74-BBFAA22C48B2}"/>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24740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430B9E9-080E-433F-BE4B-EA844A2859D9}"/>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3" name="Espace réservé du pied de page 2">
            <a:extLst>
              <a:ext uri="{FF2B5EF4-FFF2-40B4-BE49-F238E27FC236}">
                <a16:creationId xmlns:a16="http://schemas.microsoft.com/office/drawing/2014/main" id="{F19A5C69-BF42-4925-A18E-AC20EF66134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82EFC9E-1F4D-49C4-848F-B2BD9DBF8A49}"/>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28934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9E4E43-94BB-4850-8914-A8BDD8EEB01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D0A461-C41D-4967-8492-10A54B021B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24C7F2-3D9E-44CB-9154-52DC17542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40D8FF-134A-409E-9B0D-2E70F2963581}"/>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6" name="Espace réservé du pied de page 5">
            <a:extLst>
              <a:ext uri="{FF2B5EF4-FFF2-40B4-BE49-F238E27FC236}">
                <a16:creationId xmlns:a16="http://schemas.microsoft.com/office/drawing/2014/main" id="{A866BE98-7B2C-4F88-9E9B-4F454A1808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03C9DE-6E86-4C5D-927E-5A6E1DB12C53}"/>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261787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71E088-DA09-434D-AEBA-3DAE2BFE51A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65F699F-ED84-491B-878C-FD01252FB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C69B2AD-109A-4EEF-91FA-7D73D3C23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C6CDF64-B466-4CBC-85E9-F6F40890BDD6}"/>
              </a:ext>
            </a:extLst>
          </p:cNvPr>
          <p:cNvSpPr>
            <a:spLocks noGrp="1"/>
          </p:cNvSpPr>
          <p:nvPr>
            <p:ph type="dt" sz="half" idx="10"/>
          </p:nvPr>
        </p:nvSpPr>
        <p:spPr/>
        <p:txBody>
          <a:bodyPr/>
          <a:lstStyle/>
          <a:p>
            <a:fld id="{99D4A46A-70C0-4111-9AE7-3DB1B7CCEA37}" type="datetimeFigureOut">
              <a:rPr lang="fr-FR" smtClean="0"/>
              <a:t>31/10/2023</a:t>
            </a:fld>
            <a:endParaRPr lang="fr-FR"/>
          </a:p>
        </p:txBody>
      </p:sp>
      <p:sp>
        <p:nvSpPr>
          <p:cNvPr id="6" name="Espace réservé du pied de page 5">
            <a:extLst>
              <a:ext uri="{FF2B5EF4-FFF2-40B4-BE49-F238E27FC236}">
                <a16:creationId xmlns:a16="http://schemas.microsoft.com/office/drawing/2014/main" id="{70D68343-CFDE-4705-BDC0-31FFD41491C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FB53560-55E3-4304-B5F0-E17E984E0432}"/>
              </a:ext>
            </a:extLst>
          </p:cNvPr>
          <p:cNvSpPr>
            <a:spLocks noGrp="1"/>
          </p:cNvSpPr>
          <p:nvPr>
            <p:ph type="sldNum" sz="quarter" idx="12"/>
          </p:nvPr>
        </p:nvSpPr>
        <p:spPr/>
        <p:txBody>
          <a:bodyPr/>
          <a:lstStyle/>
          <a:p>
            <a:fld id="{8598EDCC-B283-4F10-B22C-BC79F85E9836}" type="slidenum">
              <a:rPr lang="fr-FR" smtClean="0"/>
              <a:t>‹N°›</a:t>
            </a:fld>
            <a:endParaRPr lang="fr-FR"/>
          </a:p>
        </p:txBody>
      </p:sp>
    </p:spTree>
    <p:extLst>
      <p:ext uri="{BB962C8B-B14F-4D97-AF65-F5344CB8AC3E}">
        <p14:creationId xmlns:p14="http://schemas.microsoft.com/office/powerpoint/2010/main" val="360786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243E23A-CA28-4536-92DC-227C7195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DBA79B-E006-4A5F-AD59-FA9C9244A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2805DA-B25C-4A00-9323-96A0183D2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4A46A-70C0-4111-9AE7-3DB1B7CCEA37}" type="datetimeFigureOut">
              <a:rPr lang="fr-FR" smtClean="0"/>
              <a:t>31/10/2023</a:t>
            </a:fld>
            <a:endParaRPr lang="fr-FR"/>
          </a:p>
        </p:txBody>
      </p:sp>
      <p:sp>
        <p:nvSpPr>
          <p:cNvPr id="5" name="Espace réservé du pied de page 4">
            <a:extLst>
              <a:ext uri="{FF2B5EF4-FFF2-40B4-BE49-F238E27FC236}">
                <a16:creationId xmlns:a16="http://schemas.microsoft.com/office/drawing/2014/main" id="{B31189F6-F882-46CC-B38A-DBFA10C44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ACEEE23-C221-40DE-8BC1-452FE7DA6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8EDCC-B283-4F10-B22C-BC79F85E9836}" type="slidenum">
              <a:rPr lang="fr-FR" smtClean="0"/>
              <a:t>‹N°›</a:t>
            </a:fld>
            <a:endParaRPr lang="fr-FR"/>
          </a:p>
        </p:txBody>
      </p:sp>
    </p:spTree>
    <p:extLst>
      <p:ext uri="{BB962C8B-B14F-4D97-AF65-F5344CB8AC3E}">
        <p14:creationId xmlns:p14="http://schemas.microsoft.com/office/powerpoint/2010/main" val="142078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F9D0787-57D9-4A6A-9044-743D13F45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88831"/>
            <a:ext cx="5335640" cy="1448422"/>
          </a:xfrm>
          <a:prstGeom prst="rect">
            <a:avLst/>
          </a:prstGeom>
        </p:spPr>
      </p:pic>
      <p:sp>
        <p:nvSpPr>
          <p:cNvPr id="6" name="Rectangle 5">
            <a:extLst>
              <a:ext uri="{FF2B5EF4-FFF2-40B4-BE49-F238E27FC236}">
                <a16:creationId xmlns:a16="http://schemas.microsoft.com/office/drawing/2014/main" id="{40B30766-779E-4C12-B5FA-1213FAAD1E78}"/>
              </a:ext>
            </a:extLst>
          </p:cNvPr>
          <p:cNvSpPr/>
          <p:nvPr/>
        </p:nvSpPr>
        <p:spPr>
          <a:xfrm>
            <a:off x="0" y="251791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Programmation orientée objet</a:t>
            </a:r>
          </a:p>
        </p:txBody>
      </p:sp>
      <p:sp>
        <p:nvSpPr>
          <p:cNvPr id="8" name="ZoneTexte 7">
            <a:extLst>
              <a:ext uri="{FF2B5EF4-FFF2-40B4-BE49-F238E27FC236}">
                <a16:creationId xmlns:a16="http://schemas.microsoft.com/office/drawing/2014/main" id="{3F1A2FD6-9C4F-4E74-8576-A9BEB88EB37E}"/>
              </a:ext>
            </a:extLst>
          </p:cNvPr>
          <p:cNvSpPr txBox="1"/>
          <p:nvPr/>
        </p:nvSpPr>
        <p:spPr>
          <a:xfrm>
            <a:off x="4961892" y="5380382"/>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Mme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09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4" name="ZoneTexte 3">
            <a:extLst>
              <a:ext uri="{FF2B5EF4-FFF2-40B4-BE49-F238E27FC236}">
                <a16:creationId xmlns:a16="http://schemas.microsoft.com/office/drawing/2014/main" id="{F5DEBEB7-5D43-444A-9A18-DE1C2575D531}"/>
              </a:ext>
            </a:extLst>
          </p:cNvPr>
          <p:cNvSpPr txBox="1"/>
          <p:nvPr/>
        </p:nvSpPr>
        <p:spPr>
          <a:xfrm>
            <a:off x="718931" y="2329862"/>
            <a:ext cx="11473069" cy="923330"/>
          </a:xfrm>
          <a:prstGeom prst="rect">
            <a:avLst/>
          </a:prstGeom>
          <a:noFill/>
        </p:spPr>
        <p:txBody>
          <a:bodyPr wrap="square">
            <a:spAutoFit/>
          </a:bodyPr>
          <a:lstStyle/>
          <a:p>
            <a:pPr algn="just"/>
            <a:r>
              <a:rPr lang="fr-FR" b="0" i="0" dirty="0">
                <a:solidFill>
                  <a:srgbClr val="212529"/>
                </a:solidFill>
                <a:effectLst/>
                <a:latin typeface="Arial" panose="020B0604020202020204" pitchFamily="34" charset="0"/>
                <a:cs typeface="Arial" panose="020B0604020202020204" pitchFamily="34" charset="0"/>
              </a:rPr>
              <a:t>un accesseur est une méthode le plus souvent publique qui permet d'accéder à un attribut privé.</a:t>
            </a:r>
          </a:p>
          <a:p>
            <a:pPr algn="just">
              <a:buFont typeface="Arial" panose="020B0604020202020204" pitchFamily="34" charset="0"/>
              <a:buChar char="•"/>
            </a:pPr>
            <a:r>
              <a:rPr lang="fr-FR" b="0" i="0" dirty="0">
                <a:solidFill>
                  <a:srgbClr val="212529"/>
                </a:solidFill>
                <a:effectLst/>
                <a:latin typeface="Arial" panose="020B0604020202020204" pitchFamily="34" charset="0"/>
                <a:cs typeface="Arial" panose="020B0604020202020204" pitchFamily="34" charset="0"/>
              </a:rPr>
              <a:t>Un accesseur en lecture (getter) permet de lire la valeur d'un attribut.</a:t>
            </a:r>
          </a:p>
          <a:p>
            <a:pPr algn="just">
              <a:buFont typeface="Arial" panose="020B0604020202020204" pitchFamily="34" charset="0"/>
              <a:buChar char="•"/>
            </a:pPr>
            <a:r>
              <a:rPr lang="fr-FR" b="0" i="0" dirty="0">
                <a:solidFill>
                  <a:srgbClr val="212529"/>
                </a:solidFill>
                <a:effectLst/>
                <a:latin typeface="Arial" panose="020B0604020202020204" pitchFamily="34" charset="0"/>
                <a:cs typeface="Arial" panose="020B0604020202020204" pitchFamily="34" charset="0"/>
              </a:rPr>
              <a:t>Un accesseur en écriture (mutateur ou setter) permet de modifier la valeur d'un attribut.</a:t>
            </a:r>
          </a:p>
        </p:txBody>
      </p:sp>
      <p:sp>
        <p:nvSpPr>
          <p:cNvPr id="5" name="ZoneTexte 4">
            <a:extLst>
              <a:ext uri="{FF2B5EF4-FFF2-40B4-BE49-F238E27FC236}">
                <a16:creationId xmlns:a16="http://schemas.microsoft.com/office/drawing/2014/main" id="{CC04B69D-0907-439E-B41C-05B90EB74B19}"/>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Accesseur</a:t>
            </a:r>
          </a:p>
        </p:txBody>
      </p:sp>
    </p:spTree>
    <p:extLst>
      <p:ext uri="{BB962C8B-B14F-4D97-AF65-F5344CB8AC3E}">
        <p14:creationId xmlns:p14="http://schemas.microsoft.com/office/powerpoint/2010/main" val="281659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F9D0787-57D9-4A6A-9044-743D13F45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88831"/>
            <a:ext cx="5335640" cy="1448422"/>
          </a:xfrm>
          <a:prstGeom prst="rect">
            <a:avLst/>
          </a:prstGeom>
        </p:spPr>
      </p:pic>
      <p:sp>
        <p:nvSpPr>
          <p:cNvPr id="6" name="Rectangle 5">
            <a:extLst>
              <a:ext uri="{FF2B5EF4-FFF2-40B4-BE49-F238E27FC236}">
                <a16:creationId xmlns:a16="http://schemas.microsoft.com/office/drawing/2014/main" id="{40B30766-779E-4C12-B5FA-1213FAAD1E78}"/>
              </a:ext>
            </a:extLst>
          </p:cNvPr>
          <p:cNvSpPr/>
          <p:nvPr/>
        </p:nvSpPr>
        <p:spPr>
          <a:xfrm>
            <a:off x="0" y="251791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Programmation orientée objet</a:t>
            </a:r>
          </a:p>
        </p:txBody>
      </p:sp>
      <p:sp>
        <p:nvSpPr>
          <p:cNvPr id="8" name="ZoneTexte 7">
            <a:extLst>
              <a:ext uri="{FF2B5EF4-FFF2-40B4-BE49-F238E27FC236}">
                <a16:creationId xmlns:a16="http://schemas.microsoft.com/office/drawing/2014/main" id="{3F1A2FD6-9C4F-4E74-8576-A9BEB88EB37E}"/>
              </a:ext>
            </a:extLst>
          </p:cNvPr>
          <p:cNvSpPr txBox="1"/>
          <p:nvPr/>
        </p:nvSpPr>
        <p:spPr>
          <a:xfrm>
            <a:off x="4961892" y="5380382"/>
            <a:ext cx="2313548"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Mme Radia </a:t>
            </a:r>
            <a:r>
              <a:rPr lang="fr-FR" dirty="0" err="1">
                <a:latin typeface="Arial" panose="020B0604020202020204" pitchFamily="34" charset="0"/>
                <a:cs typeface="Arial" panose="020B0604020202020204" pitchFamily="34" charset="0"/>
              </a:rPr>
              <a:t>Belkeziz</a:t>
            </a:r>
            <a:endParaRPr lang="fr-FR" dirty="0">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9F6C01F4-1CFD-4BEF-BE3C-BA1E799F0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35" y="27871"/>
            <a:ext cx="5335640" cy="1448422"/>
          </a:xfrm>
          <a:prstGeom prst="rect">
            <a:avLst/>
          </a:prstGeom>
        </p:spPr>
      </p:pic>
      <p:sp>
        <p:nvSpPr>
          <p:cNvPr id="9" name="Rectangle 8">
            <a:extLst>
              <a:ext uri="{FF2B5EF4-FFF2-40B4-BE49-F238E27FC236}">
                <a16:creationId xmlns:a16="http://schemas.microsoft.com/office/drawing/2014/main" id="{3388CCEB-5175-4B0F-B7E7-0FEFD10064AB}"/>
              </a:ext>
            </a:extLst>
          </p:cNvPr>
          <p:cNvSpPr/>
          <p:nvPr/>
        </p:nvSpPr>
        <p:spPr>
          <a:xfrm>
            <a:off x="0" y="2456954"/>
            <a:ext cx="12192000" cy="14484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Arial" panose="020B0604020202020204" pitchFamily="34" charset="0"/>
                <a:cs typeface="Arial" panose="020B0604020202020204" pitchFamily="34" charset="0"/>
              </a:rPr>
              <a:t>Programmation orientée objet</a:t>
            </a:r>
          </a:p>
        </p:txBody>
      </p:sp>
    </p:spTree>
    <p:extLst>
      <p:ext uri="{BB962C8B-B14F-4D97-AF65-F5344CB8AC3E}">
        <p14:creationId xmlns:p14="http://schemas.microsoft.com/office/powerpoint/2010/main" val="350265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4" name="ZoneTexte 3">
            <a:extLst>
              <a:ext uri="{FF2B5EF4-FFF2-40B4-BE49-F238E27FC236}">
                <a16:creationId xmlns:a16="http://schemas.microsoft.com/office/drawing/2014/main" id="{63974461-15C1-4D1E-B5A5-2A4BF562B0F3}"/>
              </a:ext>
            </a:extLst>
          </p:cNvPr>
          <p:cNvSpPr txBox="1"/>
          <p:nvPr/>
        </p:nvSpPr>
        <p:spPr>
          <a:xfrm>
            <a:off x="586409" y="888760"/>
            <a:ext cx="7404652"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principes de la programmation orientée objet:</a:t>
            </a:r>
            <a:endParaRPr lang="fr-FR"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B290D4B8-E7EA-41E7-9FDA-EE644C3BCDBB}"/>
              </a:ext>
            </a:extLst>
          </p:cNvPr>
          <p:cNvSpPr txBox="1"/>
          <p:nvPr/>
        </p:nvSpPr>
        <p:spPr>
          <a:xfrm>
            <a:off x="1048578" y="1523998"/>
            <a:ext cx="10359887" cy="4524315"/>
          </a:xfrm>
          <a:prstGeom prst="rect">
            <a:avLst/>
          </a:prstGeom>
          <a:noFill/>
        </p:spPr>
        <p:txBody>
          <a:bodyPr wrap="square">
            <a:spAutoFit/>
          </a:bodyPr>
          <a:lstStyle/>
          <a:p>
            <a:pPr algn="just"/>
            <a:r>
              <a:rPr lang="fr-FR" b="1" dirty="0">
                <a:latin typeface="Arial" panose="020B0604020202020204" pitchFamily="34" charset="0"/>
                <a:cs typeface="Arial" panose="020B0604020202020204" pitchFamily="34" charset="0"/>
              </a:rPr>
              <a:t>Encapsulation: </a:t>
            </a:r>
            <a:r>
              <a:rPr lang="fr-FR" dirty="0">
                <a:latin typeface="Arial" panose="020B0604020202020204" pitchFamily="34" charset="0"/>
                <a:cs typeface="Arial" panose="020B0604020202020204" pitchFamily="34" charset="0"/>
              </a:rPr>
              <a:t>I</a:t>
            </a:r>
            <a:r>
              <a:rPr lang="fr-FR" b="0" i="0" dirty="0">
                <a:effectLst/>
                <a:latin typeface="Arial" panose="020B0604020202020204" pitchFamily="34" charset="0"/>
                <a:cs typeface="Arial" panose="020B0604020202020204" pitchFamily="34" charset="0"/>
              </a:rPr>
              <a:t>l s’agit de regrouper des données</a:t>
            </a:r>
            <a:r>
              <a:rPr lang="fr-FR" b="1" i="0" dirty="0">
                <a:effectLst/>
                <a:latin typeface="Arial" panose="020B0604020202020204" pitchFamily="34" charset="0"/>
                <a:cs typeface="Arial" panose="020B0604020202020204" pitchFamily="34" charset="0"/>
              </a:rPr>
              <a:t> </a:t>
            </a:r>
            <a:r>
              <a:rPr lang="fr-FR" i="0" dirty="0">
                <a:effectLst/>
                <a:latin typeface="Arial" panose="020B0604020202020204" pitchFamily="34" charset="0"/>
                <a:cs typeface="Arial" panose="020B0604020202020204" pitchFamily="34" charset="0"/>
              </a:rPr>
              <a:t>avec un ensemble de routines visant à les lire ou les manipuler</a:t>
            </a:r>
            <a:r>
              <a:rPr lang="fr-FR" b="0" i="0" dirty="0">
                <a:effectLst/>
                <a:latin typeface="Arial" panose="020B0604020202020204" pitchFamily="34" charset="0"/>
                <a:cs typeface="Arial" panose="020B0604020202020204" pitchFamily="34" charset="0"/>
              </a:rPr>
              <a:t>. Chaque classe  définit des méthodes ou propriétés afin d’interagir avec les données. C’est à partir de la classe que seront créés les différents objets. Quand un des objets de la classe sera intégré dans le programme, on parlera de cet objet en tant qu’instance de la classe : l’objet est créé avec les propriétés de sa classe.</a:t>
            </a:r>
          </a:p>
          <a:p>
            <a:pPr algn="just"/>
            <a:r>
              <a:rPr lang="fr-FR" b="1" dirty="0">
                <a:latin typeface="Arial" panose="020B0604020202020204" pitchFamily="34" charset="0"/>
                <a:cs typeface="Arial" panose="020B0604020202020204" pitchFamily="34" charset="0"/>
              </a:rPr>
              <a:t>Abstraction</a:t>
            </a:r>
            <a:r>
              <a:rPr lang="fr-FR" dirty="0">
                <a:latin typeface="Arial" panose="020B0604020202020204" pitchFamily="34" charset="0"/>
                <a:cs typeface="Arial" panose="020B0604020202020204" pitchFamily="34" charset="0"/>
              </a:rPr>
              <a:t>: Elle consiste à masquer à l’utilisateur les détails inutiles. Ce dernier peu ainsi implémenter sa propre logique davantage complexe sans pour autant avoir à prendre en compte la complexité cachée et sous-jacente.</a:t>
            </a:r>
          </a:p>
          <a:p>
            <a:pPr algn="just"/>
            <a:r>
              <a:rPr lang="fr-FR" b="1" dirty="0">
                <a:latin typeface="Arial" panose="020B0604020202020204" pitchFamily="34" charset="0"/>
                <a:cs typeface="Arial" panose="020B0604020202020204" pitchFamily="34" charset="0"/>
              </a:rPr>
              <a:t>Héritage</a:t>
            </a:r>
            <a:r>
              <a:rPr lang="fr-FR" dirty="0">
                <a:latin typeface="Arial" panose="020B0604020202020204" pitchFamily="34" charset="0"/>
                <a:cs typeface="Arial" panose="020B0604020202020204" pitchFamily="34" charset="0"/>
              </a:rPr>
              <a:t>: Cela signifie qu’une classe B hérite de la classe A. Autrement dit, la classe B hérite des attributs et méthodes de la classe A. On peut alors appeler Les méthodes contenues dans la classe A par la classe B dès lors qu’une instance de la classe B est créée. Cela fait énormément gagner en temps.</a:t>
            </a:r>
          </a:p>
          <a:p>
            <a:pPr algn="just"/>
            <a:r>
              <a:rPr lang="fr-FR" b="1" dirty="0">
                <a:latin typeface="Arial" panose="020B0604020202020204" pitchFamily="34" charset="0"/>
                <a:cs typeface="Arial" panose="020B0604020202020204" pitchFamily="34" charset="0"/>
              </a:rPr>
              <a:t>Polymorphisme</a:t>
            </a:r>
            <a:r>
              <a:rPr lang="fr-FR" dirty="0">
                <a:latin typeface="Arial" panose="020B0604020202020204" pitchFamily="34" charset="0"/>
                <a:cs typeface="Arial" panose="020B0604020202020204" pitchFamily="34" charset="0"/>
              </a:rPr>
              <a:t>: Il permet au développeur d’utiliser une méthode ou un attribut selon plusieurs manières, en fonction de son besoin. Une même méthode peut, par exemple, être utilisée sur des entités différentes. La méthode du même nom produira des effets différents selon son contexte d’utilisation.</a:t>
            </a:r>
          </a:p>
        </p:txBody>
      </p:sp>
    </p:spTree>
    <p:extLst>
      <p:ext uri="{BB962C8B-B14F-4D97-AF65-F5344CB8AC3E}">
        <p14:creationId xmlns:p14="http://schemas.microsoft.com/office/powerpoint/2010/main" val="328621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7" name="ZoneTexte 6">
            <a:extLst>
              <a:ext uri="{FF2B5EF4-FFF2-40B4-BE49-F238E27FC236}">
                <a16:creationId xmlns:a16="http://schemas.microsoft.com/office/drawing/2014/main" id="{C844E093-45D2-47F8-AD07-1FA1CDE5DABC}"/>
              </a:ext>
            </a:extLst>
          </p:cNvPr>
          <p:cNvSpPr txBox="1"/>
          <p:nvPr/>
        </p:nvSpPr>
        <p:spPr>
          <a:xfrm>
            <a:off x="1089991" y="1114047"/>
            <a:ext cx="610262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L’objet</a:t>
            </a:r>
            <a:r>
              <a:rPr lang="fr-FR" dirty="0">
                <a:latin typeface="Arial" panose="020B0604020202020204" pitchFamily="34" charset="0"/>
                <a:cs typeface="Arial" panose="020B0604020202020204" pitchFamily="34" charset="0"/>
              </a:rPr>
              <a:t> </a:t>
            </a:r>
          </a:p>
        </p:txBody>
      </p:sp>
      <p:sp>
        <p:nvSpPr>
          <p:cNvPr id="9" name="ZoneTexte 8">
            <a:extLst>
              <a:ext uri="{FF2B5EF4-FFF2-40B4-BE49-F238E27FC236}">
                <a16:creationId xmlns:a16="http://schemas.microsoft.com/office/drawing/2014/main" id="{99CB5020-B59C-4A44-9B50-2562363CF549}"/>
              </a:ext>
            </a:extLst>
          </p:cNvPr>
          <p:cNvSpPr txBox="1"/>
          <p:nvPr/>
        </p:nvSpPr>
        <p:spPr>
          <a:xfrm>
            <a:off x="957471" y="2426012"/>
            <a:ext cx="10068338" cy="2585323"/>
          </a:xfrm>
          <a:prstGeom prst="rect">
            <a:avLst/>
          </a:prstGeom>
          <a:noFill/>
        </p:spPr>
        <p:txBody>
          <a:bodyPr wrap="square">
            <a:spAutoFit/>
          </a:bodyPr>
          <a:lstStyle/>
          <a:p>
            <a:r>
              <a:rPr lang="fr-FR" b="1" dirty="0">
                <a:latin typeface="Arial" panose="020B0604020202020204" pitchFamily="34" charset="0"/>
                <a:cs typeface="Arial" panose="020B0604020202020204" pitchFamily="34" charset="0"/>
              </a:rPr>
              <a:t>Objet</a:t>
            </a:r>
            <a:r>
              <a:rPr lang="fr-FR" dirty="0">
                <a:latin typeface="Arial" panose="020B0604020202020204" pitchFamily="34" charset="0"/>
                <a:cs typeface="Arial" panose="020B0604020202020204" pitchFamily="34" charset="0"/>
              </a:rPr>
              <a:t> : </a:t>
            </a:r>
            <a:r>
              <a:rPr lang="fr-FR" b="0" i="0" dirty="0">
                <a:solidFill>
                  <a:srgbClr val="202124"/>
                </a:solidFill>
                <a:effectLst/>
                <a:latin typeface="arial" panose="020B0604020202020204" pitchFamily="34" charset="0"/>
              </a:rPr>
              <a:t>un ensemble d'entités informatiques qui modélisent un ensemble d'éléments d'une partie du monde réel.</a:t>
            </a:r>
          </a:p>
          <a:p>
            <a:endParaRPr lang="fr-FR" dirty="0">
              <a:solidFill>
                <a:srgbClr val="202124"/>
              </a:solidFill>
              <a:latin typeface="arial" panose="020B0604020202020204" pitchFamily="34" charset="0"/>
            </a:endParaRPr>
          </a:p>
          <a:p>
            <a:r>
              <a:rPr lang="fr-FR" b="0" i="0" dirty="0">
                <a:solidFill>
                  <a:srgbClr val="202124"/>
                </a:solidFill>
                <a:effectLst/>
                <a:latin typeface="arial" panose="020B0604020202020204" pitchFamily="34" charset="0"/>
              </a:rPr>
              <a:t>Un objet est caractérisé par :</a:t>
            </a:r>
          </a:p>
          <a:p>
            <a:endParaRPr lang="fr-FR" dirty="0">
              <a:solidFill>
                <a:srgbClr val="202124"/>
              </a:solidFill>
              <a:latin typeface="arial" panose="020B0604020202020204" pitchFamily="34" charset="0"/>
            </a:endParaRPr>
          </a:p>
          <a:p>
            <a:pPr marL="742950" lvl="1" indent="-285750">
              <a:buFont typeface="Arial" panose="020B0604020202020204" pitchFamily="34" charset="0"/>
              <a:buChar char="•"/>
            </a:pPr>
            <a:r>
              <a:rPr lang="fr-FR" b="0" i="0" dirty="0">
                <a:solidFill>
                  <a:srgbClr val="202124"/>
                </a:solidFill>
                <a:effectLst/>
                <a:latin typeface="arial" panose="020B0604020202020204" pitchFamily="34" charset="0"/>
              </a:rPr>
              <a:t>Son identité unique</a:t>
            </a:r>
          </a:p>
          <a:p>
            <a:pPr marL="742950" lvl="1" indent="-285750">
              <a:buFont typeface="Arial" panose="020B0604020202020204" pitchFamily="34" charset="0"/>
              <a:buChar char="•"/>
            </a:pPr>
            <a:r>
              <a:rPr lang="fr-FR" dirty="0">
                <a:solidFill>
                  <a:srgbClr val="202124"/>
                </a:solidFill>
                <a:latin typeface="arial" panose="020B0604020202020204" pitchFamily="34" charset="0"/>
              </a:rPr>
              <a:t>Son type</a:t>
            </a:r>
          </a:p>
          <a:p>
            <a:pPr marL="742950" lvl="1" indent="-285750">
              <a:buFont typeface="Arial" panose="020B0604020202020204" pitchFamily="34" charset="0"/>
              <a:buChar char="•"/>
            </a:pPr>
            <a:r>
              <a:rPr lang="fr-FR" b="0" i="0" dirty="0">
                <a:solidFill>
                  <a:srgbClr val="202124"/>
                </a:solidFill>
                <a:effectLst/>
                <a:latin typeface="arial" panose="020B0604020202020204" pitchFamily="34" charset="0"/>
              </a:rPr>
              <a:t>Son état: valeurs de ses attributs à un moment donné</a:t>
            </a:r>
          </a:p>
          <a:p>
            <a:pPr marL="742950" lvl="1" indent="-285750">
              <a:buFont typeface="Arial" panose="020B0604020202020204" pitchFamily="34" charset="0"/>
              <a:buChar char="•"/>
            </a:pPr>
            <a:r>
              <a:rPr lang="fr-FR" dirty="0">
                <a:solidFill>
                  <a:srgbClr val="202124"/>
                </a:solidFill>
                <a:latin typeface="arial" panose="020B0604020202020204" pitchFamily="34" charset="0"/>
              </a:rPr>
              <a:t>Son comportement: ensemble de méthodes</a:t>
            </a:r>
            <a:r>
              <a:rPr lang="fr-FR" b="0" i="0" dirty="0">
                <a:solidFill>
                  <a:srgbClr val="202124"/>
                </a:solidFill>
                <a:effectLst/>
                <a:latin typeface="arial" panose="020B0604020202020204" pitchFamily="34" charset="0"/>
              </a:rPr>
              <a:t> </a:t>
            </a:r>
            <a:endParaRPr lang="fr-FR" dirty="0">
              <a:latin typeface="Arial" panose="020B0604020202020204" pitchFamily="34" charset="0"/>
              <a:cs typeface="Arial" panose="020B0604020202020204" pitchFamily="34" charset="0"/>
            </a:endParaRPr>
          </a:p>
        </p:txBody>
      </p:sp>
      <p:pic>
        <p:nvPicPr>
          <p:cNvPr id="11" name="Image 10">
            <a:extLst>
              <a:ext uri="{FF2B5EF4-FFF2-40B4-BE49-F238E27FC236}">
                <a16:creationId xmlns:a16="http://schemas.microsoft.com/office/drawing/2014/main" id="{8418C66F-2CE0-4122-AE0C-B08801F68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263" y="3431220"/>
            <a:ext cx="4457700" cy="2524125"/>
          </a:xfrm>
          <a:prstGeom prst="rect">
            <a:avLst/>
          </a:prstGeom>
        </p:spPr>
      </p:pic>
    </p:spTree>
    <p:extLst>
      <p:ext uri="{BB962C8B-B14F-4D97-AF65-F5344CB8AC3E}">
        <p14:creationId xmlns:p14="http://schemas.microsoft.com/office/powerpoint/2010/main" val="213651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3" name="ZoneTexte 2">
            <a:extLst>
              <a:ext uri="{FF2B5EF4-FFF2-40B4-BE49-F238E27FC236}">
                <a16:creationId xmlns:a16="http://schemas.microsoft.com/office/drawing/2014/main" id="{B27C2DBC-9820-4781-8E8F-F46059A67329}"/>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La classe</a:t>
            </a:r>
            <a:r>
              <a:rPr lang="fr-FR" dirty="0">
                <a:latin typeface="Arial" panose="020B0604020202020204" pitchFamily="34" charset="0"/>
                <a:cs typeface="Arial" panose="020B0604020202020204" pitchFamily="34" charset="0"/>
              </a:rPr>
              <a:t> </a:t>
            </a:r>
          </a:p>
        </p:txBody>
      </p:sp>
      <p:sp>
        <p:nvSpPr>
          <p:cNvPr id="5" name="ZoneTexte 4">
            <a:extLst>
              <a:ext uri="{FF2B5EF4-FFF2-40B4-BE49-F238E27FC236}">
                <a16:creationId xmlns:a16="http://schemas.microsoft.com/office/drawing/2014/main" id="{D1D3E639-17CD-4222-9F24-BDE9B8EB80C0}"/>
              </a:ext>
            </a:extLst>
          </p:cNvPr>
          <p:cNvSpPr txBox="1"/>
          <p:nvPr/>
        </p:nvSpPr>
        <p:spPr>
          <a:xfrm>
            <a:off x="1089991" y="1974572"/>
            <a:ext cx="10452652" cy="646331"/>
          </a:xfrm>
          <a:prstGeom prst="rect">
            <a:avLst/>
          </a:prstGeom>
          <a:noFill/>
        </p:spPr>
        <p:txBody>
          <a:bodyPr wrap="square">
            <a:spAutoFit/>
          </a:bodyPr>
          <a:lstStyle/>
          <a:p>
            <a:r>
              <a:rPr lang="fr-FR" b="0" i="0" dirty="0">
                <a:solidFill>
                  <a:srgbClr val="202124"/>
                </a:solidFill>
                <a:effectLst/>
                <a:latin typeface="arial" panose="020B0604020202020204" pitchFamily="34" charset="0"/>
              </a:rPr>
              <a:t> une </a:t>
            </a:r>
            <a:r>
              <a:rPr lang="fr-FR" b="1" i="0" dirty="0">
                <a:solidFill>
                  <a:srgbClr val="202124"/>
                </a:solidFill>
                <a:effectLst/>
                <a:latin typeface="arial" panose="020B0604020202020204" pitchFamily="34" charset="0"/>
              </a:rPr>
              <a:t>classe</a:t>
            </a:r>
            <a:r>
              <a:rPr lang="fr-FR" b="0" i="0" dirty="0">
                <a:solidFill>
                  <a:srgbClr val="202124"/>
                </a:solidFill>
                <a:effectLst/>
                <a:latin typeface="arial" panose="020B0604020202020204" pitchFamily="34" charset="0"/>
              </a:rPr>
              <a:t> est un ensemble de code contenant des variables et des fonctions permettant de créer  des objets. Une </a:t>
            </a:r>
            <a:r>
              <a:rPr lang="fr-FR" b="1" i="0" dirty="0">
                <a:solidFill>
                  <a:srgbClr val="202124"/>
                </a:solidFill>
                <a:effectLst/>
                <a:latin typeface="arial" panose="020B0604020202020204" pitchFamily="34" charset="0"/>
              </a:rPr>
              <a:t>classe</a:t>
            </a:r>
            <a:r>
              <a:rPr lang="fr-FR" b="0" i="0" dirty="0">
                <a:solidFill>
                  <a:srgbClr val="202124"/>
                </a:solidFill>
                <a:effectLst/>
                <a:latin typeface="arial" panose="020B0604020202020204" pitchFamily="34" charset="0"/>
              </a:rPr>
              <a:t> peut contenir plusieurs objets.</a:t>
            </a:r>
            <a:endParaRPr lang="fr-FR" dirty="0"/>
          </a:p>
        </p:txBody>
      </p:sp>
      <p:sp>
        <p:nvSpPr>
          <p:cNvPr id="7" name="ZoneTexte 6">
            <a:extLst>
              <a:ext uri="{FF2B5EF4-FFF2-40B4-BE49-F238E27FC236}">
                <a16:creationId xmlns:a16="http://schemas.microsoft.com/office/drawing/2014/main" id="{BAE9CAFA-B43E-4F40-9764-74CAE7D91371}"/>
              </a:ext>
            </a:extLst>
          </p:cNvPr>
          <p:cNvSpPr txBox="1"/>
          <p:nvPr/>
        </p:nvSpPr>
        <p:spPr>
          <a:xfrm>
            <a:off x="1459395" y="2934568"/>
            <a:ext cx="10348292"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 Définition d’une famille d’objets ayant une même structure et un même comportement caractérisée par un nom </a:t>
            </a:r>
          </a:p>
          <a:p>
            <a:r>
              <a:rPr lang="fr-FR" dirty="0">
                <a:latin typeface="Arial" panose="020B0604020202020204" pitchFamily="34" charset="0"/>
                <a:cs typeface="Arial" panose="020B0604020202020204" pitchFamily="34" charset="0"/>
              </a:rPr>
              <a:t>• Chaque objet appartient à une classe </a:t>
            </a:r>
          </a:p>
          <a:p>
            <a:r>
              <a:rPr lang="fr-FR" dirty="0">
                <a:latin typeface="Arial" panose="020B0604020202020204" pitchFamily="34" charset="0"/>
                <a:cs typeface="Arial" panose="020B0604020202020204" pitchFamily="34" charset="0"/>
              </a:rPr>
              <a:t>• Permet d’instancier une multitude d’objets</a:t>
            </a:r>
          </a:p>
        </p:txBody>
      </p:sp>
      <p:pic>
        <p:nvPicPr>
          <p:cNvPr id="9" name="Graphique 8">
            <a:extLst>
              <a:ext uri="{FF2B5EF4-FFF2-40B4-BE49-F238E27FC236}">
                <a16:creationId xmlns:a16="http://schemas.microsoft.com/office/drawing/2014/main" id="{BAC21172-2606-466E-8DF6-91A1D46266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4134897"/>
            <a:ext cx="4704691" cy="2377107"/>
          </a:xfrm>
          <a:prstGeom prst="rect">
            <a:avLst/>
          </a:prstGeom>
        </p:spPr>
      </p:pic>
    </p:spTree>
    <p:extLst>
      <p:ext uri="{BB962C8B-B14F-4D97-AF65-F5344CB8AC3E}">
        <p14:creationId xmlns:p14="http://schemas.microsoft.com/office/powerpoint/2010/main" val="174596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3" name="ZoneTexte 2">
            <a:extLst>
              <a:ext uri="{FF2B5EF4-FFF2-40B4-BE49-F238E27FC236}">
                <a16:creationId xmlns:a16="http://schemas.microsoft.com/office/drawing/2014/main" id="{8555C87B-428A-44EA-B10C-ECB74CA9E5A7}"/>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Méthode</a:t>
            </a:r>
          </a:p>
        </p:txBody>
      </p:sp>
      <p:sp>
        <p:nvSpPr>
          <p:cNvPr id="5" name="ZoneTexte 4">
            <a:extLst>
              <a:ext uri="{FF2B5EF4-FFF2-40B4-BE49-F238E27FC236}">
                <a16:creationId xmlns:a16="http://schemas.microsoft.com/office/drawing/2014/main" id="{480E1238-B772-4DEF-89EA-002281A1733B}"/>
              </a:ext>
            </a:extLst>
          </p:cNvPr>
          <p:cNvSpPr txBox="1"/>
          <p:nvPr/>
        </p:nvSpPr>
        <p:spPr>
          <a:xfrm>
            <a:off x="1249018" y="1974572"/>
            <a:ext cx="9869556" cy="3508653"/>
          </a:xfrm>
          <a:prstGeom prst="rect">
            <a:avLst/>
          </a:prstGeom>
          <a:noFill/>
        </p:spPr>
        <p:txBody>
          <a:bodyPr wrap="square">
            <a:spAutoFit/>
          </a:bodyPr>
          <a:lstStyle/>
          <a:p>
            <a:r>
              <a:rPr lang="fr-FR" b="1" dirty="0">
                <a:latin typeface="Arial" panose="020B0604020202020204" pitchFamily="34" charset="0"/>
                <a:cs typeface="Arial" panose="020B0604020202020204" pitchFamily="34" charset="0"/>
              </a:rPr>
              <a:t>Méthode</a:t>
            </a:r>
            <a:r>
              <a:rPr lang="fr-FR" dirty="0">
                <a:latin typeface="Arial" panose="020B0604020202020204" pitchFamily="34" charset="0"/>
                <a:cs typeface="Arial" panose="020B0604020202020204" pitchFamily="34" charset="0"/>
              </a:rPr>
              <a:t>: séquence d’instructions qui accèdent aux données d’un objet.</a:t>
            </a:r>
          </a:p>
          <a:p>
            <a:endParaRPr lang="fr-F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On manipule des objets par des appels de ses méthodes:   </a:t>
            </a:r>
            <a:r>
              <a:rPr lang="fr-FR" i="1" dirty="0" err="1">
                <a:latin typeface="Arial" panose="020B0604020202020204" pitchFamily="34" charset="0"/>
                <a:cs typeface="Arial" panose="020B0604020202020204" pitchFamily="34" charset="0"/>
              </a:rPr>
              <a:t>nomObjet</a:t>
            </a:r>
            <a:r>
              <a:rPr lang="fr-FR" sz="2400" b="1" i="1" dirty="0" err="1">
                <a:latin typeface="Arial" panose="020B0604020202020204" pitchFamily="34" charset="0"/>
                <a:cs typeface="Arial" panose="020B0604020202020204" pitchFamily="34" charset="0"/>
              </a:rPr>
              <a:t>.</a:t>
            </a:r>
            <a:r>
              <a:rPr lang="fr-FR" i="1" dirty="0" err="1">
                <a:latin typeface="Arial" panose="020B0604020202020204" pitchFamily="34" charset="0"/>
                <a:cs typeface="Arial" panose="020B0604020202020204" pitchFamily="34" charset="0"/>
              </a:rPr>
              <a:t>nomMethode</a:t>
            </a:r>
            <a:r>
              <a:rPr lang="fr-FR" i="1" dirty="0">
                <a:latin typeface="Arial" panose="020B0604020202020204" pitchFamily="34" charset="0"/>
                <a:cs typeface="Arial" panose="020B0604020202020204" pitchFamily="34" charset="0"/>
              </a:rPr>
              <a:t>({paramètres})</a:t>
            </a:r>
          </a:p>
          <a:p>
            <a:endParaRPr lang="fr-FR"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La classe d’un objet détermine les méthodes que l’on peut appeler sur un objet</a:t>
            </a:r>
            <a:endParaRPr lang="fr-FR"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Quand on appelle une méthode sur un objet, toujours vérifier que cette méthode est définie dans la classe appropriée</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Spécification : </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nom de la méthode  </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type de la valeur de retour </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types des paramètres explicites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642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3" name="ZoneTexte 2">
            <a:extLst>
              <a:ext uri="{FF2B5EF4-FFF2-40B4-BE49-F238E27FC236}">
                <a16:creationId xmlns:a16="http://schemas.microsoft.com/office/drawing/2014/main" id="{E14DBD50-A27D-4C9D-9D39-4F6CD63091E3}"/>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Méthode</a:t>
            </a:r>
          </a:p>
        </p:txBody>
      </p:sp>
      <p:sp>
        <p:nvSpPr>
          <p:cNvPr id="5" name="ZoneTexte 4">
            <a:extLst>
              <a:ext uri="{FF2B5EF4-FFF2-40B4-BE49-F238E27FC236}">
                <a16:creationId xmlns:a16="http://schemas.microsoft.com/office/drawing/2014/main" id="{22A9162F-3AF5-44C7-A1A7-1C11756C7100}"/>
              </a:ext>
            </a:extLst>
          </p:cNvPr>
          <p:cNvSpPr txBox="1"/>
          <p:nvPr/>
        </p:nvSpPr>
        <p:spPr>
          <a:xfrm>
            <a:off x="1089991" y="1789906"/>
            <a:ext cx="6102626" cy="369332"/>
          </a:xfrm>
          <a:prstGeom prst="rect">
            <a:avLst/>
          </a:prstGeom>
          <a:noFill/>
        </p:spPr>
        <p:txBody>
          <a:bodyPr wrap="square">
            <a:spAutoFit/>
          </a:bodyPr>
          <a:lstStyle/>
          <a:p>
            <a:r>
              <a:rPr lang="fr-FR" b="1" dirty="0">
                <a:latin typeface="Arial" panose="020B0604020202020204" pitchFamily="34" charset="0"/>
                <a:cs typeface="Arial" panose="020B0604020202020204" pitchFamily="34" charset="0"/>
              </a:rPr>
              <a:t>Paramètres explicites et receveur</a:t>
            </a:r>
          </a:p>
        </p:txBody>
      </p:sp>
      <p:sp>
        <p:nvSpPr>
          <p:cNvPr id="7" name="ZoneTexte 6">
            <a:extLst>
              <a:ext uri="{FF2B5EF4-FFF2-40B4-BE49-F238E27FC236}">
                <a16:creationId xmlns:a16="http://schemas.microsoft.com/office/drawing/2014/main" id="{902DB366-CAD6-4B19-87F9-335DBDD80E2C}"/>
              </a:ext>
            </a:extLst>
          </p:cNvPr>
          <p:cNvSpPr txBox="1"/>
          <p:nvPr/>
        </p:nvSpPr>
        <p:spPr>
          <a:xfrm>
            <a:off x="2057401" y="2505670"/>
            <a:ext cx="6102626"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Paramètre explicite:</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données en entrée d’une méthode  </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certaines méthodes n’ont pas de paramètres explicites</a:t>
            </a:r>
          </a:p>
          <a:p>
            <a:r>
              <a:rPr lang="fr-FR" dirty="0">
                <a:latin typeface="Arial" panose="020B0604020202020204" pitchFamily="34" charset="0"/>
                <a:cs typeface="Arial" panose="020B0604020202020204" pitchFamily="34" charset="0"/>
              </a:rPr>
              <a:t>Exemple: </a:t>
            </a:r>
            <a:r>
              <a:rPr lang="fr-FR" dirty="0" err="1">
                <a:latin typeface="Arial" panose="020B0604020202020204" pitchFamily="34" charset="0"/>
                <a:cs typeface="Arial" panose="020B0604020202020204" pitchFamily="34" charset="0"/>
              </a:rPr>
              <a:t>System.out.println</a:t>
            </a:r>
            <a:r>
              <a:rPr lang="fr-FR" dirty="0">
                <a:latin typeface="Arial" panose="020B0604020202020204" pitchFamily="34" charset="0"/>
                <a:cs typeface="Arial" panose="020B0604020202020204" pitchFamily="34" charset="0"/>
              </a:rPr>
              <a:t>(</a:t>
            </a:r>
            <a:r>
              <a:rPr lang="fr-FR" b="1" dirty="0" err="1">
                <a:solidFill>
                  <a:srgbClr val="FF0000"/>
                </a:solidFill>
                <a:latin typeface="Arial" panose="020B0604020202020204" pitchFamily="34" charset="0"/>
                <a:cs typeface="Arial" panose="020B0604020202020204" pitchFamily="34" charset="0"/>
              </a:rPr>
              <a:t>greeting</a:t>
            </a:r>
            <a:r>
              <a:rPr lang="fr-FR" dirty="0">
                <a:latin typeface="Arial" panose="020B0604020202020204" pitchFamily="34" charset="0"/>
                <a:cs typeface="Arial" panose="020B0604020202020204" pitchFamily="34" charset="0"/>
              </a:rPr>
              <a:t>) </a:t>
            </a:r>
          </a:p>
        </p:txBody>
      </p:sp>
      <p:sp>
        <p:nvSpPr>
          <p:cNvPr id="9" name="ZoneTexte 8">
            <a:extLst>
              <a:ext uri="{FF2B5EF4-FFF2-40B4-BE49-F238E27FC236}">
                <a16:creationId xmlns:a16="http://schemas.microsoft.com/office/drawing/2014/main" id="{AD0FF954-CC73-45D6-9420-8B8E8F02CD0D}"/>
              </a:ext>
            </a:extLst>
          </p:cNvPr>
          <p:cNvSpPr txBox="1"/>
          <p:nvPr/>
        </p:nvSpPr>
        <p:spPr>
          <a:xfrm>
            <a:off x="2057401" y="4052431"/>
            <a:ext cx="6102626" cy="923330"/>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Receveur (paramètre implicite) : </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objet sur lequel on invoque la méthode  </a:t>
            </a:r>
            <a:r>
              <a:rPr lang="fr-FR" b="1" dirty="0" err="1">
                <a:solidFill>
                  <a:srgbClr val="FF0000"/>
                </a:solidFill>
                <a:latin typeface="Arial" panose="020B0604020202020204" pitchFamily="34" charset="0"/>
                <a:cs typeface="Arial" panose="020B0604020202020204" pitchFamily="34" charset="0"/>
              </a:rPr>
              <a:t>System.out</a:t>
            </a:r>
            <a:r>
              <a:rPr lang="fr-FR" dirty="0" err="1">
                <a:latin typeface="Arial" panose="020B0604020202020204" pitchFamily="34" charset="0"/>
                <a:cs typeface="Arial" panose="020B0604020202020204" pitchFamily="34" charset="0"/>
              </a:rPr>
              <a:t>.println</a:t>
            </a:r>
            <a:r>
              <a:rPr lang="fr-FR" dirty="0">
                <a:latin typeface="Arial" panose="020B0604020202020204" pitchFamily="34" charset="0"/>
                <a:cs typeface="Arial" panose="020B0604020202020204" pitchFamily="34" charset="0"/>
              </a:rPr>
              <a:t>(</a:t>
            </a:r>
            <a:r>
              <a:rPr lang="fr-FR" dirty="0" err="1">
                <a:latin typeface="Arial" panose="020B0604020202020204" pitchFamily="34" charset="0"/>
                <a:cs typeface="Arial" panose="020B0604020202020204" pitchFamily="34" charset="0"/>
              </a:rPr>
              <a:t>greeting</a:t>
            </a:r>
            <a:r>
              <a:rPr lang="fr-F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6860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3" name="ZoneTexte 2">
            <a:extLst>
              <a:ext uri="{FF2B5EF4-FFF2-40B4-BE49-F238E27FC236}">
                <a16:creationId xmlns:a16="http://schemas.microsoft.com/office/drawing/2014/main" id="{10FCB743-4315-418D-8E9F-B479CC6E855B}"/>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Méthode</a:t>
            </a:r>
          </a:p>
        </p:txBody>
      </p:sp>
      <p:sp>
        <p:nvSpPr>
          <p:cNvPr id="5" name="ZoneTexte 4">
            <a:extLst>
              <a:ext uri="{FF2B5EF4-FFF2-40B4-BE49-F238E27FC236}">
                <a16:creationId xmlns:a16="http://schemas.microsoft.com/office/drawing/2014/main" id="{D61CA095-B959-418E-BE92-B0F8821FD48B}"/>
              </a:ext>
            </a:extLst>
          </p:cNvPr>
          <p:cNvSpPr txBox="1"/>
          <p:nvPr/>
        </p:nvSpPr>
        <p:spPr>
          <a:xfrm>
            <a:off x="1416326" y="1789906"/>
            <a:ext cx="6102626" cy="369332"/>
          </a:xfrm>
          <a:prstGeom prst="rect">
            <a:avLst/>
          </a:prstGeom>
          <a:noFill/>
        </p:spPr>
        <p:txBody>
          <a:bodyPr wrap="square">
            <a:spAutoFit/>
          </a:bodyPr>
          <a:lstStyle/>
          <a:p>
            <a:r>
              <a:rPr lang="fr-FR" b="1" dirty="0">
                <a:latin typeface="Arial" panose="020B0604020202020204" pitchFamily="34" charset="0"/>
                <a:cs typeface="Arial" panose="020B0604020202020204" pitchFamily="34" charset="0"/>
              </a:rPr>
              <a:t>Valeur de retour</a:t>
            </a:r>
          </a:p>
        </p:txBody>
      </p:sp>
      <p:sp>
        <p:nvSpPr>
          <p:cNvPr id="7" name="ZoneTexte 6">
            <a:extLst>
              <a:ext uri="{FF2B5EF4-FFF2-40B4-BE49-F238E27FC236}">
                <a16:creationId xmlns:a16="http://schemas.microsoft.com/office/drawing/2014/main" id="{690F1EF5-C09E-4FEA-9038-22FB4DD6F260}"/>
              </a:ext>
            </a:extLst>
          </p:cNvPr>
          <p:cNvSpPr txBox="1"/>
          <p:nvPr/>
        </p:nvSpPr>
        <p:spPr>
          <a:xfrm>
            <a:off x="2017642" y="2505670"/>
            <a:ext cx="6755295" cy="923330"/>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 Le résultat « calculé » par une méthode </a:t>
            </a:r>
          </a:p>
          <a:p>
            <a:r>
              <a:rPr lang="fr-FR" dirty="0">
                <a:latin typeface="Arial" panose="020B0604020202020204" pitchFamily="34" charset="0"/>
                <a:cs typeface="Arial" panose="020B0604020202020204" pitchFamily="34" charset="0"/>
              </a:rPr>
              <a:t>• Retournée au code qui a appelé la méthode</a:t>
            </a:r>
          </a:p>
          <a:p>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int</a:t>
            </a:r>
            <a:r>
              <a:rPr lang="fr-FR" dirty="0">
                <a:latin typeface="Arial" panose="020B0604020202020204" pitchFamily="34" charset="0"/>
                <a:cs typeface="Arial" panose="020B0604020202020204" pitchFamily="34" charset="0"/>
              </a:rPr>
              <a:t> n = </a:t>
            </a:r>
            <a:r>
              <a:rPr lang="fr-FR" dirty="0" err="1">
                <a:latin typeface="Arial" panose="020B0604020202020204" pitchFamily="34" charset="0"/>
                <a:cs typeface="Arial" panose="020B0604020202020204" pitchFamily="34" charset="0"/>
              </a:rPr>
              <a:t>greeting.length</a:t>
            </a:r>
            <a:r>
              <a:rPr lang="fr-FR" dirty="0">
                <a:latin typeface="Arial" panose="020B0604020202020204" pitchFamily="34" charset="0"/>
                <a:cs typeface="Arial" panose="020B0604020202020204" pitchFamily="34" charset="0"/>
              </a:rPr>
              <a:t>();   </a:t>
            </a:r>
            <a:r>
              <a:rPr lang="fr-FR" i="1" dirty="0">
                <a:latin typeface="Arial" panose="020B0604020202020204" pitchFamily="34" charset="0"/>
                <a:cs typeface="Arial" panose="020B0604020202020204" pitchFamily="34" charset="0"/>
              </a:rPr>
              <a:t>retourne une valeur stockée dans n</a:t>
            </a:r>
          </a:p>
        </p:txBody>
      </p:sp>
      <p:sp>
        <p:nvSpPr>
          <p:cNvPr id="9" name="ZoneTexte 8">
            <a:extLst>
              <a:ext uri="{FF2B5EF4-FFF2-40B4-BE49-F238E27FC236}">
                <a16:creationId xmlns:a16="http://schemas.microsoft.com/office/drawing/2014/main" id="{D46879E5-D91F-438A-A787-BC31D18FE14E}"/>
              </a:ext>
            </a:extLst>
          </p:cNvPr>
          <p:cNvSpPr txBox="1"/>
          <p:nvPr/>
        </p:nvSpPr>
        <p:spPr>
          <a:xfrm>
            <a:off x="2017642" y="3452266"/>
            <a:ext cx="7788967" cy="923330"/>
          </a:xfrm>
          <a:prstGeom prst="rect">
            <a:avLst/>
          </a:prstGeom>
          <a:noFill/>
        </p:spPr>
        <p:txBody>
          <a:bodyPr wrap="square">
            <a:spAutoFit/>
          </a:bodyPr>
          <a:lstStyle/>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Une valeur de retour peut être passée en paramètre d’une autre méthode : </a:t>
            </a:r>
            <a:r>
              <a:rPr lang="fr-FR" i="1" dirty="0" err="1">
                <a:latin typeface="Arial" panose="020B0604020202020204" pitchFamily="34" charset="0"/>
                <a:cs typeface="Arial" panose="020B0604020202020204" pitchFamily="34" charset="0"/>
              </a:rPr>
              <a:t>System.out.println</a:t>
            </a:r>
            <a:r>
              <a:rPr lang="fr-FR" i="1" dirty="0">
                <a:latin typeface="Arial" panose="020B0604020202020204" pitchFamily="34" charset="0"/>
                <a:cs typeface="Arial" panose="020B0604020202020204" pitchFamily="34" charset="0"/>
              </a:rPr>
              <a:t>(</a:t>
            </a:r>
            <a:r>
              <a:rPr lang="fr-FR" i="1" dirty="0" err="1">
                <a:latin typeface="Arial" panose="020B0604020202020204" pitchFamily="34" charset="0"/>
                <a:cs typeface="Arial" panose="020B0604020202020204" pitchFamily="34" charset="0"/>
              </a:rPr>
              <a:t>greeting.length</a:t>
            </a:r>
            <a:r>
              <a:rPr lang="fr-FR" i="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fr-FR" dirty="0">
                <a:latin typeface="Arial" panose="020B0604020202020204" pitchFamily="34" charset="0"/>
                <a:cs typeface="Arial" panose="020B0604020202020204" pitchFamily="34" charset="0"/>
              </a:rPr>
              <a:t>Certaines méthodes n’ont pas de valeur de retour</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53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3" name="ZoneTexte 2">
            <a:extLst>
              <a:ext uri="{FF2B5EF4-FFF2-40B4-BE49-F238E27FC236}">
                <a16:creationId xmlns:a16="http://schemas.microsoft.com/office/drawing/2014/main" id="{4131B731-3D1B-4660-93C3-0007CA91A4EA}"/>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Méthode</a:t>
            </a:r>
          </a:p>
        </p:txBody>
      </p:sp>
      <p:sp>
        <p:nvSpPr>
          <p:cNvPr id="5" name="ZoneTexte 4">
            <a:extLst>
              <a:ext uri="{FF2B5EF4-FFF2-40B4-BE49-F238E27FC236}">
                <a16:creationId xmlns:a16="http://schemas.microsoft.com/office/drawing/2014/main" id="{897F3728-635E-4640-89A2-DC18D8B3E6B5}"/>
              </a:ext>
            </a:extLst>
          </p:cNvPr>
          <p:cNvSpPr txBox="1"/>
          <p:nvPr/>
        </p:nvSpPr>
        <p:spPr>
          <a:xfrm>
            <a:off x="1341782" y="2340522"/>
            <a:ext cx="9047922" cy="923330"/>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 Remarque :  le type du receveur n’est pas précisé ; classe courante</a:t>
            </a:r>
          </a:p>
          <a:p>
            <a:r>
              <a:rPr lang="fr-FR" dirty="0">
                <a:latin typeface="Arial" panose="020B0604020202020204" pitchFamily="34" charset="0"/>
                <a:cs typeface="Arial" panose="020B0604020202020204" pitchFamily="34" charset="0"/>
              </a:rPr>
              <a:t>• Si une méthode ne retourne pas de valeur :  type de retour est déclaré comme </a:t>
            </a:r>
            <a:r>
              <a:rPr lang="fr-FR" dirty="0" err="1">
                <a:latin typeface="Arial" panose="020B0604020202020204" pitchFamily="34" charset="0"/>
                <a:cs typeface="Arial" panose="020B0604020202020204" pitchFamily="34" charset="0"/>
              </a:rPr>
              <a:t>void</a:t>
            </a:r>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 Le type d’un paramètre explicite ne peut pas être </a:t>
            </a:r>
            <a:r>
              <a:rPr lang="fr-FR" dirty="0" err="1">
                <a:latin typeface="Arial" panose="020B0604020202020204" pitchFamily="34" charset="0"/>
                <a:cs typeface="Arial" panose="020B0604020202020204" pitchFamily="34" charset="0"/>
              </a:rPr>
              <a:t>void</a:t>
            </a:r>
            <a:r>
              <a:rPr lang="fr-FR"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918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1D9C2-DBED-48F7-B62E-C1E63E2AC099}"/>
              </a:ext>
            </a:extLst>
          </p:cNvPr>
          <p:cNvSpPr/>
          <p:nvPr/>
        </p:nvSpPr>
        <p:spPr>
          <a:xfrm>
            <a:off x="0" y="3"/>
            <a:ext cx="12192000" cy="62285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Programmation orientée objet</a:t>
            </a:r>
          </a:p>
        </p:txBody>
      </p:sp>
      <p:sp>
        <p:nvSpPr>
          <p:cNvPr id="3" name="ZoneTexte 2">
            <a:extLst>
              <a:ext uri="{FF2B5EF4-FFF2-40B4-BE49-F238E27FC236}">
                <a16:creationId xmlns:a16="http://schemas.microsoft.com/office/drawing/2014/main" id="{7BBEFE95-6A5B-4CD3-81B7-8BEAC1BCC9F5}"/>
              </a:ext>
            </a:extLst>
          </p:cNvPr>
          <p:cNvSpPr txBox="1"/>
          <p:nvPr/>
        </p:nvSpPr>
        <p:spPr>
          <a:xfrm>
            <a:off x="1089991" y="1114047"/>
            <a:ext cx="675529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Les concepts de la programmation orientée objet: </a:t>
            </a:r>
            <a:r>
              <a:rPr lang="fr-FR" b="1" dirty="0">
                <a:latin typeface="Arial" panose="020B0604020202020204" pitchFamily="34" charset="0"/>
                <a:cs typeface="Arial" panose="020B0604020202020204" pitchFamily="34" charset="0"/>
              </a:rPr>
              <a:t>Constructeur</a:t>
            </a:r>
          </a:p>
        </p:txBody>
      </p:sp>
      <p:sp>
        <p:nvSpPr>
          <p:cNvPr id="5" name="ZoneTexte 4">
            <a:extLst>
              <a:ext uri="{FF2B5EF4-FFF2-40B4-BE49-F238E27FC236}">
                <a16:creationId xmlns:a16="http://schemas.microsoft.com/office/drawing/2014/main" id="{95260CBD-246F-40C2-ACF4-FBFDB4478286}"/>
              </a:ext>
            </a:extLst>
          </p:cNvPr>
          <p:cNvSpPr txBox="1"/>
          <p:nvPr/>
        </p:nvSpPr>
        <p:spPr>
          <a:xfrm>
            <a:off x="1068455" y="2109257"/>
            <a:ext cx="10434431" cy="646331"/>
          </a:xfrm>
          <a:prstGeom prst="rect">
            <a:avLst/>
          </a:prstGeom>
          <a:noFill/>
        </p:spPr>
        <p:txBody>
          <a:bodyPr wrap="square">
            <a:spAutoFit/>
          </a:bodyPr>
          <a:lstStyle/>
          <a:p>
            <a:r>
              <a:rPr lang="fr-FR" b="1" i="0" dirty="0">
                <a:solidFill>
                  <a:srgbClr val="202124"/>
                </a:solidFill>
                <a:effectLst/>
                <a:latin typeface="arial" panose="020B0604020202020204" pitchFamily="34" charset="0"/>
              </a:rPr>
              <a:t>Constructeur</a:t>
            </a:r>
            <a:r>
              <a:rPr lang="fr-FR" b="0" i="0" dirty="0">
                <a:solidFill>
                  <a:srgbClr val="202124"/>
                </a:solidFill>
                <a:effectLst/>
                <a:latin typeface="arial" panose="020B0604020202020204" pitchFamily="34" charset="0"/>
              </a:rPr>
              <a:t>: une fonction particulière appelée lors de l'instanciation de l’objet. Elle permet d'allouer la mémoire nécessaire à l'objet et d'initialiser ses attributs.</a:t>
            </a:r>
            <a:endParaRPr lang="fr-FR" dirty="0"/>
          </a:p>
        </p:txBody>
      </p:sp>
      <p:sp>
        <p:nvSpPr>
          <p:cNvPr id="7" name="ZoneTexte 6">
            <a:extLst>
              <a:ext uri="{FF2B5EF4-FFF2-40B4-BE49-F238E27FC236}">
                <a16:creationId xmlns:a16="http://schemas.microsoft.com/office/drawing/2014/main" id="{94E6B3B9-6489-4C32-99B3-86B3BDBF50AC}"/>
              </a:ext>
            </a:extLst>
          </p:cNvPr>
          <p:cNvSpPr txBox="1"/>
          <p:nvPr/>
        </p:nvSpPr>
        <p:spPr>
          <a:xfrm>
            <a:off x="1068455" y="3105834"/>
            <a:ext cx="10586734" cy="1200329"/>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 L’opérateur </a:t>
            </a:r>
            <a:r>
              <a:rPr lang="fr-FR" b="1" dirty="0">
                <a:latin typeface="Arial" panose="020B0604020202020204" pitchFamily="34" charset="0"/>
                <a:cs typeface="Arial" panose="020B0604020202020204" pitchFamily="34" charset="0"/>
              </a:rPr>
              <a:t>new</a:t>
            </a:r>
            <a:r>
              <a:rPr lang="fr-FR" dirty="0">
                <a:latin typeface="Arial" panose="020B0604020202020204" pitchFamily="34" charset="0"/>
                <a:cs typeface="Arial" panose="020B0604020202020204" pitchFamily="34" charset="0"/>
              </a:rPr>
              <a:t> :  </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Construit l’objet de type Classe </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Utilise les paramètres pour initialiser les attributs de l’objet </a:t>
            </a:r>
          </a:p>
          <a:p>
            <a:pPr marL="742950" lvl="1" indent="-285750">
              <a:buFont typeface="Wingdings" panose="05000000000000000000" pitchFamily="2" charset="2"/>
              <a:buChar char="§"/>
            </a:pPr>
            <a:r>
              <a:rPr lang="fr-FR" dirty="0">
                <a:latin typeface="Arial" panose="020B0604020202020204" pitchFamily="34" charset="0"/>
                <a:cs typeface="Arial" panose="020B0604020202020204" pitchFamily="34" charset="0"/>
              </a:rPr>
              <a:t>Retourne le nouvel objet</a:t>
            </a:r>
          </a:p>
        </p:txBody>
      </p:sp>
      <p:sp>
        <p:nvSpPr>
          <p:cNvPr id="9" name="ZoneTexte 8">
            <a:extLst>
              <a:ext uri="{FF2B5EF4-FFF2-40B4-BE49-F238E27FC236}">
                <a16:creationId xmlns:a16="http://schemas.microsoft.com/office/drawing/2014/main" id="{499C78BE-A293-48E6-95BB-5B284A762AA4}"/>
              </a:ext>
            </a:extLst>
          </p:cNvPr>
          <p:cNvSpPr txBox="1"/>
          <p:nvPr/>
        </p:nvSpPr>
        <p:spPr>
          <a:xfrm>
            <a:off x="1068454" y="4656409"/>
            <a:ext cx="7585216"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 Certaines classes offrent plusieurs constructeurs (</a:t>
            </a:r>
            <a:r>
              <a:rPr lang="fr-FR" b="1" dirty="0" err="1">
                <a:latin typeface="Arial" panose="020B0604020202020204" pitchFamily="34" charset="0"/>
                <a:cs typeface="Arial" panose="020B0604020202020204" pitchFamily="34" charset="0"/>
              </a:rPr>
              <a:t>surchage</a:t>
            </a:r>
            <a:r>
              <a:rPr lang="fr-FR" dirty="0">
                <a:latin typeface="Arial" panose="020B0604020202020204" pitchFamily="34" charset="0"/>
                <a:cs typeface="Arial" panose="020B0604020202020204" pitchFamily="34" charset="0"/>
              </a:rPr>
              <a:t>)</a:t>
            </a:r>
          </a:p>
        </p:txBody>
      </p:sp>
      <p:sp>
        <p:nvSpPr>
          <p:cNvPr id="11" name="ZoneTexte 10">
            <a:extLst>
              <a:ext uri="{FF2B5EF4-FFF2-40B4-BE49-F238E27FC236}">
                <a16:creationId xmlns:a16="http://schemas.microsoft.com/office/drawing/2014/main" id="{5650B1FF-2A68-45F2-8163-B12626366BB9}"/>
              </a:ext>
            </a:extLst>
          </p:cNvPr>
          <p:cNvSpPr txBox="1"/>
          <p:nvPr/>
        </p:nvSpPr>
        <p:spPr>
          <a:xfrm>
            <a:off x="5436705" y="5747983"/>
            <a:ext cx="6755295" cy="369332"/>
          </a:xfrm>
          <a:prstGeom prst="rect">
            <a:avLst/>
          </a:prstGeom>
          <a:noFill/>
        </p:spPr>
        <p:txBody>
          <a:bodyPr wrap="square">
            <a:spAutoFit/>
          </a:bodyPr>
          <a:lstStyle/>
          <a:p>
            <a:r>
              <a:rPr lang="fr-FR" dirty="0"/>
              <a:t>Plusieurs méthodes avec le même nom et des paramètres différents</a:t>
            </a:r>
          </a:p>
        </p:txBody>
      </p:sp>
      <p:cxnSp>
        <p:nvCxnSpPr>
          <p:cNvPr id="13" name="Connecteur droit avec flèche 12">
            <a:extLst>
              <a:ext uri="{FF2B5EF4-FFF2-40B4-BE49-F238E27FC236}">
                <a16:creationId xmlns:a16="http://schemas.microsoft.com/office/drawing/2014/main" id="{24D42995-3B88-4E91-A6D3-6C6E7303A902}"/>
              </a:ext>
            </a:extLst>
          </p:cNvPr>
          <p:cNvCxnSpPr/>
          <p:nvPr/>
        </p:nvCxnSpPr>
        <p:spPr>
          <a:xfrm flipH="1" flipV="1">
            <a:off x="7209183" y="5157033"/>
            <a:ext cx="636104" cy="718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9357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810</Words>
  <Application>Microsoft Office PowerPoint</Application>
  <PresentationFormat>Grand écran</PresentationFormat>
  <Paragraphs>79</Paragraphs>
  <Slides>11</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90</cp:revision>
  <dcterms:created xsi:type="dcterms:W3CDTF">2022-01-28T14:29:18Z</dcterms:created>
  <dcterms:modified xsi:type="dcterms:W3CDTF">2023-10-31T07:56:40Z</dcterms:modified>
</cp:coreProperties>
</file>