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9" r:id="rId10"/>
    <p:sldId id="278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69944" autoAdjust="0"/>
  </p:normalViewPr>
  <p:slideViewPr>
    <p:cSldViewPr snapToGrid="0">
      <p:cViewPr varScale="1">
        <p:scale>
          <a:sx n="49" d="100"/>
          <a:sy n="49" d="100"/>
        </p:scale>
        <p:origin x="15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8D73D-EE5F-4EBE-85AB-F404008F30ED}" type="datetimeFigureOut">
              <a:rPr lang="fr-FR" smtClean="0"/>
              <a:t>31/10/2023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02AD4-6F37-46EB-886F-5FD4894EE0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877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C02AD4-6F37-46EB-886F-5FD4894EE08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8483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C02AD4-6F37-46EB-886F-5FD4894EE08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5059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C02AD4-6F37-46EB-886F-5FD4894EE08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189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C02AD4-6F37-46EB-886F-5FD4894EE08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6244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C02AD4-6F37-46EB-886F-5FD4894EE08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2899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C02AD4-6F37-46EB-886F-5FD4894EE08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00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C02AD4-6F37-46EB-886F-5FD4894EE08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7540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C02AD4-6F37-46EB-886F-5FD4894EE08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9456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E22E23-89CE-4541-98E6-BDBDDCD49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9C50747-DDAE-4734-80CF-211E4D952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4FB380-052B-4ECE-8321-122D7D63A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BEAE5-C9D2-44C2-8220-08EEA96466FD}" type="datetimeFigureOut">
              <a:rPr lang="fr-FR" smtClean="0"/>
              <a:t>31/10/2023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258B88-59D8-4D1A-8683-60FD7264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9512B2-4D53-4BC8-8445-98D7CEFCA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79A2-7C70-47FD-8F36-6C54EA507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286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8E707B-3E8A-49CD-9B39-E5030F039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E0F30E3-B5DA-4E8A-B257-F8280CF74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5BDB5F-0465-4E0B-912B-CE310999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BEAE5-C9D2-44C2-8220-08EEA96466FD}" type="datetimeFigureOut">
              <a:rPr lang="fr-FR" smtClean="0"/>
              <a:t>31/10/2023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78E72E-4149-4AEC-8FE2-879C9DDE9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EFD581-7A03-4A29-B405-9354D5481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79A2-7C70-47FD-8F36-6C54EA507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54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5F2B508-6F5F-4660-9ABA-D27911CDDA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897A5FC-5D75-470D-AB99-2115809F4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A487AD-9301-4754-B58F-DA2A33E3F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BEAE5-C9D2-44C2-8220-08EEA96466FD}" type="datetimeFigureOut">
              <a:rPr lang="fr-FR" smtClean="0"/>
              <a:t>31/10/2023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1FFA5B-60E9-4F9C-BD54-51A928A8A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1CFFA2-5E68-4803-92CF-2AF802783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79A2-7C70-47FD-8F36-6C54EA507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879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EDFE5C-A960-4131-ACBE-6B904E201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33DF74-9AF8-4FD8-ACC9-04DABB7CA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376CDF-BAAF-46DE-998F-80660CAA8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BEAE5-C9D2-44C2-8220-08EEA96466FD}" type="datetimeFigureOut">
              <a:rPr lang="fr-FR" smtClean="0"/>
              <a:t>31/10/2023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8A24DE-A729-4CB4-A51F-83009AF5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B855CB-4AFB-4983-83A5-AA5C84819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79A2-7C70-47FD-8F36-6C54EA507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976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B6CBE5-DF9B-4C7B-8397-81DBEFB97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358023-B138-4E8A-A8AE-91F4C3F4B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27E58F-D657-48B2-BA30-94CBB0151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BEAE5-C9D2-44C2-8220-08EEA96466FD}" type="datetimeFigureOut">
              <a:rPr lang="fr-FR" smtClean="0"/>
              <a:t>31/10/2023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25D5B8-707A-46CC-B945-8F55C350D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C59BD0-059E-4695-A2C5-04446D9B6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79A2-7C70-47FD-8F36-6C54EA507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663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A8872C-93AE-4E81-9B49-B6128EC71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7395F0-174B-4B65-A992-E2A5D0484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D169575-019E-43F1-B56C-FB0D24552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29B5D5A-A423-41EE-BF43-A01D178B3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BEAE5-C9D2-44C2-8220-08EEA96466FD}" type="datetimeFigureOut">
              <a:rPr lang="fr-FR" smtClean="0"/>
              <a:t>31/10/2023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1094474-A252-49F2-8875-9DF2BFC3B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3A8047-582B-4C1B-B1A9-12493E447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79A2-7C70-47FD-8F36-6C54EA507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5923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0317E2-94F5-4433-87E0-FB7AE793B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0012CA-F283-4CD3-A008-49B0C66DF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BC4110-F1A6-4D9D-A586-27F40FB96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86479CF-8AF0-499C-888F-5A6CE02189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663EA1E-5322-4738-B3FA-BCE4148C1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31CF98B-9991-4D58-84D6-092DCDD5C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BEAE5-C9D2-44C2-8220-08EEA96466FD}" type="datetimeFigureOut">
              <a:rPr lang="fr-FR" smtClean="0"/>
              <a:t>31/10/2023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67C6725-E564-4B9D-B6C7-C20789DA2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7077C26-ADF0-4C12-B1FB-B6561CA6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79A2-7C70-47FD-8F36-6C54EA507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540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35E6D8-6839-4706-895A-71ED4B069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122DAC9-BC70-4D7F-85DB-8240F226B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BEAE5-C9D2-44C2-8220-08EEA96466FD}" type="datetimeFigureOut">
              <a:rPr lang="fr-FR" smtClean="0"/>
              <a:t>31/10/2023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53EC854-8E8E-4890-ADA9-61B1F3801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A5ABD4E-3CB9-406C-B17D-6431A0805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79A2-7C70-47FD-8F36-6C54EA507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9655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FC8CE61-9E9A-47CD-863A-0C88FDC1B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BEAE5-C9D2-44C2-8220-08EEA96466FD}" type="datetimeFigureOut">
              <a:rPr lang="fr-FR" smtClean="0"/>
              <a:t>31/10/2023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89BDFE1-358D-4D1D-B2F3-678CF264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4449D7-9EE0-4F9A-A9CB-00333FE9F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79A2-7C70-47FD-8F36-6C54EA507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8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F2B090-4BC4-4740-8F27-B87285F53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F1A274-58ED-4A29-8FDF-105ABAE9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077849D-5AFA-4046-BFBB-678FC25B0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0C73B6-1FA7-4F9C-A657-998E166F1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BEAE5-C9D2-44C2-8220-08EEA96466FD}" type="datetimeFigureOut">
              <a:rPr lang="fr-FR" smtClean="0"/>
              <a:t>31/10/2023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DB1AB4-0F5D-4C89-9709-A054CBE44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D564BE-D531-47DC-ACC6-3EBED6567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79A2-7C70-47FD-8F36-6C54EA507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444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FE0916-B9F7-422A-BA37-6EA25CC32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9B4A41A-FCD3-49DE-B749-C6216B2549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6FCFA2C-B19B-4280-94F4-ABEA3ABA0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64A0075-DCFD-410C-A32B-437FD0D2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BEAE5-C9D2-44C2-8220-08EEA96466FD}" type="datetimeFigureOut">
              <a:rPr lang="fr-FR" smtClean="0"/>
              <a:t>31/10/2023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2F9254-A0B4-4E21-A19D-C8AD219F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6432523-1B79-4641-9DEE-6BECAC398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79A2-7C70-47FD-8F36-6C54EA507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4677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DFFC566-8A16-42C5-9CB6-9E3D4151C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9EBEBB-A248-4669-8841-2DAE25026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85E596-004F-402C-AF11-AD2675497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BEAE5-C9D2-44C2-8220-08EEA96466FD}" type="datetimeFigureOut">
              <a:rPr lang="fr-FR" smtClean="0"/>
              <a:t>31/10/2023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176BE9-BEA8-4DC5-8318-05572BFACA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AA9E4D-5CE8-43AF-BB94-81190A279C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979A2-7C70-47FD-8F36-6C54EA507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3321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67C34A6-B4A0-49E9-921E-3BE505288451}"/>
              </a:ext>
            </a:extLst>
          </p:cNvPr>
          <p:cNvSpPr txBox="1"/>
          <p:nvPr/>
        </p:nvSpPr>
        <p:spPr>
          <a:xfrm>
            <a:off x="4961892" y="5380382"/>
            <a:ext cx="231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Mme Radia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Belkeziz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046793D-160C-408A-B050-0BA0D63F5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735" y="27871"/>
            <a:ext cx="5335640" cy="144842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B88913D-8E6C-4CEA-BDE2-2D0C0C83CE9B}"/>
              </a:ext>
            </a:extLst>
          </p:cNvPr>
          <p:cNvSpPr/>
          <p:nvPr/>
        </p:nvSpPr>
        <p:spPr>
          <a:xfrm>
            <a:off x="0" y="2456954"/>
            <a:ext cx="12192000" cy="144842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latin typeface="Arial" panose="020B0604020202020204" pitchFamily="34" charset="0"/>
                <a:cs typeface="Arial" panose="020B0604020202020204" pitchFamily="34" charset="0"/>
              </a:rPr>
              <a:t>Programmation orientée objet: Java</a:t>
            </a:r>
          </a:p>
        </p:txBody>
      </p:sp>
    </p:spTree>
    <p:extLst>
      <p:ext uri="{BB962C8B-B14F-4D97-AF65-F5344CB8AC3E}">
        <p14:creationId xmlns:p14="http://schemas.microsoft.com/office/powerpoint/2010/main" val="1179930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67C34A6-B4A0-49E9-921E-3BE505288451}"/>
              </a:ext>
            </a:extLst>
          </p:cNvPr>
          <p:cNvSpPr txBox="1"/>
          <p:nvPr/>
        </p:nvSpPr>
        <p:spPr>
          <a:xfrm>
            <a:off x="4961892" y="5380382"/>
            <a:ext cx="231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Mme Radia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Belkeziz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046793D-160C-408A-B050-0BA0D63F5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735" y="27871"/>
            <a:ext cx="5335640" cy="144842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B88913D-8E6C-4CEA-BDE2-2D0C0C83CE9B}"/>
              </a:ext>
            </a:extLst>
          </p:cNvPr>
          <p:cNvSpPr/>
          <p:nvPr/>
        </p:nvSpPr>
        <p:spPr>
          <a:xfrm>
            <a:off x="0" y="2456954"/>
            <a:ext cx="12192000" cy="144842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latin typeface="Arial" panose="020B0604020202020204" pitchFamily="34" charset="0"/>
                <a:cs typeface="Arial" panose="020B0604020202020204" pitchFamily="34" charset="0"/>
              </a:rPr>
              <a:t>Programmation orientée objet: Java</a:t>
            </a:r>
          </a:p>
        </p:txBody>
      </p:sp>
    </p:spTree>
    <p:extLst>
      <p:ext uri="{BB962C8B-B14F-4D97-AF65-F5344CB8AC3E}">
        <p14:creationId xmlns:p14="http://schemas.microsoft.com/office/powerpoint/2010/main" val="3160227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C31B95-6DB2-4A75-8CA3-F738DCFD1C4B}"/>
              </a:ext>
            </a:extLst>
          </p:cNvPr>
          <p:cNvSpPr/>
          <p:nvPr/>
        </p:nvSpPr>
        <p:spPr>
          <a:xfrm>
            <a:off x="0" y="3"/>
            <a:ext cx="12192000" cy="62285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Programmation orientée objet: Java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8551D2B-5A17-460D-987B-48B37AC83D83}"/>
              </a:ext>
            </a:extLst>
          </p:cNvPr>
          <p:cNvSpPr txBox="1"/>
          <p:nvPr/>
        </p:nvSpPr>
        <p:spPr>
          <a:xfrm>
            <a:off x="381000" y="1581150"/>
            <a:ext cx="1129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Le langage Java prend en charge tous les concepts et principes de la P.OO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EF9C66B-65F4-458E-A50F-C1BC1053EF73}"/>
              </a:ext>
            </a:extLst>
          </p:cNvPr>
          <p:cNvSpPr txBox="1"/>
          <p:nvPr/>
        </p:nvSpPr>
        <p:spPr>
          <a:xfrm>
            <a:off x="609600" y="2551837"/>
            <a:ext cx="112966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Une classe est un </a:t>
            </a:r>
            <a:r>
              <a:rPr lang="fr-F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modèle</a:t>
            </a:r>
            <a:r>
              <a:rPr lang="fr-F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pour créer des objets qui ont des </a:t>
            </a:r>
            <a:r>
              <a:rPr lang="fr-F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caractéristiques communes</a:t>
            </a:r>
            <a:r>
              <a:rPr lang="fr-F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La classe comporte la </a:t>
            </a:r>
            <a:r>
              <a:rPr lang="fr-F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structure d’un objet </a:t>
            </a:r>
            <a:r>
              <a:rPr lang="fr-F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(ses attributs et ses méthodes). On dit qu’un objet est l’</a:t>
            </a:r>
            <a:r>
              <a:rPr lang="fr-F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instance</a:t>
            </a:r>
            <a:r>
              <a:rPr lang="fr-F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d’une classe et on parle alors d’instanciation. En Java, tous les objets sont créés à partir d’une classe.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ED8A546-496F-4477-9E0B-B2CC99D1E80A}"/>
              </a:ext>
            </a:extLst>
          </p:cNvPr>
          <p:cNvSpPr txBox="1"/>
          <p:nvPr/>
        </p:nvSpPr>
        <p:spPr>
          <a:xfrm>
            <a:off x="4157663" y="3879465"/>
            <a:ext cx="610552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b="1" dirty="0">
                <a:solidFill>
                  <a:srgbClr val="000000"/>
                </a:solidFill>
                <a:latin typeface="Arial" panose="020B0604020202020204" pitchFamily="34" charset="0"/>
              </a:rPr>
              <a:t>Déclaration d’une classe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</a:p>
          <a:p>
            <a:pPr algn="just"/>
            <a:endParaRPr lang="fr-F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MyClass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</a:p>
          <a:p>
            <a:pPr algn="just"/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	// champ(s), </a:t>
            </a:r>
          </a:p>
          <a:p>
            <a:pPr algn="just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	//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constructeur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(s), </a:t>
            </a:r>
          </a:p>
          <a:p>
            <a:pPr algn="just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	//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méthodes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}</a:t>
            </a:r>
            <a:endParaRPr lang="fr-FR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298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C31B95-6DB2-4A75-8CA3-F738DCFD1C4B}"/>
              </a:ext>
            </a:extLst>
          </p:cNvPr>
          <p:cNvSpPr/>
          <p:nvPr/>
        </p:nvSpPr>
        <p:spPr>
          <a:xfrm>
            <a:off x="0" y="3"/>
            <a:ext cx="12192000" cy="62285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Programmation orientée objet: Java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7D20EA4-0B29-4422-9436-FFFA63B3035D}"/>
              </a:ext>
            </a:extLst>
          </p:cNvPr>
          <p:cNvSpPr txBox="1"/>
          <p:nvPr/>
        </p:nvSpPr>
        <p:spPr>
          <a:xfrm>
            <a:off x="2671762" y="1093738"/>
            <a:ext cx="729138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MyClass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extends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MySuperClass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implements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YourInterface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// champ(s),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constructeur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(s),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méthode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(s)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}</a:t>
            </a:r>
            <a:endParaRPr lang="fr-FR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82DAA4C-D93F-4F1A-AD53-7249698FAB5A}"/>
              </a:ext>
            </a:extLst>
          </p:cNvPr>
          <p:cNvSpPr txBox="1"/>
          <p:nvPr/>
        </p:nvSpPr>
        <p:spPr>
          <a:xfrm>
            <a:off x="1097040" y="3913824"/>
            <a:ext cx="95264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Modificateurs tels que public, privé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Le nom de la classe, avec la lettre initiale en majuscule par convention.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Le nom du parent de la classe (superclasse), le cas échéant, précédé du mot clé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extend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Une liste d'interfaces séparées par des virgules implémentées par la classe, le cas échéant, précédée du mot clé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implements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Le corps de la classe, entouré d'accolades, {}.</a:t>
            </a:r>
          </a:p>
        </p:txBody>
      </p:sp>
    </p:spTree>
    <p:extLst>
      <p:ext uri="{BB962C8B-B14F-4D97-AF65-F5344CB8AC3E}">
        <p14:creationId xmlns:p14="http://schemas.microsoft.com/office/powerpoint/2010/main" val="2269691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C31B95-6DB2-4A75-8CA3-F738DCFD1C4B}"/>
              </a:ext>
            </a:extLst>
          </p:cNvPr>
          <p:cNvSpPr/>
          <p:nvPr/>
        </p:nvSpPr>
        <p:spPr>
          <a:xfrm>
            <a:off x="0" y="3"/>
            <a:ext cx="12192000" cy="62285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Programmation orientée objet: Java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1CDA934-B2C5-4F43-AAE1-30A6D91E2CB6}"/>
              </a:ext>
            </a:extLst>
          </p:cNvPr>
          <p:cNvSpPr txBox="1"/>
          <p:nvPr/>
        </p:nvSpPr>
        <p:spPr>
          <a:xfrm>
            <a:off x="3357563" y="1117938"/>
            <a:ext cx="610552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MyClass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</a:p>
          <a:p>
            <a:pPr algn="just"/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	// champ(s), </a:t>
            </a:r>
          </a:p>
          <a:p>
            <a:pPr algn="just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	//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constructeur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(s), </a:t>
            </a:r>
          </a:p>
          <a:p>
            <a:pPr algn="just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	//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méthodes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}</a:t>
            </a:r>
            <a:endParaRPr lang="fr-FR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B3BEFDE-B2A6-4BD8-AAB3-6A2C7E33D4C2}"/>
              </a:ext>
            </a:extLst>
          </p:cNvPr>
          <p:cNvSpPr txBox="1"/>
          <p:nvPr/>
        </p:nvSpPr>
        <p:spPr>
          <a:xfrm>
            <a:off x="800100" y="3339406"/>
            <a:ext cx="10591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Champ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:  Servent à stocker les états de la classe et de ses objets.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Dénomination des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Types de données de base (primitifs, chaînes de caractères et tableaux).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Valeurs par défaut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littéraux </a:t>
            </a:r>
          </a:p>
        </p:txBody>
      </p:sp>
    </p:spTree>
    <p:extLst>
      <p:ext uri="{BB962C8B-B14F-4D97-AF65-F5344CB8AC3E}">
        <p14:creationId xmlns:p14="http://schemas.microsoft.com/office/powerpoint/2010/main" val="3077197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C31B95-6DB2-4A75-8CA3-F738DCFD1C4B}"/>
              </a:ext>
            </a:extLst>
          </p:cNvPr>
          <p:cNvSpPr/>
          <p:nvPr/>
        </p:nvSpPr>
        <p:spPr>
          <a:xfrm>
            <a:off x="0" y="3"/>
            <a:ext cx="12192000" cy="62285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Programmation orientée objet: Java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2963047-3F27-4415-B3C6-46A4BEAA42C0}"/>
              </a:ext>
            </a:extLst>
          </p:cNvPr>
          <p:cNvSpPr txBox="1"/>
          <p:nvPr/>
        </p:nvSpPr>
        <p:spPr>
          <a:xfrm>
            <a:off x="495300" y="1305341"/>
            <a:ext cx="1068705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</a:p>
          <a:p>
            <a:pPr algn="just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	Dans le langage de programmation Java, les termes "champ" et "variable" sont tous deux 	utilisés. </a:t>
            </a:r>
          </a:p>
          <a:p>
            <a:pPr algn="just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	Différents genre de variables sont définis:</a:t>
            </a:r>
          </a:p>
          <a:p>
            <a:pPr algn="just"/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57350" lvl="3" indent="-285750" algn="just">
              <a:buFont typeface="Arial" panose="020B0604020202020204" pitchFamily="34" charset="0"/>
              <a:buChar char="•"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Variables d’instance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(champs non statiques): Les objets stockent leurs états individuels dans des champs non statiques (déclarés sans le mot clé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). Ils sont appelés « variable d’instance » car leur valeur est unique à chaque instance (objet).</a:t>
            </a:r>
          </a:p>
          <a:p>
            <a:pPr marL="1657350" lvl="3" indent="-285750" algn="just">
              <a:buFont typeface="Arial" panose="020B0604020202020204" pitchFamily="34" charset="0"/>
              <a:buChar char="•"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Variables de classe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(champs statiques): Tout champ déclaré avec le mot clé </a:t>
            </a:r>
            <a:r>
              <a:rPr lang="fr-FR" b="1" i="1" dirty="0" err="1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est une variable de classe. Cela indique au compilateur qu'il existe exactement une copie de cette variable, quel que soit le nombre de fois où la classe a été instanciée.</a:t>
            </a:r>
          </a:p>
          <a:p>
            <a:pPr marL="1657350" lvl="3" indent="-285750" algn="just">
              <a:buFont typeface="Arial" panose="020B0604020202020204" pitchFamily="34" charset="0"/>
              <a:buChar char="•"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Variables locales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De la même manière qu'un objet stocke son état dans des champs, une méthode stocke souvent son état temporaire dans des variables locales. </a:t>
            </a:r>
          </a:p>
          <a:p>
            <a:pPr marL="1657350" lvl="3" indent="-285750" algn="just">
              <a:buFont typeface="Arial" panose="020B0604020202020204" pitchFamily="34" charset="0"/>
              <a:buChar char="•"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Paramètre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La chose importante à retenir est que les paramètres sont toujours classés comme "variables" et non comme "champs". </a:t>
            </a:r>
          </a:p>
          <a:p>
            <a:pPr lvl="3" algn="just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fr-FR" i="1" dirty="0" err="1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i="1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</a:rPr>
              <a:t> main(String[] args)</a:t>
            </a:r>
          </a:p>
          <a:p>
            <a:pPr algn="just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4511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C31B95-6DB2-4A75-8CA3-F738DCFD1C4B}"/>
              </a:ext>
            </a:extLst>
          </p:cNvPr>
          <p:cNvSpPr/>
          <p:nvPr/>
        </p:nvSpPr>
        <p:spPr>
          <a:xfrm>
            <a:off x="0" y="3"/>
            <a:ext cx="12192000" cy="62285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Programmation orientée objet: Java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8B2A8D4-9897-46C0-B713-644908CD3C93}"/>
              </a:ext>
            </a:extLst>
          </p:cNvPr>
          <p:cNvSpPr txBox="1"/>
          <p:nvPr/>
        </p:nvSpPr>
        <p:spPr>
          <a:xfrm>
            <a:off x="657224" y="1166842"/>
            <a:ext cx="113252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	Dénomination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Les noms de variables sont sensibles à la casse.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Commence par une lettre (ni par « $ » ni « _ »).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Les caractères suivants peuvent être des lettres, des chiffres, des signes dollar ou des caractères de soulignement.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Utiliser des mots complets au lieu d'abréviations cryptées.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Ne pas choisir un mot-clé ou un mot réservé.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Si le nom que choisi se compose d'un seul mot, épelez ce mot en toutes lettres minuscules.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Si le nom choisi de plusieurs mots, mettez en majuscule la première lettre de chaque mot suivant. (</a:t>
            </a:r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</a:rPr>
              <a:t>exemple: </a:t>
            </a:r>
            <a:r>
              <a:rPr lang="fr-FR" i="1" dirty="0" err="1">
                <a:latin typeface="Arial" panose="020B0604020202020204" pitchFamily="34" charset="0"/>
                <a:cs typeface="Arial" panose="020B0604020202020204" pitchFamily="34" charset="0"/>
              </a:rPr>
              <a:t>nomPersonne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Si la variable stocke une valeur constante, la convention change légèrement, en mettant en majuscule chaque lettre et en séparant les mots suivants par le caractère de soulignement. (</a:t>
            </a:r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</a:rPr>
              <a:t>exemple: </a:t>
            </a:r>
            <a:r>
              <a:rPr lang="fr-FR" i="1" dirty="0" err="1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</a:rPr>
              <a:t> final </a:t>
            </a:r>
            <a:r>
              <a:rPr lang="fr-FR" i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</a:rPr>
              <a:t> NUM_ROOM=201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01089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C31B95-6DB2-4A75-8CA3-F738DCFD1C4B}"/>
              </a:ext>
            </a:extLst>
          </p:cNvPr>
          <p:cNvSpPr/>
          <p:nvPr/>
        </p:nvSpPr>
        <p:spPr>
          <a:xfrm>
            <a:off x="0" y="3"/>
            <a:ext cx="12192000" cy="62285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Programmation orientée objet: Java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C63E237B-181E-4E7D-9A6D-BC1B9541FABD}"/>
                  </a:ext>
                </a:extLst>
              </p:cNvPr>
              <p:cNvSpPr txBox="1"/>
              <p:nvPr/>
            </p:nvSpPr>
            <p:spPr>
              <a:xfrm>
                <a:off x="697706" y="939284"/>
                <a:ext cx="10796588" cy="67403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Types de données primitifs</a:t>
                </a:r>
              </a:p>
              <a:p>
                <a:endParaRPr lang="fr-F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dirty="0">
                    <a:latin typeface="Arial" panose="020B0604020202020204" pitchFamily="34" charset="0"/>
                    <a:cs typeface="Arial" panose="020B0604020202020204" pitchFamily="34" charset="0"/>
                  </a:rPr>
                  <a:t>Le type de données d'une variable détermine les valeurs qu'elle peut contenir, ainsi que les opérations qui peuvent être effectuées dessus.</a:t>
                </a:r>
              </a:p>
              <a:p>
                <a:endParaRPr lang="fr-F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dirty="0">
                    <a:latin typeface="Arial" panose="020B0604020202020204" pitchFamily="34" charset="0"/>
                    <a:cs typeface="Arial" panose="020B0604020202020204" pitchFamily="34" charset="0"/>
                  </a:rPr>
                  <a:t>Java supporte 8 types de données primitifs:</a:t>
                </a:r>
              </a:p>
              <a:p>
                <a:endParaRPr lang="fr-F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fr-F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byte</a:t>
                </a:r>
                <a:r>
                  <a:rPr lang="fr-FR" dirty="0">
                    <a:latin typeface="Arial" panose="020B0604020202020204" pitchFamily="34" charset="0"/>
                    <a:cs typeface="Arial" panose="020B0604020202020204" pitchFamily="34" charset="0"/>
                  </a:rPr>
                  <a:t>: unité d’information correspondant à 8 bits. Il a une valeur minimale de -128 et une valeur maximale de 127 (inclus). 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fr-F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short</a:t>
                </a:r>
                <a:r>
                  <a:rPr lang="fr-FR" dirty="0">
                    <a:latin typeface="Arial" panose="020B0604020202020204" pitchFamily="34" charset="0"/>
                    <a:cs typeface="Arial" panose="020B0604020202020204" pitchFamily="34" charset="0"/>
                  </a:rPr>
                  <a:t>: unité d’information correspondant à 16 bits. </a:t>
                </a:r>
                <a:r>
                  <a:rPr lang="fr-FR" dirty="0"/>
                  <a:t>Il a une valeur minimale de -32 768 et une valeur maximale de 32 767 (inclus).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fr-FR" b="1" dirty="0" err="1"/>
                  <a:t>int</a:t>
                </a:r>
                <a:r>
                  <a:rPr lang="fr-FR" b="1" dirty="0"/>
                  <a:t> </a:t>
                </a:r>
                <a:r>
                  <a:rPr lang="fr-FR" dirty="0"/>
                  <a:t>: par défaut, le type de données </a:t>
                </a:r>
                <a:r>
                  <a:rPr lang="fr-FR" dirty="0" err="1"/>
                  <a:t>int</a:t>
                </a:r>
                <a:r>
                  <a:rPr lang="fr-FR" dirty="0"/>
                  <a:t> est un entier 32 bits signé, qui a une valeur minimale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31 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      et une valeur maximale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31 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fr-FR" dirty="0"/>
                  <a:t>. Dans Java SE 8 et versions ultérieures, vous pouvez utiliser le type de  </a:t>
                </a:r>
              </a:p>
              <a:p>
                <a:pPr lvl="1"/>
                <a:r>
                  <a:rPr lang="fr-FR" dirty="0"/>
                  <a:t>      données </a:t>
                </a:r>
                <a:r>
                  <a:rPr lang="fr-FR" dirty="0" err="1"/>
                  <a:t>int</a:t>
                </a:r>
                <a:r>
                  <a:rPr lang="fr-FR" dirty="0"/>
                  <a:t> pour représenter un entier 32 bits non signé, qui a une valeur minimale de 0 et une valeur </a:t>
                </a:r>
              </a:p>
              <a:p>
                <a:pPr lvl="1"/>
                <a:r>
                  <a:rPr lang="fr-FR" dirty="0"/>
                  <a:t>      maximale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31 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fr-FR" dirty="0"/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fr-FR" b="1" dirty="0"/>
                  <a:t>long</a:t>
                </a:r>
                <a:r>
                  <a:rPr lang="fr-FR" dirty="0"/>
                  <a:t> : le type de données long est un entier de complément à deux de 64 bits. Le long signé a une valeur minimale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61 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et une valeur maximale de 263-1. Dans Java SE 8 et versions ultérieures, vous pouvez utiliser le type de données long pour représenter un long 64 bits non signé, qui a une valeur minimale de 0 et une valeur maximale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1 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fr-FR" dirty="0"/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fr-FR" dirty="0"/>
              </a:p>
              <a:p>
                <a:pPr lvl="1"/>
                <a:endParaRPr lang="fr-F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fr-F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fr-F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fr-F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C63E237B-181E-4E7D-9A6D-BC1B9541F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6" y="939284"/>
                <a:ext cx="10796588" cy="6740307"/>
              </a:xfrm>
              <a:prstGeom prst="rect">
                <a:avLst/>
              </a:prstGeom>
              <a:blipFill>
                <a:blip r:embed="rId3"/>
                <a:stretch>
                  <a:fillRect l="-451" t="-452" r="-2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509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C31B95-6DB2-4A75-8CA3-F738DCFD1C4B}"/>
              </a:ext>
            </a:extLst>
          </p:cNvPr>
          <p:cNvSpPr/>
          <p:nvPr/>
        </p:nvSpPr>
        <p:spPr>
          <a:xfrm>
            <a:off x="0" y="3"/>
            <a:ext cx="12192000" cy="62285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Programmation orientée objet: Java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3E433D6-28D5-4075-B9CF-0EF5F47DFE26}"/>
              </a:ext>
            </a:extLst>
          </p:cNvPr>
          <p:cNvSpPr txBox="1"/>
          <p:nvPr/>
        </p:nvSpPr>
        <p:spPr>
          <a:xfrm>
            <a:off x="938213" y="1167884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Types de données primitifs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91501C54-50A5-4A39-82ED-EF102D533A39}"/>
                  </a:ext>
                </a:extLst>
              </p:cNvPr>
              <p:cNvSpPr txBox="1"/>
              <p:nvPr/>
            </p:nvSpPr>
            <p:spPr>
              <a:xfrm>
                <a:off x="1376362" y="2324785"/>
                <a:ext cx="10377487" cy="3416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float</a:t>
                </a:r>
                <a:r>
                  <a:rPr lang="fr-FR" dirty="0">
                    <a:latin typeface="Arial" panose="020B0604020202020204" pitchFamily="34" charset="0"/>
                    <a:cs typeface="Arial" panose="020B0604020202020204" pitchFamily="34" charset="0"/>
                  </a:rPr>
                  <a:t> : le type de données </a:t>
                </a:r>
                <a:r>
                  <a:rPr lang="fr-FR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float</a:t>
                </a:r>
                <a:r>
                  <a:rPr lang="fr-FR" dirty="0">
                    <a:latin typeface="Arial" panose="020B0604020202020204" pitchFamily="34" charset="0"/>
                    <a:cs typeface="Arial" panose="020B0604020202020204" pitchFamily="34" charset="0"/>
                  </a:rPr>
                  <a:t> est une virgule flottante IEEE 754 32 bits. Sa gamme de valeur varie entre</a:t>
                </a:r>
              </a:p>
              <a:p>
                <a:r>
                  <a:rPr lang="fr-FR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1,2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−38 </m:t>
                        </m:r>
                      </m:sup>
                    </m:sSup>
                    <m:r>
                      <a:rPr lang="fr-FR" b="0" i="0" smtClean="0">
                        <a:latin typeface="Cambria Math" panose="02040503050406030204" pitchFamily="18" charset="0"/>
                      </a:rPr>
                      <m:t> à  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3,4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38 </m:t>
                        </m:r>
                      </m:sup>
                    </m:sSup>
                  </m:oMath>
                </a14:m>
                <a:endParaRPr lang="fr-F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double</a:t>
                </a:r>
                <a:r>
                  <a:rPr lang="fr-FR" dirty="0">
                    <a:latin typeface="Arial" panose="020B0604020202020204" pitchFamily="34" charset="0"/>
                    <a:cs typeface="Arial" panose="020B0604020202020204" pitchFamily="34" charset="0"/>
                  </a:rPr>
                  <a:t> : le type de données double est une virgule flottante IEEE 754 64 bits double précision.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booléen</a:t>
                </a:r>
                <a:r>
                  <a:rPr lang="fr-FR" dirty="0">
                    <a:latin typeface="Arial" panose="020B0604020202020204" pitchFamily="34" charset="0"/>
                    <a:cs typeface="Arial" panose="020B0604020202020204" pitchFamily="34" charset="0"/>
                  </a:rPr>
                  <a:t> : le type de données booléen n'a que deux valeurs possibles : vrai et faux.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char</a:t>
                </a:r>
                <a:r>
                  <a:rPr lang="fr-FR" dirty="0">
                    <a:latin typeface="Arial" panose="020B0604020202020204" pitchFamily="34" charset="0"/>
                    <a:cs typeface="Arial" panose="020B0604020202020204" pitchFamily="34" charset="0"/>
                  </a:rPr>
                  <a:t> : le type de données char est un seul caractère Unicode 16 bits.</a:t>
                </a:r>
                <a:endParaRPr lang="fr-FR" b="1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fr-F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fr-FR" dirty="0">
                    <a:latin typeface="Arial" panose="020B0604020202020204" pitchFamily="34" charset="0"/>
                    <a:cs typeface="Arial" panose="020B0604020202020204" pitchFamily="34" charset="0"/>
                  </a:rPr>
                  <a:t>Outre les huit types de données primitifs répertoriés ci-dessus, le langage de programmation Java fournit également un support spécial pour les chaînes de caractères via la classe </a:t>
                </a:r>
                <a:r>
                  <a:rPr lang="fr-F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java.lang.String</a:t>
                </a:r>
                <a:r>
                  <a:rPr lang="fr-FR" dirty="0">
                    <a:latin typeface="Arial" panose="020B0604020202020204" pitchFamily="34" charset="0"/>
                    <a:cs typeface="Arial" panose="020B0604020202020204" pitchFamily="34" charset="0"/>
                  </a:rPr>
                  <a:t>. Mettre votre chaîne de caractères entre guillemets doubles créera automatiquement un nouvel objet String</a:t>
                </a:r>
                <a:endParaRPr lang="fr-FR" b="1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fr-F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91501C54-50A5-4A39-82ED-EF102D533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362" y="2324785"/>
                <a:ext cx="10377487" cy="3416320"/>
              </a:xfrm>
              <a:prstGeom prst="rect">
                <a:avLst/>
              </a:prstGeom>
              <a:blipFill>
                <a:blip r:embed="rId3"/>
                <a:stretch>
                  <a:fillRect l="-529" t="-891" r="-4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81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C31B95-6DB2-4A75-8CA3-F738DCFD1C4B}"/>
              </a:ext>
            </a:extLst>
          </p:cNvPr>
          <p:cNvSpPr/>
          <p:nvPr/>
        </p:nvSpPr>
        <p:spPr>
          <a:xfrm>
            <a:off x="0" y="3"/>
            <a:ext cx="12192000" cy="62285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Programmation orientée objet: Java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89FCDD5-3F63-423A-95EB-54509FED9530}"/>
              </a:ext>
            </a:extLst>
          </p:cNvPr>
          <p:cNvSpPr txBox="1"/>
          <p:nvPr/>
        </p:nvSpPr>
        <p:spPr>
          <a:xfrm>
            <a:off x="466725" y="1143000"/>
            <a:ext cx="11258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Valeurs pas défaut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9FB0ABE-BE98-4D1B-9248-EA34CA457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828" y="2066330"/>
            <a:ext cx="4418343" cy="392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7091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1028</Words>
  <Application>Microsoft Office PowerPoint</Application>
  <PresentationFormat>Grand écran</PresentationFormat>
  <Paragraphs>107</Paragraphs>
  <Slides>10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HP</dc:creator>
  <cp:lastModifiedBy>HP</cp:lastModifiedBy>
  <cp:revision>109</cp:revision>
  <dcterms:created xsi:type="dcterms:W3CDTF">2022-02-16T13:59:00Z</dcterms:created>
  <dcterms:modified xsi:type="dcterms:W3CDTF">2023-10-31T08:39:53Z</dcterms:modified>
</cp:coreProperties>
</file>