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0" r:id="rId1"/>
    <p:sldMasterId id="2147483833" r:id="rId2"/>
    <p:sldMasterId id="2147483844" r:id="rId3"/>
    <p:sldMasterId id="2147483853" r:id="rId4"/>
    <p:sldMasterId id="2147483862" r:id="rId5"/>
  </p:sldMasterIdLst>
  <p:notesMasterIdLst>
    <p:notesMasterId r:id="rId29"/>
  </p:notesMasterIdLst>
  <p:sldIdLst>
    <p:sldId id="256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63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0" y="-102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4B2D-50F8-45CE-9890-70EB09541029}" type="datetimeFigureOut">
              <a:rPr lang="fr-MA" smtClean="0"/>
              <a:pPr/>
              <a:t>26/03/2020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A41D8-A4CA-4874-8917-CA9E90ABF80A}" type="slidenum">
              <a:rPr lang="fr-MA" smtClean="0"/>
              <a:pPr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xmlns="" val="232925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2F96-E2B6-4C73-8658-09B6E389A121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4C63-D700-46FD-A4E3-44BF185E4454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4777-EC86-4B73-90E5-B7925A8B870C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0598-9C76-4E08-9E59-FF4E7809389F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58679"/>
            <a:ext cx="2068621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61224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61224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61224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4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810776" y="6286521"/>
            <a:ext cx="2381224" cy="57148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53520" y="6421462"/>
            <a:ext cx="762005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6"/>
            <a:ext cx="11151917" cy="19328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6"/>
            <a:ext cx="11151917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7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5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" y="6238883"/>
            <a:ext cx="12192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C74B-DE2B-489C-A85B-B7062769DF24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5" y="5961600"/>
            <a:ext cx="1020271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9"/>
            <a:ext cx="12192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631" y="286551"/>
            <a:ext cx="105156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9637" y="1408904"/>
            <a:ext cx="10399489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9637" y="6263394"/>
            <a:ext cx="869409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399821" y="6262696"/>
            <a:ext cx="9339299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6647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8"/>
            <a:ext cx="11151917" cy="19328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8"/>
            <a:ext cx="11151917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9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7"/>
            <a:ext cx="11151917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" y="6238885"/>
            <a:ext cx="12192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06" y="5961600"/>
            <a:ext cx="1020271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1"/>
            <a:ext cx="12192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631" y="286553"/>
            <a:ext cx="105156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9638" y="1408904"/>
            <a:ext cx="10399489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9638" y="6263396"/>
            <a:ext cx="869409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399821" y="6262698"/>
            <a:ext cx="9339299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58685"/>
            <a:ext cx="2068621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C26C-C3B3-4402-A32B-F40B91ACAA31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61230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61230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 bwMode="black">
          <a:xfrm>
            <a:off x="9915948" y="6361230"/>
            <a:ext cx="2068621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900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50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035-DC23-40BF-88CE-86B5613D15C1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786-8ACE-4D82-93EA-F25A28EAA67C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AAB-9F74-4337-A720-06FFED6D6E0C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9E2-6D6D-44CF-963B-C6E7D18B4409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B9D3-932E-4412-A88F-23D5D077ED1D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Dev-web et IHM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0598-9C76-4E08-9E59-FF4E7809389F}" type="datetime1">
              <a:rPr lang="fr-MA" smtClean="0"/>
              <a:pPr/>
              <a:t>26/03/2020</a:t>
            </a:fld>
            <a:endParaRPr lang="fr-M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MA" smtClean="0"/>
              <a:t>Dev-web et IHM</a:t>
            </a:r>
            <a:endParaRPr lang="fr-M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D38-BC08-466F-8953-0432DC15CB35}" type="slidenum">
              <a:rPr lang="fr-MA" smtClean="0"/>
              <a:pPr/>
              <a:t>‹N°›</a:t>
            </a:fld>
            <a:endParaRPr lang="fr-M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04"/>
            <a:ext cx="11151916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47806"/>
            <a:ext cx="11151916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47808"/>
            <a:ext cx="11151916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47810"/>
            <a:ext cx="11151916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842080"/>
            <a:ext cx="10266218" cy="3566160"/>
          </a:xfrm>
        </p:spPr>
        <p:txBody>
          <a:bodyPr>
            <a:normAutofit/>
          </a:bodyPr>
          <a:lstStyle/>
          <a:p>
            <a:pPr algn="ctr"/>
            <a:r>
              <a:rPr lang="fr-MA" sz="6000" dirty="0">
                <a:latin typeface="Adobe Garamond Pro Bold" panose="02020702060506020403" pitchFamily="18" charset="0"/>
              </a:rPr>
              <a:t> Chapitre 3: </a:t>
            </a:r>
            <a:br>
              <a:rPr lang="fr-MA" sz="6000" dirty="0">
                <a:latin typeface="Adobe Garamond Pro Bold" panose="02020702060506020403" pitchFamily="18" charset="0"/>
              </a:rPr>
            </a:br>
            <a:r>
              <a:rPr lang="fr-MA" sz="6000" dirty="0">
                <a:latin typeface="Adobe Garamond Pro Bold" panose="02020702060506020403" pitchFamily="18" charset="0"/>
              </a:rPr>
              <a:t>POO en PHP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543" y="0"/>
            <a:ext cx="5314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4544290" y="6026727"/>
            <a:ext cx="343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Prof: Mme SAIB Sara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57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189018"/>
            <a:ext cx="10972800" cy="393714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base de la Programmation Orientée en PHP est la création des classes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classe permet de représenter une entité du monde réel et de spécifier son comportement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déclaration d’une classes se fait de la manière suivante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10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4217525" y="4081332"/>
            <a:ext cx="3095105" cy="107721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557F5F"/>
                </a:solidFill>
                <a:latin typeface="Consolas" panose="020B0609020204030204" pitchFamily="49" charset="0"/>
              </a:rPr>
              <a:t>// class produit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fr-FR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Produit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1396539" y="5511543"/>
            <a:ext cx="101017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en PHP on ne spécifie pas le scoop pour la classe (par défaut la classe est considérée publique)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classes en PHP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4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036617"/>
            <a:ext cx="10972800" cy="42949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Dans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classe en spécifies la partie statique (données) d’un objet et sa partie dynamique (méthodes)</a:t>
            </a:r>
          </a:p>
          <a:p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classe permet de déclarer </a:t>
            </a:r>
          </a:p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attributs 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Privés, publiques, statique etc.</a:t>
            </a:r>
          </a:p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méthodes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Constructeurs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Getters et setters 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Méthodes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11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classes en PHP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58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801091"/>
            <a:ext cx="10972800" cy="432507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déclaration des attributs d’une classe est similaire à la déclaration des variables, sauf il faut préciser la visibilité des attributs. </a:t>
            </a:r>
          </a:p>
          <a:p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dirty="0" err="1"/>
              <a:t>Dev</a:t>
            </a:r>
            <a:r>
              <a:rPr lang="fr-MA" dirty="0"/>
              <a:t>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12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1226329" y="2852922"/>
            <a:ext cx="4689562" cy="329320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fr-F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fr-FR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Produit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557F5F"/>
                </a:solidFill>
                <a:latin typeface="Consolas" panose="020B0609020204030204" pitchFamily="49" charset="0"/>
              </a:rPr>
              <a:t>// déclaration des attributs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designation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$description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557F5F"/>
                </a:solidFill>
                <a:latin typeface="Consolas" panose="020B0609020204030204" pitchFamily="49" charset="0"/>
              </a:rPr>
              <a:t>// déclaration attribut privé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 err="1">
                <a:solidFill>
                  <a:srgbClr val="C21B30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C21B3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prixUnit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 err="1">
                <a:solidFill>
                  <a:srgbClr val="C21B30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C21B3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idProd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557F5F"/>
                </a:solidFill>
                <a:latin typeface="Consolas" panose="020B0609020204030204" pitchFamily="49" charset="0"/>
              </a:rPr>
              <a:t>//déclaration des attributs protégé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 err="1">
                <a:solidFill>
                  <a:srgbClr val="A57C2C"/>
                </a:solidFill>
                <a:latin typeface="Consolas" panose="020B0609020204030204" pitchFamily="49" charset="0"/>
              </a:rPr>
              <a:t>protected</a:t>
            </a:r>
            <a:r>
              <a:rPr lang="fr-FR" sz="1600" b="1" dirty="0">
                <a:solidFill>
                  <a:srgbClr val="A57C2C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qteStock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6315796" y="2936048"/>
            <a:ext cx="488144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attribut public accessible sans méthode pour toutes les parties du programme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attribut privé nécessite des méthodes getter/ setter pour récupérer et modifier sa valeur accessible seulement par la classe qui l’a définit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attribut accessible seulement par la classe qui la définit et la méthode et ses classes filles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Attributs d’une classe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3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327564"/>
            <a:ext cx="10972800" cy="379860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méthodes permettent de programmer les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traitements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 définir le comportement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 objets</a:t>
            </a:r>
          </a:p>
          <a:p>
            <a:pPr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existe plusieurs types de méthodes: 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Constructeur : instancier un objet 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Getter : récupérer la valeur d’un attribut privé</a:t>
            </a:r>
          </a:p>
          <a:p>
            <a:pPr lvl="1"/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Setter : modifier la valeur d’un attribut privé </a:t>
            </a:r>
          </a:p>
          <a:p>
            <a:pPr lvl="1"/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affichage des attributs d’un objet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13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méthodes (par défaut)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55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53492"/>
            <a:ext cx="10972800" cy="3089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déclaration d’un constructeur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14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2094807" y="2640599"/>
            <a:ext cx="8063345" cy="2308324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idProd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prixUnit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designation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$description,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qte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idProd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idProd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prixUnit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prixUnit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designation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designation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$description;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qteStock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qte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méthodes (Constructeur)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41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189018"/>
            <a:ext cx="10972800" cy="3937146"/>
          </a:xfrm>
        </p:spPr>
        <p:txBody>
          <a:bodyPr/>
          <a:lstStyle/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l’instanciation d’un nouveau objet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15</a:t>
            </a:fld>
            <a:endParaRPr lang="fr-MA"/>
          </a:p>
        </p:txBody>
      </p:sp>
      <p:sp>
        <p:nvSpPr>
          <p:cNvPr id="7" name="ZoneTexte 6"/>
          <p:cNvSpPr txBox="1"/>
          <p:nvPr/>
        </p:nvSpPr>
        <p:spPr>
          <a:xfrm>
            <a:off x="3847899" y="2795304"/>
            <a:ext cx="4499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$</a:t>
            </a:r>
            <a:r>
              <a:rPr lang="fr-FR" b="1" dirty="0" err="1">
                <a:solidFill>
                  <a:srgbClr val="0070C0"/>
                </a:solidFill>
              </a:rPr>
              <a:t>nomObjet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= </a:t>
            </a:r>
            <a:r>
              <a:rPr lang="fr-FR" b="1" dirty="0">
                <a:solidFill>
                  <a:srgbClr val="C00000"/>
                </a:solidFill>
              </a:rPr>
              <a:t>new</a:t>
            </a:r>
            <a:r>
              <a:rPr lang="fr-FR" dirty="0"/>
              <a:t> Classe(arg1, arg2, arg3, ….);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5730" y="3885923"/>
            <a:ext cx="7523713" cy="107721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fr-F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Produit.php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$prod1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fr-FR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Produit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(1, 10,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"Clavier"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"Clavier azerty"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méthodes (Constructeur)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8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022764"/>
            <a:ext cx="10972800" cy="410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getters permettent de récupérer les valeurs des attributs déclarés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privés</a:t>
            </a:r>
          </a:p>
          <a:p>
            <a:pPr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setters permettent de modifier les valeurs des attributs déclarés privés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16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3201987" y="3530106"/>
            <a:ext cx="6096000" cy="233910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getPrixUnit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prixUnit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getIdProd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idProd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méthodes (</a:t>
            </a:r>
            <a:r>
              <a:rPr lang="fr-FR" sz="44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get</a:t>
            </a: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et set)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24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9636"/>
            <a:ext cx="10972800" cy="4186528"/>
          </a:xfrm>
        </p:spPr>
        <p:txBody>
          <a:bodyPr/>
          <a:lstStyle/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Accès aux attributs publiques d’un Objet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17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2112297" y="3393420"/>
            <a:ext cx="7523713" cy="255454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fr-F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Produit.php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$prod1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fr-FR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Produit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(1, 10,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"Clavier"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"Clavier azerty"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  <a:p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MA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MA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MA" sz="1600" dirty="0">
                <a:solidFill>
                  <a:srgbClr val="0000C0"/>
                </a:solidFill>
                <a:latin typeface="Consolas" panose="020B0609020204030204" pitchFamily="49" charset="0"/>
              </a:rPr>
              <a:t>"Id du produit " </a:t>
            </a:r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.  $prod1-&gt;</a:t>
            </a:r>
            <a:r>
              <a:rPr lang="fr-M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getIdProd</a:t>
            </a:r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() . </a:t>
            </a:r>
            <a:r>
              <a:rPr lang="fr-MA" sz="1600" dirty="0">
                <a:solidFill>
                  <a:srgbClr val="0000C0"/>
                </a:solidFill>
                <a:latin typeface="Consolas" panose="020B0609020204030204" pitchFamily="49" charset="0"/>
              </a:rPr>
              <a:t>"&lt;</a:t>
            </a:r>
            <a:r>
              <a:rPr lang="fr-MA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fr-MA" sz="1600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MA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MA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MA" sz="1600" dirty="0">
                <a:solidFill>
                  <a:srgbClr val="0000C0"/>
                </a:solidFill>
                <a:latin typeface="Consolas" panose="020B0609020204030204" pitchFamily="49" charset="0"/>
              </a:rPr>
              <a:t>"Prix unitaire " </a:t>
            </a:r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.  $prod1-&gt;</a:t>
            </a:r>
            <a:r>
              <a:rPr lang="fr-M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getPrixUnit</a:t>
            </a:r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() . </a:t>
            </a:r>
            <a:r>
              <a:rPr lang="fr-MA" sz="1600" dirty="0">
                <a:solidFill>
                  <a:srgbClr val="0000C0"/>
                </a:solidFill>
                <a:latin typeface="Consolas" panose="020B0609020204030204" pitchFamily="49" charset="0"/>
              </a:rPr>
              <a:t>"&lt;</a:t>
            </a:r>
            <a:r>
              <a:rPr lang="fr-MA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fr-MA" sz="1600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echo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"Designation "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 $prod1-&gt;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designation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.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"Description "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. $prod1-&gt;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"&lt;</a:t>
            </a:r>
            <a:r>
              <a:rPr lang="fr-F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"Quantité disponible = "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. $prod1-&gt;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getQteStock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. 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"&lt;</a:t>
            </a:r>
            <a:r>
              <a:rPr lang="fr-F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351907" y="2582630"/>
            <a:ext cx="4933658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$</a:t>
            </a:r>
            <a:r>
              <a:rPr lang="fr-FR" dirty="0" err="1"/>
              <a:t>nomObjet</a:t>
            </a:r>
            <a:r>
              <a:rPr lang="fr-FR" dirty="0">
                <a:solidFill>
                  <a:srgbClr val="C00000"/>
                </a:solidFill>
              </a:rPr>
              <a:t>-</a:t>
            </a:r>
            <a:r>
              <a:rPr lang="fr-FR" b="1" dirty="0">
                <a:solidFill>
                  <a:srgbClr val="C00000"/>
                </a:solidFill>
              </a:rPr>
              <a:t>&gt;</a:t>
            </a:r>
            <a:r>
              <a:rPr lang="fr-FR" dirty="0">
                <a:solidFill>
                  <a:srgbClr val="0070C0"/>
                </a:solidFill>
              </a:rPr>
              <a:t>Attribut </a:t>
            </a:r>
            <a:r>
              <a:rPr lang="fr-FR" dirty="0">
                <a:solidFill>
                  <a:srgbClr val="00B050"/>
                </a:solidFill>
              </a:rPr>
              <a:t>// attribut publique</a:t>
            </a:r>
          </a:p>
          <a:p>
            <a:r>
              <a:rPr lang="fr-FR" dirty="0"/>
              <a:t>$</a:t>
            </a:r>
            <a:r>
              <a:rPr lang="fr-FR" dirty="0" err="1"/>
              <a:t>nomObjet</a:t>
            </a:r>
            <a:r>
              <a:rPr lang="fr-FR" dirty="0">
                <a:solidFill>
                  <a:srgbClr val="C00000"/>
                </a:solidFill>
              </a:rPr>
              <a:t>-</a:t>
            </a:r>
            <a:r>
              <a:rPr lang="fr-FR" b="1" dirty="0">
                <a:solidFill>
                  <a:srgbClr val="C00000"/>
                </a:solidFill>
              </a:rPr>
              <a:t>&gt;</a:t>
            </a:r>
            <a:r>
              <a:rPr lang="fr-FR" b="1" dirty="0" err="1">
                <a:solidFill>
                  <a:srgbClr val="C00000"/>
                </a:solidFill>
              </a:rPr>
              <a:t>get</a:t>
            </a:r>
            <a:r>
              <a:rPr lang="fr-FR" dirty="0" err="1">
                <a:solidFill>
                  <a:srgbClr val="0070C0"/>
                </a:solidFill>
              </a:rPr>
              <a:t>Attribut</a:t>
            </a:r>
            <a:r>
              <a:rPr lang="fr-FR" dirty="0">
                <a:solidFill>
                  <a:srgbClr val="0070C0"/>
                </a:solidFill>
              </a:rPr>
              <a:t>() </a:t>
            </a:r>
            <a:r>
              <a:rPr lang="fr-FR" dirty="0">
                <a:solidFill>
                  <a:srgbClr val="00B050"/>
                </a:solidFill>
              </a:rPr>
              <a:t>// en cas d’attribut privé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3" y="274320"/>
            <a:ext cx="8598621" cy="706408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méthodes (accesseurs et modificateurs)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46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95055"/>
            <a:ext cx="10972800" cy="41311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La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méthode to String permet de récupérer une chaine de caractère qui représente la concaténation des attributs d’un objet. </a:t>
            </a:r>
          </a:p>
          <a:p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18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1154083" y="3063729"/>
            <a:ext cx="10058400" cy="107721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"id =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idProd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 prix =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prixUnit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 designation =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designation description =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description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quantité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qteStock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3203171" y="4317780"/>
            <a:ext cx="6096000" cy="184665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fr-F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Produit.php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$prod1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fr-FR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Produit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(1, 10,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"Clavier"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"Clavier azerty"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"&lt;</a:t>
            </a:r>
            <a:r>
              <a:rPr lang="fr-F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$prod1;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méthodes (</a:t>
            </a:r>
            <a:r>
              <a:rPr lang="fr-FR" sz="44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toString</a:t>
            </a: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16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133600"/>
            <a:ext cx="10972800" cy="399256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PHP une classe peut hériter les méthodes et les attributs de la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super-classe</a:t>
            </a: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méthodes héritées peuvent être surchargées 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 exemple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19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3078480" y="3857414"/>
            <a:ext cx="6096000" cy="107721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fr-FR" sz="16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ProduitLogiciel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Produit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$version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$taxe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Héritage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80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8387" y="1903924"/>
            <a:ext cx="10058400" cy="4023360"/>
          </a:xfrm>
        </p:spPr>
        <p:txBody>
          <a:bodyPr>
            <a:normAutofit/>
          </a:bodyPr>
          <a:lstStyle/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Rappel POO (définitions)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Constructeur 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Attributs et scoop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Accesseurs et modificateurs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abstraite </a:t>
            </a:r>
          </a:p>
          <a:p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2</a:t>
            </a:fld>
            <a:endParaRPr lang="fr-M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9186" y="3099766"/>
            <a:ext cx="3746494" cy="9988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Plan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12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8764" y="1898072"/>
            <a:ext cx="10972800" cy="4959927"/>
          </a:xfrm>
        </p:spPr>
        <p:txBody>
          <a:bodyPr/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Surcharge des méthodes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Constructeur</a:t>
            </a:r>
          </a:p>
          <a:p>
            <a:endParaRPr lang="fr-FR" dirty="0"/>
          </a:p>
          <a:p>
            <a:endParaRPr lang="fr-FR" dirty="0"/>
          </a:p>
          <a:p>
            <a:pPr>
              <a:buNone/>
            </a:pPr>
            <a:endParaRPr lang="fr-FR" dirty="0"/>
          </a:p>
          <a:p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toString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20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1154083" y="2823478"/>
            <a:ext cx="10058400" cy="156966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idProd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prixUnit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designation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$description, $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$version, $taxe) {</a:t>
            </a:r>
          </a:p>
          <a:p>
            <a:r>
              <a:rPr lang="fr-M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MA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parent</a:t>
            </a:r>
            <a:r>
              <a:rPr lang="fr-M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MA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fr-MA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</a:t>
            </a:r>
            <a:r>
              <a:rPr lang="fr-MA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fr-MA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idProd</a:t>
            </a:r>
            <a:r>
              <a:rPr lang="fr-MA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fr-MA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prixUnit</a:t>
            </a:r>
            <a:r>
              <a:rPr lang="fr-MA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fr-MA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designation</a:t>
            </a:r>
            <a:r>
              <a:rPr lang="fr-MA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$description, $</a:t>
            </a:r>
            <a:r>
              <a:rPr lang="fr-MA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qte</a:t>
            </a:r>
            <a:r>
              <a:rPr lang="fr-MA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version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$version;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taxe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$taxe;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1237212" y="5189377"/>
            <a:ext cx="10058399" cy="861774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parent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.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" version =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version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taxe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$this-&gt;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taxe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Héritage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53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d’utilisation du nouveau constructeur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21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1188720" y="3118750"/>
            <a:ext cx="9966960" cy="147732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$prod2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ProduitLogiciel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(2, 500,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"MSWord"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"MS word 2018"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100,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"2018 2.4"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0.2);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C0"/>
                </a:solidFill>
                <a:latin typeface="Consolas" panose="020B0609020204030204" pitchFamily="49" charset="0"/>
              </a:rPr>
              <a:t>"produit 2 &lt;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</a:t>
            </a:r>
            <a:r>
              <a:rPr lang="fr-FR" b="1" dirty="0">
                <a:solidFill>
                  <a:srgbClr val="0000C0"/>
                </a:solidFill>
                <a:latin typeface="Consolas" panose="020B0609020204030204" pitchFamily="49" charset="0"/>
              </a:rPr>
              <a:t>/&gt;"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echo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$prod2;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Héritage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518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Soit les classes Etudiant, professeur et chef de département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étudiant est caractérisé par son nom,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Salaire,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taux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professeur est caractérisé par son nom,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Salaire,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, taux, spécialité 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chef de département est caractérisé par son nom,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Salaire,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, taux ,spécialité, et expérience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Chaque personne paye ces impôts selon le nombre d’heures travaillées selon un taux donné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taux pour les étudiant est 2,5%, pour les prof est 5% pour les chefs de département 6%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22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Exercice d’application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902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396836"/>
            <a:ext cx="10972800" cy="372932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Donnez l’implémentation de toutes les classes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Donnez l’implémentation des méthodes de base constructeur, getters, setters,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Donnez l’implémentation des méthode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calc_Impot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 pour les trois classes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Créez des objets qui corresponds aux trois classes dans un fichier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text.php</a:t>
            </a: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Testez le résultat d’appel de la méthode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calc_Impot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 pour les trois instances crées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23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Exercice d’application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1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95055"/>
            <a:ext cx="10972800" cy="41311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des langages de programmation JAVA/C++ … le paradigme de la POO est trivial dès leurs apparition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L’intégration de la P.O.O en PHP n’était pas une tâche simple (</a:t>
            </a:r>
            <a:r>
              <a:rPr lang="fr-MA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MA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Première tentatives ont été </a:t>
            </a:r>
            <a:r>
              <a:rPr lang="fr-MA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modestes </a:t>
            </a:r>
            <a:r>
              <a:rPr lang="fr-MA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(ratées) dans la version PHP4</a:t>
            </a:r>
          </a:p>
          <a:p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dirty="0" err="1"/>
              <a:t>Dev</a:t>
            </a:r>
            <a:r>
              <a:rPr lang="fr-MA" dirty="0"/>
              <a:t>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3</a:t>
            </a:fld>
            <a:endParaRPr lang="fr-MA"/>
          </a:p>
        </p:txBody>
      </p:sp>
      <p:sp>
        <p:nvSpPr>
          <p:cNvPr id="6" name="ZoneTexte 5"/>
          <p:cNvSpPr txBox="1"/>
          <p:nvPr/>
        </p:nvSpPr>
        <p:spPr>
          <a:xfrm>
            <a:off x="1363288" y="4047403"/>
            <a:ext cx="9526384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spécification des scoop public, </a:t>
            </a:r>
            <a:r>
              <a:rPr lang="fr-MA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MA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MA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fr-MA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abstract pour les attributs et les méthodes n’est pas respectée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Standardisation du nommage des constructeurs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Clonage des objets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05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884218"/>
            <a:ext cx="10972800" cy="4241946"/>
          </a:xfrm>
        </p:spPr>
        <p:txBody>
          <a:bodyPr/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a intégré les principes de la POO sur plusieurs étapes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L’approche classique de la programmation en PHP consiste en une séparation complète entre les données et les traitements à exécuter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modification des données impose la modification de ces procédures qui les utilises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Objectif est de facilité la maintenance des applications en se basant sur les avantages du paradigme Orientée objet.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4</a:t>
            </a:fld>
            <a:endParaRPr lang="fr-MA"/>
          </a:p>
        </p:txBody>
      </p:sp>
      <p:sp>
        <p:nvSpPr>
          <p:cNvPr id="6" name="ZoneTexte 5"/>
          <p:cNvSpPr txBox="1"/>
          <p:nvPr/>
        </p:nvSpPr>
        <p:spPr>
          <a:xfrm>
            <a:off x="2431198" y="4763396"/>
            <a:ext cx="73327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Remarque</a:t>
            </a:r>
            <a:r>
              <a:rPr lang="fr-FR" dirty="0"/>
              <a:t> en PHP combine les deux approches classique et orientées objets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2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16727"/>
            <a:ext cx="10972800" cy="390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peut faire un programme en PHP qui se compose </a:t>
            </a:r>
            <a:endParaRPr lang="fr-FR" sz="24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ensemble d’objets 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objet encapsule les données et les traitements (attributs et méthodes)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communication entre les objets se fait par échange de messages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5</a:t>
            </a:fld>
            <a:endParaRPr lang="fr-MA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4251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2873"/>
            <a:ext cx="10972800" cy="2784763"/>
          </a:xfrm>
        </p:spPr>
        <p:txBody>
          <a:bodyPr/>
          <a:lstStyle/>
          <a:p>
            <a:pPr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POO repose sur trois concepts de base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Structuration de l’application en utilisant les classes et les objets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entre les objets par l’envoie des messages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Construction de l’application par affinage avec héritage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6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Rappel POO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30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89595" y="3009207"/>
            <a:ext cx="1587731" cy="164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078182"/>
            <a:ext cx="10972800" cy="4047982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programmation orientée objets, l’objet encapsule les données et les traitements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fr-MA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81795" y="3158836"/>
            <a:ext cx="1403333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81793" y="4174366"/>
            <a:ext cx="14033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Traitements 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31248" y="2568145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Objet</a:t>
            </a:r>
          </a:p>
        </p:txBody>
      </p:sp>
      <p:sp>
        <p:nvSpPr>
          <p:cNvPr id="10" name="Accolade ouvrante 9"/>
          <p:cNvSpPr/>
          <p:nvPr/>
        </p:nvSpPr>
        <p:spPr>
          <a:xfrm>
            <a:off x="5415740" y="3000894"/>
            <a:ext cx="307571" cy="678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ccolade ouvrante 10"/>
          <p:cNvSpPr/>
          <p:nvPr/>
        </p:nvSpPr>
        <p:spPr>
          <a:xfrm>
            <a:off x="5388898" y="4048663"/>
            <a:ext cx="307571" cy="678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621137" y="3155325"/>
            <a:ext cx="442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attributs public,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96469" y="4190991"/>
            <a:ext cx="544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modificateurs, accesseurs, constructeurs, méthodes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864800" y="5571047"/>
            <a:ext cx="81932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création des objets se fait par une classe, l’objet est considérée comme une instance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Objet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2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332037"/>
            <a:ext cx="10972800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classe permet de définir le modèle des objets qui ont la même structure et le même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comportement</a:t>
            </a:r>
          </a:p>
          <a:p>
            <a:pPr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classe est le moule qui permet d’instancier un type 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d’objet</a:t>
            </a:r>
          </a:p>
          <a:p>
            <a:pPr>
              <a:buNone/>
            </a:pPr>
            <a:endParaRPr lang="fr-FR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création des objets se fait par l’instanciation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/>
              <a:t>Dev-web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8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Classe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63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008909"/>
            <a:ext cx="10972800" cy="4117255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Permet de factoriser le code partagé entre plusieurs classes dans la superclasse 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raffine la spécification de la super classe dans les classes filles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classes filles héritent les attributs et les méthodes de la superclasse 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classes filles rajoutent leurs propres attributs 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classes filles peuvent définir de nouvelles méthodes et redéfinir les méthodes définit dans la superclasse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 dirty="0" err="1"/>
              <a:t>Dev</a:t>
            </a:r>
            <a:r>
              <a:rPr lang="fr-MA" dirty="0"/>
              <a:t>-web et IHM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D38-BC08-466F-8953-0432DC15CB35}" type="slidenum">
              <a:rPr lang="fr-MA" smtClean="0"/>
              <a:pPr/>
              <a:t>9</a:t>
            </a:fld>
            <a:endParaRPr lang="fr-MA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142984"/>
            <a:ext cx="10477531" cy="571504"/>
          </a:xfrm>
          <a:prstGeom prst="rect">
            <a:avLst/>
          </a:prstGeom>
          <a:solidFill>
            <a:srgbClr val="D8E2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Héritage/Généralisation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12192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90884"/>
      </p:ext>
    </p:extLst>
  </p:cSld>
  <p:clrMapOvr>
    <a:masterClrMapping/>
  </p:clrMapOvr>
</p:sld>
</file>

<file path=ppt/theme/theme1.xml><?xml version="1.0" encoding="utf-8"?>
<a:theme xmlns:a="http://schemas.openxmlformats.org/drawingml/2006/main" name="Cours_Sa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3.xml><?xml version="1.0" encoding="utf-8"?>
<a:theme xmlns:a="http://schemas.openxmlformats.org/drawingml/2006/main" name="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4.xml><?xml version="1.0" encoding="utf-8"?>
<a:theme xmlns:a="http://schemas.openxmlformats.org/drawingml/2006/main" name="1_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5.xml><?xml version="1.0" encoding="utf-8"?>
<a:theme xmlns:a="http://schemas.openxmlformats.org/drawingml/2006/main" name="1_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Cours_Sara</Template>
  <TotalTime>2170</TotalTime>
  <Words>1476</Words>
  <Application>Microsoft Office PowerPoint</Application>
  <PresentationFormat>Personnalisé</PresentationFormat>
  <Paragraphs>245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Cours_Sara</vt:lpstr>
      <vt:lpstr>Metro Template Colored Titles Segoe UI 16x9</vt:lpstr>
      <vt:lpstr>Metro Template Light 4x3</vt:lpstr>
      <vt:lpstr>1_Metro Template Light 4x3</vt:lpstr>
      <vt:lpstr>1_Metro Template Colored Titles Segoe UI 16x9</vt:lpstr>
      <vt:lpstr> Chapitre 3:  POO en PHP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Objets (P.O.O)</dc:title>
  <dc:creator>Najib</dc:creator>
  <cp:lastModifiedBy>pc</cp:lastModifiedBy>
  <cp:revision>52</cp:revision>
  <dcterms:created xsi:type="dcterms:W3CDTF">2018-09-16T17:22:39Z</dcterms:created>
  <dcterms:modified xsi:type="dcterms:W3CDTF">2020-03-26T16:43:37Z</dcterms:modified>
</cp:coreProperties>
</file>