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4" r:id="rId17"/>
    <p:sldId id="275" r:id="rId18"/>
    <p:sldId id="276" r:id="rId19"/>
    <p:sldId id="296" r:id="rId20"/>
    <p:sldId id="305" r:id="rId21"/>
    <p:sldId id="279" r:id="rId22"/>
    <p:sldId id="280" r:id="rId23"/>
    <p:sldId id="281" r:id="rId24"/>
    <p:sldId id="284" r:id="rId25"/>
    <p:sldId id="285" r:id="rId26"/>
    <p:sldId id="303" r:id="rId27"/>
    <p:sldId id="294" r:id="rId28"/>
    <p:sldId id="306" r:id="rId29"/>
    <p:sldId id="299" r:id="rId30"/>
    <p:sldId id="300" r:id="rId31"/>
    <p:sldId id="301" r:id="rId32"/>
    <p:sldId id="302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0451" autoAdjust="0"/>
  </p:normalViewPr>
  <p:slideViewPr>
    <p:cSldViewPr>
      <p:cViewPr>
        <p:scale>
          <a:sx n="68" d="100"/>
          <a:sy n="68" d="100"/>
        </p:scale>
        <p:origin x="-136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22AF-4809-435B-93B6-9401BCC73B84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ED84-DCE8-436D-B220-E61DB9AAC16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BF05D-E0E2-44ED-AA1A-0C9B930981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L’avantage</a:t>
            </a:r>
            <a:r>
              <a:rPr lang="en-US" dirty="0" smtClean="0"/>
              <a:t> de </a:t>
            </a:r>
            <a:r>
              <a:rPr lang="en-US" dirty="0" err="1" smtClean="0"/>
              <a:t>cela</a:t>
            </a:r>
            <a:r>
              <a:rPr lang="en-US" dirty="0" smtClean="0"/>
              <a:t> 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dejà</a:t>
            </a:r>
            <a:r>
              <a:rPr lang="en-US" baseline="0" dirty="0" smtClean="0"/>
              <a:t> on a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on a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le concept </a:t>
            </a:r>
            <a:r>
              <a:rPr lang="en-US" baseline="0" dirty="0" err="1" smtClean="0"/>
              <a:t>d’héritage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fonctionne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Apporter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sécurité</a:t>
            </a:r>
            <a:r>
              <a:rPr lang="en-US" baseline="0" dirty="0" smtClean="0"/>
              <a:t> au code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e^tre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héritée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redéfinir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méthode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48C9-BA1E-4F8F-A8F2-2A83F6DCA14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48C9-BA1E-4F8F-A8F2-2A83F6DCA14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48C9-BA1E-4F8F-A8F2-2A83F6DCA14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L’avantage</a:t>
            </a:r>
            <a:r>
              <a:rPr lang="en-US" dirty="0" smtClean="0"/>
              <a:t> de </a:t>
            </a:r>
            <a:r>
              <a:rPr lang="en-US" dirty="0" err="1" smtClean="0"/>
              <a:t>cela</a:t>
            </a:r>
            <a:r>
              <a:rPr lang="en-US" dirty="0" smtClean="0"/>
              <a:t> 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dejà</a:t>
            </a:r>
            <a:r>
              <a:rPr lang="en-US" baseline="0" dirty="0" smtClean="0"/>
              <a:t> on a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on a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le concept </a:t>
            </a:r>
            <a:r>
              <a:rPr lang="en-US" baseline="0" dirty="0" err="1" smtClean="0"/>
              <a:t>d’héritage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fonctionne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Apporter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sécurité</a:t>
            </a:r>
            <a:r>
              <a:rPr lang="en-US" baseline="0" dirty="0" smtClean="0"/>
              <a:t> au code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e^tre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héritée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redéfinir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méthode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48C9-BA1E-4F8F-A8F2-2A83F6DCA14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L’avantage</a:t>
            </a:r>
            <a:r>
              <a:rPr lang="en-US" dirty="0" smtClean="0"/>
              <a:t> de </a:t>
            </a:r>
            <a:r>
              <a:rPr lang="en-US" dirty="0" err="1" smtClean="0"/>
              <a:t>cela</a:t>
            </a:r>
            <a:r>
              <a:rPr lang="en-US" dirty="0" smtClean="0"/>
              <a:t> 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dejà</a:t>
            </a:r>
            <a:r>
              <a:rPr lang="en-US" baseline="0" dirty="0" smtClean="0"/>
              <a:t> on a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on a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le concept </a:t>
            </a:r>
            <a:r>
              <a:rPr lang="en-US" baseline="0" dirty="0" err="1" smtClean="0"/>
              <a:t>d’héritage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fonctionne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Apporter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sécurité</a:t>
            </a:r>
            <a:r>
              <a:rPr lang="en-US" baseline="0" dirty="0" smtClean="0"/>
              <a:t> au code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e^tre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héritée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redéfinir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méthode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48C9-BA1E-4F8F-A8F2-2A83F6DCA14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L’avantage</a:t>
            </a:r>
            <a:r>
              <a:rPr lang="en-US" dirty="0" smtClean="0"/>
              <a:t> de </a:t>
            </a:r>
            <a:r>
              <a:rPr lang="en-US" dirty="0" err="1" smtClean="0"/>
              <a:t>cela</a:t>
            </a:r>
            <a:r>
              <a:rPr lang="en-US" dirty="0" smtClean="0"/>
              <a:t> 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dejà</a:t>
            </a:r>
            <a:r>
              <a:rPr lang="en-US" baseline="0" dirty="0" smtClean="0"/>
              <a:t> on a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on a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le concept </a:t>
            </a:r>
            <a:r>
              <a:rPr lang="en-US" baseline="0" dirty="0" err="1" smtClean="0"/>
              <a:t>d’héritage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fonctionne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Apporter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sécurité</a:t>
            </a:r>
            <a:r>
              <a:rPr lang="en-US" baseline="0" dirty="0" smtClean="0"/>
              <a:t> au code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e^tre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héritée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redéfinir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méthode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48C9-BA1E-4F8F-A8F2-2A83F6DCA14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BF05D-E0E2-44ED-AA1A-0C9B9309816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C8858-DE88-4B00-9D96-4241DE82C7F1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27F9-8145-48D2-BDFF-FBE69A799CE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7772400" cy="19442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Palatino Linotype" pitchFamily="18" charset="0"/>
              </a:rPr>
              <a:t>Heritage</a:t>
            </a:r>
            <a:endParaRPr lang="en-US" sz="4800" b="1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4679504" y="5877272"/>
            <a:ext cx="4464496" cy="57606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Prof: Mme Sara SAIB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4" name="Picture 6" descr="http://www.x2i.fr/files/2009/09/java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356992"/>
            <a:ext cx="3456384" cy="2123738"/>
          </a:xfrm>
          <a:prstGeom prst="ellipse">
            <a:avLst/>
          </a:prstGeom>
          <a:ln>
            <a:solidFill>
              <a:schemeClr val="accent1"/>
            </a:solidFill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215370" cy="475597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Comme les méthodes, il est possible de réutiliser le code des constructeurs de la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super-classe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fr-FR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peut appeler explicitement un constructeur de la classe mère à l’intérieur d’un constructeur de la classe fille: Utiliser le mot-clé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</a:t>
            </a:r>
          </a:p>
          <a:p>
            <a:pPr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fr-FR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super(paramètres du constructeur);</a:t>
            </a:r>
          </a:p>
          <a:p>
            <a:pPr algn="ctr">
              <a:buNone/>
            </a:pPr>
            <a:endParaRPr lang="fr-FR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Appel implicite d'un constructeur de la classe mère est effectué quand il n'existe pas d'appel explicite. Java insère implicitement l'appel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super()</a:t>
            </a:r>
            <a:endParaRPr lang="fr-FR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214414" y="3286124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L’appel au constructeur de la superclasse doit se faire absolument en première instruction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Usage des constructeurs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4896000" cy="194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717028"/>
            <a:ext cx="5832000" cy="171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707904" y="4581128"/>
            <a:ext cx="192882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566124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Appel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d’un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constructeur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 la super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Connecteur droit avec flèche 9"/>
          <p:cNvCxnSpPr>
            <a:stCxn id="8" idx="0"/>
            <a:endCxn id="7" idx="1"/>
          </p:cNvCxnSpPr>
          <p:nvPr/>
        </p:nvCxnSpPr>
        <p:spPr>
          <a:xfrm flipV="1">
            <a:off x="1800200" y="4689140"/>
            <a:ext cx="1907704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Usage des constructeurs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20" y="1214422"/>
            <a:ext cx="7858180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928662" y="3500438"/>
            <a:ext cx="7858180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60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Rappel : si une classe ne définit pas explicitement de constructeur, elle possède alors un constructeur par défaut</a:t>
            </a:r>
          </a:p>
          <a:p>
            <a:pPr algn="just">
              <a:buNone/>
            </a:pPr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Sans paramètre</a:t>
            </a:r>
          </a:p>
          <a:p>
            <a:pPr algn="just"/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Qui ne fait rien</a:t>
            </a:r>
          </a:p>
          <a:p>
            <a:pPr algn="just"/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Inutile si un autre constructeur est défini explicitement</a:t>
            </a:r>
          </a:p>
          <a:p>
            <a:pPr algn="just"/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Usage des constructeurs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5688000" cy="287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25144"/>
            <a:ext cx="6372000" cy="175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786446" y="4509120"/>
            <a:ext cx="33575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Erreur : il n'existe pas dans Personne de constructeur sans paramètre</a:t>
            </a:r>
            <a:endParaRPr lang="fr-F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8" y="1928802"/>
            <a:ext cx="3286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Constructeur explicite: désactivation du constructeur par défaut</a:t>
            </a:r>
            <a:endParaRPr lang="fr-FR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3779912" y="2348880"/>
            <a:ext cx="23762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10800000" flipV="1">
            <a:off x="2411760" y="5000636"/>
            <a:ext cx="3589000" cy="9486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Usage des constructeurs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720" y="1214422"/>
            <a:ext cx="5643602" cy="3214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14282" y="4500570"/>
            <a:ext cx="6429420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571612"/>
            <a:ext cx="8176992" cy="4019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 un attribut de la classe Parent est déclarée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il n'est visible que de sa propre classe,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même la classe Enfant n'y accède pas !</a:t>
            </a:r>
          </a:p>
          <a:p>
            <a:pPr algn="just">
              <a:buNone/>
            </a:pPr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class Ville { 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String nom; 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nbHabitants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....... </a:t>
            </a:r>
          </a:p>
          <a:p>
            <a:pPr algn="just">
              <a:buNone/>
            </a:pPr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class Capitale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Ville 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 ............</a:t>
            </a:r>
          </a:p>
          <a:p>
            <a:pPr algn="just">
              <a:buNone/>
            </a:pPr>
            <a:endParaRPr lang="fr-FR" sz="2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données privées et l’héritage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35729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Il peut être souhaitable d'avoir un accès direct à certaines variables d'instance de Parent, en lecture comme en modification, tout en les "protégeant" de l'extérieur, des autres classes. Il faut pour cela les définir avec la qualification </a:t>
            </a: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endParaRPr lang="fr-FR" sz="2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attributs ou les méthodes </a:t>
            </a:r>
            <a:r>
              <a:rPr lang="fr-FR" sz="2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sont accessibles dans tout le package et dans les sous classes</a:t>
            </a:r>
          </a:p>
          <a:p>
            <a:pPr>
              <a:buNone/>
            </a:pPr>
            <a:endParaRPr lang="fr-FR" sz="2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données privées et l’héritage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219709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6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 Abstraite </a:t>
            </a:r>
            <a:endParaRPr lang="fr-FR" sz="6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329642" cy="316037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classe abstraite est une classe préfixée par le modificateur </a:t>
            </a:r>
            <a:r>
              <a:rPr lang="fr-FR" sz="2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0" indent="0" algn="just"/>
            <a:endParaRPr lang="fr-FR" sz="2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classe 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abstraite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une classe n'ayant pas d'instances</a:t>
            </a:r>
            <a:r>
              <a:rPr lang="fr-FR" sz="2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/>
            <a:endParaRPr lang="fr-FR" sz="2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classe abstraite ne peut pas être instanciée directement, et doit toujours être dérivée pour pouvoir générer des objets</a:t>
            </a: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 </a:t>
            </a:r>
            <a:endParaRPr lang="fr-FR" sz="2800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classes abstraites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572560" cy="3643338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Une méthode abstraite </a:t>
            </a:r>
            <a:r>
              <a:rPr lang="fr-FR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n’est pas implémentée</a:t>
            </a:r>
            <a:r>
              <a:rPr lang="fr-FR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elle n’a pas de corps</a:t>
            </a:r>
            <a:r>
              <a:rPr lang="fr-FR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elle se réduit à sa signature suivie de «;»</a:t>
            </a:r>
            <a:r>
              <a:rPr lang="fr-FR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méthode abstraite est une méthode dont le code doit être défini au niveau des classes filles</a:t>
            </a:r>
          </a:p>
          <a:p>
            <a:pPr algn="just">
              <a:buNone/>
            </a:pPr>
            <a:endParaRPr lang="fr-FR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Remarque: </a:t>
            </a: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Seules les méthodes d’instance peuvent être déclarées abstraites. (et non les méthodes de classes). </a:t>
            </a:r>
          </a:p>
          <a:p>
            <a:pPr algn="just"/>
            <a:endParaRPr lang="fr-FR" sz="26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Dès </a:t>
            </a:r>
            <a:r>
              <a:rPr lang="fr-FR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qu’une classe contient au moins une méthode abstraite</a:t>
            </a: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elle doit être déclarée </a:t>
            </a:r>
            <a:r>
              <a:rPr lang="fr-FR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elle-même abstraite.</a:t>
            </a:r>
          </a:p>
          <a:p>
            <a:pPr algn="just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méthodes abstraites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124744"/>
            <a:ext cx="8329642" cy="5472608"/>
          </a:xfrm>
        </p:spPr>
        <p:txBody>
          <a:bodyPr>
            <a:normAutofit fontScale="70000" lnSpcReduction="20000"/>
          </a:bodyPr>
          <a:lstStyle/>
          <a:p>
            <a:pPr marL="80963" indent="-80963" algn="just"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Elaborons une classe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Vehicule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comme abstraction des divers types de véhicules : </a:t>
            </a:r>
          </a:p>
          <a:p>
            <a:pPr algn="just">
              <a:buNone/>
            </a:pPr>
            <a:endParaRPr lang="fr-FR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 public class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Vehicule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milieuDeDeplacement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; </a:t>
            </a:r>
          </a:p>
          <a:p>
            <a:pPr algn="just"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double poids ; </a:t>
            </a:r>
          </a:p>
          <a:p>
            <a:pPr algn="just"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double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chargeUtile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; </a:t>
            </a:r>
          </a:p>
          <a:p>
            <a:pPr algn="just"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nombreDePlaces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; </a:t>
            </a:r>
          </a:p>
          <a:p>
            <a:pPr algn="just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avancer(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nbreUnitesDepl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; 	</a:t>
            </a:r>
          </a:p>
          <a:p>
            <a:pPr algn="just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reculer(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nbreUnitesDepl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;</a:t>
            </a:r>
          </a:p>
          <a:p>
            <a:pPr algn="just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accelerer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nbreUnitesAcceleration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;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fr-F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	abstract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ralentir (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nbreUnitesAcceleration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; </a:t>
            </a:r>
          </a:p>
          <a:p>
            <a:pPr algn="just">
              <a:buNone/>
            </a:pPr>
            <a:endParaRPr lang="fr-FR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Cette classe est très générale,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avions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automobiles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vélos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navires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trains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peuvent être des sous-classes de cette classe,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méthodes abstraites: </a:t>
            </a: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Exemple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1845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L'avantage essentiel d'un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langage orienté-objet 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est que le code est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réutilisable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Grâce à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l'héritage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on peut faire dériver une nouvelle classe d'une classe existante et ainsi en récupérer les attributs et méthodes, sans avoir à la réécrire complètement.</a:t>
            </a:r>
          </a:p>
          <a:p>
            <a:pPr algn="just">
              <a:buNone/>
            </a:pPr>
            <a:endParaRPr lang="fr-FR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Terminologie</a:t>
            </a:r>
          </a:p>
          <a:p>
            <a:pPr marL="0" indent="0" algn="just"/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On dit que la classe </a:t>
            </a:r>
            <a:r>
              <a:rPr lang="fr-FR" sz="2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Enfant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hérite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 la classe </a:t>
            </a:r>
            <a:r>
              <a:rPr lang="fr-FR" sz="2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qu'elle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étend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cette ancienne classe. </a:t>
            </a:r>
          </a:p>
          <a:p>
            <a:pPr marL="0" indent="0" algn="just"/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Enfant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est alors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une sous-classe 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subclassed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de </a:t>
            </a:r>
            <a:r>
              <a:rPr lang="fr-FR" sz="2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/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est une </a:t>
            </a:r>
            <a:r>
              <a:rPr lang="fr-FR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super-classe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(surclasse) de </a:t>
            </a:r>
            <a:r>
              <a:rPr lang="fr-FR" sz="2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Enfant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fr-FR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Définition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3000372"/>
            <a:ext cx="8229600" cy="1543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6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interfaces </a:t>
            </a:r>
            <a:endParaRPr lang="fr-FR" sz="6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interface est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collection de déclarations de méthodes dépourvues d'implémentation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code doit obligatoirement être précisé dans la redéfinition des méthodes de l'interface.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interfaces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 1 :</a:t>
            </a:r>
          </a:p>
          <a:p>
            <a:pPr marL="0" indent="0" algn="just">
              <a:buNone/>
              <a:tabLst>
                <a:tab pos="0" algn="l"/>
              </a:tabLst>
            </a:pPr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Voler peut s’appliquer à des objets aussi différents qu’un avion, un oiseau, une feuille d’arbre…mais chacun de ces objets a une façon et des conditions différentes pour réaliser ce comportement. </a:t>
            </a:r>
          </a:p>
          <a:p>
            <a:pPr marL="0" indent="0" algn="just">
              <a:buNone/>
              <a:tabLst>
                <a:tab pos="0" algn="l"/>
              </a:tabLst>
            </a:pPr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Nous pourrions par exemple définir une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 Vol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qui spécifie tout ce qui semble nécessaire comme comportement pour déclarer qu’il y a « vol » :</a:t>
            </a:r>
            <a:endParaRPr lang="fr-FR" sz="2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interfaces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/>
              <a:t>	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interface Vol { 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monter(double hauteur) ; 				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descendre(double hauteur) ; 				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accelerer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(double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quantite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; 				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ralentir(double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quantite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; 				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atterrir(double[] position) ; 				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decoller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(double[] position) ; 				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double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indiquerVitesse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(double temps) ;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tomber() ;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 marL="0" indent="0" algn="just">
              <a:buNone/>
              <a:tabLst>
                <a:tab pos="0" algn="l"/>
              </a:tabLst>
            </a:pPr>
            <a:endParaRPr lang="fr-FR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si la classe Avion déclare implémenter l’interface Vol, elle devra fournir un corps à chaque méthode spécifiée dans l’interface Vol.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interfaces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71546"/>
            <a:ext cx="8858280" cy="54726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champs déclarés dans le corps d’une interface sont implicitement déclarés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(c’est pourquoi, par abus de langage, on les qualifie de « constantes »): </a:t>
            </a:r>
          </a:p>
          <a:p>
            <a:pPr algn="ctr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PI = 3.141592653589793;</a:t>
            </a:r>
          </a:p>
          <a:p>
            <a:pPr algn="ctr">
              <a:buNone/>
            </a:pPr>
            <a:endParaRPr lang="fr-FR" sz="2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Il est préférable (pour des raisons de clarté) de placer les modificateurs public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et final devant les variables définies dans une interface mais cela n’est pas nécessaire.</a:t>
            </a:r>
          </a:p>
          <a:p>
            <a:pPr algn="just"/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Du fait que les champs sont implicitement qualifiés de final,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il est nécessaire qu’ils reçoivent une initialisation en même temps que leur déclaration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interfaces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052736"/>
            <a:ext cx="8820472" cy="566124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peut par exemple utiliser des interfaces pour « importer » des constantes : </a:t>
            </a:r>
          </a:p>
          <a:p>
            <a:pPr>
              <a:buNone/>
            </a:pPr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interface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ConstantesMathematiques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PI = 3.141592653589793;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logNep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2.718281828459045;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gamma = 1.128787029908125;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fibonacci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1.226742010720353;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racDeDeux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1.414213562373095;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racDeTrois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1.732050807568877;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logDeDix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2.302585092994045;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Weierstrass =.4749493799879206;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buNone/>
            </a:pPr>
            <a:endParaRPr lang="fr-FR" sz="2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interfaces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Dans l’exemple qui précède on pourrait donc parfaitement écrire : </a:t>
            </a:r>
          </a:p>
          <a:p>
            <a:pPr>
              <a:buNone/>
            </a:pPr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ConstantesMathematiques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double PI = 3.141592653589793;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double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logNep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2.718281828459045;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double gamma = 1.128787029908125;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……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interfaces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229600" cy="51845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 sont des cas particuliers de variables de classe, dont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valeurs ne doivent pas être changées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On les déclare en combinant les modificateurs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avec </a:t>
            </a: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Par exemple, dans la classe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Math.PI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 une constante définie par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PI 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// exemples de définitions de constantes 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charge_elem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1.6E-19 ; 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 double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nbAvogadro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6.02E23 ; 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double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doublePI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2*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Math.PI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;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Constante classe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3429000"/>
            <a:ext cx="8229600" cy="11144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5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polymorphisme </a:t>
            </a:r>
            <a:endParaRPr lang="fr-FR" sz="5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fr-FR" altLang="fr-FR" dirty="0" smtClean="0"/>
              <a:t> </a:t>
            </a:r>
            <a:endParaRPr lang="fr-FR" altLang="fr-FR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Monotype Sorts" pitchFamily="2" charset="2"/>
              <a:buNone/>
            </a:pPr>
            <a:r>
              <a:rPr lang="fr-FR" alt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polymorphisme est un </a:t>
            </a:r>
            <a:r>
              <a:rPr lang="fr-FR" altLang="fr-FR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concept fondamental </a:t>
            </a:r>
            <a:r>
              <a:rPr lang="fr-FR" alt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 la programmation orientée objet.</a:t>
            </a:r>
          </a:p>
          <a:p>
            <a:pPr algn="ctr">
              <a:buFont typeface="Monotype Sorts" pitchFamily="2" charset="2"/>
              <a:buNone/>
            </a:pPr>
            <a:r>
              <a:rPr lang="fr-FR" alt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Dans la langue grec, il signifie « </a:t>
            </a:r>
            <a:r>
              <a:rPr lang="fr-FR" altLang="fr-FR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peut prendre plusieurs formes </a:t>
            </a:r>
            <a:r>
              <a:rPr lang="fr-FR" alt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 polymorphisme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34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1845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Une sous-classe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reprend toutes les propriétés et méthodes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fr-FR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super-classe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tout en pouvant intégrer de champs nouveaux (attributs et méthodes)</a:t>
            </a:r>
          </a:p>
          <a:p>
            <a:pPr marL="0" indent="0" algn="just">
              <a:buNone/>
            </a:pPr>
            <a:endParaRPr lang="fr-FR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 algn="just">
              <a:buFont typeface="Wingdings" pitchFamily="2" charset="2"/>
              <a:buChar char="§"/>
            </a:pP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Remarque : 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En Java, toutes les classes sont dérivées de la classe spéciale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00050" lvl="1" indent="0" algn="just">
              <a:buFont typeface="Wingdings" pitchFamily="2" charset="2"/>
              <a:buChar char="§"/>
            </a:pP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C'est la racine de la hiérarchie des classes (cela entraine que toute classe Java possède déjà à sa naissance un certain nombre de variables et de méthodes).</a:t>
            </a:r>
          </a:p>
          <a:p>
            <a:pPr marL="400050" lvl="1" indent="0" algn="just">
              <a:buFont typeface="Wingdings" pitchFamily="2" charset="2"/>
              <a:buChar char="§"/>
            </a:pP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Dans la déclaration d'une classe si la clause </a:t>
            </a:r>
            <a:r>
              <a:rPr lang="fr-FR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n'est pas présente, la surclasse est donc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directement. </a:t>
            </a:r>
            <a:endParaRPr lang="fr-FR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fr-FR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Définition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250033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polymorphisme est l’utilisation de la classe parente pour référencer une classe fille </a:t>
            </a:r>
          </a:p>
          <a:p>
            <a:pPr algn="just">
              <a:buNone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endParaRPr lang="fr-FR" sz="36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31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polymorphisme : est la possibilité de choisir le code correct de la méthode à exécuter parmi un ensemble de méthodes redéfinies, en fonction de l'objet auquel s'adresse la méthode.</a:t>
            </a:r>
          </a:p>
          <a:p>
            <a:pPr algn="just">
              <a:buNone/>
            </a:pPr>
            <a:endParaRPr lang="fr-FR" sz="31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31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3600" dirty="0" smtClean="0"/>
          </a:p>
          <a:p>
            <a:pPr>
              <a:buNone/>
            </a:pPr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 polymorphisme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95047"/>
            <a:ext cx="8445525" cy="4986281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  <a:defRPr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La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méthode "jouer" est présente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dans la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 mère "musicien" et dans ses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classes filles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"guitariste", "pianiste" et "bassiste"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L’appel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 la méthode "jouer" sur tous les objets héritant de la classe "musicien" produira alors un résultat différent selon la sous classe à laquelle ils appartiennent.</a:t>
            </a:r>
          </a:p>
        </p:txBody>
      </p:sp>
      <p:pic>
        <p:nvPicPr>
          <p:cNvPr id="55300" name="Picture 2" descr="https://www.supinfo.com/cours/2OOP/chapitres/images/01-Po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4" y="2276872"/>
            <a:ext cx="57435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 polymorphisme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13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Musicien [] musiciens = new Musicien [3];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musiciens[0] = new Guitariste (...);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musiciens[1] = new Pianiste(...) ;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musiciens[2] = new Bassiste(...); </a:t>
            </a:r>
          </a:p>
          <a:p>
            <a:pPr>
              <a:buNone/>
            </a:pPr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musiciens[0].jouer() ;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musiciens[1]. jouer() ; 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musiciens[2].jouer();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 polymorphisme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Héritage simple</a:t>
            </a:r>
          </a:p>
          <a:p>
            <a:pPr algn="just"/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Une classe ne peut hériter que d’une seule autre classe</a:t>
            </a:r>
          </a:p>
          <a:p>
            <a:pPr algn="just"/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Dans certains autres langages (ex : C++) possibilité d’héritage multiple</a:t>
            </a:r>
          </a:p>
          <a:p>
            <a:pPr algn="just"/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Utilisation du mot-clé </a:t>
            </a:r>
            <a:r>
              <a:rPr lang="fr-FR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après le nom de la classe</a:t>
            </a:r>
            <a:endParaRPr lang="fr-FR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773625"/>
            <a:ext cx="7812000" cy="2727209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500430" y="5854503"/>
            <a:ext cx="5072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+mj-lt"/>
              </a:rPr>
              <a:t>N’essayez pas d’hériter de plusieurs classes (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extends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 Voiture, Sante, …) ça ne fonctionne pas</a:t>
            </a:r>
            <a:endParaRPr lang="fr-FR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L’héritage en java 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AB3-D5C8-4430-96FD-209D02D56FFF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7884000" cy="475011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L’héritage à plusieurs niveaux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568952" cy="51845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Lorsqu’on code la classe Enfant, on a la possibilité de remplacer une méthode de la </a:t>
            </a:r>
            <a:r>
              <a:rPr lang="fr-FR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super-classe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Parent, en définissant une méthode avec le même nom et les mêmes paramètres. On appelle cette fonctionnalité </a:t>
            </a:r>
            <a:r>
              <a:rPr lang="fr-FR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redéfinition des méthodes héritées</a:t>
            </a:r>
          </a:p>
          <a:p>
            <a:pPr marL="0" indent="0" algn="just">
              <a:buNone/>
            </a:pPr>
            <a:endParaRPr lang="fr-FR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 redéfinition de méthodes: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fonctionnalité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autorise la </a:t>
            </a:r>
            <a:r>
              <a:rPr lang="fr-FR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ré-écriture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d'une méthode héritée, en gardant le même nom 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les mêmes paramètres. </a:t>
            </a:r>
          </a:p>
          <a:p>
            <a:pPr marL="0" indent="0" algn="just">
              <a:buNone/>
            </a:pPr>
            <a:endParaRPr lang="fr-FR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L’opération de redéfinition d'une méthode masque inévitablement la méthode d'origine de la superclasse Parent. </a:t>
            </a:r>
          </a:p>
          <a:p>
            <a:pPr marL="0" indent="0" algn="just"/>
            <a:endParaRPr lang="fr-FR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 pas confondre 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 redéfinition de méthodes </a:t>
            </a:r>
            <a:r>
              <a:rPr lang="fr-FR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la surcharge de méthodes</a:t>
            </a:r>
          </a:p>
          <a:p>
            <a:pPr marL="0" indent="0" algn="just"/>
            <a:endParaRPr lang="fr-FR" sz="2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redéfinition des constructeurs et des méthodes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56453"/>
          </a:xfrm>
        </p:spPr>
        <p:txBody>
          <a:bodyPr>
            <a:normAutofit/>
          </a:bodyPr>
          <a:lstStyle/>
          <a:p>
            <a:pPr algn="just"/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voiture électrique est une voiture dont l’opération de démarrage est différente</a:t>
            </a:r>
          </a:p>
          <a:p>
            <a:pPr algn="just"/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démarre une voiture électrique en activant un disjoncteur</a:t>
            </a:r>
          </a:p>
          <a:p>
            <a:pPr algn="just"/>
            <a:endParaRPr lang="fr-FR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99094"/>
            <a:ext cx="7776000" cy="29422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636912"/>
            <a:ext cx="25336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redéfinition des constructeurs et des méthodes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</a:p>
          <a:p>
            <a:pPr>
              <a:buNone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tabLst>
                <a:tab pos="0" algn="l"/>
              </a:tabLst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il n'est pas possible de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redéfinir un constructeur,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puisque celui-ci porte 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nom de la classe dans laquelle il est déclaré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et que les noms des deux classes diffèrent obligatoirement. </a:t>
            </a:r>
          </a:p>
          <a:p>
            <a:pPr marL="0" indent="0" algn="just">
              <a:buNone/>
              <a:tabLst>
                <a:tab pos="0" algn="l"/>
              </a:tabLst>
            </a:pPr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tabLst>
                <a:tab pos="0" algn="l"/>
              </a:tabLst>
            </a:pPr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tabLst>
                <a:tab pos="0" algn="l"/>
              </a:tabLst>
            </a:pPr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redéfinition des constructeurs et des méthodes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482453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L’opération de redéfinition d'une méthode masque inévitablement la méthode d'origine de la superclasse Parent. </a:t>
            </a:r>
          </a:p>
          <a:p>
            <a:pPr algn="just">
              <a:buNone/>
            </a:pPr>
            <a:endParaRPr lang="fr-FR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pouvoir faire appel tout de même à la méthode Parent (réutiliser le code de la méthode héritée) , on écrit le mot-clé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devant le nom de la méthode. </a:t>
            </a:r>
          </a:p>
          <a:p>
            <a:pPr algn="just">
              <a:buNone/>
            </a:pPr>
            <a:endParaRPr lang="fr-FR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réutiliser le code de la méthode héritée on utilise le mot clé super.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mot clé super permet la désignation explicite de l’instance d’une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 dont le type est celui de la classe mère</a:t>
            </a:r>
          </a:p>
          <a:p>
            <a:pPr algn="just"/>
            <a:endParaRPr lang="fr-FR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Supposons qu'on ait redéfini dans la classe Enfant, la méthode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M()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déjà définie dans la classe Parent. Alors, 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super.M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fait appel à la méthode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M()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définie dans la classe Parent et non à celle d'Enfant. </a:t>
            </a:r>
          </a:p>
          <a:p>
            <a:pPr algn="ctr">
              <a:buNone/>
            </a:pPr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214290"/>
            <a:ext cx="7858148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214290"/>
            <a:ext cx="6643702" cy="7064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redéfinition avec réutilisation: mot clé super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1182</Words>
  <Application>Microsoft Office PowerPoint</Application>
  <PresentationFormat>Affichage à l'écran (4:3)</PresentationFormat>
  <Paragraphs>234</Paragraphs>
  <Slides>32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Heritage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Heritage</dc:title>
  <dc:creator>Valued Acer Customer</dc:creator>
  <cp:lastModifiedBy>pc</cp:lastModifiedBy>
  <cp:revision>35</cp:revision>
  <dcterms:created xsi:type="dcterms:W3CDTF">2017-11-22T18:36:57Z</dcterms:created>
  <dcterms:modified xsi:type="dcterms:W3CDTF">2019-04-16T14:22:35Z</dcterms:modified>
</cp:coreProperties>
</file>