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92608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4000" b="1" kern="1200">
        <a:solidFill>
          <a:srgbClr val="003399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99"/>
    <a:srgbClr val="A50021"/>
    <a:srgbClr val="F8F8F8"/>
    <a:srgbClr val="EAEAE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8" autoAdjust="0"/>
    <p:restoredTop sz="87521" autoAdjust="0"/>
  </p:normalViewPr>
  <p:slideViewPr>
    <p:cSldViewPr>
      <p:cViewPr>
        <p:scale>
          <a:sx n="45" d="100"/>
          <a:sy n="45" d="100"/>
        </p:scale>
        <p:origin x="-928" y="1800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>
              <a:defRPr sz="1400" b="0" smtClean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>
              <a:defRPr sz="1400" b="0" smtClean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>
              <a:defRPr sz="1400" b="0" smtClean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8DDB5CE-B28E-A140-80ED-ADF10F3DAA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>
              <a:defRPr sz="1400" b="0" smtClean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>
              <a:defRPr sz="1400" b="0" smtClean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86100" y="549275"/>
            <a:ext cx="34290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1912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>
              <a:defRPr sz="1400" b="0" smtClean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181331C2-024E-D747-8BCB-7AF03F1F38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9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5FBDA-9A20-3240-8600-EC3FD50B7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9FAA7-D2DB-A149-8140-571360FE94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58813" y="2601913"/>
            <a:ext cx="7767637" cy="2340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1138" y="2601913"/>
            <a:ext cx="23155275" cy="2340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243FE-33A5-184B-92A7-5D1FC258A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433B9-C9A9-4844-907C-3DF11E4A3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1FF38-C3C6-9E4A-ABFB-208570E3D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1138" y="8432800"/>
            <a:ext cx="15460662" cy="175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32800"/>
            <a:ext cx="15462250" cy="175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86573-9B16-BB48-9B84-ED8F9AD81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2DE72-A9EC-0946-94A3-DBF686987C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42881-2553-704E-9E4D-D65E23C1A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33B32-C784-4F44-84CA-E7D6C5975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B268-448D-4D4D-9A3D-E9D8BEEF6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12D2A-AA82-E04F-A878-9C2507E87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51138" y="2601913"/>
            <a:ext cx="310753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4525" tIns="217265" rIns="434525" bIns="2172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1138" y="8432800"/>
            <a:ext cx="31075312" cy="17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51138" y="26681113"/>
            <a:ext cx="7620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defTabSz="4351338">
              <a:defRPr sz="61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0450" y="26681113"/>
            <a:ext cx="11596688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algn="ctr" defTabSz="4351338">
              <a:defRPr sz="61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06450" y="26681113"/>
            <a:ext cx="7620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algn="r" defTabSz="4351338">
              <a:defRPr sz="61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9019008B-1E8F-5A40-BB8D-D33DD7F50B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6pPr>
      <a:lvl7pPr marL="914400"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7pPr>
      <a:lvl8pPr marL="1371600"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8pPr>
      <a:lvl9pPr marL="1828800"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9pPr>
    </p:titleStyle>
    <p:bodyStyle>
      <a:lvl1pPr marL="1628775" indent="-1628775" algn="l" defTabSz="4351338" rtl="0" eaLnBrk="0" fontAlgn="base" hangingPunct="0">
        <a:spcBef>
          <a:spcPct val="20000"/>
        </a:spcBef>
        <a:spcAft>
          <a:spcPct val="0"/>
        </a:spcAft>
        <a:buChar char="•"/>
        <a:defRPr sz="14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533775" indent="-1362075" algn="l" defTabSz="4351338" rtl="0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  <a:ea typeface="ＭＳ Ｐゴシック" charset="0"/>
        </a:defRPr>
      </a:lvl2pPr>
      <a:lvl3pPr marL="5427663" indent="-1076325" algn="l" defTabSz="4351338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607300" indent="-1098550" algn="l" defTabSz="4351338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  <a:ea typeface="ＭＳ Ｐゴシック" charset="0"/>
        </a:defRPr>
      </a:lvl4pPr>
      <a:lvl5pPr marL="97694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  <a:ea typeface="ＭＳ Ｐゴシック" charset="0"/>
        </a:defRPr>
      </a:lvl5pPr>
      <a:lvl6pPr marL="102266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6838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11410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5982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2"/>
          <p:cNvSpPr txBox="1">
            <a:spLocks noChangeArrowheads="1"/>
          </p:cNvSpPr>
          <p:nvPr/>
        </p:nvSpPr>
        <p:spPr bwMode="auto">
          <a:xfrm>
            <a:off x="254000" y="225425"/>
            <a:ext cx="3606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0" tIns="457200" rIns="457200" bIns="457200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7000" dirty="0">
                <a:latin typeface="Calibri"/>
                <a:cs typeface="Calibri"/>
              </a:rPr>
              <a:t>Compiling Functional Programs to C0 </a:t>
            </a:r>
            <a:r>
              <a:rPr lang="en-US" sz="7000" dirty="0" err="1">
                <a:latin typeface="Calibri"/>
                <a:cs typeface="Calibri"/>
              </a:rPr>
              <a:t>Bytecode</a:t>
            </a:r>
            <a:r>
              <a:rPr lang="en-US" sz="7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1035" name="Line 72"/>
          <p:cNvSpPr>
            <a:spLocks noChangeShapeType="1"/>
          </p:cNvSpPr>
          <p:nvPr/>
        </p:nvSpPr>
        <p:spPr bwMode="auto">
          <a:xfrm>
            <a:off x="31750" y="3922713"/>
            <a:ext cx="0" cy="25338087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Text Box 95"/>
          <p:cNvSpPr txBox="1">
            <a:spLocks noChangeArrowheads="1"/>
          </p:cNvSpPr>
          <p:nvPr/>
        </p:nvSpPr>
        <p:spPr bwMode="auto">
          <a:xfrm>
            <a:off x="19002375" y="23553738"/>
            <a:ext cx="17406938" cy="113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28600" tIns="45267" rIns="45720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Acknowledgments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Calibri"/>
                <a:cs typeface="Calibri"/>
              </a:rPr>
              <a:t>I would like to thank Robert J. Simmons for advising me </a:t>
            </a:r>
            <a:r>
              <a:rPr lang="en-US" sz="3200" dirty="0" smtClean="0">
                <a:solidFill>
                  <a:schemeClr val="tx1"/>
                </a:solidFill>
                <a:latin typeface="Calibri"/>
                <a:cs typeface="Calibri"/>
              </a:rPr>
              <a:t>throughout </a:t>
            </a:r>
            <a:r>
              <a:rPr lang="en-US" sz="3200" dirty="0">
                <a:solidFill>
                  <a:schemeClr val="tx1"/>
                </a:solidFill>
                <a:latin typeface="Calibri"/>
                <a:cs typeface="Calibri"/>
              </a:rPr>
              <a:t>this independent study. </a:t>
            </a:r>
          </a:p>
        </p:txBody>
      </p:sp>
      <p:sp>
        <p:nvSpPr>
          <p:cNvPr id="1037" name="Text Box 96"/>
          <p:cNvSpPr txBox="1">
            <a:spLocks noChangeArrowheads="1"/>
          </p:cNvSpPr>
          <p:nvPr/>
        </p:nvSpPr>
        <p:spPr bwMode="auto">
          <a:xfrm>
            <a:off x="6953250" y="2438400"/>
            <a:ext cx="22860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Oguz Ulgen</a:t>
            </a:r>
            <a:endParaRPr lang="en-US" sz="4400" dirty="0">
              <a:solidFill>
                <a:schemeClr val="tx1"/>
              </a:solidFill>
              <a:latin typeface="Calibri" charset="0"/>
              <a:cs typeface="Calibri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Carnegie Mellon University</a:t>
            </a:r>
            <a:endParaRPr lang="en-US" dirty="0">
              <a:solidFill>
                <a:schemeClr val="tx1"/>
              </a:solidFill>
              <a:latin typeface="Calibri" charset="0"/>
              <a:cs typeface="Calibri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alibri" charset="0"/>
                <a:cs typeface="Calibri" charset="0"/>
              </a:rPr>
              <a:t>oulgen@andrew.cmu.edu</a:t>
            </a:r>
            <a:endParaRPr lang="en-US" dirty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1038" name="Text Box 3"/>
          <p:cNvSpPr txBox="1">
            <a:spLocks noChangeArrowheads="1"/>
          </p:cNvSpPr>
          <p:nvPr/>
        </p:nvSpPr>
        <p:spPr bwMode="auto">
          <a:xfrm>
            <a:off x="228600" y="5256213"/>
            <a:ext cx="17454563" cy="187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0" tIns="45267" rIns="228600" bIns="45267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Overview</a:t>
            </a:r>
            <a:endParaRPr lang="en-US" sz="4400" dirty="0">
              <a:solidFill>
                <a:srgbClr val="000066"/>
              </a:solidFill>
              <a:latin typeface="Calibri" charset="0"/>
              <a:cs typeface="Calibri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	</a:t>
            </a:r>
            <a:r>
              <a:rPr lang="en-US" sz="3600" dirty="0">
                <a:solidFill>
                  <a:srgbClr val="000000"/>
                </a:solidFill>
                <a:latin typeface="Calibri"/>
                <a:cs typeface="Calibri"/>
              </a:rPr>
              <a:t>We have written a compiler that translates the PCF </a:t>
            </a:r>
            <a:r>
              <a:rPr lang="en-US" sz="3600" dirty="0" smtClean="0">
                <a:solidFill>
                  <a:srgbClr val="000000"/>
                </a:solidFill>
                <a:latin typeface="Calibri"/>
                <a:cs typeface="Calibri"/>
              </a:rPr>
              <a:t>language </a:t>
            </a:r>
            <a:r>
              <a:rPr lang="en-US" sz="3600" dirty="0">
                <a:solidFill>
                  <a:srgbClr val="000000"/>
                </a:solidFill>
                <a:latin typeface="Calibri"/>
                <a:cs typeface="Calibri"/>
              </a:rPr>
              <a:t>into C0 </a:t>
            </a:r>
            <a:r>
              <a:rPr lang="en-US" sz="3600" dirty="0" err="1" smtClean="0">
                <a:solidFill>
                  <a:srgbClr val="000000"/>
                </a:solidFill>
                <a:latin typeface="Calibri"/>
                <a:cs typeface="Calibri"/>
              </a:rPr>
              <a:t>bytecode</a:t>
            </a:r>
            <a:r>
              <a:rPr lang="en-US" sz="3600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sz="3600" dirty="0">
                <a:solidFill>
                  <a:srgbClr val="000000"/>
                </a:solidFill>
                <a:latin typeface="Calibri"/>
                <a:cs typeface="Calibri"/>
              </a:rPr>
              <a:t>Our translation does not include fix points and lambda expressions. </a:t>
            </a:r>
          </a:p>
        </p:txBody>
      </p:sp>
      <p:sp>
        <p:nvSpPr>
          <p:cNvPr id="1041" name="Text Box 238"/>
          <p:cNvSpPr txBox="1">
            <a:spLocks noChangeArrowheads="1"/>
          </p:cNvSpPr>
          <p:nvPr/>
        </p:nvSpPr>
        <p:spPr bwMode="auto">
          <a:xfrm>
            <a:off x="18996731" y="24841200"/>
            <a:ext cx="17573625" cy="478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28600" tIns="45267" rIns="457200" bIns="457200">
            <a:spAutoFit/>
          </a:bodyPr>
          <a:lstStyle>
            <a:lvl1pPr marL="877888" indent="-877888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References</a:t>
            </a:r>
          </a:p>
          <a:p>
            <a:r>
              <a:rPr lang="en-US" sz="2500" dirty="0" smtClean="0">
                <a:solidFill>
                  <a:srgbClr val="000000"/>
                </a:solidFill>
                <a:latin typeface="Calibri"/>
                <a:cs typeface="Calibri"/>
              </a:rPr>
              <a:t>[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1]  N. Benton, A. Kennedy, and G. Russell, “Compiling standard ml to java </a:t>
            </a:r>
            <a:r>
              <a:rPr lang="en-US" sz="2500" dirty="0" err="1">
                <a:solidFill>
                  <a:srgbClr val="000000"/>
                </a:solidFill>
                <a:latin typeface="Calibri"/>
                <a:cs typeface="Calibri"/>
              </a:rPr>
              <a:t>bytecodes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,” in Proceedings of the Third ACM SIGPLAN International Conference on Functional Programming, ICFP ’98, (New York, NY, USA), pp. 129–140, ACM, 1998. </a:t>
            </a:r>
            <a:endParaRPr lang="en-US" sz="2500" dirty="0" smtClean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[2]  N. Benton, A. Kennedy, and C. V. Russo, “Adventures in interoperability: The </a:t>
            </a:r>
            <a:r>
              <a:rPr lang="en-US" sz="2500" dirty="0" err="1">
                <a:solidFill>
                  <a:srgbClr val="000000"/>
                </a:solidFill>
                <a:latin typeface="Calibri"/>
                <a:cs typeface="Calibri"/>
              </a:rPr>
              <a:t>sml.net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 experience,” in Proceedings of the 6th ACM SIGPLAN International Conference on Principles and Practice of Declarative Programming, PPDP ’04, (New York, NY, USA), </a:t>
            </a:r>
            <a:r>
              <a:rPr lang="en-US" sz="2500" dirty="0" smtClean="0">
                <a:solidFill>
                  <a:srgbClr val="000000"/>
                </a:solidFill>
                <a:latin typeface="Calibri"/>
                <a:cs typeface="Calibri"/>
              </a:rPr>
              <a:t>pp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. 215–226, ACM, 2004. </a:t>
            </a:r>
            <a:endParaRPr lang="en-US" sz="2500" dirty="0" smtClean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[3]  P. J. </a:t>
            </a:r>
            <a:r>
              <a:rPr lang="en-US" sz="2500" dirty="0" err="1">
                <a:solidFill>
                  <a:srgbClr val="000000"/>
                </a:solidFill>
                <a:latin typeface="Calibri"/>
                <a:cs typeface="Calibri"/>
              </a:rPr>
              <a:t>Landin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, “The next 700 programming languages,” </a:t>
            </a:r>
            <a:r>
              <a:rPr lang="en-US" sz="2500" dirty="0" err="1" smtClean="0">
                <a:solidFill>
                  <a:srgbClr val="000000"/>
                </a:solidFill>
                <a:latin typeface="Calibri"/>
                <a:cs typeface="Calibri"/>
              </a:rPr>
              <a:t>Commun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. ACM, vol. 9, pp. 157–166, Mar. 1966. </a:t>
            </a:r>
            <a:endParaRPr lang="en-US" sz="2500" dirty="0" smtClean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[4] </a:t>
            </a:r>
            <a:r>
              <a:rPr lang="en-US" sz="2500" dirty="0" smtClean="0">
                <a:solidFill>
                  <a:srgbClr val="000000"/>
                </a:solidFill>
                <a:latin typeface="Calibri"/>
                <a:cs typeface="Calibri"/>
              </a:rPr>
              <a:t> G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sz="2500" dirty="0" err="1">
                <a:solidFill>
                  <a:srgbClr val="000000"/>
                </a:solidFill>
                <a:latin typeface="Calibri"/>
                <a:cs typeface="Calibri"/>
              </a:rPr>
              <a:t>Morrisett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, K. </a:t>
            </a:r>
            <a:r>
              <a:rPr lang="en-US" sz="2500" dirty="0" err="1">
                <a:solidFill>
                  <a:srgbClr val="000000"/>
                </a:solidFill>
                <a:latin typeface="Calibri"/>
                <a:cs typeface="Calibri"/>
              </a:rPr>
              <a:t>Crary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, N. </a:t>
            </a:r>
            <a:r>
              <a:rPr lang="en-US" sz="2500" dirty="0" err="1">
                <a:solidFill>
                  <a:srgbClr val="000000"/>
                </a:solidFill>
                <a:latin typeface="Calibri"/>
                <a:cs typeface="Calibri"/>
              </a:rPr>
              <a:t>Glew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, and D. Walker,  </a:t>
            </a:r>
            <a:r>
              <a:rPr lang="en-US" sz="2500" dirty="0" smtClean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Stack-based typed assembly language,” J. </a:t>
            </a:r>
            <a:r>
              <a:rPr lang="en-US" sz="2500" dirty="0" err="1">
                <a:solidFill>
                  <a:srgbClr val="000000"/>
                </a:solidFill>
                <a:latin typeface="Calibri"/>
                <a:cs typeface="Calibri"/>
              </a:rPr>
              <a:t>Funct</a:t>
            </a:r>
            <a:r>
              <a:rPr lang="en-US" sz="2500" dirty="0">
                <a:solidFill>
                  <a:srgbClr val="000000"/>
                </a:solidFill>
                <a:latin typeface="Calibri"/>
                <a:cs typeface="Calibri"/>
              </a:rPr>
              <a:t>. Program., vol. 12, pp. 43–88, Jan. 2002. </a:t>
            </a:r>
            <a:endParaRPr lang="en-US" sz="25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just">
              <a:spcBef>
                <a:spcPts val="1200"/>
              </a:spcBef>
            </a:pPr>
            <a:endParaRPr lang="en-US" sz="3200" dirty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0" y="838200"/>
            <a:ext cx="3987800" cy="398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219200"/>
            <a:ext cx="3142313" cy="3276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352800" y="10363200"/>
            <a:ext cx="8839200" cy="6146461"/>
            <a:chOff x="3352800" y="10363200"/>
            <a:chExt cx="8839200" cy="6146461"/>
          </a:xfrm>
        </p:grpSpPr>
        <p:sp>
          <p:nvSpPr>
            <p:cNvPr id="1044" name="Text Box 341"/>
            <p:cNvSpPr txBox="1">
              <a:spLocks noChangeArrowheads="1"/>
            </p:cNvSpPr>
            <p:nvPr/>
          </p:nvSpPr>
          <p:spPr bwMode="auto">
            <a:xfrm>
              <a:off x="4648200" y="15925800"/>
              <a:ext cx="6934200" cy="583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419070" tIns="45267" rIns="419070" bIns="45267">
              <a:spAutoFit/>
            </a:bodyPr>
            <a:lstStyle>
              <a:lvl1pPr defTabSz="908050"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908050"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908050"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908050"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908050"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0805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0805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0805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0805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 dirty="0" smtClean="0">
                  <a:solidFill>
                    <a:schemeClr val="tx1"/>
                  </a:solidFill>
                  <a:latin typeface="Calibri" charset="0"/>
                  <a:cs typeface="Calibri" charset="0"/>
                </a:rPr>
                <a:t>Figure 1: PCF language reference</a:t>
              </a:r>
              <a:endParaRPr lang="en-US" sz="3200" dirty="0">
                <a:solidFill>
                  <a:schemeClr val="tx1"/>
                </a:solidFill>
                <a:latin typeface="Calibri" charset="0"/>
                <a:cs typeface="Calibri" charset="0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10363200"/>
              <a:ext cx="8839200" cy="5350042"/>
            </a:xfrm>
            <a:prstGeom prst="rect">
              <a:avLst/>
            </a:prstGeom>
          </p:spPr>
        </p:pic>
      </p:grpSp>
      <p:sp>
        <p:nvSpPr>
          <p:cNvPr id="226" name="Text Box 3"/>
          <p:cNvSpPr txBox="1">
            <a:spLocks noChangeArrowheads="1"/>
          </p:cNvSpPr>
          <p:nvPr/>
        </p:nvSpPr>
        <p:spPr bwMode="auto">
          <a:xfrm>
            <a:off x="304800" y="7543800"/>
            <a:ext cx="17454563" cy="24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0" tIns="45267" rIns="228600" bIns="45267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Translation</a:t>
            </a:r>
            <a:endParaRPr lang="en-US" sz="4400" dirty="0">
              <a:solidFill>
                <a:srgbClr val="000066"/>
              </a:solidFill>
              <a:latin typeface="Calibri" charset="0"/>
              <a:cs typeface="Calibri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	</a:t>
            </a:r>
            <a:r>
              <a:rPr lang="en-US" sz="3600" dirty="0">
                <a:solidFill>
                  <a:srgbClr val="000000"/>
                </a:solidFill>
                <a:latin typeface="Calibri"/>
                <a:cs typeface="Calibri"/>
              </a:rPr>
              <a:t>The C0VM is a JVM-like </a:t>
            </a:r>
            <a:r>
              <a:rPr lang="en-US" sz="3600" dirty="0" err="1">
                <a:solidFill>
                  <a:srgbClr val="000000"/>
                </a:solidFill>
                <a:latin typeface="Calibri"/>
                <a:cs typeface="Calibri"/>
              </a:rPr>
              <a:t>bytecode</a:t>
            </a:r>
            <a:r>
              <a:rPr lang="en-US" sz="3600" dirty="0">
                <a:solidFill>
                  <a:srgbClr val="000000"/>
                </a:solidFill>
                <a:latin typeface="Calibri"/>
                <a:cs typeface="Calibri"/>
              </a:rPr>
              <a:t> system used in 15-122. All values in C0VM are represented with 8 bytes (an integer or a pointer). Therefore, we need to be able to represent every value that can arise in our language using 8 bytes.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7" name="Text Box 3"/>
          <p:cNvSpPr txBox="1">
            <a:spLocks noChangeArrowheads="1"/>
          </p:cNvSpPr>
          <p:nvPr/>
        </p:nvSpPr>
        <p:spPr bwMode="auto">
          <a:xfrm>
            <a:off x="18592800" y="5257800"/>
            <a:ext cx="17454563" cy="24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0" tIns="45267" rIns="228600" bIns="45267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How the Compiler Works</a:t>
            </a:r>
            <a:endParaRPr lang="en-US" sz="4400" dirty="0">
              <a:solidFill>
                <a:srgbClr val="000066"/>
              </a:solidFill>
              <a:latin typeface="Calibri" charset="0"/>
              <a:cs typeface="Calibri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	</a:t>
            </a:r>
            <a:r>
              <a:rPr lang="en-US" sz="3600" dirty="0">
                <a:solidFill>
                  <a:srgbClr val="000000"/>
                </a:solidFill>
                <a:latin typeface="Calibri"/>
                <a:cs typeface="Calibri"/>
              </a:rPr>
              <a:t>We </a:t>
            </a:r>
            <a:r>
              <a:rPr lang="en-US" sz="3600" dirty="0" smtClean="0">
                <a:solidFill>
                  <a:srgbClr val="000000"/>
                </a:solidFill>
                <a:latin typeface="Calibri"/>
                <a:cs typeface="Calibri"/>
              </a:rPr>
              <a:t>investigated the difference between using a pairing instruction that pairs the last two expressions on the stack and a meta </a:t>
            </a:r>
            <a:r>
              <a:rPr lang="en-US" sz="3600" dirty="0" err="1" smtClean="0">
                <a:solidFill>
                  <a:srgbClr val="000000"/>
                </a:solidFill>
                <a:latin typeface="Calibri"/>
                <a:cs typeface="Calibri"/>
              </a:rPr>
              <a:t>bytecode</a:t>
            </a:r>
            <a:r>
              <a:rPr lang="en-US" sz="3600" dirty="0" smtClean="0">
                <a:solidFill>
                  <a:srgbClr val="000000"/>
                </a:solidFill>
                <a:latin typeface="Calibri"/>
                <a:cs typeface="Calibri"/>
              </a:rPr>
              <a:t> instruction that takes two expressions and pairs them.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0" y="7772400"/>
            <a:ext cx="5393267" cy="4549482"/>
          </a:xfrm>
          <a:prstGeom prst="rect">
            <a:avLst/>
          </a:prstGeom>
        </p:spPr>
      </p:pic>
      <p:grpSp>
        <p:nvGrpSpPr>
          <p:cNvPr id="248" name="Group 247"/>
          <p:cNvGrpSpPr/>
          <p:nvPr/>
        </p:nvGrpSpPr>
        <p:grpSpPr>
          <a:xfrm>
            <a:off x="13335000" y="12877800"/>
            <a:ext cx="20955000" cy="9880261"/>
            <a:chOff x="14020800" y="13182600"/>
            <a:chExt cx="20955000" cy="9880261"/>
          </a:xfrm>
        </p:grpSpPr>
        <p:grpSp>
          <p:nvGrpSpPr>
            <p:cNvPr id="245" name="Group 244"/>
            <p:cNvGrpSpPr/>
            <p:nvPr/>
          </p:nvGrpSpPr>
          <p:grpSpPr>
            <a:xfrm>
              <a:off x="14020800" y="13182600"/>
              <a:ext cx="20955000" cy="9880261"/>
              <a:chOff x="14020800" y="13182600"/>
              <a:chExt cx="20955000" cy="988026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4020800" y="14020800"/>
                <a:ext cx="6096000" cy="3708061"/>
                <a:chOff x="11734800" y="14325600"/>
                <a:chExt cx="6096000" cy="3708061"/>
              </a:xfrm>
            </p:grpSpPr>
            <p:pic>
              <p:nvPicPr>
                <p:cNvPr id="14" name="Picture 13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2600" y="14325600"/>
                  <a:ext cx="3276600" cy="2795092"/>
                </a:xfrm>
                <a:prstGeom prst="rect">
                  <a:avLst/>
                </a:prstGeom>
              </p:spPr>
            </p:pic>
            <p:sp>
              <p:nvSpPr>
                <p:cNvPr id="221" name="Text Box 341"/>
                <p:cNvSpPr txBox="1">
                  <a:spLocks noChangeArrowheads="1"/>
                </p:cNvSpPr>
                <p:nvPr/>
              </p:nvSpPr>
              <p:spPr bwMode="auto">
                <a:xfrm>
                  <a:off x="11734800" y="17449800"/>
                  <a:ext cx="6096000" cy="5838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419070" tIns="45267" rIns="419070" bIns="45267">
                  <a:spAutoFit/>
                </a:bodyPr>
                <a:lstStyle>
                  <a:lvl1pPr defTabSz="90805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defTabSz="90805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defTabSz="90805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defTabSz="90805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defTabSz="90805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defTabSz="9080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defTabSz="9080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defTabSz="9080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defTabSz="9080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3200" dirty="0" smtClean="0">
                      <a:solidFill>
                        <a:schemeClr val="tx1"/>
                      </a:solidFill>
                      <a:latin typeface="Calibri" charset="0"/>
                      <a:cs typeface="Calibri" charset="0"/>
                    </a:rPr>
                    <a:t>Figure 2: Basic PCF expression</a:t>
                  </a:r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16992600" y="13182600"/>
                <a:ext cx="17983200" cy="9880261"/>
                <a:chOff x="16992600" y="13182600"/>
                <a:chExt cx="17983200" cy="9880261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24003000" y="13182600"/>
                  <a:ext cx="10972800" cy="9880261"/>
                  <a:chOff x="24003000" y="13182600"/>
                  <a:chExt cx="10972800" cy="9880261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4003000" y="13182600"/>
                    <a:ext cx="10972800" cy="9880261"/>
                    <a:chOff x="20269200" y="13182600"/>
                    <a:chExt cx="10972800" cy="9880261"/>
                  </a:xfrm>
                </p:grpSpPr>
                <p:sp>
                  <p:nvSpPr>
                    <p:cNvPr id="223" name="Text Box 3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269200" y="22479000"/>
                      <a:ext cx="10972800" cy="5838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419070" tIns="45267" rIns="419070" bIns="45267">
                      <a:spAutoFit/>
                    </a:bodyPr>
                    <a:lstStyle>
                      <a:lvl1pPr defTabSz="908050"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marL="742950" indent="-285750" defTabSz="908050"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 defTabSz="908050"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 defTabSz="908050"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 defTabSz="908050"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defTabSz="9080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defTabSz="9080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defTabSz="9080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defTabSz="9080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4000" b="1">
                          <a:solidFill>
                            <a:srgbClr val="003399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libri" charset="0"/>
                          <a:cs typeface="Calibri" charset="0"/>
                        </a:rPr>
                        <a:t>Figure 3: Translation of the PCF expression to C0 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Calibri" charset="0"/>
                          <a:cs typeface="Calibri" charset="0"/>
                        </a:rPr>
                        <a:t>bytecode</a:t>
                      </a:r>
                      <a:endParaRPr lang="en-US" sz="3200" dirty="0" smtClean="0">
                        <a:solidFill>
                          <a:schemeClr val="tx1"/>
                        </a:solidFill>
                        <a:latin typeface="Calibri" charset="0"/>
                        <a:cs typeface="Calibri" charset="0"/>
                      </a:endParaRPr>
                    </a:p>
                  </p:txBody>
                </p:sp>
                <p:pic>
                  <p:nvPicPr>
                    <p:cNvPr id="17" name="Picture 16" descr="latex-image-1.pdf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793200" y="13182600"/>
                      <a:ext cx="8104574" cy="886688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Left Brace 25"/>
                  <p:cNvSpPr/>
                  <p:nvPr/>
                </p:nvSpPr>
                <p:spPr bwMode="auto">
                  <a:xfrm>
                    <a:off x="24612600" y="14935200"/>
                    <a:ext cx="838200" cy="762000"/>
                  </a:xfrm>
                  <a:prstGeom prst="leftBrace">
                    <a:avLst>
                      <a:gd name="adj1" fmla="val 25000"/>
                      <a:gd name="adj2" fmla="val 50000"/>
                    </a:avLst>
                  </a:prstGeom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0805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4000" i="0" u="none" strike="noStrike" normalizeH="0" baseline="0" smtClean="0">
                      <a:ln w="18000">
                        <a:solidFill>
                          <a:schemeClr val="accent2">
                            <a:satMod val="140000"/>
                          </a:schemeClr>
                        </a:solidFill>
                        <a:prstDash val="solid"/>
                        <a:miter lim="800000"/>
                      </a:ln>
                      <a:noFill/>
                      <a:effectLst>
                        <a:outerShdw blurRad="25500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Arial" pitchFamily="34" charset="0"/>
                    </a:endParaRPr>
                  </a:p>
                </p:txBody>
              </p:sp>
              <p:sp>
                <p:nvSpPr>
                  <p:cNvPr id="237" name="Left Brace 236"/>
                  <p:cNvSpPr/>
                  <p:nvPr/>
                </p:nvSpPr>
                <p:spPr bwMode="auto">
                  <a:xfrm>
                    <a:off x="24612600" y="15697200"/>
                    <a:ext cx="838200" cy="1600200"/>
                  </a:xfrm>
                  <a:prstGeom prst="leftBrace">
                    <a:avLst>
                      <a:gd name="adj1" fmla="val 47727"/>
                      <a:gd name="adj2" fmla="val 50000"/>
                    </a:avLst>
                  </a:prstGeom>
                  <a:ln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0805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4000" i="0" u="none" strike="noStrike" normalizeH="0" baseline="0" smtClean="0">
                      <a:ln w="18000">
                        <a:solidFill>
                          <a:schemeClr val="accent2">
                            <a:satMod val="140000"/>
                          </a:schemeClr>
                        </a:solidFill>
                        <a:prstDash val="solid"/>
                        <a:miter lim="800000"/>
                      </a:ln>
                      <a:solidFill>
                        <a:srgbClr val="FF0000"/>
                      </a:solidFill>
                      <a:effectLst>
                        <a:outerShdw blurRad="25500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Arial" pitchFamily="34" charset="0"/>
                    </a:endParaRPr>
                  </a:p>
                </p:txBody>
              </p:sp>
              <p:sp>
                <p:nvSpPr>
                  <p:cNvPr id="238" name="Left Brace 237"/>
                  <p:cNvSpPr/>
                  <p:nvPr/>
                </p:nvSpPr>
                <p:spPr bwMode="auto">
                  <a:xfrm>
                    <a:off x="24993600" y="21793200"/>
                    <a:ext cx="457200" cy="304800"/>
                  </a:xfrm>
                  <a:prstGeom prst="leftBrace">
                    <a:avLst>
                      <a:gd name="adj1" fmla="val 40909"/>
                      <a:gd name="adj2" fmla="val 50000"/>
                    </a:avLst>
                  </a:prstGeom>
                  <a:ln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0805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4000" i="0" u="none" strike="noStrike" normalizeH="0" baseline="0" smtClean="0">
                      <a:ln w="18000">
                        <a:solidFill>
                          <a:schemeClr val="accent2">
                            <a:satMod val="140000"/>
                          </a:schemeClr>
                        </a:solidFill>
                        <a:prstDash val="solid"/>
                        <a:miter lim="800000"/>
                      </a:ln>
                      <a:solidFill>
                        <a:srgbClr val="FF0000"/>
                      </a:solidFill>
                      <a:effectLst>
                        <a:outerShdw blurRad="25500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Arial" pitchFamily="34" charset="0"/>
                    </a:endParaRPr>
                  </a:p>
                </p:txBody>
              </p:sp>
              <p:sp>
                <p:nvSpPr>
                  <p:cNvPr id="239" name="Left Brace 238"/>
                  <p:cNvSpPr/>
                  <p:nvPr/>
                </p:nvSpPr>
                <p:spPr bwMode="auto">
                  <a:xfrm>
                    <a:off x="24612600" y="17449800"/>
                    <a:ext cx="838200" cy="3429000"/>
                  </a:xfrm>
                  <a:prstGeom prst="leftBrace">
                    <a:avLst>
                      <a:gd name="adj1" fmla="val 102273"/>
                      <a:gd name="adj2" fmla="val 50000"/>
                    </a:avLst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0805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4000" i="0" u="none" strike="noStrike" normalizeH="0" baseline="0" smtClean="0">
                      <a:ln w="18000">
                        <a:solidFill>
                          <a:schemeClr val="accent2">
                            <a:satMod val="140000"/>
                          </a:schemeClr>
                        </a:solidFill>
                        <a:prstDash val="solid"/>
                        <a:miter lim="800000"/>
                      </a:ln>
                      <a:solidFill>
                        <a:srgbClr val="FF0000"/>
                      </a:solidFill>
                      <a:effectLst>
                        <a:outerShdw blurRad="25500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Arial" pitchFamily="34" charset="0"/>
                    </a:endParaRPr>
                  </a:p>
                </p:txBody>
              </p:sp>
              <p:sp>
                <p:nvSpPr>
                  <p:cNvPr id="240" name="Left Brace 239"/>
                  <p:cNvSpPr/>
                  <p:nvPr/>
                </p:nvSpPr>
                <p:spPr bwMode="auto">
                  <a:xfrm>
                    <a:off x="25069800" y="21031200"/>
                    <a:ext cx="381000" cy="609600"/>
                  </a:xfrm>
                  <a:prstGeom prst="leftBrace">
                    <a:avLst>
                      <a:gd name="adj1" fmla="val 40909"/>
                      <a:gd name="adj2" fmla="val 50000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0805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4000" i="0" u="none" strike="noStrike" normalizeH="0" baseline="0" smtClean="0">
                      <a:ln w="18000">
                        <a:solidFill>
                          <a:schemeClr val="accent2">
                            <a:satMod val="140000"/>
                          </a:schemeClr>
                        </a:solidFill>
                        <a:prstDash val="solid"/>
                        <a:miter lim="800000"/>
                      </a:ln>
                      <a:solidFill>
                        <a:srgbClr val="FF0000"/>
                      </a:solidFill>
                      <a:effectLst>
                        <a:outerShdw blurRad="25500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Arial" pitchFamily="34" charset="0"/>
                    </a:endParaRPr>
                  </a:p>
                </p:txBody>
              </p:sp>
            </p:grpSp>
            <p:cxnSp>
              <p:nvCxnSpPr>
                <p:cNvPr id="29" name="Straight Arrow Connector 28"/>
                <p:cNvCxnSpPr/>
                <p:nvPr/>
              </p:nvCxnSpPr>
              <p:spPr bwMode="auto">
                <a:xfrm>
                  <a:off x="18516600" y="14706600"/>
                  <a:ext cx="5943600" cy="533400"/>
                </a:xfrm>
                <a:prstGeom prst="straightConnector1">
                  <a:avLst/>
                </a:prstGeom>
                <a:solidFill>
                  <a:srgbClr val="000066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4" name="Straight Arrow Connector 243"/>
                <p:cNvCxnSpPr/>
                <p:nvPr/>
              </p:nvCxnSpPr>
              <p:spPr bwMode="auto">
                <a:xfrm>
                  <a:off x="18821400" y="15240000"/>
                  <a:ext cx="5562600" cy="1295400"/>
                </a:xfrm>
                <a:prstGeom prst="straightConnector1">
                  <a:avLst/>
                </a:prstGeom>
                <a:solidFill>
                  <a:srgbClr val="000066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" name="Elbow Connector 234"/>
                <p:cNvCxnSpPr/>
                <p:nvPr/>
              </p:nvCxnSpPr>
              <p:spPr bwMode="auto">
                <a:xfrm>
                  <a:off x="16992600" y="15849600"/>
                  <a:ext cx="7467600" cy="3276600"/>
                </a:xfrm>
                <a:prstGeom prst="bentConnector3">
                  <a:avLst>
                    <a:gd name="adj1" fmla="val 45843"/>
                  </a:avLst>
                </a:prstGeom>
                <a:solidFill>
                  <a:srgbClr val="000066"/>
                </a:solidFill>
                <a:ln w="952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2" name="Elbow Connector 241"/>
                <p:cNvCxnSpPr/>
                <p:nvPr/>
              </p:nvCxnSpPr>
              <p:spPr bwMode="auto">
                <a:xfrm>
                  <a:off x="18135600" y="16306800"/>
                  <a:ext cx="6705600" cy="5029200"/>
                </a:xfrm>
                <a:prstGeom prst="bentConnector3">
                  <a:avLst>
                    <a:gd name="adj1" fmla="val 26010"/>
                  </a:avLst>
                </a:prstGeom>
                <a:solidFill>
                  <a:srgbClr val="000066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247" name="TextBox 246"/>
            <p:cNvSpPr txBox="1"/>
            <p:nvPr/>
          </p:nvSpPr>
          <p:spPr>
            <a:xfrm rot="162124">
              <a:off x="20749399" y="14410745"/>
              <a:ext cx="13003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Create x</a:t>
              </a:r>
              <a:endParaRPr lang="en-US" sz="2200" dirty="0"/>
            </a:p>
          </p:txBody>
        </p:sp>
        <p:sp>
          <p:nvSpPr>
            <p:cNvPr id="264" name="TextBox 263"/>
            <p:cNvSpPr txBox="1"/>
            <p:nvPr/>
          </p:nvSpPr>
          <p:spPr>
            <a:xfrm rot="760448">
              <a:off x="21138827" y="15453604"/>
              <a:ext cx="13003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Create y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1869400" y="18669000"/>
              <a:ext cx="13764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accent1">
                      <a:lumMod val="75000"/>
                    </a:schemeClr>
                  </a:solidFill>
                </a:rPr>
                <a:t>Pair(x, y)</a:t>
              </a:r>
              <a:endParaRPr lang="en-US" sz="2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945600" y="20726400"/>
              <a:ext cx="2347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Right projection</a:t>
              </a:r>
              <a:endParaRPr lang="en-US" sz="22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2555200" y="21717000"/>
              <a:ext cx="23951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Return the value</a:t>
              </a:r>
            </a:p>
          </p:txBody>
        </p:sp>
      </p:grpSp>
      <p:pic>
        <p:nvPicPr>
          <p:cNvPr id="249" name="Picture 2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21183600"/>
            <a:ext cx="8521700" cy="2540000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304800" y="18364200"/>
            <a:ext cx="17454563" cy="10124796"/>
            <a:chOff x="304800" y="18364200"/>
            <a:chExt cx="17454563" cy="10124796"/>
          </a:xfrm>
        </p:grpSpPr>
        <p:sp>
          <p:nvSpPr>
            <p:cNvPr id="270" name="Text Box 3"/>
            <p:cNvSpPr txBox="1">
              <a:spLocks noChangeArrowheads="1"/>
            </p:cNvSpPr>
            <p:nvPr/>
          </p:nvSpPr>
          <p:spPr bwMode="auto">
            <a:xfrm>
              <a:off x="304800" y="18364200"/>
              <a:ext cx="17454563" cy="7970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0" tIns="45267" rIns="228600" bIns="45267">
              <a:spAutoFit/>
            </a:bodyPr>
            <a:lstStyle>
              <a:lvl1pPr defTabSz="908050"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908050"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908050"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908050"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908050"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080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080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080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080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</a:tabLst>
                <a:defRPr sz="4000" b="1">
                  <a:solidFill>
                    <a:srgbClr val="003399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400" dirty="0" smtClean="0">
                  <a:solidFill>
                    <a:srgbClr val="000066"/>
                  </a:solidFill>
                  <a:latin typeface="Calibri" charset="0"/>
                  <a:cs typeface="Calibri" charset="0"/>
                </a:rPr>
                <a:t>Translation of the Pair Construct</a:t>
              </a:r>
              <a:endParaRPr lang="en-US" sz="4400" dirty="0">
                <a:solidFill>
                  <a:srgbClr val="000066"/>
                </a:solidFill>
                <a:latin typeface="Calibri" charset="0"/>
                <a:cs typeface="Calibri" charset="0"/>
              </a:endParaRPr>
            </a:p>
            <a:p>
              <a:pPr marL="1485900" lvl="1" indent="-742950">
                <a:buFont typeface="+mj-lt"/>
                <a:buAutoNum type="arabicPeriod"/>
              </a:pPr>
              <a:r>
                <a:rPr lang="en-US" sz="3600" dirty="0" smtClean="0">
                  <a:solidFill>
                    <a:srgbClr val="262699"/>
                  </a:solidFill>
                  <a:latin typeface="Calibri" charset="0"/>
                  <a:cs typeface="Calibri" charset="0"/>
                </a:rPr>
                <a:t>	</a:t>
              </a:r>
              <a:r>
                <a:rPr lang="en-US" sz="3600" dirty="0" smtClean="0">
                  <a:solidFill>
                    <a:srgbClr val="262699"/>
                  </a:solidFill>
                  <a:latin typeface="Calibri"/>
                  <a:cs typeface="Calibri"/>
                </a:rPr>
                <a:t>Language Constructors</a:t>
              </a:r>
            </a:p>
            <a:p>
              <a:pPr lvl="2" indent="0"/>
              <a:r>
                <a:rPr lang="en-US" sz="3200" dirty="0">
                  <a:solidFill>
                    <a:schemeClr val="tx1"/>
                  </a:solidFill>
                  <a:latin typeface="Calibri"/>
                  <a:cs typeface="Calibri"/>
                </a:rPr>
                <a:t>Pair is represented as a C0 value in C0VM because it is </a:t>
              </a:r>
              <a:r>
                <a:rPr lang="en-US" sz="3200" dirty="0" smtClean="0">
                  <a:solidFill>
                    <a:schemeClr val="tx1"/>
                  </a:solidFill>
                  <a:latin typeface="Calibri"/>
                  <a:cs typeface="Calibri"/>
                </a:rPr>
                <a:t>a </a:t>
              </a:r>
              <a:r>
                <a:rPr lang="en-US" sz="3200" dirty="0">
                  <a:solidFill>
                    <a:schemeClr val="tx1"/>
                  </a:solidFill>
                  <a:latin typeface="Calibri"/>
                  <a:cs typeface="Calibri"/>
                </a:rPr>
                <a:t>pointer to an array that holds two pointers which point to the left and </a:t>
              </a:r>
              <a:r>
                <a:rPr lang="en-US" sz="3200" dirty="0" smtClean="0">
                  <a:solidFill>
                    <a:schemeClr val="tx1"/>
                  </a:solidFill>
                  <a:latin typeface="Calibri"/>
                  <a:cs typeface="Calibri"/>
                </a:rPr>
                <a:t>the right </a:t>
              </a:r>
              <a:r>
                <a:rPr lang="en-US" sz="3200" dirty="0">
                  <a:solidFill>
                    <a:schemeClr val="tx1"/>
                  </a:solidFill>
                  <a:latin typeface="Calibri"/>
                  <a:cs typeface="Calibri"/>
                </a:rPr>
                <a:t>elements of the pair. </a:t>
              </a:r>
              <a:endParaRPr lang="en-US" sz="32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marL="1485900" lvl="1" indent="-742950">
                <a:buFont typeface="+mj-lt"/>
                <a:buAutoNum type="arabicPeriod"/>
              </a:pPr>
              <a:r>
                <a:rPr lang="en-US" sz="3600" dirty="0" smtClean="0">
                  <a:solidFill>
                    <a:srgbClr val="262699"/>
                  </a:solidFill>
                  <a:latin typeface="Calibri"/>
                  <a:cs typeface="Calibri"/>
                </a:rPr>
                <a:t>Representations</a:t>
              </a:r>
            </a:p>
            <a:p>
              <a:pPr marL="1485900" lvl="1" indent="-742950">
                <a:buFont typeface="+mj-lt"/>
                <a:buAutoNum type="arabicPeriod"/>
              </a:pPr>
              <a:endParaRPr lang="en-US" sz="3600" dirty="0" smtClean="0">
                <a:solidFill>
                  <a:srgbClr val="262699"/>
                </a:solidFill>
                <a:latin typeface="Calibri"/>
                <a:cs typeface="Calibri"/>
              </a:endParaRPr>
            </a:p>
            <a:p>
              <a:pPr marL="1485900" lvl="1" indent="-742950">
                <a:buFont typeface="+mj-lt"/>
                <a:buAutoNum type="arabicPeriod"/>
              </a:pPr>
              <a:endParaRPr lang="en-US" sz="3600" dirty="0">
                <a:solidFill>
                  <a:srgbClr val="262699"/>
                </a:solidFill>
                <a:latin typeface="Calibri"/>
                <a:cs typeface="Calibri"/>
              </a:endParaRPr>
            </a:p>
            <a:p>
              <a:pPr marL="1485900" lvl="1" indent="-742950">
                <a:buFont typeface="+mj-lt"/>
                <a:buAutoNum type="arabicPeriod"/>
              </a:pPr>
              <a:endParaRPr lang="en-US" sz="3600" dirty="0" smtClean="0">
                <a:solidFill>
                  <a:srgbClr val="262699"/>
                </a:solidFill>
                <a:latin typeface="Calibri"/>
                <a:cs typeface="Calibri"/>
              </a:endParaRPr>
            </a:p>
            <a:p>
              <a:pPr marL="1485900" lvl="1" indent="-742950">
                <a:buFont typeface="+mj-lt"/>
                <a:buAutoNum type="arabicPeriod"/>
              </a:pPr>
              <a:endParaRPr lang="en-US" sz="3600" dirty="0" smtClean="0">
                <a:solidFill>
                  <a:srgbClr val="262699"/>
                </a:solidFill>
                <a:latin typeface="Calibri"/>
                <a:cs typeface="Calibri"/>
              </a:endParaRPr>
            </a:p>
            <a:p>
              <a:pPr marL="1485900" lvl="1" indent="-742950">
                <a:buFont typeface="+mj-lt"/>
                <a:buAutoNum type="arabicPeriod"/>
              </a:pPr>
              <a:endParaRPr lang="en-US" sz="3600" dirty="0" smtClean="0">
                <a:solidFill>
                  <a:srgbClr val="262699"/>
                </a:solidFill>
                <a:latin typeface="Calibri"/>
                <a:cs typeface="Calibri"/>
              </a:endParaRPr>
            </a:p>
            <a:p>
              <a:pPr marL="1485900" lvl="1" indent="-742950">
                <a:buFont typeface="+mj-lt"/>
                <a:buAutoNum type="arabicPeriod"/>
              </a:pPr>
              <a:r>
                <a:rPr lang="en-US" sz="3600" dirty="0" smtClean="0">
                  <a:solidFill>
                    <a:srgbClr val="262699"/>
                  </a:solidFill>
                  <a:latin typeface="Calibri"/>
                  <a:cs typeface="Calibri"/>
                </a:rPr>
                <a:t>Translation</a:t>
              </a:r>
            </a:p>
            <a:p>
              <a:pPr lvl="1" indent="0"/>
              <a:r>
                <a:rPr lang="en-US" sz="3600" dirty="0" smtClean="0">
                  <a:solidFill>
                    <a:srgbClr val="262699"/>
                  </a:solidFill>
                  <a:latin typeface="Calibri"/>
                  <a:cs typeface="Calibri"/>
                </a:rPr>
                <a:t>	  </a:t>
              </a:r>
              <a:r>
                <a:rPr lang="en-US" sz="3200" dirty="0">
                  <a:solidFill>
                    <a:srgbClr val="000000"/>
                  </a:solidFill>
                  <a:latin typeface="Calibri"/>
                  <a:cs typeface="Calibri"/>
                </a:rPr>
                <a:t>The following </a:t>
              </a:r>
              <a:r>
                <a:rPr lang="en-US" sz="3200" dirty="0" err="1">
                  <a:solidFill>
                    <a:srgbClr val="000000"/>
                  </a:solidFill>
                  <a:latin typeface="Calibri"/>
                  <a:cs typeface="Calibri"/>
                </a:rPr>
                <a:t>bytecode</a:t>
              </a:r>
              <a:r>
                <a:rPr lang="en-US" sz="3200" dirty="0">
                  <a:solidFill>
                    <a:srgbClr val="000000"/>
                  </a:solidFill>
                  <a:latin typeface="Calibri"/>
                  <a:cs typeface="Calibri"/>
                </a:rPr>
                <a:t> sequence is used to create any </a:t>
              </a:r>
              <a:r>
                <a:rPr lang="en-US" sz="3200" dirty="0" smtClean="0">
                  <a:solidFill>
                    <a:srgbClr val="000000"/>
                  </a:solidFill>
                  <a:latin typeface="Calibri"/>
                  <a:cs typeface="Calibri"/>
                </a:rPr>
                <a:t>expression </a:t>
              </a:r>
              <a:r>
                <a:rPr lang="en-US" sz="3200" dirty="0">
                  <a:solidFill>
                    <a:srgbClr val="000000"/>
                  </a:solidFill>
                  <a:latin typeface="Calibri"/>
                  <a:cs typeface="Calibri"/>
                </a:rPr>
                <a:t>given in the form </a:t>
              </a:r>
              <a:endParaRPr lang="en-US" sz="3200" dirty="0" smtClea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lvl="1" indent="0"/>
              <a:r>
                <a:rPr lang="en-US" sz="3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   ⟨</a:t>
              </a:r>
              <a:r>
                <a:rPr lang="en-US" sz="3200" dirty="0">
                  <a:solidFill>
                    <a:srgbClr val="000000"/>
                  </a:solidFill>
                  <a:latin typeface="Calibri"/>
                  <a:cs typeface="Calibri"/>
                </a:rPr>
                <a:t>e1, e2⟩ : τ1 × τ2. </a:t>
              </a:r>
              <a:endParaRPr lang="en-US" sz="3200" dirty="0" smtClea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lvl="1" indent="0"/>
              <a:endParaRPr lang="en-US" sz="3600" dirty="0">
                <a:solidFill>
                  <a:srgbClr val="262699"/>
                </a:solidFill>
                <a:latin typeface="Calibri"/>
                <a:cs typeface="Calibri"/>
              </a:endParaRPr>
            </a:p>
          </p:txBody>
        </p:sp>
        <p:pic>
          <p:nvPicPr>
            <p:cNvPr id="251" name="Picture 250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450800"/>
              <a:ext cx="5244394" cy="30381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3637</TotalTime>
  <Words>68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Oguz Ulgen</cp:lastModifiedBy>
  <cp:revision>124</cp:revision>
  <cp:lastPrinted>2014-12-06T18:24:48Z</cp:lastPrinted>
  <dcterms:created xsi:type="dcterms:W3CDTF">2003-04-11T15:30:44Z</dcterms:created>
  <dcterms:modified xsi:type="dcterms:W3CDTF">2014-12-06T19:33:30Z</dcterms:modified>
</cp:coreProperties>
</file>