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8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ang Ou" initials="LO" lastIdx="1" clrIdx="0">
    <p:extLst>
      <p:ext uri="{19B8F6BF-5375-455C-9EA6-DF929625EA0E}">
        <p15:presenceInfo xmlns:p15="http://schemas.microsoft.com/office/powerpoint/2012/main" userId="Liang O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184DA70-C731-4C70-880D-CCD4705E623C}" type="datetime1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9712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6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95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18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572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0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3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9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66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0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41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3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3411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9319E467-2A16-4F6D-B51C-5877518F85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123" r="1" b="7623"/>
          <a:stretch/>
        </p:blipFill>
        <p:spPr>
          <a:xfrm>
            <a:off x="20" y="-2"/>
            <a:ext cx="113410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370E94-E965-4A02-993A-2F1272482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963173"/>
          </a:xfrm>
        </p:spPr>
        <p:txBody>
          <a:bodyPr>
            <a:normAutofit/>
          </a:bodyPr>
          <a:lstStyle/>
          <a:p>
            <a:r>
              <a:rPr lang="en-US" altLang="zh-CN" sz="5600" dirty="0"/>
              <a:t>Research Project</a:t>
            </a:r>
            <a:br>
              <a:rPr lang="en-US" altLang="zh-CN" sz="5600" dirty="0"/>
            </a:br>
            <a:r>
              <a:rPr lang="en-US" altLang="zh-CN" sz="5600" dirty="0"/>
              <a:t>Text-mining-based machine learning model for financial statement audit.</a:t>
            </a:r>
            <a:endParaRPr lang="zh-CN" altLang="en-US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9B967-B8A2-4EF7-B116-290A85464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br>
              <a:rPr lang="zh-CN" altLang="zh-CN" dirty="0">
                <a:solidFill>
                  <a:schemeClr val="tx1"/>
                </a:solidFill>
              </a:rPr>
            </a:br>
            <a:r>
              <a:rPr lang="en-AU" altLang="zh-CN" dirty="0">
                <a:solidFill>
                  <a:schemeClr val="tx1"/>
                </a:solidFill>
              </a:rPr>
              <a:t>Proposed by: Liang Ou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8C6639-F651-4D15-A695-E9D03BB2A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1" y="0"/>
            <a:ext cx="457200" cy="6858000"/>
          </a:xfrm>
          <a:prstGeom prst="rect">
            <a:avLst/>
          </a:prstGeom>
          <a:solidFill>
            <a:srgbClr val="3030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545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405D4312-CC8F-4E9B-A429-2EAD8FE2F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59" y="712653"/>
            <a:ext cx="5266711" cy="3091721"/>
          </a:xfrm>
        </p:spPr>
      </p:pic>
      <p:pic>
        <p:nvPicPr>
          <p:cNvPr id="3074" name="Picture 2" descr="“accounting fraud detection”的图片搜索结果">
            <a:extLst>
              <a:ext uri="{FF2B5EF4-FFF2-40B4-BE49-F238E27FC236}">
                <a16:creationId xmlns:a16="http://schemas.microsoft.com/office/drawing/2014/main" id="{B234D5C5-F734-4EF6-84A5-5A6B33265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763" y="4145097"/>
            <a:ext cx="200977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4BD554E-B7AA-4AE9-AA28-B287B6B96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122" y="2434554"/>
            <a:ext cx="2143125" cy="2143125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4C60FA3-DFA9-4D43-B466-431479C29512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188945" y="1641513"/>
            <a:ext cx="4171740" cy="7930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7C63366-B49D-421B-9935-7477CBA63E1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94328" y="2187894"/>
            <a:ext cx="3305392" cy="2212631"/>
          </a:xfrm>
          <a:prstGeom prst="bentConnector3">
            <a:avLst>
              <a:gd name="adj1" fmla="val 6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4343C2-7CE6-43ED-875A-5C3DC6C08892}"/>
              </a:ext>
            </a:extLst>
          </p:cNvPr>
          <p:cNvSpPr txBox="1"/>
          <p:nvPr/>
        </p:nvSpPr>
        <p:spPr>
          <a:xfrm>
            <a:off x="8625547" y="4847155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/>
              <a:t>Final Model</a:t>
            </a:r>
            <a:endParaRPr lang="zh-CN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66D119-AEFF-49AE-9AF1-8DF1B334C66C}"/>
              </a:ext>
            </a:extLst>
          </p:cNvPr>
          <p:cNvSpPr txBox="1"/>
          <p:nvPr/>
        </p:nvSpPr>
        <p:spPr>
          <a:xfrm>
            <a:off x="6336792" y="56692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/>
              <a:t>Not control by company under audit</a:t>
            </a:r>
            <a:endParaRPr lang="zh-CN" alt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577DFF-5068-4449-83D4-5190FD0205EC}"/>
              </a:ext>
            </a:extLst>
          </p:cNvPr>
          <p:cNvCxnSpPr>
            <a:stCxn id="25" idx="1"/>
          </p:cNvCxnSpPr>
          <p:nvPr/>
        </p:nvCxnSpPr>
        <p:spPr>
          <a:xfrm flipH="1">
            <a:off x="4645152" y="890094"/>
            <a:ext cx="1691640" cy="600378"/>
          </a:xfrm>
          <a:prstGeom prst="straightConnector1">
            <a:avLst/>
          </a:prstGeom>
          <a:ln w="69850">
            <a:solidFill>
              <a:srgbClr val="FF0000">
                <a:alpha val="91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37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9743E-94FC-4F5F-90CB-D0AC5B249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pPr algn="ctr"/>
            <a:r>
              <a:rPr lang="en-US" altLang="zh-CN" b="1" dirty="0"/>
              <a:t>Project Team</a:t>
            </a:r>
            <a:endParaRPr lang="zh-CN" altLang="en-US" b="1" dirty="0"/>
          </a:p>
        </p:txBody>
      </p:sp>
      <p:pic>
        <p:nvPicPr>
          <p:cNvPr id="5" name="Content Placeholder 4" descr="Man">
            <a:extLst>
              <a:ext uri="{FF2B5EF4-FFF2-40B4-BE49-F238E27FC236}">
                <a16:creationId xmlns:a16="http://schemas.microsoft.com/office/drawing/2014/main" id="{F7AE2ACF-81CA-4408-9A77-52D0BC047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2384" y="4127456"/>
            <a:ext cx="914400" cy="914400"/>
          </a:xfrm>
        </p:spPr>
      </p:pic>
      <p:pic>
        <p:nvPicPr>
          <p:cNvPr id="6" name="Content Placeholder 4" descr="Man">
            <a:extLst>
              <a:ext uri="{FF2B5EF4-FFF2-40B4-BE49-F238E27FC236}">
                <a16:creationId xmlns:a16="http://schemas.microsoft.com/office/drawing/2014/main" id="{10C16E11-BBF2-45B2-8EAF-A3BFC2DA3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2384" y="5230944"/>
            <a:ext cx="914400" cy="914400"/>
          </a:xfrm>
          <a:prstGeom prst="rect">
            <a:avLst/>
          </a:prstGeom>
        </p:spPr>
      </p:pic>
      <p:pic>
        <p:nvPicPr>
          <p:cNvPr id="7" name="Content Placeholder 4" descr="Man">
            <a:extLst>
              <a:ext uri="{FF2B5EF4-FFF2-40B4-BE49-F238E27FC236}">
                <a16:creationId xmlns:a16="http://schemas.microsoft.com/office/drawing/2014/main" id="{067AF1FA-2B39-4528-9D2E-F3B7EA745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9000" y="1845148"/>
            <a:ext cx="914400" cy="914400"/>
          </a:xfrm>
          <a:prstGeom prst="rect">
            <a:avLst/>
          </a:prstGeom>
        </p:spPr>
      </p:pic>
      <p:pic>
        <p:nvPicPr>
          <p:cNvPr id="8" name="Content Placeholder 4" descr="Man">
            <a:extLst>
              <a:ext uri="{FF2B5EF4-FFF2-40B4-BE49-F238E27FC236}">
                <a16:creationId xmlns:a16="http://schemas.microsoft.com/office/drawing/2014/main" id="{F6D1BA17-91B6-4A25-AEB3-82495890F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2384" y="2975923"/>
            <a:ext cx="914400" cy="914400"/>
          </a:xfrm>
          <a:prstGeom prst="rect">
            <a:avLst/>
          </a:prstGeom>
        </p:spPr>
      </p:pic>
      <p:pic>
        <p:nvPicPr>
          <p:cNvPr id="9" name="Content Placeholder 4" descr="Man">
            <a:extLst>
              <a:ext uri="{FF2B5EF4-FFF2-40B4-BE49-F238E27FC236}">
                <a16:creationId xmlns:a16="http://schemas.microsoft.com/office/drawing/2014/main" id="{776F2949-8D1A-45CD-A372-601F1D9F4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2997" y="2986302"/>
            <a:ext cx="914400" cy="914400"/>
          </a:xfrm>
          <a:prstGeom prst="rect">
            <a:avLst/>
          </a:prstGeom>
        </p:spPr>
      </p:pic>
      <p:pic>
        <p:nvPicPr>
          <p:cNvPr id="10" name="Content Placeholder 4" descr="Man">
            <a:extLst>
              <a:ext uri="{FF2B5EF4-FFF2-40B4-BE49-F238E27FC236}">
                <a16:creationId xmlns:a16="http://schemas.microsoft.com/office/drawing/2014/main" id="{EEC8DEF2-87A2-49FE-B882-206B959CC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1560" y="4117077"/>
            <a:ext cx="914400" cy="914400"/>
          </a:xfrm>
          <a:prstGeom prst="rect">
            <a:avLst/>
          </a:prstGeom>
        </p:spPr>
      </p:pic>
      <p:pic>
        <p:nvPicPr>
          <p:cNvPr id="11" name="Content Placeholder 4" descr="Man">
            <a:extLst>
              <a:ext uri="{FF2B5EF4-FFF2-40B4-BE49-F238E27FC236}">
                <a16:creationId xmlns:a16="http://schemas.microsoft.com/office/drawing/2014/main" id="{CB3E3550-9042-4BA9-864E-FE0111F86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2997" y="5230944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2912E2-2F7E-42F1-94FF-2DF00B04DA1B}"/>
              </a:ext>
            </a:extLst>
          </p:cNvPr>
          <p:cNvSpPr txBox="1"/>
          <p:nvPr/>
        </p:nvSpPr>
        <p:spPr>
          <a:xfrm>
            <a:off x="6334597" y="2148956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Project Manager</a:t>
            </a:r>
            <a:endParaRPr lang="zh-CN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E820CD-6D13-42B5-A580-3BCFE6CBE71C}"/>
              </a:ext>
            </a:extLst>
          </p:cNvPr>
          <p:cNvSpPr txBox="1"/>
          <p:nvPr/>
        </p:nvSpPr>
        <p:spPr>
          <a:xfrm>
            <a:off x="6215332" y="3244334"/>
            <a:ext cx="239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/>
              <a:t>Text-Mining Experts</a:t>
            </a:r>
            <a:endParaRPr lang="zh-CN" alt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DA809F-C991-436E-B7ED-32F932F98D3B}"/>
              </a:ext>
            </a:extLst>
          </p:cNvPr>
          <p:cNvSpPr/>
          <p:nvPr/>
        </p:nvSpPr>
        <p:spPr>
          <a:xfrm>
            <a:off x="5838466" y="4389611"/>
            <a:ext cx="3147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AU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Prediction Model Experts </a:t>
            </a:r>
            <a:endParaRPr lang="zh-CN" alt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78D24F-3A11-4C81-9F9F-592851FAC341}"/>
              </a:ext>
            </a:extLst>
          </p:cNvPr>
          <p:cNvSpPr/>
          <p:nvPr/>
        </p:nvSpPr>
        <p:spPr>
          <a:xfrm>
            <a:off x="6441196" y="5503478"/>
            <a:ext cx="1741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Domain Experts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870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0">
            <a:extLst>
              <a:ext uri="{FF2B5EF4-FFF2-40B4-BE49-F238E27FC236}">
                <a16:creationId xmlns:a16="http://schemas.microsoft.com/office/drawing/2014/main" id="{323D50B8-1D27-420D-BA4A-249914120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A948A-055D-4AA2-A743-4FB6EE456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4624001"/>
            <a:ext cx="10156435" cy="11525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altLang="zh-CN" sz="5400" dirty="0"/>
              <a:t>Project Expected Result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A7E8DF84-4487-4EC8-96D4-A7436914B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611" y="639097"/>
            <a:ext cx="3160843" cy="3612392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5156DBB6-CA54-47E1-9BF8-1AF6186DB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271" y="639097"/>
            <a:ext cx="3612392" cy="3612392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8C0DF017-D5B1-41D3-8EE3-140C3105BD64}"/>
              </a:ext>
            </a:extLst>
          </p:cNvPr>
          <p:cNvSpPr/>
          <p:nvPr/>
        </p:nvSpPr>
        <p:spPr>
          <a:xfrm>
            <a:off x="5212494" y="2060154"/>
            <a:ext cx="1316322" cy="7711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1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A5970-EA68-4322-BF6E-BB2A6E35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786" y="758952"/>
            <a:ext cx="6271117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altLang="zh-CN" sz="7200" dirty="0"/>
              <a:t>Thank You</a:t>
            </a:r>
          </a:p>
        </p:txBody>
      </p:sp>
      <p:pic>
        <p:nvPicPr>
          <p:cNvPr id="31" name="Graphic 30" descr="Smiling Face with No Fill">
            <a:extLst>
              <a:ext uri="{FF2B5EF4-FFF2-40B4-BE49-F238E27FC236}">
                <a16:creationId xmlns:a16="http://schemas.microsoft.com/office/drawing/2014/main" id="{3C99341D-5025-4230-BED9-7DCC63587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944" y="1554214"/>
            <a:ext cx="3744546" cy="374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2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9CD785-8E9B-4360-81F0-BF02A9DB2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39" y="801793"/>
            <a:ext cx="9374321" cy="527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0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FE4F-5B2C-4024-96DE-F1953F18C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6478" y="1032290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3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Causes Unemployment for Hundreds of People</a:t>
            </a:r>
          </a:p>
        </p:txBody>
      </p:sp>
      <p:pic>
        <p:nvPicPr>
          <p:cNvPr id="5" name="Content Placeholder 4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CCF4E2E8-0704-47E1-9BAC-CDF5499B2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860207"/>
            <a:ext cx="6912217" cy="461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6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1FFDA05-9640-4040-B33E-D46FD0443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839F1B86-7037-4329-8101-592DC8B13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2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BFAC-C559-4D16-BEE3-E4176302E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$10 trillion wiped out in 2008</a:t>
            </a:r>
          </a:p>
        </p:txBody>
      </p:sp>
      <p:pic>
        <p:nvPicPr>
          <p:cNvPr id="5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992D7DB0-4AD0-40FE-8130-E2D5A8778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877488"/>
            <a:ext cx="6912217" cy="457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1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89683EB-D202-4B4D-B1BD-8BA6965FB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picture containing person, man, wooden, table&#10;&#10;Description automatically generated">
            <a:extLst>
              <a:ext uri="{FF2B5EF4-FFF2-40B4-BE49-F238E27FC236}">
                <a16:creationId xmlns:a16="http://schemas.microsoft.com/office/drawing/2014/main" id="{977CC369-77D9-4AE5-9A54-7C32C21BFA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6" b="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ACBB63-CF1E-4CC5-9D50-2657FE4D7845}"/>
              </a:ext>
            </a:extLst>
          </p:cNvPr>
          <p:cNvSpPr txBox="1"/>
          <p:nvPr/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400" spc="-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Fail of Financial Statement Audit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zh-CN" sz="4400" spc="-5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002D037-949B-49CE-82D1-54393C6B8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05739"/>
            <a:ext cx="8595360" cy="41743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8800" spc="-50" dirty="0">
                <a:solidFill>
                  <a:schemeClr val="bg1"/>
                </a:solidFill>
              </a:rPr>
              <a:t>Trust?  </a:t>
            </a:r>
          </a:p>
          <a:p>
            <a:r>
              <a:rPr lang="en-US" altLang="zh-CN" sz="8800" spc="-50" dirty="0">
                <a:solidFill>
                  <a:schemeClr val="bg1"/>
                </a:solidFill>
              </a:rPr>
              <a:t>Corruption?</a:t>
            </a:r>
            <a:endParaRPr 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79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D2DA-9C2F-4CF9-B6FF-CE69920A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216" y="1383142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Fraud Detection by Machine Learning Model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8B47F4-0100-419A-B11F-39B0CFCEFB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456385"/>
            <a:ext cx="6912217" cy="342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02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1FFDA05-9640-4040-B33E-D46FD0443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BF877C-73B8-4682-8241-B0C579E13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5" r="3109" b="-1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8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umbrella&#10;&#10;Description automatically generated">
            <a:extLst>
              <a:ext uri="{FF2B5EF4-FFF2-40B4-BE49-F238E27FC236}">
                <a16:creationId xmlns:a16="http://schemas.microsoft.com/office/drawing/2014/main" id="{D6A9D5D4-5840-4226-9FE3-A58B93D47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" y="737688"/>
            <a:ext cx="3583439" cy="2436222"/>
          </a:xfrm>
          <a:prstGeom prst="rect">
            <a:avLst/>
          </a:prstGeom>
        </p:spPr>
      </p:pic>
      <p:pic>
        <p:nvPicPr>
          <p:cNvPr id="11" name="Picture 10" descr="A picture containing sitting, light, table, laptop&#10;&#10;Description automatically generated">
            <a:extLst>
              <a:ext uri="{FF2B5EF4-FFF2-40B4-BE49-F238E27FC236}">
                <a16:creationId xmlns:a16="http://schemas.microsoft.com/office/drawing/2014/main" id="{92DC95D7-E865-4C98-9169-60438FFB1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639" y="768785"/>
            <a:ext cx="3583439" cy="2374027"/>
          </a:xfrm>
          <a:prstGeom prst="rect">
            <a:avLst/>
          </a:prstGeom>
        </p:spPr>
      </p:pic>
      <p:pic>
        <p:nvPicPr>
          <p:cNvPr id="5" name="Content Placeholder 4" descr="A picture containing ball, room, table&#10;&#10;Description automatically generated">
            <a:extLst>
              <a:ext uri="{FF2B5EF4-FFF2-40B4-BE49-F238E27FC236}">
                <a16:creationId xmlns:a16="http://schemas.microsoft.com/office/drawing/2014/main" id="{C813F4A2-59B2-4BC1-AF69-8ACCF37D13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" y="4023918"/>
            <a:ext cx="3583438" cy="1711091"/>
          </a:xfrm>
          <a:prstGeom prst="rect">
            <a:avLst/>
          </a:prstGeom>
        </p:spPr>
      </p:pic>
      <p:pic>
        <p:nvPicPr>
          <p:cNvPr id="9" name="Picture 8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CD2DBD65-76FB-43D5-8C1F-3BE7A77C15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247" y="3566310"/>
            <a:ext cx="2648223" cy="2648223"/>
          </a:xfrm>
          <a:prstGeom prst="rect">
            <a:avLst/>
          </a:prstGeom>
        </p:spPr>
      </p:pic>
      <p:sp>
        <p:nvSpPr>
          <p:cNvPr id="39" name="Content Placeholder 22">
            <a:extLst>
              <a:ext uri="{FF2B5EF4-FFF2-40B4-BE49-F238E27FC236}">
                <a16:creationId xmlns:a16="http://schemas.microsoft.com/office/drawing/2014/main" id="{2D14C819-3EC3-405A-8705-1F5213ECA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930" y="1382679"/>
            <a:ext cx="2266574" cy="3311766"/>
          </a:xfrm>
        </p:spPr>
        <p:txBody>
          <a:bodyPr>
            <a:normAutofit/>
          </a:bodyPr>
          <a:lstStyle/>
          <a:p>
            <a:r>
              <a:rPr lang="en-US" sz="3200" dirty="0"/>
              <a:t>ML classifiers that have been explored</a:t>
            </a:r>
          </a:p>
        </p:txBody>
      </p:sp>
    </p:spTree>
    <p:extLst>
      <p:ext uri="{BB962C8B-B14F-4D97-AF65-F5344CB8AC3E}">
        <p14:creationId xmlns:p14="http://schemas.microsoft.com/office/powerpoint/2010/main" val="379160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61</Words>
  <Application>Microsoft Office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等线</vt:lpstr>
      <vt:lpstr>Arial</vt:lpstr>
      <vt:lpstr>Century Schoolbook</vt:lpstr>
      <vt:lpstr>Wingdings 2</vt:lpstr>
      <vt:lpstr>View</vt:lpstr>
      <vt:lpstr>Research Project Text-mining-based machine learning model for financial statement audit.</vt:lpstr>
      <vt:lpstr>PowerPoint Presentation</vt:lpstr>
      <vt:lpstr>Causes Unemployment for Hundreds of People</vt:lpstr>
      <vt:lpstr>PowerPoint Presentation</vt:lpstr>
      <vt:lpstr>$10 trillion wiped out in 2008</vt:lpstr>
      <vt:lpstr>PowerPoint Presentation</vt:lpstr>
      <vt:lpstr>Fraud Detection by Machine Learning Model</vt:lpstr>
      <vt:lpstr>PowerPoint Presentation</vt:lpstr>
      <vt:lpstr>PowerPoint Presentation</vt:lpstr>
      <vt:lpstr>PowerPoint Presentation</vt:lpstr>
      <vt:lpstr>Project Team</vt:lpstr>
      <vt:lpstr>Project Expected Result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Project Text-mining-based machine learning model for financial statement audit.</dc:title>
  <dc:creator>Liang Ou</dc:creator>
  <cp:lastModifiedBy>Liang Ou</cp:lastModifiedBy>
  <cp:revision>1</cp:revision>
  <dcterms:created xsi:type="dcterms:W3CDTF">2019-10-09T12:06:35Z</dcterms:created>
  <dcterms:modified xsi:type="dcterms:W3CDTF">2019-10-09T12:09:44Z</dcterms:modified>
</cp:coreProperties>
</file>