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2"/>
  </p:notesMasterIdLst>
  <p:sldIdLst>
    <p:sldId id="256" r:id="rId3"/>
    <p:sldId id="262" r:id="rId4"/>
    <p:sldId id="257"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67"/>
            <p14:sldId id="268"/>
            <p14:sldId id="26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FFA8"/>
    <a:srgbClr val="A7D3FF"/>
    <a:srgbClr val="C198E0"/>
    <a:srgbClr val="9E5ECE"/>
    <a:srgbClr val="00F66F"/>
    <a:srgbClr val="57ABFF"/>
    <a:srgbClr val="F5C8C1"/>
    <a:srgbClr val="DD462F"/>
    <a:srgbClr val="FF6D6D"/>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80" autoAdjust="0"/>
  </p:normalViewPr>
  <p:slideViewPr>
    <p:cSldViewPr snapToGrid="0">
      <p:cViewPr varScale="1">
        <p:scale>
          <a:sx n="82" d="100"/>
          <a:sy n="82" d="100"/>
        </p:scale>
        <p:origin x="48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7/26/2020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uliaopl@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odepos.nomor.net/_kodepos.php?_i=kota-kodepos&amp;daerah=Provinsi&amp;jobs=DI+Yogyakarta&amp;perhal=400&amp;urut=10&amp;asc=00001111&amp;sby=110000&amp;no1=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b="1" dirty="0"/>
              <a:t>Clustering Regions in Yogyakarta, Indonesia Based on It’s Region Food Preferences</a:t>
            </a:r>
            <a:endParaRPr lang="en-US" dirty="0"/>
          </a:p>
        </p:txBody>
      </p:sp>
      <p:sp>
        <p:nvSpPr>
          <p:cNvPr id="3" name="Subtitle 2"/>
          <p:cNvSpPr>
            <a:spLocks noGrp="1"/>
          </p:cNvSpPr>
          <p:nvPr>
            <p:ph type="subTitle" idx="1"/>
          </p:nvPr>
        </p:nvSpPr>
        <p:spPr/>
        <p:txBody>
          <a:bodyPr>
            <a:normAutofit fontScale="55000" lnSpcReduction="20000"/>
          </a:bodyPr>
          <a:lstStyle/>
          <a:p>
            <a:r>
              <a:rPr lang="id-ID" dirty="0"/>
              <a:t>Rizky Oulia O. P. L.</a:t>
            </a:r>
          </a:p>
          <a:p>
            <a:r>
              <a:rPr lang="id-ID" dirty="0"/>
              <a:t>July 27</a:t>
            </a:r>
            <a:r>
              <a:rPr lang="id-ID" baseline="30000" dirty="0"/>
              <a:t>th</a:t>
            </a:r>
            <a:r>
              <a:rPr lang="id-ID" dirty="0"/>
              <a:t>, 2020</a:t>
            </a:r>
          </a:p>
          <a:p>
            <a:r>
              <a:rPr lang="id-ID" u="sng" dirty="0">
                <a:hlinkClick r:id="rId3"/>
              </a:rPr>
              <a:t>ouliaopl@gmail.com</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smtClean="0"/>
              <a:t>Introduction</a:t>
            </a:r>
            <a:endParaRPr lang="id-ID" dirty="0"/>
          </a:p>
        </p:txBody>
      </p:sp>
      <p:sp>
        <p:nvSpPr>
          <p:cNvPr id="3" name="Content Placeholder 2"/>
          <p:cNvSpPr>
            <a:spLocks noGrp="1"/>
          </p:cNvSpPr>
          <p:nvPr>
            <p:ph idx="1"/>
          </p:nvPr>
        </p:nvSpPr>
        <p:spPr>
          <a:xfrm>
            <a:off x="838199" y="1825624"/>
            <a:ext cx="10837985" cy="4447761"/>
          </a:xfrm>
        </p:spPr>
        <p:txBody>
          <a:bodyPr>
            <a:normAutofit/>
          </a:bodyPr>
          <a:lstStyle/>
          <a:p>
            <a:pPr marL="285750" indent="-285750" algn="just">
              <a:buFont typeface="Arial" panose="020B0604020202020204" pitchFamily="34" charset="0"/>
              <a:buChar char="•"/>
            </a:pPr>
            <a:r>
              <a:rPr lang="id-ID" dirty="0">
                <a:solidFill>
                  <a:schemeClr val="tx1"/>
                </a:solidFill>
              </a:rPr>
              <a:t>Yogyakarta is a really diverse place in Indonesia. Food and beverage businesses is one of the most attractive and lucrative market</a:t>
            </a:r>
            <a:r>
              <a:rPr lang="id-ID" dirty="0" smtClean="0">
                <a:solidFill>
                  <a:schemeClr val="tx1"/>
                </a:solidFill>
              </a:rPr>
              <a:t>.</a:t>
            </a:r>
          </a:p>
          <a:p>
            <a:pPr marL="285750" indent="-285750" algn="just">
              <a:buFont typeface="Arial" panose="020B0604020202020204" pitchFamily="34" charset="0"/>
              <a:buChar char="•"/>
            </a:pPr>
            <a:r>
              <a:rPr lang="id-ID" b="1" dirty="0">
                <a:solidFill>
                  <a:schemeClr val="tx1"/>
                </a:solidFill>
              </a:rPr>
              <a:t>Interests:</a:t>
            </a:r>
            <a:r>
              <a:rPr lang="id-ID" dirty="0">
                <a:solidFill>
                  <a:schemeClr val="tx1"/>
                </a:solidFill>
              </a:rPr>
              <a:t> This project is meant to help entrepreneurs, local cooks and chefs to better understand the correlation between the location and the best type of restaurant to be opened based on local palate. By choosing the best location based on the type of restaurant they're going to open, hopefully they could minimize the risk of bankruptcy and maximize profit.</a:t>
            </a:r>
          </a:p>
          <a:p>
            <a:pPr marL="285750" indent="-285750">
              <a:buFont typeface="Arial" panose="020B0604020202020204" pitchFamily="34" charset="0"/>
              <a:buChar char="•"/>
            </a:pPr>
            <a:r>
              <a:rPr lang="id-ID" b="1" dirty="0">
                <a:solidFill>
                  <a:schemeClr val="tx1"/>
                </a:solidFill>
              </a:rPr>
              <a:t>Problems:</a:t>
            </a:r>
            <a:r>
              <a:rPr lang="id-ID" dirty="0">
                <a:solidFill>
                  <a:schemeClr val="tx1"/>
                </a:solidFill>
              </a:rPr>
              <a:t> To better understand the palate preferences in Yogyakarta, foursquare venue data will gives us relevant information about restaurant type and it's location. By using machine learning algorithm such as K-Modes clustering, we can group neighborhoods that have similar food palates based on type of restaurants thus giving us cluster of food preferences.</a:t>
            </a:r>
            <a:endParaRPr lang="en-US" dirty="0" smtClean="0">
              <a:solidFill>
                <a:schemeClr val="tx1"/>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861" y="0"/>
            <a:ext cx="10749367" cy="1208868"/>
          </a:xfrm>
        </p:spPr>
        <p:txBody>
          <a:bodyPr/>
          <a:lstStyle/>
          <a:p>
            <a:pPr lvl="0"/>
            <a:r>
              <a:rPr lang="id-ID" dirty="0"/>
              <a:t>Data Acquisition and Cleaning</a:t>
            </a:r>
          </a:p>
        </p:txBody>
      </p:sp>
      <p:sp>
        <p:nvSpPr>
          <p:cNvPr id="3" name="Content Placeholder 2"/>
          <p:cNvSpPr>
            <a:spLocks noGrp="1"/>
          </p:cNvSpPr>
          <p:nvPr>
            <p:ph idx="1"/>
          </p:nvPr>
        </p:nvSpPr>
        <p:spPr>
          <a:xfrm>
            <a:off x="838200" y="1825625"/>
            <a:ext cx="10896600" cy="4433752"/>
          </a:xfrm>
        </p:spPr>
        <p:txBody>
          <a:bodyPr>
            <a:normAutofit/>
          </a:bodyPr>
          <a:lstStyle/>
          <a:p>
            <a:r>
              <a:rPr lang="id-ID" dirty="0" smtClean="0">
                <a:solidFill>
                  <a:schemeClr val="tx1"/>
                </a:solidFill>
              </a:rPr>
              <a:t>Data acquired are from:</a:t>
            </a:r>
            <a:endParaRPr lang="en-US" dirty="0" smtClean="0">
              <a:solidFill>
                <a:schemeClr val="tx1"/>
              </a:solidFill>
            </a:endParaRPr>
          </a:p>
          <a:p>
            <a:pPr marL="285750" lvl="0" indent="-285750">
              <a:buFont typeface="Arial" panose="020B0604020202020204" pitchFamily="34" charset="0"/>
              <a:buChar char="•"/>
            </a:pPr>
            <a:r>
              <a:rPr lang="id-ID" dirty="0" smtClean="0">
                <a:solidFill>
                  <a:schemeClr val="tx1"/>
                </a:solidFill>
              </a:rPr>
              <a:t>Data </a:t>
            </a:r>
            <a:r>
              <a:rPr lang="id-ID" dirty="0">
                <a:solidFill>
                  <a:schemeClr val="tx1"/>
                </a:solidFill>
              </a:rPr>
              <a:t>retrieved from </a:t>
            </a:r>
            <a:r>
              <a:rPr lang="id-ID" u="sng" dirty="0">
                <a:solidFill>
                  <a:schemeClr val="tx1"/>
                </a:solidFill>
                <a:hlinkClick r:id="rId2"/>
              </a:rPr>
              <a:t>https://kodepos.nomor.net/_kodepos.php?_i=kota-kodepos&amp;daerah=Provinsi&amp;jobs=DI+Yogyakarta&amp;perhal=400&amp;urut=10&amp;asc=00001111&amp;sby=110000&amp;no1=2</a:t>
            </a:r>
            <a:r>
              <a:rPr lang="id-ID" dirty="0">
                <a:solidFill>
                  <a:schemeClr val="tx1"/>
                </a:solidFill>
              </a:rPr>
              <a:t> for </a:t>
            </a:r>
            <a:r>
              <a:rPr lang="id-ID" b="1" dirty="0">
                <a:solidFill>
                  <a:schemeClr val="tx1"/>
                </a:solidFill>
              </a:rPr>
              <a:t>region names and postal code information.</a:t>
            </a:r>
          </a:p>
          <a:p>
            <a:pPr marL="285750" lvl="0" indent="-285750">
              <a:buFont typeface="Arial" panose="020B0604020202020204" pitchFamily="34" charset="0"/>
              <a:buChar char="•"/>
            </a:pPr>
            <a:r>
              <a:rPr lang="id-ID" dirty="0">
                <a:solidFill>
                  <a:schemeClr val="tx1"/>
                </a:solidFill>
              </a:rPr>
              <a:t>Geopy library to find </a:t>
            </a:r>
            <a:r>
              <a:rPr lang="id-ID" b="1" dirty="0">
                <a:solidFill>
                  <a:schemeClr val="tx1"/>
                </a:solidFill>
              </a:rPr>
              <a:t>geographical location information.</a:t>
            </a:r>
          </a:p>
          <a:p>
            <a:pPr marL="285750" lvl="0" indent="-285750">
              <a:buFont typeface="Arial" panose="020B0604020202020204" pitchFamily="34" charset="0"/>
              <a:buChar char="•"/>
            </a:pPr>
            <a:r>
              <a:rPr lang="id-ID" dirty="0">
                <a:solidFill>
                  <a:schemeClr val="tx1"/>
                </a:solidFill>
              </a:rPr>
              <a:t>Using Foursquare API to find nearby </a:t>
            </a:r>
            <a:r>
              <a:rPr lang="id-ID" b="1" dirty="0">
                <a:solidFill>
                  <a:schemeClr val="tx1"/>
                </a:solidFill>
              </a:rPr>
              <a:t>restaurants information such as their location and types of dishes they sell.</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954" y="730135"/>
            <a:ext cx="499915" cy="445047"/>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Clusters That Were Obtained Using K-Mode Method</a:t>
            </a:r>
            <a:endParaRPr lang="en-US" dirty="0"/>
          </a:p>
        </p:txBody>
      </p:sp>
      <p:sp>
        <p:nvSpPr>
          <p:cNvPr id="3" name="Content Placeholder 2"/>
          <p:cNvSpPr>
            <a:spLocks noGrp="1"/>
          </p:cNvSpPr>
          <p:nvPr>
            <p:ph idx="1"/>
          </p:nvPr>
        </p:nvSpPr>
        <p:spPr/>
        <p:txBody>
          <a:bodyPr/>
          <a:lstStyle/>
          <a:p>
            <a:r>
              <a:rPr lang="id-ID" b="1" dirty="0" smtClean="0">
                <a:solidFill>
                  <a:schemeClr val="tx1"/>
                </a:solidFill>
              </a:rPr>
              <a:t>Cluster 1</a:t>
            </a:r>
            <a:endParaRPr lang="en-US" b="1" dirty="0">
              <a:solidFill>
                <a:schemeClr val="tx1"/>
              </a:solidFill>
            </a:endParaRPr>
          </a:p>
        </p:txBody>
      </p:sp>
      <p:sp>
        <p:nvSpPr>
          <p:cNvPr id="8" name="Oval 7"/>
          <p:cNvSpPr/>
          <p:nvPr/>
        </p:nvSpPr>
        <p:spPr>
          <a:xfrm>
            <a:off x="838201" y="3098846"/>
            <a:ext cx="1645631" cy="1645631"/>
          </a:xfrm>
          <a:prstGeom prst="ellipse">
            <a:avLst/>
          </a:prstGeom>
          <a:solidFill>
            <a:srgbClr val="D2472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smtClean="0"/>
              <a:t>Noodle House</a:t>
            </a:r>
            <a:endParaRPr lang="id-ID" dirty="0"/>
          </a:p>
        </p:txBody>
      </p:sp>
      <p:sp>
        <p:nvSpPr>
          <p:cNvPr id="9" name="Oval 8"/>
          <p:cNvSpPr/>
          <p:nvPr/>
        </p:nvSpPr>
        <p:spPr>
          <a:xfrm>
            <a:off x="4090937" y="3379069"/>
            <a:ext cx="1254189" cy="1254189"/>
          </a:xfrm>
          <a:prstGeom prst="ellipse">
            <a:avLst/>
          </a:prstGeom>
          <a:solidFill>
            <a:srgbClr val="D2472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400" dirty="0" smtClean="0"/>
              <a:t>Fast Food</a:t>
            </a:r>
            <a:endParaRPr lang="id-ID" sz="1400" dirty="0"/>
          </a:p>
        </p:txBody>
      </p:sp>
      <p:sp>
        <p:nvSpPr>
          <p:cNvPr id="10" name="Oval 9"/>
          <p:cNvSpPr/>
          <p:nvPr/>
        </p:nvSpPr>
        <p:spPr>
          <a:xfrm>
            <a:off x="2567612" y="3272357"/>
            <a:ext cx="1395586" cy="1395586"/>
          </a:xfrm>
          <a:prstGeom prst="ellipse">
            <a:avLst/>
          </a:prstGeom>
          <a:solidFill>
            <a:srgbClr val="D2472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200" dirty="0" smtClean="0"/>
              <a:t>Vegetarian/Vegan</a:t>
            </a:r>
            <a:endParaRPr lang="id-ID" sz="1200" dirty="0"/>
          </a:p>
        </p:txBody>
      </p:sp>
      <p:sp>
        <p:nvSpPr>
          <p:cNvPr id="12" name="Oval 11"/>
          <p:cNvSpPr/>
          <p:nvPr/>
        </p:nvSpPr>
        <p:spPr>
          <a:xfrm>
            <a:off x="10178659" y="3808244"/>
            <a:ext cx="544083" cy="544083"/>
          </a:xfrm>
          <a:prstGeom prst="ellipse">
            <a:avLst/>
          </a:prstGeom>
          <a:solidFill>
            <a:srgbClr val="F5C8C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Oval 12"/>
          <p:cNvSpPr/>
          <p:nvPr/>
        </p:nvSpPr>
        <p:spPr>
          <a:xfrm>
            <a:off x="9416659" y="3772144"/>
            <a:ext cx="590976" cy="590976"/>
          </a:xfrm>
          <a:prstGeom prst="ellipse">
            <a:avLst/>
          </a:prstGeom>
          <a:solidFill>
            <a:srgbClr val="F5C8C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Oval 13"/>
          <p:cNvSpPr/>
          <p:nvPr/>
        </p:nvSpPr>
        <p:spPr>
          <a:xfrm>
            <a:off x="10949327" y="3862559"/>
            <a:ext cx="410145" cy="410145"/>
          </a:xfrm>
          <a:prstGeom prst="ellipse">
            <a:avLst/>
          </a:prstGeom>
          <a:solidFill>
            <a:srgbClr val="F5C8C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5" name="Oval 14"/>
          <p:cNvSpPr/>
          <p:nvPr/>
        </p:nvSpPr>
        <p:spPr>
          <a:xfrm>
            <a:off x="5472865" y="3489538"/>
            <a:ext cx="1033249" cy="1033249"/>
          </a:xfrm>
          <a:prstGeom prst="ellipse">
            <a:avLst/>
          </a:prstGeom>
          <a:solidFill>
            <a:srgbClr val="FF6D6D"/>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400" dirty="0" smtClean="0"/>
              <a:t>Bistro</a:t>
            </a:r>
            <a:endParaRPr lang="id-ID" sz="1400" dirty="0"/>
          </a:p>
        </p:txBody>
      </p:sp>
      <p:sp>
        <p:nvSpPr>
          <p:cNvPr id="16" name="Oval 15"/>
          <p:cNvSpPr/>
          <p:nvPr/>
        </p:nvSpPr>
        <p:spPr>
          <a:xfrm>
            <a:off x="6641969" y="3612477"/>
            <a:ext cx="910310" cy="910310"/>
          </a:xfrm>
          <a:prstGeom prst="ellipse">
            <a:avLst/>
          </a:prstGeom>
          <a:solidFill>
            <a:srgbClr val="FF6D6D"/>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400" dirty="0" smtClean="0"/>
              <a:t>Breakfast</a:t>
            </a:r>
            <a:endParaRPr lang="id-ID" sz="1400" dirty="0"/>
          </a:p>
        </p:txBody>
      </p:sp>
      <p:sp>
        <p:nvSpPr>
          <p:cNvPr id="17" name="Oval 16"/>
          <p:cNvSpPr/>
          <p:nvPr/>
        </p:nvSpPr>
        <p:spPr>
          <a:xfrm>
            <a:off x="7688134" y="3659369"/>
            <a:ext cx="786833" cy="786833"/>
          </a:xfrm>
          <a:prstGeom prst="ellipse">
            <a:avLst/>
          </a:prstGeom>
          <a:solidFill>
            <a:srgbClr val="FF6D6D"/>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100" dirty="0" smtClean="0"/>
              <a:t>Buffet</a:t>
            </a:r>
            <a:endParaRPr lang="id-ID" sz="1100" dirty="0"/>
          </a:p>
        </p:txBody>
      </p:sp>
      <p:sp>
        <p:nvSpPr>
          <p:cNvPr id="18" name="Oval 17"/>
          <p:cNvSpPr/>
          <p:nvPr/>
        </p:nvSpPr>
        <p:spPr>
          <a:xfrm>
            <a:off x="8610822" y="3714507"/>
            <a:ext cx="669982" cy="669982"/>
          </a:xfrm>
          <a:prstGeom prst="ellipse">
            <a:avLst/>
          </a:prstGeom>
          <a:solidFill>
            <a:srgbClr val="FF6D6D"/>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100" dirty="0" smtClean="0"/>
              <a:t>Cafe</a:t>
            </a:r>
            <a:endParaRPr lang="id-ID" sz="1100" dirty="0"/>
          </a:p>
        </p:txBody>
      </p:sp>
      <p:cxnSp>
        <p:nvCxnSpPr>
          <p:cNvPr id="26" name="Straight Arrow Connector 25"/>
          <p:cNvCxnSpPr/>
          <p:nvPr/>
        </p:nvCxnSpPr>
        <p:spPr>
          <a:xfrm>
            <a:off x="838201" y="5744308"/>
            <a:ext cx="10515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38201" y="5169877"/>
            <a:ext cx="1645631" cy="523220"/>
          </a:xfrm>
          <a:prstGeom prst="rect">
            <a:avLst/>
          </a:prstGeom>
          <a:noFill/>
        </p:spPr>
        <p:txBody>
          <a:bodyPr wrap="square" rtlCol="0">
            <a:spAutoFit/>
          </a:bodyPr>
          <a:lstStyle/>
          <a:p>
            <a:r>
              <a:rPr lang="id-ID" sz="1400" dirty="0" smtClean="0"/>
              <a:t>1st Most Common Restaurant</a:t>
            </a:r>
            <a:endParaRPr lang="id-ID" sz="1400" dirty="0"/>
          </a:p>
        </p:txBody>
      </p:sp>
      <p:sp>
        <p:nvSpPr>
          <p:cNvPr id="28" name="TextBox 27"/>
          <p:cNvSpPr txBox="1"/>
          <p:nvPr/>
        </p:nvSpPr>
        <p:spPr>
          <a:xfrm>
            <a:off x="9794209" y="5005644"/>
            <a:ext cx="1645631" cy="738664"/>
          </a:xfrm>
          <a:prstGeom prst="rect">
            <a:avLst/>
          </a:prstGeom>
          <a:noFill/>
        </p:spPr>
        <p:txBody>
          <a:bodyPr wrap="square" rtlCol="0">
            <a:spAutoFit/>
          </a:bodyPr>
          <a:lstStyle/>
          <a:p>
            <a:pPr algn="r"/>
            <a:r>
              <a:rPr lang="id-ID" sz="1400" dirty="0" smtClean="0"/>
              <a:t>10th Most Common Restaurant</a:t>
            </a:r>
            <a:endParaRPr lang="id-ID" sz="1400" dirty="0"/>
          </a:p>
        </p:txBody>
      </p:sp>
      <p:sp>
        <p:nvSpPr>
          <p:cNvPr id="29" name="TextBox 28"/>
          <p:cNvSpPr txBox="1"/>
          <p:nvPr/>
        </p:nvSpPr>
        <p:spPr>
          <a:xfrm>
            <a:off x="9263219" y="3377357"/>
            <a:ext cx="897855" cy="430887"/>
          </a:xfrm>
          <a:prstGeom prst="rect">
            <a:avLst/>
          </a:prstGeom>
          <a:noFill/>
        </p:spPr>
        <p:txBody>
          <a:bodyPr wrap="square" rtlCol="0">
            <a:spAutoFit/>
          </a:bodyPr>
          <a:lstStyle/>
          <a:p>
            <a:pPr algn="ctr"/>
            <a:r>
              <a:rPr lang="id-ID" sz="1100" dirty="0" smtClean="0"/>
              <a:t>Comfort Food</a:t>
            </a:r>
            <a:endParaRPr lang="id-ID" sz="1100" dirty="0"/>
          </a:p>
        </p:txBody>
      </p:sp>
      <p:sp>
        <p:nvSpPr>
          <p:cNvPr id="30" name="TextBox 29"/>
          <p:cNvSpPr txBox="1"/>
          <p:nvPr/>
        </p:nvSpPr>
        <p:spPr>
          <a:xfrm>
            <a:off x="9984189" y="3389762"/>
            <a:ext cx="897855" cy="261610"/>
          </a:xfrm>
          <a:prstGeom prst="rect">
            <a:avLst/>
          </a:prstGeom>
          <a:noFill/>
        </p:spPr>
        <p:txBody>
          <a:bodyPr wrap="square" rtlCol="0">
            <a:spAutoFit/>
          </a:bodyPr>
          <a:lstStyle/>
          <a:p>
            <a:pPr algn="ctr"/>
            <a:r>
              <a:rPr lang="id-ID" sz="1100" dirty="0" smtClean="0"/>
              <a:t>Diner</a:t>
            </a:r>
            <a:endParaRPr lang="id-ID" sz="1100" dirty="0"/>
          </a:p>
        </p:txBody>
      </p:sp>
      <p:sp>
        <p:nvSpPr>
          <p:cNvPr id="31" name="TextBox 30"/>
          <p:cNvSpPr txBox="1"/>
          <p:nvPr/>
        </p:nvSpPr>
        <p:spPr>
          <a:xfrm>
            <a:off x="10705471" y="3366316"/>
            <a:ext cx="897855" cy="430887"/>
          </a:xfrm>
          <a:prstGeom prst="rect">
            <a:avLst/>
          </a:prstGeom>
          <a:noFill/>
        </p:spPr>
        <p:txBody>
          <a:bodyPr wrap="square" rtlCol="0">
            <a:spAutoFit/>
          </a:bodyPr>
          <a:lstStyle/>
          <a:p>
            <a:pPr algn="ctr"/>
            <a:r>
              <a:rPr lang="id-ID" sz="1100" dirty="0" smtClean="0"/>
              <a:t>European Restaurant</a:t>
            </a:r>
            <a:endParaRPr lang="id-ID" sz="1100" dirty="0"/>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Clusters That Were Obtained Using K-Mode Method</a:t>
            </a:r>
            <a:endParaRPr lang="en-US" dirty="0"/>
          </a:p>
        </p:txBody>
      </p:sp>
      <p:sp>
        <p:nvSpPr>
          <p:cNvPr id="3" name="Content Placeholder 2"/>
          <p:cNvSpPr>
            <a:spLocks noGrp="1"/>
          </p:cNvSpPr>
          <p:nvPr>
            <p:ph idx="1"/>
          </p:nvPr>
        </p:nvSpPr>
        <p:spPr/>
        <p:txBody>
          <a:bodyPr/>
          <a:lstStyle/>
          <a:p>
            <a:r>
              <a:rPr lang="id-ID" b="1" dirty="0" smtClean="0">
                <a:solidFill>
                  <a:schemeClr val="tx1"/>
                </a:solidFill>
              </a:rPr>
              <a:t>Cluster 1</a:t>
            </a:r>
            <a:endParaRPr lang="en-US" b="1" dirty="0">
              <a:solidFill>
                <a:schemeClr val="tx1"/>
              </a:solidFill>
            </a:endParaRPr>
          </a:p>
        </p:txBody>
      </p:sp>
      <p:sp>
        <p:nvSpPr>
          <p:cNvPr id="8" name="Oval 7"/>
          <p:cNvSpPr/>
          <p:nvPr/>
        </p:nvSpPr>
        <p:spPr>
          <a:xfrm>
            <a:off x="838201" y="3098846"/>
            <a:ext cx="1645631" cy="1645631"/>
          </a:xfrm>
          <a:prstGeom prst="ellipse">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smtClean="0"/>
              <a:t>Cafe</a:t>
            </a:r>
            <a:endParaRPr lang="id-ID" dirty="0"/>
          </a:p>
        </p:txBody>
      </p:sp>
      <p:sp>
        <p:nvSpPr>
          <p:cNvPr id="9" name="Oval 8"/>
          <p:cNvSpPr/>
          <p:nvPr/>
        </p:nvSpPr>
        <p:spPr>
          <a:xfrm>
            <a:off x="4090937" y="3379069"/>
            <a:ext cx="1254189" cy="1254189"/>
          </a:xfrm>
          <a:prstGeom prst="ellipse">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400" dirty="0" smtClean="0"/>
              <a:t>Street Food</a:t>
            </a:r>
            <a:endParaRPr lang="id-ID" sz="1400" dirty="0"/>
          </a:p>
        </p:txBody>
      </p:sp>
      <p:sp>
        <p:nvSpPr>
          <p:cNvPr id="10" name="Oval 9"/>
          <p:cNvSpPr/>
          <p:nvPr/>
        </p:nvSpPr>
        <p:spPr>
          <a:xfrm>
            <a:off x="2567612" y="3272357"/>
            <a:ext cx="1395586" cy="1395586"/>
          </a:xfrm>
          <a:prstGeom prst="ellipse">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200" dirty="0" smtClean="0"/>
              <a:t>Vegetarian/Vegan</a:t>
            </a:r>
            <a:endParaRPr lang="id-ID" sz="1200" dirty="0"/>
          </a:p>
        </p:txBody>
      </p:sp>
      <p:sp>
        <p:nvSpPr>
          <p:cNvPr id="12" name="Oval 11"/>
          <p:cNvSpPr/>
          <p:nvPr/>
        </p:nvSpPr>
        <p:spPr>
          <a:xfrm>
            <a:off x="10178659" y="3808244"/>
            <a:ext cx="544083" cy="544083"/>
          </a:xfrm>
          <a:prstGeom prst="ellipse">
            <a:avLst/>
          </a:prstGeom>
          <a:solidFill>
            <a:srgbClr val="C198E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Oval 12"/>
          <p:cNvSpPr/>
          <p:nvPr/>
        </p:nvSpPr>
        <p:spPr>
          <a:xfrm>
            <a:off x="9416659" y="3772144"/>
            <a:ext cx="590976" cy="590976"/>
          </a:xfrm>
          <a:prstGeom prst="ellipse">
            <a:avLst/>
          </a:prstGeom>
          <a:solidFill>
            <a:srgbClr val="C198E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Oval 13"/>
          <p:cNvSpPr/>
          <p:nvPr/>
        </p:nvSpPr>
        <p:spPr>
          <a:xfrm>
            <a:off x="10949327" y="3862559"/>
            <a:ext cx="410145" cy="410145"/>
          </a:xfrm>
          <a:prstGeom prst="ellipse">
            <a:avLst/>
          </a:prstGeom>
          <a:solidFill>
            <a:srgbClr val="C198E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5" name="Oval 14"/>
          <p:cNvSpPr/>
          <p:nvPr/>
        </p:nvSpPr>
        <p:spPr>
          <a:xfrm>
            <a:off x="5472865" y="3489538"/>
            <a:ext cx="1033249" cy="1033249"/>
          </a:xfrm>
          <a:prstGeom prst="ellipse">
            <a:avLst/>
          </a:prstGeom>
          <a:solidFill>
            <a:srgbClr val="9E5EC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400" dirty="0" smtClean="0"/>
              <a:t>Bistro</a:t>
            </a:r>
            <a:endParaRPr lang="id-ID" sz="1400" dirty="0"/>
          </a:p>
        </p:txBody>
      </p:sp>
      <p:sp>
        <p:nvSpPr>
          <p:cNvPr id="16" name="Oval 15"/>
          <p:cNvSpPr/>
          <p:nvPr/>
        </p:nvSpPr>
        <p:spPr>
          <a:xfrm>
            <a:off x="6641969" y="3612477"/>
            <a:ext cx="910310" cy="910310"/>
          </a:xfrm>
          <a:prstGeom prst="ellipse">
            <a:avLst/>
          </a:prstGeom>
          <a:solidFill>
            <a:srgbClr val="9E5EC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400" dirty="0" smtClean="0"/>
              <a:t>Breakfast</a:t>
            </a:r>
            <a:endParaRPr lang="id-ID" sz="1400" dirty="0"/>
          </a:p>
        </p:txBody>
      </p:sp>
      <p:sp>
        <p:nvSpPr>
          <p:cNvPr id="17" name="Oval 16"/>
          <p:cNvSpPr/>
          <p:nvPr/>
        </p:nvSpPr>
        <p:spPr>
          <a:xfrm>
            <a:off x="7688134" y="3659369"/>
            <a:ext cx="786833" cy="786833"/>
          </a:xfrm>
          <a:prstGeom prst="ellipse">
            <a:avLst/>
          </a:prstGeom>
          <a:solidFill>
            <a:srgbClr val="9E5EC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100" dirty="0" smtClean="0"/>
              <a:t>Buffet</a:t>
            </a:r>
            <a:endParaRPr lang="id-ID" sz="1100" dirty="0"/>
          </a:p>
        </p:txBody>
      </p:sp>
      <p:sp>
        <p:nvSpPr>
          <p:cNvPr id="18" name="Oval 17"/>
          <p:cNvSpPr/>
          <p:nvPr/>
        </p:nvSpPr>
        <p:spPr>
          <a:xfrm>
            <a:off x="8610822" y="3714507"/>
            <a:ext cx="669982" cy="669982"/>
          </a:xfrm>
          <a:prstGeom prst="ellipse">
            <a:avLst/>
          </a:prstGeom>
          <a:solidFill>
            <a:srgbClr val="9E5EC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900" dirty="0" smtClean="0"/>
              <a:t>Comfort Food</a:t>
            </a:r>
            <a:endParaRPr lang="id-ID" sz="900" dirty="0"/>
          </a:p>
        </p:txBody>
      </p:sp>
      <p:cxnSp>
        <p:nvCxnSpPr>
          <p:cNvPr id="26" name="Straight Arrow Connector 25"/>
          <p:cNvCxnSpPr/>
          <p:nvPr/>
        </p:nvCxnSpPr>
        <p:spPr>
          <a:xfrm>
            <a:off x="838201" y="5744308"/>
            <a:ext cx="10515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38201" y="5169877"/>
            <a:ext cx="1645631" cy="523220"/>
          </a:xfrm>
          <a:prstGeom prst="rect">
            <a:avLst/>
          </a:prstGeom>
          <a:noFill/>
        </p:spPr>
        <p:txBody>
          <a:bodyPr wrap="square" rtlCol="0">
            <a:spAutoFit/>
          </a:bodyPr>
          <a:lstStyle/>
          <a:p>
            <a:r>
              <a:rPr lang="id-ID" sz="1400" dirty="0" smtClean="0"/>
              <a:t>1st Most Common Restaurant</a:t>
            </a:r>
            <a:endParaRPr lang="id-ID" sz="1400" dirty="0"/>
          </a:p>
        </p:txBody>
      </p:sp>
      <p:sp>
        <p:nvSpPr>
          <p:cNvPr id="28" name="TextBox 27"/>
          <p:cNvSpPr txBox="1"/>
          <p:nvPr/>
        </p:nvSpPr>
        <p:spPr>
          <a:xfrm>
            <a:off x="9794209" y="5005644"/>
            <a:ext cx="1645631" cy="738664"/>
          </a:xfrm>
          <a:prstGeom prst="rect">
            <a:avLst/>
          </a:prstGeom>
          <a:noFill/>
        </p:spPr>
        <p:txBody>
          <a:bodyPr wrap="square" rtlCol="0">
            <a:spAutoFit/>
          </a:bodyPr>
          <a:lstStyle/>
          <a:p>
            <a:pPr algn="r"/>
            <a:r>
              <a:rPr lang="id-ID" sz="1400" dirty="0" smtClean="0"/>
              <a:t>10th Most Common Restaurant</a:t>
            </a:r>
            <a:endParaRPr lang="id-ID" sz="1400" dirty="0"/>
          </a:p>
        </p:txBody>
      </p:sp>
      <p:sp>
        <p:nvSpPr>
          <p:cNvPr id="29" name="TextBox 28"/>
          <p:cNvSpPr txBox="1"/>
          <p:nvPr/>
        </p:nvSpPr>
        <p:spPr>
          <a:xfrm>
            <a:off x="9263219" y="3377357"/>
            <a:ext cx="897855" cy="261610"/>
          </a:xfrm>
          <a:prstGeom prst="rect">
            <a:avLst/>
          </a:prstGeom>
          <a:noFill/>
        </p:spPr>
        <p:txBody>
          <a:bodyPr wrap="square" rtlCol="0">
            <a:spAutoFit/>
          </a:bodyPr>
          <a:lstStyle/>
          <a:p>
            <a:pPr algn="ctr"/>
            <a:r>
              <a:rPr lang="id-ID" sz="1100" dirty="0" smtClean="0"/>
              <a:t>Diner</a:t>
            </a:r>
            <a:endParaRPr lang="id-ID" sz="1100" dirty="0"/>
          </a:p>
        </p:txBody>
      </p:sp>
      <p:sp>
        <p:nvSpPr>
          <p:cNvPr id="30" name="TextBox 29"/>
          <p:cNvSpPr txBox="1"/>
          <p:nvPr/>
        </p:nvSpPr>
        <p:spPr>
          <a:xfrm>
            <a:off x="9984189" y="3389762"/>
            <a:ext cx="897855" cy="261610"/>
          </a:xfrm>
          <a:prstGeom prst="rect">
            <a:avLst/>
          </a:prstGeom>
          <a:noFill/>
        </p:spPr>
        <p:txBody>
          <a:bodyPr wrap="square" rtlCol="0">
            <a:spAutoFit/>
          </a:bodyPr>
          <a:lstStyle/>
          <a:p>
            <a:pPr algn="ctr"/>
            <a:r>
              <a:rPr lang="id-ID" sz="1100" dirty="0" smtClean="0"/>
              <a:t>European</a:t>
            </a:r>
            <a:endParaRPr lang="id-ID" sz="1100" dirty="0"/>
          </a:p>
        </p:txBody>
      </p:sp>
      <p:sp>
        <p:nvSpPr>
          <p:cNvPr id="31" name="TextBox 30"/>
          <p:cNvSpPr txBox="1"/>
          <p:nvPr/>
        </p:nvSpPr>
        <p:spPr>
          <a:xfrm>
            <a:off x="10722742" y="3389680"/>
            <a:ext cx="897855" cy="261610"/>
          </a:xfrm>
          <a:prstGeom prst="rect">
            <a:avLst/>
          </a:prstGeom>
          <a:noFill/>
        </p:spPr>
        <p:txBody>
          <a:bodyPr wrap="square" rtlCol="0">
            <a:spAutoFit/>
          </a:bodyPr>
          <a:lstStyle/>
          <a:p>
            <a:pPr algn="ctr"/>
            <a:r>
              <a:rPr lang="id-ID" sz="1100" dirty="0" smtClean="0"/>
              <a:t>Fast Food</a:t>
            </a:r>
            <a:endParaRPr lang="id-ID" sz="1100" dirty="0"/>
          </a:p>
        </p:txBody>
      </p:sp>
    </p:spTree>
    <p:extLst>
      <p:ext uri="{BB962C8B-B14F-4D97-AF65-F5344CB8AC3E}">
        <p14:creationId xmlns:p14="http://schemas.microsoft.com/office/powerpoint/2010/main" val="28046540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Clusters That Were Obtained Using K-Mode Method</a:t>
            </a:r>
            <a:endParaRPr lang="en-US" dirty="0"/>
          </a:p>
        </p:txBody>
      </p:sp>
      <p:sp>
        <p:nvSpPr>
          <p:cNvPr id="3" name="Content Placeholder 2"/>
          <p:cNvSpPr>
            <a:spLocks noGrp="1"/>
          </p:cNvSpPr>
          <p:nvPr>
            <p:ph idx="1"/>
          </p:nvPr>
        </p:nvSpPr>
        <p:spPr/>
        <p:txBody>
          <a:bodyPr/>
          <a:lstStyle/>
          <a:p>
            <a:r>
              <a:rPr lang="id-ID" b="1" dirty="0" smtClean="0">
                <a:solidFill>
                  <a:schemeClr val="tx1"/>
                </a:solidFill>
              </a:rPr>
              <a:t>Cluster 1</a:t>
            </a:r>
            <a:endParaRPr lang="en-US" b="1" dirty="0">
              <a:solidFill>
                <a:schemeClr val="tx1"/>
              </a:solidFill>
            </a:endParaRPr>
          </a:p>
        </p:txBody>
      </p:sp>
      <p:sp>
        <p:nvSpPr>
          <p:cNvPr id="8" name="Oval 7"/>
          <p:cNvSpPr/>
          <p:nvPr/>
        </p:nvSpPr>
        <p:spPr>
          <a:xfrm>
            <a:off x="838201" y="3098846"/>
            <a:ext cx="1645631" cy="1645631"/>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smtClean="0"/>
              <a:t>Street Food</a:t>
            </a:r>
            <a:endParaRPr lang="id-ID" dirty="0"/>
          </a:p>
        </p:txBody>
      </p:sp>
      <p:sp>
        <p:nvSpPr>
          <p:cNvPr id="9" name="Oval 8"/>
          <p:cNvSpPr/>
          <p:nvPr/>
        </p:nvSpPr>
        <p:spPr>
          <a:xfrm>
            <a:off x="4090937" y="3379069"/>
            <a:ext cx="1254189" cy="1254189"/>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400" dirty="0" smtClean="0"/>
              <a:t>Bistro</a:t>
            </a:r>
            <a:endParaRPr lang="id-ID" sz="1400" dirty="0"/>
          </a:p>
        </p:txBody>
      </p:sp>
      <p:sp>
        <p:nvSpPr>
          <p:cNvPr id="10" name="Oval 9"/>
          <p:cNvSpPr/>
          <p:nvPr/>
        </p:nvSpPr>
        <p:spPr>
          <a:xfrm>
            <a:off x="2567612" y="3272357"/>
            <a:ext cx="1395586" cy="1395586"/>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200" dirty="0" smtClean="0"/>
              <a:t>Vegetarian/Vegan</a:t>
            </a:r>
            <a:endParaRPr lang="id-ID" sz="1200" dirty="0"/>
          </a:p>
        </p:txBody>
      </p:sp>
      <p:sp>
        <p:nvSpPr>
          <p:cNvPr id="12" name="Oval 11"/>
          <p:cNvSpPr/>
          <p:nvPr/>
        </p:nvSpPr>
        <p:spPr>
          <a:xfrm>
            <a:off x="10178659" y="3808244"/>
            <a:ext cx="544083" cy="544083"/>
          </a:xfrm>
          <a:prstGeom prst="ellipse">
            <a:avLst/>
          </a:prstGeom>
          <a:solidFill>
            <a:srgbClr val="A7D3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Oval 12"/>
          <p:cNvSpPr/>
          <p:nvPr/>
        </p:nvSpPr>
        <p:spPr>
          <a:xfrm>
            <a:off x="9416659" y="3772144"/>
            <a:ext cx="590976" cy="590976"/>
          </a:xfrm>
          <a:prstGeom prst="ellipse">
            <a:avLst/>
          </a:prstGeom>
          <a:solidFill>
            <a:srgbClr val="A7D3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Oval 13"/>
          <p:cNvSpPr/>
          <p:nvPr/>
        </p:nvSpPr>
        <p:spPr>
          <a:xfrm>
            <a:off x="10949327" y="3862559"/>
            <a:ext cx="410145" cy="410145"/>
          </a:xfrm>
          <a:prstGeom prst="ellipse">
            <a:avLst/>
          </a:prstGeom>
          <a:solidFill>
            <a:srgbClr val="A7D3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5" name="Oval 14"/>
          <p:cNvSpPr/>
          <p:nvPr/>
        </p:nvSpPr>
        <p:spPr>
          <a:xfrm>
            <a:off x="5472865" y="3489538"/>
            <a:ext cx="1033249" cy="1033249"/>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600" dirty="0" smtClean="0"/>
              <a:t>Breakfast</a:t>
            </a:r>
            <a:endParaRPr lang="id-ID" sz="1600" dirty="0"/>
          </a:p>
        </p:txBody>
      </p:sp>
      <p:sp>
        <p:nvSpPr>
          <p:cNvPr id="16" name="Oval 15"/>
          <p:cNvSpPr/>
          <p:nvPr/>
        </p:nvSpPr>
        <p:spPr>
          <a:xfrm>
            <a:off x="6641969" y="3612477"/>
            <a:ext cx="910310" cy="910310"/>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200" dirty="0" smtClean="0"/>
              <a:t>Buffet</a:t>
            </a:r>
            <a:endParaRPr lang="id-ID" sz="1200" dirty="0"/>
          </a:p>
        </p:txBody>
      </p:sp>
      <p:sp>
        <p:nvSpPr>
          <p:cNvPr id="17" name="Oval 16"/>
          <p:cNvSpPr/>
          <p:nvPr/>
        </p:nvSpPr>
        <p:spPr>
          <a:xfrm>
            <a:off x="7688134" y="3659369"/>
            <a:ext cx="786833" cy="786833"/>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100" dirty="0" smtClean="0"/>
              <a:t>Cafe</a:t>
            </a:r>
            <a:endParaRPr lang="id-ID" sz="1100" dirty="0"/>
          </a:p>
        </p:txBody>
      </p:sp>
      <p:sp>
        <p:nvSpPr>
          <p:cNvPr id="18" name="Oval 17"/>
          <p:cNvSpPr/>
          <p:nvPr/>
        </p:nvSpPr>
        <p:spPr>
          <a:xfrm>
            <a:off x="8610822" y="3714507"/>
            <a:ext cx="669982" cy="669982"/>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000" dirty="0" smtClean="0"/>
              <a:t>Comfort Food</a:t>
            </a:r>
            <a:endParaRPr lang="id-ID" sz="1000" dirty="0"/>
          </a:p>
        </p:txBody>
      </p:sp>
      <p:cxnSp>
        <p:nvCxnSpPr>
          <p:cNvPr id="26" name="Straight Arrow Connector 25"/>
          <p:cNvCxnSpPr/>
          <p:nvPr/>
        </p:nvCxnSpPr>
        <p:spPr>
          <a:xfrm>
            <a:off x="838201" y="5744308"/>
            <a:ext cx="10515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38201" y="5169877"/>
            <a:ext cx="1645631" cy="523220"/>
          </a:xfrm>
          <a:prstGeom prst="rect">
            <a:avLst/>
          </a:prstGeom>
          <a:noFill/>
        </p:spPr>
        <p:txBody>
          <a:bodyPr wrap="square" rtlCol="0">
            <a:spAutoFit/>
          </a:bodyPr>
          <a:lstStyle/>
          <a:p>
            <a:r>
              <a:rPr lang="id-ID" sz="1400" dirty="0" smtClean="0"/>
              <a:t>1st Most Common Restaurant</a:t>
            </a:r>
            <a:endParaRPr lang="id-ID" sz="1400" dirty="0"/>
          </a:p>
        </p:txBody>
      </p:sp>
      <p:sp>
        <p:nvSpPr>
          <p:cNvPr id="28" name="TextBox 27"/>
          <p:cNvSpPr txBox="1"/>
          <p:nvPr/>
        </p:nvSpPr>
        <p:spPr>
          <a:xfrm>
            <a:off x="9794209" y="5005644"/>
            <a:ext cx="1645631" cy="738664"/>
          </a:xfrm>
          <a:prstGeom prst="rect">
            <a:avLst/>
          </a:prstGeom>
          <a:noFill/>
        </p:spPr>
        <p:txBody>
          <a:bodyPr wrap="square" rtlCol="0">
            <a:spAutoFit/>
          </a:bodyPr>
          <a:lstStyle/>
          <a:p>
            <a:pPr algn="r"/>
            <a:r>
              <a:rPr lang="id-ID" sz="1400" dirty="0" smtClean="0"/>
              <a:t>10th Most Common Restaurant</a:t>
            </a:r>
            <a:endParaRPr lang="id-ID" sz="1400" dirty="0"/>
          </a:p>
        </p:txBody>
      </p:sp>
      <p:sp>
        <p:nvSpPr>
          <p:cNvPr id="29" name="TextBox 28"/>
          <p:cNvSpPr txBox="1"/>
          <p:nvPr/>
        </p:nvSpPr>
        <p:spPr>
          <a:xfrm>
            <a:off x="9263219" y="3377357"/>
            <a:ext cx="897855" cy="261610"/>
          </a:xfrm>
          <a:prstGeom prst="rect">
            <a:avLst/>
          </a:prstGeom>
          <a:noFill/>
        </p:spPr>
        <p:txBody>
          <a:bodyPr wrap="square" rtlCol="0">
            <a:spAutoFit/>
          </a:bodyPr>
          <a:lstStyle/>
          <a:p>
            <a:pPr algn="ctr"/>
            <a:r>
              <a:rPr lang="id-ID" sz="1100" dirty="0" smtClean="0"/>
              <a:t>Diner</a:t>
            </a:r>
            <a:endParaRPr lang="id-ID" sz="1100" dirty="0"/>
          </a:p>
        </p:txBody>
      </p:sp>
      <p:sp>
        <p:nvSpPr>
          <p:cNvPr id="30" name="TextBox 29"/>
          <p:cNvSpPr txBox="1"/>
          <p:nvPr/>
        </p:nvSpPr>
        <p:spPr>
          <a:xfrm>
            <a:off x="9984189" y="3389762"/>
            <a:ext cx="897855" cy="261610"/>
          </a:xfrm>
          <a:prstGeom prst="rect">
            <a:avLst/>
          </a:prstGeom>
          <a:noFill/>
        </p:spPr>
        <p:txBody>
          <a:bodyPr wrap="square" rtlCol="0">
            <a:spAutoFit/>
          </a:bodyPr>
          <a:lstStyle/>
          <a:p>
            <a:pPr algn="ctr"/>
            <a:r>
              <a:rPr lang="id-ID" sz="1100" dirty="0" smtClean="0"/>
              <a:t>European</a:t>
            </a:r>
            <a:endParaRPr lang="id-ID" sz="1100" dirty="0"/>
          </a:p>
        </p:txBody>
      </p:sp>
      <p:sp>
        <p:nvSpPr>
          <p:cNvPr id="31" name="TextBox 30"/>
          <p:cNvSpPr txBox="1"/>
          <p:nvPr/>
        </p:nvSpPr>
        <p:spPr>
          <a:xfrm>
            <a:off x="10705471" y="3389762"/>
            <a:ext cx="897855" cy="261610"/>
          </a:xfrm>
          <a:prstGeom prst="rect">
            <a:avLst/>
          </a:prstGeom>
          <a:noFill/>
        </p:spPr>
        <p:txBody>
          <a:bodyPr wrap="square" rtlCol="0">
            <a:spAutoFit/>
          </a:bodyPr>
          <a:lstStyle/>
          <a:p>
            <a:pPr algn="ctr"/>
            <a:r>
              <a:rPr lang="id-ID" sz="1100" dirty="0" smtClean="0"/>
              <a:t>Fast Food</a:t>
            </a:r>
            <a:endParaRPr lang="id-ID" sz="1100" dirty="0"/>
          </a:p>
        </p:txBody>
      </p:sp>
    </p:spTree>
    <p:extLst>
      <p:ext uri="{BB962C8B-B14F-4D97-AF65-F5344CB8AC3E}">
        <p14:creationId xmlns:p14="http://schemas.microsoft.com/office/powerpoint/2010/main" val="2560821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Clusters That Were Obtained Using K-Mode Method</a:t>
            </a:r>
            <a:endParaRPr lang="en-US" dirty="0"/>
          </a:p>
        </p:txBody>
      </p:sp>
      <p:sp>
        <p:nvSpPr>
          <p:cNvPr id="3" name="Content Placeholder 2"/>
          <p:cNvSpPr>
            <a:spLocks noGrp="1"/>
          </p:cNvSpPr>
          <p:nvPr>
            <p:ph idx="1"/>
          </p:nvPr>
        </p:nvSpPr>
        <p:spPr/>
        <p:txBody>
          <a:bodyPr/>
          <a:lstStyle/>
          <a:p>
            <a:r>
              <a:rPr lang="id-ID" b="1" dirty="0" smtClean="0">
                <a:solidFill>
                  <a:schemeClr val="tx1"/>
                </a:solidFill>
              </a:rPr>
              <a:t>Cluster 1</a:t>
            </a:r>
            <a:endParaRPr lang="en-US" b="1" dirty="0">
              <a:solidFill>
                <a:schemeClr val="tx1"/>
              </a:solidFill>
            </a:endParaRPr>
          </a:p>
        </p:txBody>
      </p:sp>
      <p:sp>
        <p:nvSpPr>
          <p:cNvPr id="8" name="Oval 7"/>
          <p:cNvSpPr/>
          <p:nvPr/>
        </p:nvSpPr>
        <p:spPr>
          <a:xfrm>
            <a:off x="838201" y="3098846"/>
            <a:ext cx="1645631" cy="1645631"/>
          </a:xfrm>
          <a:prstGeom prst="ellipse">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smtClean="0"/>
              <a:t>Cafe</a:t>
            </a:r>
            <a:endParaRPr lang="id-ID" dirty="0"/>
          </a:p>
        </p:txBody>
      </p:sp>
      <p:sp>
        <p:nvSpPr>
          <p:cNvPr id="9" name="Oval 8"/>
          <p:cNvSpPr/>
          <p:nvPr/>
        </p:nvSpPr>
        <p:spPr>
          <a:xfrm>
            <a:off x="4090937" y="3379069"/>
            <a:ext cx="1254189" cy="1254189"/>
          </a:xfrm>
          <a:prstGeom prst="ellipse">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000" dirty="0" smtClean="0"/>
              <a:t>Vegan/Vegetarian</a:t>
            </a:r>
            <a:endParaRPr lang="id-ID" sz="1000" dirty="0"/>
          </a:p>
        </p:txBody>
      </p:sp>
      <p:sp>
        <p:nvSpPr>
          <p:cNvPr id="10" name="Oval 9"/>
          <p:cNvSpPr/>
          <p:nvPr/>
        </p:nvSpPr>
        <p:spPr>
          <a:xfrm>
            <a:off x="2567612" y="3272357"/>
            <a:ext cx="1395586" cy="1395586"/>
          </a:xfrm>
          <a:prstGeom prst="ellipse">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200" dirty="0" smtClean="0"/>
              <a:t>Cafe</a:t>
            </a:r>
            <a:endParaRPr lang="id-ID" sz="1200" dirty="0"/>
          </a:p>
        </p:txBody>
      </p:sp>
      <p:sp>
        <p:nvSpPr>
          <p:cNvPr id="12" name="Oval 11"/>
          <p:cNvSpPr/>
          <p:nvPr/>
        </p:nvSpPr>
        <p:spPr>
          <a:xfrm>
            <a:off x="10178659" y="3808244"/>
            <a:ext cx="544083" cy="544083"/>
          </a:xfrm>
          <a:prstGeom prst="ellipse">
            <a:avLst/>
          </a:prstGeom>
          <a:solidFill>
            <a:srgbClr val="61FFA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3" name="Oval 12"/>
          <p:cNvSpPr/>
          <p:nvPr/>
        </p:nvSpPr>
        <p:spPr>
          <a:xfrm>
            <a:off x="9416659" y="3772144"/>
            <a:ext cx="590976" cy="590976"/>
          </a:xfrm>
          <a:prstGeom prst="ellipse">
            <a:avLst/>
          </a:prstGeom>
          <a:solidFill>
            <a:srgbClr val="61FFA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Oval 13"/>
          <p:cNvSpPr/>
          <p:nvPr/>
        </p:nvSpPr>
        <p:spPr>
          <a:xfrm>
            <a:off x="10949327" y="3862559"/>
            <a:ext cx="410145" cy="410145"/>
          </a:xfrm>
          <a:prstGeom prst="ellipse">
            <a:avLst/>
          </a:prstGeom>
          <a:solidFill>
            <a:srgbClr val="61FFA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5" name="Oval 14"/>
          <p:cNvSpPr/>
          <p:nvPr/>
        </p:nvSpPr>
        <p:spPr>
          <a:xfrm>
            <a:off x="5472865" y="3489538"/>
            <a:ext cx="1033249" cy="1033249"/>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400" dirty="0" smtClean="0"/>
              <a:t>Fast Food</a:t>
            </a:r>
            <a:endParaRPr lang="id-ID" sz="1400" dirty="0"/>
          </a:p>
        </p:txBody>
      </p:sp>
      <p:sp>
        <p:nvSpPr>
          <p:cNvPr id="16" name="Oval 15"/>
          <p:cNvSpPr/>
          <p:nvPr/>
        </p:nvSpPr>
        <p:spPr>
          <a:xfrm>
            <a:off x="6641969" y="3612477"/>
            <a:ext cx="910310" cy="910310"/>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400" dirty="0" smtClean="0"/>
              <a:t>Bistro</a:t>
            </a:r>
            <a:endParaRPr lang="id-ID" sz="1400" dirty="0"/>
          </a:p>
        </p:txBody>
      </p:sp>
      <p:sp>
        <p:nvSpPr>
          <p:cNvPr id="17" name="Oval 16"/>
          <p:cNvSpPr/>
          <p:nvPr/>
        </p:nvSpPr>
        <p:spPr>
          <a:xfrm>
            <a:off x="7688134" y="3659369"/>
            <a:ext cx="786833" cy="786833"/>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1100" dirty="0" smtClean="0"/>
              <a:t>Breakfast</a:t>
            </a:r>
            <a:endParaRPr lang="id-ID" sz="1100" dirty="0"/>
          </a:p>
        </p:txBody>
      </p:sp>
      <p:sp>
        <p:nvSpPr>
          <p:cNvPr id="18" name="Oval 17"/>
          <p:cNvSpPr/>
          <p:nvPr/>
        </p:nvSpPr>
        <p:spPr>
          <a:xfrm>
            <a:off x="8610822" y="3714507"/>
            <a:ext cx="669982" cy="669982"/>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800" dirty="0" smtClean="0"/>
              <a:t>Buffet</a:t>
            </a:r>
            <a:endParaRPr lang="id-ID" sz="800" dirty="0"/>
          </a:p>
        </p:txBody>
      </p:sp>
      <p:cxnSp>
        <p:nvCxnSpPr>
          <p:cNvPr id="26" name="Straight Arrow Connector 25"/>
          <p:cNvCxnSpPr/>
          <p:nvPr/>
        </p:nvCxnSpPr>
        <p:spPr>
          <a:xfrm>
            <a:off x="838201" y="5744308"/>
            <a:ext cx="10515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38201" y="5169877"/>
            <a:ext cx="1645631" cy="523220"/>
          </a:xfrm>
          <a:prstGeom prst="rect">
            <a:avLst/>
          </a:prstGeom>
          <a:noFill/>
        </p:spPr>
        <p:txBody>
          <a:bodyPr wrap="square" rtlCol="0">
            <a:spAutoFit/>
          </a:bodyPr>
          <a:lstStyle/>
          <a:p>
            <a:r>
              <a:rPr lang="id-ID" sz="1400" dirty="0" smtClean="0"/>
              <a:t>1st Most Common Restaurant</a:t>
            </a:r>
            <a:endParaRPr lang="id-ID" sz="1400" dirty="0"/>
          </a:p>
        </p:txBody>
      </p:sp>
      <p:sp>
        <p:nvSpPr>
          <p:cNvPr id="28" name="TextBox 27"/>
          <p:cNvSpPr txBox="1"/>
          <p:nvPr/>
        </p:nvSpPr>
        <p:spPr>
          <a:xfrm>
            <a:off x="9794209" y="5005644"/>
            <a:ext cx="1645631" cy="738664"/>
          </a:xfrm>
          <a:prstGeom prst="rect">
            <a:avLst/>
          </a:prstGeom>
          <a:noFill/>
        </p:spPr>
        <p:txBody>
          <a:bodyPr wrap="square" rtlCol="0">
            <a:spAutoFit/>
          </a:bodyPr>
          <a:lstStyle/>
          <a:p>
            <a:pPr algn="r"/>
            <a:r>
              <a:rPr lang="id-ID" sz="1400" dirty="0" smtClean="0"/>
              <a:t>10th Most Common Restaurant</a:t>
            </a:r>
            <a:endParaRPr lang="id-ID" sz="1400" dirty="0"/>
          </a:p>
        </p:txBody>
      </p:sp>
      <p:sp>
        <p:nvSpPr>
          <p:cNvPr id="29" name="TextBox 28"/>
          <p:cNvSpPr txBox="1"/>
          <p:nvPr/>
        </p:nvSpPr>
        <p:spPr>
          <a:xfrm>
            <a:off x="9263219" y="3377357"/>
            <a:ext cx="897855" cy="261610"/>
          </a:xfrm>
          <a:prstGeom prst="rect">
            <a:avLst/>
          </a:prstGeom>
          <a:noFill/>
        </p:spPr>
        <p:txBody>
          <a:bodyPr wrap="square" rtlCol="0">
            <a:spAutoFit/>
          </a:bodyPr>
          <a:lstStyle/>
          <a:p>
            <a:pPr algn="ctr"/>
            <a:r>
              <a:rPr lang="id-ID" sz="1100" dirty="0" smtClean="0"/>
              <a:t>Cafe</a:t>
            </a:r>
            <a:endParaRPr lang="id-ID" sz="1100" dirty="0"/>
          </a:p>
        </p:txBody>
      </p:sp>
      <p:sp>
        <p:nvSpPr>
          <p:cNvPr id="30" name="TextBox 29"/>
          <p:cNvSpPr txBox="1"/>
          <p:nvPr/>
        </p:nvSpPr>
        <p:spPr>
          <a:xfrm>
            <a:off x="9984189" y="3389762"/>
            <a:ext cx="897855" cy="430887"/>
          </a:xfrm>
          <a:prstGeom prst="rect">
            <a:avLst/>
          </a:prstGeom>
          <a:noFill/>
        </p:spPr>
        <p:txBody>
          <a:bodyPr wrap="square" rtlCol="0">
            <a:spAutoFit/>
          </a:bodyPr>
          <a:lstStyle/>
          <a:p>
            <a:pPr algn="ctr"/>
            <a:r>
              <a:rPr lang="id-ID" sz="1100" dirty="0" smtClean="0"/>
              <a:t>Comfort Food</a:t>
            </a:r>
            <a:endParaRPr lang="id-ID" sz="1100" dirty="0"/>
          </a:p>
        </p:txBody>
      </p:sp>
      <p:sp>
        <p:nvSpPr>
          <p:cNvPr id="31" name="TextBox 30"/>
          <p:cNvSpPr txBox="1"/>
          <p:nvPr/>
        </p:nvSpPr>
        <p:spPr>
          <a:xfrm>
            <a:off x="10705471" y="3366316"/>
            <a:ext cx="897855" cy="430887"/>
          </a:xfrm>
          <a:prstGeom prst="rect">
            <a:avLst/>
          </a:prstGeom>
          <a:noFill/>
        </p:spPr>
        <p:txBody>
          <a:bodyPr wrap="square" rtlCol="0">
            <a:spAutoFit/>
          </a:bodyPr>
          <a:lstStyle/>
          <a:p>
            <a:pPr algn="ctr"/>
            <a:r>
              <a:rPr lang="id-ID" sz="1100" dirty="0" smtClean="0"/>
              <a:t>European Restaurant</a:t>
            </a:r>
            <a:endParaRPr lang="id-ID" sz="1100" dirty="0"/>
          </a:p>
        </p:txBody>
      </p:sp>
    </p:spTree>
    <p:extLst>
      <p:ext uri="{BB962C8B-B14F-4D97-AF65-F5344CB8AC3E}">
        <p14:creationId xmlns:p14="http://schemas.microsoft.com/office/powerpoint/2010/main" val="35125823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Distribution of Clusters on the Map</a:t>
            </a:r>
            <a:endParaRPr lang="id-ID" dirty="0"/>
          </a:p>
        </p:txBody>
      </p:sp>
      <p:pic>
        <p:nvPicPr>
          <p:cNvPr id="4" name="Picture 3"/>
          <p:cNvPicPr/>
          <p:nvPr/>
        </p:nvPicPr>
        <p:blipFill>
          <a:blip r:embed="rId2"/>
          <a:stretch>
            <a:fillRect/>
          </a:stretch>
        </p:blipFill>
        <p:spPr>
          <a:xfrm>
            <a:off x="2649415" y="1393629"/>
            <a:ext cx="7227277" cy="5356789"/>
          </a:xfrm>
          <a:prstGeom prst="rect">
            <a:avLst/>
          </a:prstGeom>
        </p:spPr>
      </p:pic>
    </p:spTree>
    <p:extLst>
      <p:ext uri="{BB962C8B-B14F-4D97-AF65-F5344CB8AC3E}">
        <p14:creationId xmlns:p14="http://schemas.microsoft.com/office/powerpoint/2010/main" val="170288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Conclusion and Future Directions</a:t>
            </a:r>
            <a:endParaRPr lang="id-ID" dirty="0"/>
          </a:p>
        </p:txBody>
      </p:sp>
      <p:sp>
        <p:nvSpPr>
          <p:cNvPr id="4" name="TextBox 3"/>
          <p:cNvSpPr txBox="1"/>
          <p:nvPr/>
        </p:nvSpPr>
        <p:spPr>
          <a:xfrm>
            <a:off x="762000" y="1817077"/>
            <a:ext cx="4548554" cy="4555093"/>
          </a:xfrm>
          <a:prstGeom prst="rect">
            <a:avLst/>
          </a:prstGeom>
          <a:noFill/>
        </p:spPr>
        <p:txBody>
          <a:bodyPr wrap="square" rtlCol="0">
            <a:spAutoFit/>
          </a:bodyPr>
          <a:lstStyle/>
          <a:p>
            <a:r>
              <a:rPr lang="id-ID" sz="1600" b="1" u="sng" dirty="0"/>
              <a:t>Restaurant Reccomendations:</a:t>
            </a:r>
            <a:endParaRPr lang="id-ID" sz="1600" u="sng" dirty="0"/>
          </a:p>
          <a:p>
            <a:r>
              <a:rPr lang="id-ID" sz="1600" b="1" dirty="0"/>
              <a:t>Cluster 1:</a:t>
            </a:r>
            <a:br>
              <a:rPr lang="id-ID" sz="1600" b="1" dirty="0"/>
            </a:br>
            <a:r>
              <a:rPr lang="id-ID" sz="1600" b="1" dirty="0"/>
              <a:t>Types: </a:t>
            </a:r>
            <a:r>
              <a:rPr lang="id-ID" sz="1600" dirty="0"/>
              <a:t>Bistro, Breakfast Spot, Buffet;</a:t>
            </a:r>
            <a:br>
              <a:rPr lang="id-ID" sz="1600" dirty="0"/>
            </a:br>
            <a:r>
              <a:rPr lang="id-ID" sz="1600" b="1" dirty="0"/>
              <a:t>Group of People: </a:t>
            </a:r>
            <a:r>
              <a:rPr lang="id-ID" sz="1600" dirty="0" smtClean="0"/>
              <a:t>All;</a:t>
            </a:r>
            <a:r>
              <a:rPr lang="id-ID" sz="1600" b="1" dirty="0"/>
              <a:t/>
            </a:r>
            <a:br>
              <a:rPr lang="id-ID" sz="1600" b="1" dirty="0"/>
            </a:br>
            <a:r>
              <a:rPr lang="id-ID" sz="1600" b="1" dirty="0"/>
              <a:t>Price: </a:t>
            </a:r>
            <a:r>
              <a:rPr lang="id-ID" sz="1600" dirty="0"/>
              <a:t>Low-Medium-High</a:t>
            </a:r>
            <a:r>
              <a:rPr lang="id-ID" sz="1600" b="1" dirty="0"/>
              <a:t/>
            </a:r>
            <a:br>
              <a:rPr lang="id-ID" sz="1600" b="1" dirty="0"/>
            </a:br>
            <a:r>
              <a:rPr lang="id-ID" sz="1600" b="1" dirty="0"/>
              <a:t>Cluster 2:</a:t>
            </a:r>
            <a:br>
              <a:rPr lang="id-ID" sz="1600" b="1" dirty="0"/>
            </a:br>
            <a:r>
              <a:rPr lang="id-ID" sz="1600" b="1" dirty="0"/>
              <a:t>Types: </a:t>
            </a:r>
            <a:r>
              <a:rPr lang="id-ID" sz="1600" dirty="0"/>
              <a:t>Bistro, Breakfast Spot, Buffet;</a:t>
            </a:r>
            <a:br>
              <a:rPr lang="id-ID" sz="1600" dirty="0"/>
            </a:br>
            <a:r>
              <a:rPr lang="id-ID" sz="1600" b="1" dirty="0"/>
              <a:t>Group of People: </a:t>
            </a:r>
            <a:r>
              <a:rPr lang="id-ID" sz="1600" dirty="0"/>
              <a:t>Tourist;</a:t>
            </a:r>
            <a:r>
              <a:rPr lang="id-ID" sz="1600" b="1" dirty="0"/>
              <a:t/>
            </a:r>
            <a:br>
              <a:rPr lang="id-ID" sz="1600" b="1" dirty="0"/>
            </a:br>
            <a:r>
              <a:rPr lang="id-ID" sz="1600" b="1" dirty="0"/>
              <a:t>Price: </a:t>
            </a:r>
            <a:r>
              <a:rPr lang="id-ID" sz="1600" dirty="0"/>
              <a:t>Medium-High</a:t>
            </a:r>
            <a:r>
              <a:rPr lang="id-ID" sz="1600" b="1" dirty="0"/>
              <a:t/>
            </a:r>
            <a:br>
              <a:rPr lang="id-ID" sz="1600" b="1" dirty="0"/>
            </a:br>
            <a:r>
              <a:rPr lang="id-ID" sz="1600" b="1" dirty="0"/>
              <a:t>Cluster 3:</a:t>
            </a:r>
            <a:br>
              <a:rPr lang="id-ID" sz="1600" b="1" dirty="0"/>
            </a:br>
            <a:r>
              <a:rPr lang="id-ID" sz="1600" b="1" dirty="0"/>
              <a:t>Types: </a:t>
            </a:r>
            <a:r>
              <a:rPr lang="id-ID" sz="1600" dirty="0"/>
              <a:t>Breakfast Spot, Buffet, Cafe;</a:t>
            </a:r>
            <a:br>
              <a:rPr lang="id-ID" sz="1600" dirty="0"/>
            </a:br>
            <a:r>
              <a:rPr lang="id-ID" sz="1600" b="1" dirty="0"/>
              <a:t>Group of People: </a:t>
            </a:r>
            <a:r>
              <a:rPr lang="id-ID" sz="1600" dirty="0"/>
              <a:t>Tourists;</a:t>
            </a:r>
            <a:r>
              <a:rPr lang="id-ID" sz="1600" b="1" dirty="0"/>
              <a:t/>
            </a:r>
            <a:br>
              <a:rPr lang="id-ID" sz="1600" b="1" dirty="0"/>
            </a:br>
            <a:r>
              <a:rPr lang="id-ID" sz="1600" b="1" dirty="0"/>
              <a:t>Price: </a:t>
            </a:r>
            <a:r>
              <a:rPr lang="id-ID" sz="1600" dirty="0"/>
              <a:t>Medium-High</a:t>
            </a:r>
            <a:r>
              <a:rPr lang="id-ID" sz="1600" b="1" dirty="0"/>
              <a:t/>
            </a:r>
            <a:br>
              <a:rPr lang="id-ID" sz="1600" b="1" dirty="0"/>
            </a:br>
            <a:r>
              <a:rPr lang="id-ID" sz="1600" b="1" dirty="0"/>
              <a:t>Cluster 4:</a:t>
            </a:r>
            <a:br>
              <a:rPr lang="id-ID" sz="1600" b="1" dirty="0"/>
            </a:br>
            <a:r>
              <a:rPr lang="id-ID" sz="1600" b="1" dirty="0"/>
              <a:t>Types: </a:t>
            </a:r>
            <a:r>
              <a:rPr lang="id-ID" sz="1600" dirty="0"/>
              <a:t>Fast Food, Bistro and Breakfast Spot;</a:t>
            </a:r>
            <a:br>
              <a:rPr lang="id-ID" sz="1600" dirty="0"/>
            </a:br>
            <a:r>
              <a:rPr lang="id-ID" sz="1600" b="1" dirty="0"/>
              <a:t>Group of People: </a:t>
            </a:r>
            <a:r>
              <a:rPr lang="id-ID" sz="1600" dirty="0"/>
              <a:t>Students, Residents;</a:t>
            </a:r>
            <a:br>
              <a:rPr lang="id-ID" sz="1600" dirty="0"/>
            </a:br>
            <a:r>
              <a:rPr lang="id-ID" sz="1600" b="1" dirty="0"/>
              <a:t>Price: </a:t>
            </a:r>
            <a:r>
              <a:rPr lang="id-ID" sz="1600" dirty="0"/>
              <a:t>Low-Medium</a:t>
            </a:r>
          </a:p>
          <a:p>
            <a:endParaRPr lang="id-ID" sz="1600" dirty="0"/>
          </a:p>
        </p:txBody>
      </p:sp>
      <p:sp>
        <p:nvSpPr>
          <p:cNvPr id="5" name="TextBox 4"/>
          <p:cNvSpPr txBox="1"/>
          <p:nvPr/>
        </p:nvSpPr>
        <p:spPr>
          <a:xfrm>
            <a:off x="6236675" y="1817077"/>
            <a:ext cx="4548554" cy="4031873"/>
          </a:xfrm>
          <a:prstGeom prst="rect">
            <a:avLst/>
          </a:prstGeom>
          <a:noFill/>
        </p:spPr>
        <p:txBody>
          <a:bodyPr wrap="square" rtlCol="0">
            <a:spAutoFit/>
          </a:bodyPr>
          <a:lstStyle/>
          <a:p>
            <a:r>
              <a:rPr lang="id-ID" sz="1600" b="1" u="sng" dirty="0" smtClean="0">
                <a:solidFill>
                  <a:srgbClr val="002060"/>
                </a:solidFill>
              </a:rPr>
              <a:t>Future Directions:</a:t>
            </a:r>
            <a:endParaRPr lang="id-ID" sz="1600" u="sng" dirty="0">
              <a:solidFill>
                <a:srgbClr val="002060"/>
              </a:solidFill>
            </a:endParaRPr>
          </a:p>
          <a:p>
            <a:pPr marL="285750" indent="-285750" algn="just">
              <a:buFont typeface="Arial" panose="020B0604020202020204" pitchFamily="34" charset="0"/>
              <a:buChar char="•"/>
            </a:pPr>
            <a:r>
              <a:rPr lang="id-ID" sz="1400" dirty="0">
                <a:solidFill>
                  <a:srgbClr val="002060"/>
                </a:solidFill>
              </a:rPr>
              <a:t>This model only gives </a:t>
            </a:r>
            <a:r>
              <a:rPr lang="id-ID" sz="1400" b="1" dirty="0">
                <a:solidFill>
                  <a:srgbClr val="002060"/>
                </a:solidFill>
              </a:rPr>
              <a:t>62% of </a:t>
            </a:r>
            <a:r>
              <a:rPr lang="id-ID" sz="1400" b="1" dirty="0" smtClean="0">
                <a:solidFill>
                  <a:srgbClr val="002060"/>
                </a:solidFill>
              </a:rPr>
              <a:t>accuracy</a:t>
            </a:r>
          </a:p>
          <a:p>
            <a:pPr marL="285750" indent="-285750" algn="just">
              <a:buFont typeface="Arial" panose="020B0604020202020204" pitchFamily="34" charset="0"/>
              <a:buChar char="•"/>
            </a:pPr>
            <a:r>
              <a:rPr lang="id-ID" sz="1400" dirty="0" smtClean="0">
                <a:solidFill>
                  <a:srgbClr val="002060"/>
                </a:solidFill>
              </a:rPr>
              <a:t>I </a:t>
            </a:r>
            <a:r>
              <a:rPr lang="id-ID" sz="1400" dirty="0">
                <a:solidFill>
                  <a:srgbClr val="002060"/>
                </a:solidFill>
              </a:rPr>
              <a:t>think </a:t>
            </a:r>
            <a:r>
              <a:rPr lang="id-ID" sz="1400" b="1" dirty="0">
                <a:solidFill>
                  <a:srgbClr val="002060"/>
                </a:solidFill>
              </a:rPr>
              <a:t>there may be better approaches other than the K-Modes</a:t>
            </a:r>
            <a:r>
              <a:rPr lang="id-ID" sz="1400" dirty="0">
                <a:solidFill>
                  <a:srgbClr val="002060"/>
                </a:solidFill>
              </a:rPr>
              <a:t> that was used in this study. Furthermore, </a:t>
            </a:r>
            <a:r>
              <a:rPr lang="id-ID" sz="1400" b="1" dirty="0">
                <a:solidFill>
                  <a:srgbClr val="002060"/>
                </a:solidFill>
              </a:rPr>
              <a:t>more data might be the answer </a:t>
            </a:r>
            <a:r>
              <a:rPr lang="id-ID" sz="1400" dirty="0">
                <a:solidFill>
                  <a:srgbClr val="002060"/>
                </a:solidFill>
              </a:rPr>
              <a:t>since I observed that small and rural regions does not have many data or even worse, no data at all from the Foursquare API.</a:t>
            </a:r>
          </a:p>
          <a:p>
            <a:pPr marL="285750" indent="-285750" algn="just">
              <a:buFont typeface="Arial" panose="020B0604020202020204" pitchFamily="34" charset="0"/>
              <a:buChar char="•"/>
            </a:pPr>
            <a:r>
              <a:rPr lang="id-ID" sz="1400" b="1" dirty="0">
                <a:solidFill>
                  <a:srgbClr val="002060"/>
                </a:solidFill>
              </a:rPr>
              <a:t>This study also excluded the frequency/number </a:t>
            </a:r>
            <a:r>
              <a:rPr lang="id-ID" sz="1400" dirty="0">
                <a:solidFill>
                  <a:srgbClr val="002060"/>
                </a:solidFill>
              </a:rPr>
              <a:t>of restaurants on each region since I only cluster the region by ranking. </a:t>
            </a:r>
            <a:r>
              <a:rPr lang="id-ID" sz="1400" b="1" dirty="0">
                <a:solidFill>
                  <a:srgbClr val="002060"/>
                </a:solidFill>
              </a:rPr>
              <a:t>This may cause overvalue-ing regions with lack of data and undervalue-ing regions with lots of data</a:t>
            </a:r>
            <a:r>
              <a:rPr lang="id-ID" sz="1400" dirty="0">
                <a:solidFill>
                  <a:srgbClr val="002060"/>
                </a:solidFill>
              </a:rPr>
              <a:t>. And </a:t>
            </a:r>
            <a:r>
              <a:rPr lang="id-ID" sz="1400" b="1" dirty="0">
                <a:solidFill>
                  <a:srgbClr val="002060"/>
                </a:solidFill>
              </a:rPr>
              <a:t>more study about other attributes such as prices and group of people is needed</a:t>
            </a:r>
            <a:r>
              <a:rPr lang="id-ID" sz="1400" dirty="0">
                <a:solidFill>
                  <a:srgbClr val="002060"/>
                </a:solidFill>
              </a:rPr>
              <a:t> to better understand the clustering. Since the foursquare API have limited access to such data, I did not include it in the study.</a:t>
            </a:r>
          </a:p>
          <a:p>
            <a:endParaRPr lang="id-ID" sz="1600" dirty="0">
              <a:solidFill>
                <a:srgbClr val="002060"/>
              </a:solidFill>
            </a:endParaRPr>
          </a:p>
        </p:txBody>
      </p:sp>
    </p:spTree>
    <p:extLst>
      <p:ext uri="{BB962C8B-B14F-4D97-AF65-F5344CB8AC3E}">
        <p14:creationId xmlns:p14="http://schemas.microsoft.com/office/powerpoint/2010/main" val="147649378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41</TotalTime>
  <Words>228</Words>
  <Application>Microsoft Office PowerPoint</Application>
  <PresentationFormat>Widescreen</PresentationFormat>
  <Paragraphs>78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WelcomeDoc</vt:lpstr>
      <vt:lpstr>Clustering Regions in Yogyakarta, Indonesia Based on It’s Region Food Preferences</vt:lpstr>
      <vt:lpstr>Introduction</vt:lpstr>
      <vt:lpstr>Data Acquisition and Cleaning</vt:lpstr>
      <vt:lpstr>Clusters That Were Obtained Using K-Mode Method</vt:lpstr>
      <vt:lpstr>Clusters That Were Obtained Using K-Mode Method</vt:lpstr>
      <vt:lpstr>Clusters That Were Obtained Using K-Mode Method</vt:lpstr>
      <vt:lpstr>Clusters That Were Obtained Using K-Mode Method</vt:lpstr>
      <vt:lpstr>Distribution of Clusters on the Map</vt:lpstr>
      <vt:lpstr>Conclusion and Future Directions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Regions in Yogyakarta, Indonesia Based on It’s Region Food Preferences</dc:title>
  <dc:creator>USER</dc:creator>
  <cp:keywords/>
  <cp:lastModifiedBy>USER</cp:lastModifiedBy>
  <cp:revision>5</cp:revision>
  <dcterms:created xsi:type="dcterms:W3CDTF">2020-07-25T22:22:37Z</dcterms:created>
  <dcterms:modified xsi:type="dcterms:W3CDTF">2020-07-25T23:04:04Z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