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0"/>
    <p:restoredTop sz="94643"/>
  </p:normalViewPr>
  <p:slideViewPr>
    <p:cSldViewPr snapToGrid="0" snapToObjects="1">
      <p:cViewPr varScale="1">
        <p:scale>
          <a:sx n="100" d="100"/>
          <a:sy n="100" d="100"/>
        </p:scale>
        <p:origin x="121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99955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28136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358331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377C4A-47F3-8449-A624-EB7932C6F8DF}"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9794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377C4A-47F3-8449-A624-EB7932C6F8DF}"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236967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77C4A-47F3-8449-A624-EB7932C6F8DF}"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3985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377C4A-47F3-8449-A624-EB7932C6F8DF}" type="datetimeFigureOut">
              <a:rPr lang="en-US"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72293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377C4A-47F3-8449-A624-EB7932C6F8DF}" type="datetimeFigureOut">
              <a:rPr lang="en-US" smtClean="0"/>
              <a:t>2/15/2019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93684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377C4A-47F3-8449-A624-EB7932C6F8DF}" type="datetimeFigureOut">
              <a:rPr lang="en-US" smtClean="0"/>
              <a:t>2/15/2019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36759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B8377C4A-47F3-8449-A624-EB7932C6F8DF}"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180878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fld id="{B8377C4A-47F3-8449-A624-EB7932C6F8DF}"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82FFE-D408-1D4C-8DE6-2149A8BC3508}" type="slidenum">
              <a:rPr lang="en-US" smtClean="0"/>
              <a:t>‹#›</a:t>
            </a:fld>
            <a:endParaRPr lang="en-US"/>
          </a:p>
        </p:txBody>
      </p:sp>
    </p:spTree>
    <p:extLst>
      <p:ext uri="{BB962C8B-B14F-4D97-AF65-F5344CB8AC3E}">
        <p14:creationId xmlns:p14="http://schemas.microsoft.com/office/powerpoint/2010/main" val="76249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8377C4A-47F3-8449-A624-EB7932C6F8DF}" type="datetimeFigureOut">
              <a:rPr lang="en-US" smtClean="0"/>
              <a:t>2/15/2019</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08482FFE-D408-1D4C-8DE6-2149A8BC3508}" type="slidenum">
              <a:rPr lang="en-US" smtClean="0"/>
              <a:t>‹#›</a:t>
            </a:fld>
            <a:endParaRPr lang="en-US"/>
          </a:p>
        </p:txBody>
      </p:sp>
    </p:spTree>
    <p:extLst>
      <p:ext uri="{BB962C8B-B14F-4D97-AF65-F5344CB8AC3E}">
        <p14:creationId xmlns:p14="http://schemas.microsoft.com/office/powerpoint/2010/main" val="3126082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ufers@ou.edu" TargetMode="External"/><Relationship Id="rId2" Type="http://schemas.openxmlformats.org/officeDocument/2006/relationships/hyperlink" Target="https://libraries.ou.edu/davi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4206973B-3E99-DF45-991B-A00717330BFF}"/>
              </a:ext>
            </a:extLst>
          </p:cNvPr>
          <p:cNvSpPr txBox="1"/>
          <p:nvPr/>
        </p:nvSpPr>
        <p:spPr>
          <a:xfrm>
            <a:off x="51206" y="6840328"/>
            <a:ext cx="9934042" cy="646331"/>
          </a:xfrm>
          <a:prstGeom prst="rect">
            <a:avLst/>
          </a:prstGeom>
          <a:noFill/>
        </p:spPr>
        <p:txBody>
          <a:bodyPr wrap="square" rtlCol="0">
            <a:spAutoFit/>
          </a:bodyPr>
          <a:lstStyle/>
          <a:p>
            <a:r>
              <a:rPr lang="en-US" sz="1200" b="1" u="sng" dirty="0" smtClean="0">
                <a:latin typeface="Cordia New" panose="020B0304020202020204" pitchFamily="34" charset="-34"/>
                <a:cs typeface="Cordia New" panose="020B0304020202020204" pitchFamily="34" charset="-34"/>
              </a:rPr>
              <a:t>Backups 101</a:t>
            </a:r>
            <a:r>
              <a:rPr lang="en-US" sz="1200" dirty="0" smtClean="0">
                <a:latin typeface="Cordia New" panose="020B0304020202020204" pitchFamily="34" charset="-34"/>
                <a:cs typeface="Cordia New" panose="020B0304020202020204" pitchFamily="34" charset="-34"/>
              </a:rPr>
              <a:t>- </a:t>
            </a:r>
            <a:r>
              <a:rPr lang="en-US" sz="1200" dirty="0">
                <a:latin typeface="Cordia New" panose="020B0304020202020204" pitchFamily="34" charset="-34"/>
                <a:cs typeface="Cordia New" panose="020B0304020202020204" pitchFamily="34" charset="-34"/>
              </a:rPr>
              <a:t>Get help and learn more.</a:t>
            </a:r>
          </a:p>
          <a:p>
            <a:pPr lvl="1"/>
            <a:r>
              <a:rPr lang="en-US" sz="1200" dirty="0">
                <a:latin typeface="Cordia New" panose="020B0304020202020204" pitchFamily="34" charset="-34"/>
                <a:cs typeface="Cordia New" panose="020B0304020202020204" pitchFamily="34" charset="-34"/>
              </a:rPr>
              <a:t>Visit information specialists in the Data, Analytics, Visualization, &amp; Informatics Syndicate: </a:t>
            </a:r>
            <a:r>
              <a:rPr lang="en-US" sz="1200" dirty="0">
                <a:latin typeface="Cordia New" panose="020B0304020202020204" pitchFamily="34" charset="-34"/>
                <a:cs typeface="Cordia New" panose="020B0304020202020204" pitchFamily="34" charset="-34"/>
                <a:hlinkClick r:id="rId2">
                  <a:extLst>
                    <a:ext uri="{A12FA001-AC4F-418D-AE19-62706E023703}">
                      <ahyp:hlinkClr xmlns:ahyp="http://schemas.microsoft.com/office/drawing/2018/hyperlinkcolor" xmlns="" val="tx"/>
                    </a:ext>
                  </a:extLst>
                </a:hlinkClick>
              </a:rPr>
              <a:t>https://libraries.ou.edu/davis</a:t>
            </a:r>
            <a:r>
              <a:rPr lang="en-US" sz="1200" dirty="0">
                <a:latin typeface="Cordia New" panose="020B0304020202020204" pitchFamily="34" charset="-34"/>
                <a:cs typeface="Cordia New" panose="020B0304020202020204" pitchFamily="34" charset="-34"/>
              </a:rPr>
              <a:t>   </a:t>
            </a:r>
          </a:p>
          <a:p>
            <a:pPr lvl="1"/>
            <a:r>
              <a:rPr lang="en-US" sz="1200" dirty="0">
                <a:latin typeface="Cordia New" panose="020B0304020202020204" pitchFamily="34" charset="-34"/>
                <a:cs typeface="Cordia New" panose="020B0304020202020204" pitchFamily="34" charset="-34"/>
              </a:rPr>
              <a:t>Consult with Mark Laufersweiler, Research Data Specialist, </a:t>
            </a:r>
            <a:r>
              <a:rPr lang="en-US" sz="1200" dirty="0">
                <a:latin typeface="Cordia New" panose="020B0304020202020204" pitchFamily="34" charset="-34"/>
                <a:cs typeface="Cordia New" panose="020B0304020202020204" pitchFamily="34" charset="-34"/>
                <a:hlinkClick r:id="rId3">
                  <a:extLst>
                    <a:ext uri="{A12FA001-AC4F-418D-AE19-62706E023703}">
                      <ahyp:hlinkClr xmlns:ahyp="http://schemas.microsoft.com/office/drawing/2018/hyperlinkcolor" xmlns="" val="tx"/>
                    </a:ext>
                  </a:extLst>
                </a:hlinkClick>
              </a:rPr>
              <a:t>laufers@ou.edu</a:t>
            </a:r>
            <a:r>
              <a:rPr lang="en-US" sz="1200" dirty="0">
                <a:latin typeface="Cordia New" panose="020B0304020202020204" pitchFamily="34" charset="-34"/>
                <a:cs typeface="Cordia New" panose="020B0304020202020204" pitchFamily="34" charset="-34"/>
              </a:rPr>
              <a:t> – data management plans, research data </a:t>
            </a:r>
            <a:r>
              <a:rPr lang="en-US" sz="1200" dirty="0" smtClean="0">
                <a:latin typeface="Cordia New" panose="020B0304020202020204" pitchFamily="34" charset="-34"/>
                <a:cs typeface="Cordia New" panose="020B0304020202020204" pitchFamily="34" charset="-34"/>
              </a:rPr>
              <a:t>management</a:t>
            </a:r>
            <a:endParaRPr lang="en-US" sz="1200" dirty="0">
              <a:latin typeface="Cordia New" panose="020B0304020202020204" pitchFamily="34" charset="-34"/>
              <a:cs typeface="Cordia New" panose="020B0304020202020204" pitchFamily="34" charset="-34"/>
            </a:endParaRPr>
          </a:p>
        </p:txBody>
      </p:sp>
      <p:cxnSp>
        <p:nvCxnSpPr>
          <p:cNvPr id="90" name="Straight Connector 89">
            <a:extLst>
              <a:ext uri="{FF2B5EF4-FFF2-40B4-BE49-F238E27FC236}">
                <a16:creationId xmlns:a16="http://schemas.microsoft.com/office/drawing/2014/main" id="{23F500B8-FFEF-A445-B259-D076B6845534}"/>
              </a:ext>
            </a:extLst>
          </p:cNvPr>
          <p:cNvCxnSpPr/>
          <p:nvPr/>
        </p:nvCxnSpPr>
        <p:spPr>
          <a:xfrm>
            <a:off x="51206" y="6840328"/>
            <a:ext cx="99340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33138" y="320423"/>
            <a:ext cx="9192125" cy="2215991"/>
          </a:xfrm>
          <a:prstGeom prst="rect">
            <a:avLst/>
          </a:prstGeom>
          <a:noFill/>
        </p:spPr>
        <p:txBody>
          <a:bodyPr wrap="square" rtlCol="0">
            <a:spAutoFit/>
          </a:bodyPr>
          <a:lstStyle/>
          <a:p>
            <a:r>
              <a:rPr lang="en-US" b="1" u="sng" dirty="0" smtClean="0"/>
              <a:t>Case Study #1</a:t>
            </a:r>
          </a:p>
          <a:p>
            <a:endParaRPr lang="en-US" sz="1200" i="1" u="sng" dirty="0"/>
          </a:p>
          <a:p>
            <a:r>
              <a:rPr lang="en-US" sz="1200" dirty="0" err="1" smtClean="0"/>
              <a:t>Eser</a:t>
            </a:r>
            <a:r>
              <a:rPr lang="en-US" sz="1200" dirty="0" smtClean="0"/>
              <a:t> is a graduate student in the Engineering Department. His work frequently involves manuscripts, code and scripts, and 3D renderings that take a several hours each to process. </a:t>
            </a:r>
            <a:r>
              <a:rPr lang="en-US" sz="1200" dirty="0" err="1" smtClean="0"/>
              <a:t>Eser</a:t>
            </a:r>
            <a:r>
              <a:rPr lang="en-US" sz="1200" dirty="0" smtClean="0"/>
              <a:t> works primarily on lab computers in his department that have the processing power to do his work. He is paranoid that something will go wrong with those computers so he always works off his </a:t>
            </a:r>
            <a:r>
              <a:rPr lang="en-US" sz="1200" dirty="0" err="1" smtClean="0"/>
              <a:t>flashdrive</a:t>
            </a:r>
            <a:r>
              <a:rPr lang="en-US" sz="1200" dirty="0" smtClean="0"/>
              <a:t> so he can take his data home with him. Occasionally he will copy the output of his work over to his personal laptop to have a copy there to work with when he is away from the computer lab.</a:t>
            </a:r>
          </a:p>
          <a:p>
            <a:endParaRPr lang="en-US" sz="1200" dirty="0"/>
          </a:p>
          <a:p>
            <a:pPr marL="228600" indent="-228600">
              <a:buFont typeface="+mj-lt"/>
              <a:buAutoNum type="arabicPeriod"/>
            </a:pPr>
            <a:r>
              <a:rPr lang="en-US" sz="1200" dirty="0" smtClean="0"/>
              <a:t>What are good backup </a:t>
            </a:r>
            <a:r>
              <a:rPr lang="en-US" sz="1200" dirty="0"/>
              <a:t>p</a:t>
            </a:r>
            <a:r>
              <a:rPr lang="en-US" sz="1200" dirty="0" smtClean="0"/>
              <a:t>ractices that </a:t>
            </a:r>
            <a:r>
              <a:rPr lang="en-US" sz="1200" dirty="0" err="1" smtClean="0"/>
              <a:t>Eser</a:t>
            </a:r>
            <a:r>
              <a:rPr lang="en-US" sz="1200" dirty="0" smtClean="0"/>
              <a:t> is using?</a:t>
            </a:r>
          </a:p>
          <a:p>
            <a:pPr marL="228600" indent="-228600">
              <a:buFont typeface="+mj-lt"/>
              <a:buAutoNum type="arabicPeriod"/>
            </a:pPr>
            <a:r>
              <a:rPr lang="en-US" sz="1200" dirty="0" smtClean="0"/>
              <a:t>Where could he improve?</a:t>
            </a:r>
          </a:p>
          <a:p>
            <a:pPr marL="228600" indent="-228600">
              <a:buFont typeface="+mj-lt"/>
              <a:buAutoNum type="arabicPeriod"/>
            </a:pPr>
            <a:r>
              <a:rPr lang="en-US" sz="1200" dirty="0" smtClean="0"/>
              <a:t>What are major risks in his backup plan?</a:t>
            </a:r>
            <a:endParaRPr lang="en-US" sz="1200" dirty="0"/>
          </a:p>
        </p:txBody>
      </p:sp>
      <p:sp>
        <p:nvSpPr>
          <p:cNvPr id="16" name="TextBox 15"/>
          <p:cNvSpPr txBox="1"/>
          <p:nvPr/>
        </p:nvSpPr>
        <p:spPr>
          <a:xfrm>
            <a:off x="433138" y="2536414"/>
            <a:ext cx="9192125" cy="2031325"/>
          </a:xfrm>
          <a:prstGeom prst="rect">
            <a:avLst/>
          </a:prstGeom>
          <a:noFill/>
        </p:spPr>
        <p:txBody>
          <a:bodyPr wrap="square" rtlCol="0">
            <a:spAutoFit/>
          </a:bodyPr>
          <a:lstStyle/>
          <a:p>
            <a:r>
              <a:rPr lang="en-US" b="1" u="sng" dirty="0" smtClean="0"/>
              <a:t>Case Study #2</a:t>
            </a:r>
          </a:p>
          <a:p>
            <a:endParaRPr lang="en-US" sz="1200" i="1" u="sng" dirty="0"/>
          </a:p>
          <a:p>
            <a:r>
              <a:rPr lang="en-US" sz="1200" dirty="0" err="1" smtClean="0"/>
              <a:t>Rike</a:t>
            </a:r>
            <a:r>
              <a:rPr lang="en-US" sz="1200" dirty="0" smtClean="0"/>
              <a:t> is an assistant professor in the English Department. She is working on several novels and short stories in addition to materials that she creates for the courses she teaches. She keeps most of her files on her desktop for easy access but she is always worried about accidentally deleting them. To alleviate these fears she makes a point to copy the entire contents of her desktop directly into the documents section of her computer so that she can recover the previous day’s work if she accidentally deletes it.</a:t>
            </a:r>
          </a:p>
          <a:p>
            <a:endParaRPr lang="en-US" sz="1200" dirty="0"/>
          </a:p>
          <a:p>
            <a:pPr marL="228600" indent="-228600">
              <a:buFont typeface="+mj-lt"/>
              <a:buAutoNum type="arabicPeriod"/>
            </a:pPr>
            <a:r>
              <a:rPr lang="en-US" sz="1200" dirty="0" smtClean="0"/>
              <a:t>What are good backup </a:t>
            </a:r>
            <a:r>
              <a:rPr lang="en-US" sz="1200" dirty="0"/>
              <a:t>p</a:t>
            </a:r>
            <a:r>
              <a:rPr lang="en-US" sz="1200" dirty="0" smtClean="0"/>
              <a:t>ractices that </a:t>
            </a:r>
            <a:r>
              <a:rPr lang="en-US" sz="1200" dirty="0" err="1" smtClean="0"/>
              <a:t>Rike</a:t>
            </a:r>
            <a:r>
              <a:rPr lang="en-US" sz="1200" dirty="0" smtClean="0"/>
              <a:t> is using?</a:t>
            </a:r>
          </a:p>
          <a:p>
            <a:pPr marL="228600" indent="-228600">
              <a:buFont typeface="+mj-lt"/>
              <a:buAutoNum type="arabicPeriod"/>
            </a:pPr>
            <a:r>
              <a:rPr lang="en-US" sz="1200" dirty="0" smtClean="0"/>
              <a:t>Where could she improve?</a:t>
            </a:r>
          </a:p>
          <a:p>
            <a:pPr marL="228600" indent="-228600">
              <a:buFont typeface="+mj-lt"/>
              <a:buAutoNum type="arabicPeriod"/>
            </a:pPr>
            <a:r>
              <a:rPr lang="en-US" sz="1200" dirty="0" smtClean="0"/>
              <a:t>What are major risks in her backup plan?</a:t>
            </a:r>
            <a:endParaRPr lang="en-US" sz="1200" dirty="0"/>
          </a:p>
        </p:txBody>
      </p:sp>
      <p:sp>
        <p:nvSpPr>
          <p:cNvPr id="17" name="TextBox 16"/>
          <p:cNvSpPr txBox="1"/>
          <p:nvPr/>
        </p:nvSpPr>
        <p:spPr>
          <a:xfrm>
            <a:off x="433138" y="4567739"/>
            <a:ext cx="9192125" cy="2031325"/>
          </a:xfrm>
          <a:prstGeom prst="rect">
            <a:avLst/>
          </a:prstGeom>
          <a:noFill/>
        </p:spPr>
        <p:txBody>
          <a:bodyPr wrap="square" rtlCol="0">
            <a:spAutoFit/>
          </a:bodyPr>
          <a:lstStyle/>
          <a:p>
            <a:r>
              <a:rPr lang="en-US" b="1" u="sng" dirty="0" smtClean="0"/>
              <a:t>Case Study #3</a:t>
            </a:r>
          </a:p>
          <a:p>
            <a:endParaRPr lang="en-US" sz="1200" i="1" u="sng" dirty="0"/>
          </a:p>
          <a:p>
            <a:r>
              <a:rPr lang="en-US" sz="1200" dirty="0" err="1" smtClean="0"/>
              <a:t>Kayin</a:t>
            </a:r>
            <a:r>
              <a:rPr lang="en-US" sz="1200" dirty="0" smtClean="0"/>
              <a:t> is an undergraduate student majoring in Psychology. They have heard horror stories about other students losing their work so they make a point to keep all of their class materials in their favorite cloud storage folder, that way there is always a copy of them should something happen. They also have started doing research in a lab and have created a separate folder to keep the data and results from their research in the cloud as well. </a:t>
            </a:r>
          </a:p>
          <a:p>
            <a:endParaRPr lang="en-US" sz="1200" dirty="0"/>
          </a:p>
          <a:p>
            <a:pPr marL="228600" indent="-228600">
              <a:buFont typeface="+mj-lt"/>
              <a:buAutoNum type="arabicPeriod"/>
            </a:pPr>
            <a:r>
              <a:rPr lang="en-US" sz="1200" dirty="0" smtClean="0"/>
              <a:t>What are good backup </a:t>
            </a:r>
            <a:r>
              <a:rPr lang="en-US" sz="1200" dirty="0"/>
              <a:t>p</a:t>
            </a:r>
            <a:r>
              <a:rPr lang="en-US" sz="1200" dirty="0" smtClean="0"/>
              <a:t>ractices that </a:t>
            </a:r>
            <a:r>
              <a:rPr lang="en-US" sz="1200" dirty="0" err="1" smtClean="0"/>
              <a:t>Kayin</a:t>
            </a:r>
            <a:r>
              <a:rPr lang="en-US" sz="1200" dirty="0" smtClean="0"/>
              <a:t> is using?</a:t>
            </a:r>
          </a:p>
          <a:p>
            <a:pPr marL="228600" indent="-228600">
              <a:buFont typeface="+mj-lt"/>
              <a:buAutoNum type="arabicPeriod"/>
            </a:pPr>
            <a:r>
              <a:rPr lang="en-US" sz="1200" dirty="0" smtClean="0"/>
              <a:t>Where could they improve?</a:t>
            </a:r>
          </a:p>
          <a:p>
            <a:pPr marL="228600" indent="-228600">
              <a:buFont typeface="+mj-lt"/>
              <a:buAutoNum type="arabicPeriod"/>
            </a:pPr>
            <a:r>
              <a:rPr lang="en-US" sz="1200" dirty="0" smtClean="0"/>
              <a:t>What are major risks in their backup plan?</a:t>
            </a:r>
            <a:endParaRPr lang="en-US" sz="1200" dirty="0"/>
          </a:p>
        </p:txBody>
      </p:sp>
    </p:spTree>
    <p:extLst>
      <p:ext uri="{BB962C8B-B14F-4D97-AF65-F5344CB8AC3E}">
        <p14:creationId xmlns:p14="http://schemas.microsoft.com/office/powerpoint/2010/main" val="205191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1245</TotalTime>
  <Words>413</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Cordia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Schilling, Amanda B.</dc:creator>
  <cp:lastModifiedBy>Tweedy, Brent N.</cp:lastModifiedBy>
  <cp:revision>57</cp:revision>
  <cp:lastPrinted>2019-02-15T15:08:45Z</cp:lastPrinted>
  <dcterms:created xsi:type="dcterms:W3CDTF">2019-02-06T15:05:55Z</dcterms:created>
  <dcterms:modified xsi:type="dcterms:W3CDTF">2019-02-15T15:26:59Z</dcterms:modified>
</cp:coreProperties>
</file>