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/>
    <p:restoredTop sz="94643"/>
  </p:normalViewPr>
  <p:slideViewPr>
    <p:cSldViewPr snapToGrid="0" snapToObjects="1">
      <p:cViewPr varScale="1">
        <p:scale>
          <a:sx n="183" d="100"/>
          <a:sy n="183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7C4A-47F3-8449-A624-EB7932C6F8D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libraries.ou.edu/content/how-make-readmetxt-fi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uides.ou.edu/datamanagement" TargetMode="External"/><Relationship Id="rId5" Type="http://schemas.openxmlformats.org/officeDocument/2006/relationships/hyperlink" Target="mailto:laufers@ou.edu" TargetMode="External"/><Relationship Id="rId4" Type="http://schemas.openxmlformats.org/officeDocument/2006/relationships/hyperlink" Target="https://libraries.ou.edu/dav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6E656-650F-944D-93D8-420A8BB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1" y="636360"/>
            <a:ext cx="1075765" cy="7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ECCCF-0532-DA46-9B53-528EEC982343}"/>
              </a:ext>
            </a:extLst>
          </p:cNvPr>
          <p:cNvSpPr txBox="1"/>
          <p:nvPr/>
        </p:nvSpPr>
        <p:spPr>
          <a:xfrm>
            <a:off x="551948" y="1325848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Amanda’s Research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9B210-31EE-C940-BEEA-A78AE9C5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05" y="1851497"/>
            <a:ext cx="914596" cy="609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C6A42-DF74-6046-8D78-34ECB5732EBF}"/>
              </a:ext>
            </a:extLst>
          </p:cNvPr>
          <p:cNvSpPr txBox="1"/>
          <p:nvPr/>
        </p:nvSpPr>
        <p:spPr>
          <a:xfrm>
            <a:off x="1305452" y="2432879"/>
            <a:ext cx="1067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observations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F5BD96-7A32-1D46-A5BE-169219E762D3}"/>
              </a:ext>
            </a:extLst>
          </p:cNvPr>
          <p:cNvCxnSpPr>
            <a:cxnSpLocks/>
          </p:cNvCxnSpPr>
          <p:nvPr/>
        </p:nvCxnSpPr>
        <p:spPr>
          <a:xfrm flipH="1">
            <a:off x="1103154" y="1602847"/>
            <a:ext cx="18699" cy="4528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802BD-55CD-9847-95A3-B1C0438D9A3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128507" y="2156363"/>
            <a:ext cx="25359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5D68469-8EDB-2B43-9616-EF784A959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61476"/>
              </p:ext>
            </p:extLst>
          </p:nvPr>
        </p:nvGraphicFramePr>
        <p:xfrm>
          <a:off x="4231503" y="2184229"/>
          <a:ext cx="2823890" cy="35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48161629"/>
                    </a:ext>
                  </a:extLst>
                </a:gridCol>
                <a:gridCol w="2549570">
                  <a:extLst>
                    <a:ext uri="{9D8B030D-6E8A-4147-A177-3AD203B41FA5}">
                      <a16:colId xmlns:a16="http://schemas.microsoft.com/office/drawing/2014/main" val="2098796788"/>
                    </a:ext>
                  </a:extLst>
                </a:gridCol>
              </a:tblGrid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20121103_ra179.7dec12.1_g.fits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717820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20121103_ra179.7dec12.1_r.fits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839859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20121103_ra179.7dec12.1_spec.fits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40432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20121104_ra180.0dec12.1_g.fits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818482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20121104_ra180.0dec12.1_r.fits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696086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20121104_ra180.0dec12.1_spec.fits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106940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galaxy1_g_crop.fits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265328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galaxy1_r_crop.fits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255567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galaxy1_spec_restframe.fits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750977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galaxy2_g_crop.fits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3719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galaxy2_r_crop.fits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298979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galaxy2_spec_restframe.fits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09236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606C6ECE-2864-C34F-8B3F-5231D97A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31395"/>
              </p:ext>
            </p:extLst>
          </p:nvPr>
        </p:nvGraphicFramePr>
        <p:xfrm>
          <a:off x="1228548" y="3451558"/>
          <a:ext cx="2266160" cy="266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48161629"/>
                    </a:ext>
                  </a:extLst>
                </a:gridCol>
                <a:gridCol w="1991840">
                  <a:extLst>
                    <a:ext uri="{9D8B030D-6E8A-4147-A177-3AD203B41FA5}">
                      <a16:colId xmlns:a16="http://schemas.microsoft.com/office/drawing/2014/main" val="2098796788"/>
                    </a:ext>
                  </a:extLst>
                </a:gridCol>
              </a:tblGrid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1303.7762.pdf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96553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2dfft.py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717820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BHmass.py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839859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E&amp;M class notes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576915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mass &amp; pitch angle </a:t>
                      </a:r>
                      <a:r>
                        <a:rPr lang="en-US" sz="1100" dirty="0" err="1"/>
                        <a:t>scatter.png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40432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paper on mass </a:t>
                      </a:r>
                      <a:r>
                        <a:rPr lang="en-US" sz="1100" dirty="0" err="1"/>
                        <a:t>estimates.pdf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818482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redshift(z)histogram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696086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results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106940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spiral </a:t>
                      </a:r>
                      <a:r>
                        <a:rPr lang="en-US" sz="1100" dirty="0" err="1"/>
                        <a:t>paper.pdf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265328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AF3FC8-5A89-B44B-9823-004D9B201E04}"/>
              </a:ext>
            </a:extLst>
          </p:cNvPr>
          <p:cNvCxnSpPr>
            <a:cxnSpLocks/>
          </p:cNvCxnSpPr>
          <p:nvPr/>
        </p:nvCxnSpPr>
        <p:spPr>
          <a:xfrm>
            <a:off x="2240626" y="2184229"/>
            <a:ext cx="187726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88A17E-6666-224A-9049-E05165232DAF}"/>
              </a:ext>
            </a:extLst>
          </p:cNvPr>
          <p:cNvCxnSpPr>
            <a:cxnSpLocks/>
          </p:cNvCxnSpPr>
          <p:nvPr/>
        </p:nvCxnSpPr>
        <p:spPr>
          <a:xfrm>
            <a:off x="4117892" y="2170993"/>
            <a:ext cx="1" cy="3585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06973B-3E99-DF45-991B-A00717330BFF}"/>
              </a:ext>
            </a:extLst>
          </p:cNvPr>
          <p:cNvSpPr txBox="1"/>
          <p:nvPr/>
        </p:nvSpPr>
        <p:spPr>
          <a:xfrm>
            <a:off x="551948" y="6684730"/>
            <a:ext cx="85964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Managing Research Data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- Get help and learn more.</a:t>
            </a:r>
          </a:p>
          <a:p>
            <a:pPr lvl="1"/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Visit information specialists in the Data, Analytics, Visualization, &amp; Informatics Syndicate: 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https://libraries.ou.edu/davis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</a:p>
          <a:p>
            <a:pPr lvl="1"/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Consult with Mark </a:t>
            </a:r>
            <a:r>
              <a:rPr lang="en-US" sz="12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Laufersweiler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 Research Data Specialist, 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laufers@ou.edu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– data management plans, research data management</a:t>
            </a:r>
          </a:p>
          <a:p>
            <a:pPr lvl="1"/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See online guide to data management 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http://guides.ou.edu/datamanagement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lvl="1"/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See how to make a readme file 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https://libraries.ou.edu/content/how-make-readmetxt-file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14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3F500B8-FFEF-A445-B259-D076B6845534}"/>
              </a:ext>
            </a:extLst>
          </p:cNvPr>
          <p:cNvCxnSpPr/>
          <p:nvPr/>
        </p:nvCxnSpPr>
        <p:spPr>
          <a:xfrm>
            <a:off x="51206" y="6684730"/>
            <a:ext cx="9934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8E36FF-144A-6F4E-BDC8-BB8980EF7CCB}"/>
              </a:ext>
            </a:extLst>
          </p:cNvPr>
          <p:cNvSpPr txBox="1"/>
          <p:nvPr/>
        </p:nvSpPr>
        <p:spPr>
          <a:xfrm>
            <a:off x="2197111" y="276686"/>
            <a:ext cx="530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Researcher file directory associated with images and spectra of spiral galaxies</a:t>
            </a:r>
          </a:p>
        </p:txBody>
      </p:sp>
    </p:spTree>
    <p:extLst>
      <p:ext uri="{BB962C8B-B14F-4D97-AF65-F5344CB8AC3E}">
        <p14:creationId xmlns:p14="http://schemas.microsoft.com/office/powerpoint/2010/main" val="2051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FBC06078-73D1-4D46-AFD6-B7C66290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51" y="1696909"/>
            <a:ext cx="914596" cy="609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6E656-650F-944D-93D8-420A8BB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1" y="193303"/>
            <a:ext cx="1075765" cy="7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ECCCF-0532-DA46-9B53-528EEC982343}"/>
              </a:ext>
            </a:extLst>
          </p:cNvPr>
          <p:cNvSpPr txBox="1"/>
          <p:nvPr/>
        </p:nvSpPr>
        <p:spPr>
          <a:xfrm>
            <a:off x="321868" y="880607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BlackHoleMass_SpiralGalaxy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9B210-31EE-C940-BEEA-A78AE9C5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61" y="3928605"/>
            <a:ext cx="914596" cy="609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55C85-2BC3-0F42-8C81-1C77EB86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1110507"/>
            <a:ext cx="914597" cy="609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42015-DCD8-844C-9DBE-7BE9623E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56" y="6267356"/>
            <a:ext cx="9144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C6A42-DF74-6046-8D78-34ECB5732EBF}"/>
              </a:ext>
            </a:extLst>
          </p:cNvPr>
          <p:cNvSpPr txBox="1"/>
          <p:nvPr/>
        </p:nvSpPr>
        <p:spPr>
          <a:xfrm>
            <a:off x="2261429" y="4254095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F188D-11C7-4246-8033-5B0E1FD6C920}"/>
              </a:ext>
            </a:extLst>
          </p:cNvPr>
          <p:cNvSpPr txBox="1"/>
          <p:nvPr/>
        </p:nvSpPr>
        <p:spPr>
          <a:xfrm>
            <a:off x="2186013" y="1429570"/>
            <a:ext cx="74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D32C4-72E0-604B-BA14-6687C2546EB0}"/>
              </a:ext>
            </a:extLst>
          </p:cNvPr>
          <p:cNvSpPr txBox="1"/>
          <p:nvPr/>
        </p:nvSpPr>
        <p:spPr>
          <a:xfrm>
            <a:off x="2205065" y="6588635"/>
            <a:ext cx="8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literature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F5BD96-7A32-1D46-A5BE-169219E762D3}"/>
              </a:ext>
            </a:extLst>
          </p:cNvPr>
          <p:cNvCxnSpPr>
            <a:cxnSpLocks/>
          </p:cNvCxnSpPr>
          <p:nvPr/>
        </p:nvCxnSpPr>
        <p:spPr>
          <a:xfrm>
            <a:off x="942275" y="1160580"/>
            <a:ext cx="0" cy="5411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802BD-55CD-9847-95A3-B1C0438D9A39}"/>
              </a:ext>
            </a:extLst>
          </p:cNvPr>
          <p:cNvCxnSpPr>
            <a:cxnSpLocks/>
          </p:cNvCxnSpPr>
          <p:nvPr/>
        </p:nvCxnSpPr>
        <p:spPr>
          <a:xfrm>
            <a:off x="942275" y="4273485"/>
            <a:ext cx="117718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E389EC-DBF7-7044-8AB3-E630638386B1}"/>
              </a:ext>
            </a:extLst>
          </p:cNvPr>
          <p:cNvCxnSpPr>
            <a:cxnSpLocks/>
          </p:cNvCxnSpPr>
          <p:nvPr/>
        </p:nvCxnSpPr>
        <p:spPr>
          <a:xfrm flipH="1">
            <a:off x="2610939" y="4538336"/>
            <a:ext cx="8623" cy="981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7BAB39-5379-4044-AFA7-8AD3B3725412}"/>
              </a:ext>
            </a:extLst>
          </p:cNvPr>
          <p:cNvCxnSpPr>
            <a:cxnSpLocks/>
          </p:cNvCxnSpPr>
          <p:nvPr/>
        </p:nvCxnSpPr>
        <p:spPr>
          <a:xfrm>
            <a:off x="2609552" y="1701902"/>
            <a:ext cx="0" cy="1958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FDDABD-0B03-6549-8D3E-C1B76F0A1D0E}"/>
              </a:ext>
            </a:extLst>
          </p:cNvPr>
          <p:cNvCxnSpPr>
            <a:cxnSpLocks/>
          </p:cNvCxnSpPr>
          <p:nvPr/>
        </p:nvCxnSpPr>
        <p:spPr>
          <a:xfrm>
            <a:off x="2604399" y="1954627"/>
            <a:ext cx="4822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EB97BE4C-B45F-3E4E-AA3E-110EC680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99" y="5206384"/>
            <a:ext cx="914596" cy="6097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0FDEB85-2FF2-CB42-82C0-86EBE942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77" y="4271126"/>
            <a:ext cx="914596" cy="6097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DFB425F-D040-C54D-8307-8B225B124E1F}"/>
              </a:ext>
            </a:extLst>
          </p:cNvPr>
          <p:cNvSpPr txBox="1"/>
          <p:nvPr/>
        </p:nvSpPr>
        <p:spPr>
          <a:xfrm>
            <a:off x="3111595" y="4576686"/>
            <a:ext cx="84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F0E607-2B8F-3E48-9176-6B0F2C90DC71}"/>
              </a:ext>
            </a:extLst>
          </p:cNvPr>
          <p:cNvSpPr txBox="1"/>
          <p:nvPr/>
        </p:nvSpPr>
        <p:spPr>
          <a:xfrm>
            <a:off x="3219211" y="5519720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ECFDEE-D561-2048-A5AB-90EFD6A19B8C}"/>
              </a:ext>
            </a:extLst>
          </p:cNvPr>
          <p:cNvSpPr txBox="1"/>
          <p:nvPr/>
        </p:nvSpPr>
        <p:spPr>
          <a:xfrm>
            <a:off x="3128107" y="2001775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plots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5B52EE0E-0E77-A04D-8628-2583B4966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87356"/>
              </p:ext>
            </p:extLst>
          </p:nvPr>
        </p:nvGraphicFramePr>
        <p:xfrm>
          <a:off x="3427555" y="6318820"/>
          <a:ext cx="2081022" cy="118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48161629"/>
                    </a:ext>
                  </a:extLst>
                </a:gridCol>
                <a:gridCol w="1806702">
                  <a:extLst>
                    <a:ext uri="{9D8B030D-6E8A-4147-A177-3AD203B41FA5}">
                      <a16:colId xmlns:a16="http://schemas.microsoft.com/office/drawing/2014/main" val="2098796788"/>
                    </a:ext>
                  </a:extLst>
                </a:gridCol>
              </a:tblGrid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BHmass_pitch.bib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96553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KormandyHo2013.pdf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717820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Lusso2010.pdf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839859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Vertergaard2006.pdf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40432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7D2BEBB-5973-2E4B-B2CC-7AEAE1C8F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80870"/>
              </p:ext>
            </p:extLst>
          </p:nvPr>
        </p:nvGraphicFramePr>
        <p:xfrm>
          <a:off x="4221090" y="1912201"/>
          <a:ext cx="2188737" cy="59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48161629"/>
                    </a:ext>
                  </a:extLst>
                </a:gridCol>
                <a:gridCol w="1914417">
                  <a:extLst>
                    <a:ext uri="{9D8B030D-6E8A-4147-A177-3AD203B41FA5}">
                      <a16:colId xmlns:a16="http://schemas.microsoft.com/office/drawing/2014/main" val="2098796788"/>
                    </a:ext>
                  </a:extLst>
                </a:gridCol>
              </a:tblGrid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mass_pitchangle_scatter.png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96553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redshift_histogram.png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717820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2DF589F7-D89D-3E47-A685-EB79AA355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25356"/>
              </p:ext>
            </p:extLst>
          </p:nvPr>
        </p:nvGraphicFramePr>
        <p:xfrm>
          <a:off x="2672891" y="2474527"/>
          <a:ext cx="1147987" cy="118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48161629"/>
                    </a:ext>
                  </a:extLst>
                </a:gridCol>
                <a:gridCol w="873667">
                  <a:extLst>
                    <a:ext uri="{9D8B030D-6E8A-4147-A177-3AD203B41FA5}">
                      <a16:colId xmlns:a16="http://schemas.microsoft.com/office/drawing/2014/main" val="2098796788"/>
                    </a:ext>
                  </a:extLst>
                </a:gridCol>
              </a:tblGrid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2dfft.py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96553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BHmass.py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717820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results.csv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839859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README.txt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226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C79078D-D4CE-1440-BCF1-D2EBF02A8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52287"/>
              </p:ext>
            </p:extLst>
          </p:nvPr>
        </p:nvGraphicFramePr>
        <p:xfrm>
          <a:off x="6479101" y="5519720"/>
          <a:ext cx="2545541" cy="20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82">
                  <a:extLst>
                    <a:ext uri="{9D8B030D-6E8A-4147-A177-3AD203B41FA5}">
                      <a16:colId xmlns:a16="http://schemas.microsoft.com/office/drawing/2014/main" val="2148161629"/>
                    </a:ext>
                  </a:extLst>
                </a:gridCol>
                <a:gridCol w="2271059">
                  <a:extLst>
                    <a:ext uri="{9D8B030D-6E8A-4147-A177-3AD203B41FA5}">
                      <a16:colId xmlns:a16="http://schemas.microsoft.com/office/drawing/2014/main" val="2098796788"/>
                    </a:ext>
                  </a:extLst>
                </a:gridCol>
              </a:tblGrid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20121103_ra179.7dec12.1_g.fits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717820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20121103_ra179.7dec12.1_r.fits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839859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20121103_ra179.7dec12.1_spec.fits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40432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20121104_ra180.0dec12.1_g.fits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818482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20121104_ra180.0dec12.1_r.fits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696086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20121104_ra180.0dec12.1_spec.fits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106940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README.txt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04897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0B1CCE21-425C-6242-B939-38306D0C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25946"/>
              </p:ext>
            </p:extLst>
          </p:nvPr>
        </p:nvGraphicFramePr>
        <p:xfrm>
          <a:off x="6479101" y="2778325"/>
          <a:ext cx="2139696" cy="237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48161629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2098796788"/>
                    </a:ext>
                  </a:extLst>
                </a:gridCol>
              </a:tblGrid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galaxy1_g_crop.fits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265328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galaxy1_r_crop.fits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255567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galaxy1_spec_restframe.fits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750977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galaxy2_g_crop.fits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3719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galaxy2_r_crop.fits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298979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galaxy2_spec_restframe.fits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09236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README.txt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870984"/>
                  </a:ext>
                </a:extLst>
              </a:tr>
              <a:tr h="296480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README_methods.txt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077960"/>
                  </a:ext>
                </a:extLst>
              </a:tr>
            </a:tbl>
          </a:graphicData>
        </a:graphic>
      </p:graphicFrame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7358F8-19AF-F448-8003-746D9D6C38B2}"/>
              </a:ext>
            </a:extLst>
          </p:cNvPr>
          <p:cNvCxnSpPr>
            <a:cxnSpLocks/>
          </p:cNvCxnSpPr>
          <p:nvPr/>
        </p:nvCxnSpPr>
        <p:spPr>
          <a:xfrm>
            <a:off x="3955555" y="1954627"/>
            <a:ext cx="19513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7563C44-CEBA-5144-95EF-43EB065C0C6D}"/>
              </a:ext>
            </a:extLst>
          </p:cNvPr>
          <p:cNvCxnSpPr>
            <a:cxnSpLocks/>
          </p:cNvCxnSpPr>
          <p:nvPr/>
        </p:nvCxnSpPr>
        <p:spPr>
          <a:xfrm>
            <a:off x="4150694" y="1938855"/>
            <a:ext cx="0" cy="588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24EE5F-93BC-DB41-9FD3-2B47E058E474}"/>
              </a:ext>
            </a:extLst>
          </p:cNvPr>
          <p:cNvCxnSpPr>
            <a:cxnSpLocks/>
          </p:cNvCxnSpPr>
          <p:nvPr/>
        </p:nvCxnSpPr>
        <p:spPr>
          <a:xfrm>
            <a:off x="3034057" y="6572156"/>
            <a:ext cx="32888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9EDCF86-09D4-9546-B238-263858C1541A}"/>
              </a:ext>
            </a:extLst>
          </p:cNvPr>
          <p:cNvCxnSpPr>
            <a:cxnSpLocks/>
          </p:cNvCxnSpPr>
          <p:nvPr/>
        </p:nvCxnSpPr>
        <p:spPr>
          <a:xfrm>
            <a:off x="3348307" y="6562716"/>
            <a:ext cx="0" cy="942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D49C5C-F192-F044-8892-28890E82F14A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611044" y="4575992"/>
            <a:ext cx="4652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0230086-947E-7845-8941-420C5D9FBE76}"/>
              </a:ext>
            </a:extLst>
          </p:cNvPr>
          <p:cNvCxnSpPr>
            <a:cxnSpLocks/>
          </p:cNvCxnSpPr>
          <p:nvPr/>
        </p:nvCxnSpPr>
        <p:spPr>
          <a:xfrm>
            <a:off x="2604399" y="5511249"/>
            <a:ext cx="4492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7D0E5E-7730-D445-A50D-FB53D4053530}"/>
              </a:ext>
            </a:extLst>
          </p:cNvPr>
          <p:cNvCxnSpPr>
            <a:cxnSpLocks/>
          </p:cNvCxnSpPr>
          <p:nvPr/>
        </p:nvCxnSpPr>
        <p:spPr>
          <a:xfrm>
            <a:off x="3919781" y="4632896"/>
            <a:ext cx="249004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BD1244-6A81-1747-B44C-3BE147257DA5}"/>
              </a:ext>
            </a:extLst>
          </p:cNvPr>
          <p:cNvCxnSpPr>
            <a:cxnSpLocks/>
          </p:cNvCxnSpPr>
          <p:nvPr/>
        </p:nvCxnSpPr>
        <p:spPr>
          <a:xfrm>
            <a:off x="3905151" y="5519720"/>
            <a:ext cx="249004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76C4180-848D-A744-9BA5-7DE40DF736D9}"/>
              </a:ext>
            </a:extLst>
          </p:cNvPr>
          <p:cNvCxnSpPr>
            <a:cxnSpLocks/>
          </p:cNvCxnSpPr>
          <p:nvPr/>
        </p:nvCxnSpPr>
        <p:spPr>
          <a:xfrm>
            <a:off x="942275" y="1441439"/>
            <a:ext cx="117718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EF8B2A-F40E-D343-BD65-76EA5BC5F2E2}"/>
              </a:ext>
            </a:extLst>
          </p:cNvPr>
          <p:cNvCxnSpPr>
            <a:cxnSpLocks/>
          </p:cNvCxnSpPr>
          <p:nvPr/>
        </p:nvCxnSpPr>
        <p:spPr>
          <a:xfrm>
            <a:off x="942275" y="6562716"/>
            <a:ext cx="117718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738C38-DB23-1F48-BA04-4B317F562ED1}"/>
              </a:ext>
            </a:extLst>
          </p:cNvPr>
          <p:cNvCxnSpPr>
            <a:cxnSpLocks/>
          </p:cNvCxnSpPr>
          <p:nvPr/>
        </p:nvCxnSpPr>
        <p:spPr>
          <a:xfrm>
            <a:off x="6395197" y="5505117"/>
            <a:ext cx="0" cy="2074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09AD039-A2EA-D045-B5F4-9A9F34BE998A}"/>
              </a:ext>
            </a:extLst>
          </p:cNvPr>
          <p:cNvCxnSpPr>
            <a:cxnSpLocks/>
          </p:cNvCxnSpPr>
          <p:nvPr/>
        </p:nvCxnSpPr>
        <p:spPr>
          <a:xfrm>
            <a:off x="6426170" y="2778325"/>
            <a:ext cx="0" cy="2381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6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368</Words>
  <Application>Microsoft Macintosh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Schilling, Amanda B.</dc:creator>
  <cp:lastModifiedBy>Schilling, Amanda B.</cp:lastModifiedBy>
  <cp:revision>44</cp:revision>
  <cp:lastPrinted>2019-02-07T22:08:09Z</cp:lastPrinted>
  <dcterms:created xsi:type="dcterms:W3CDTF">2019-02-06T15:05:55Z</dcterms:created>
  <dcterms:modified xsi:type="dcterms:W3CDTF">2019-02-07T22:27:17Z</dcterms:modified>
</cp:coreProperties>
</file>