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0" r:id="rId3"/>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0"/>
    <p:restoredTop sz="94643"/>
  </p:normalViewPr>
  <p:slideViewPr>
    <p:cSldViewPr snapToGrid="0" snapToObjects="1">
      <p:cViewPr varScale="1">
        <p:scale>
          <a:sx n="83" d="100"/>
          <a:sy n="83" d="100"/>
        </p:scale>
        <p:origin x="1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99955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28136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358331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97947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377C4A-47F3-8449-A624-EB7932C6F8DF}" type="datetimeFigureOut">
              <a:rPr lang="en-US" smtClean="0"/>
              <a:t>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23696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77C4A-47F3-8449-A624-EB7932C6F8DF}" type="datetimeFigureOut">
              <a:rPr lang="en-US" smtClean="0"/>
              <a:t>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3985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77C4A-47F3-8449-A624-EB7932C6F8DF}" type="datetimeFigureOut">
              <a:rPr lang="en-US" smtClean="0"/>
              <a:t>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72293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77C4A-47F3-8449-A624-EB7932C6F8DF}" type="datetimeFigureOut">
              <a:rPr lang="en-US" smtClean="0"/>
              <a:t>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93684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77C4A-47F3-8449-A624-EB7932C6F8DF}" type="datetimeFigureOut">
              <a:rPr lang="en-US" smtClean="0"/>
              <a:t>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36759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B8377C4A-47F3-8449-A624-EB7932C6F8DF}" type="datetimeFigureOut">
              <a:rPr lang="en-US" smtClean="0"/>
              <a:t>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80878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B8377C4A-47F3-8449-A624-EB7932C6F8DF}" type="datetimeFigureOut">
              <a:rPr lang="en-US" smtClean="0"/>
              <a:t>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76249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8377C4A-47F3-8449-A624-EB7932C6F8DF}" type="datetimeFigureOut">
              <a:rPr lang="en-US" smtClean="0"/>
              <a:t>2/8/19</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08482FFE-D408-1D4C-8DE6-2149A8BC3508}" type="slidenum">
              <a:rPr lang="en-US" smtClean="0"/>
              <a:t>‹#›</a:t>
            </a:fld>
            <a:endParaRPr lang="en-US"/>
          </a:p>
        </p:txBody>
      </p:sp>
    </p:spTree>
    <p:extLst>
      <p:ext uri="{BB962C8B-B14F-4D97-AF65-F5344CB8AC3E}">
        <p14:creationId xmlns:p14="http://schemas.microsoft.com/office/powerpoint/2010/main" val="312608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libraries.ou.edu/content/how-make-readmetxt-file"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guides.ou.edu/datamanagement" TargetMode="External"/><Relationship Id="rId5" Type="http://schemas.openxmlformats.org/officeDocument/2006/relationships/hyperlink" Target="mailto:laufers@ou.edu" TargetMode="External"/><Relationship Id="rId4" Type="http://schemas.openxmlformats.org/officeDocument/2006/relationships/hyperlink" Target="https://libraries.ou.edu/dav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6E656-650F-944D-93D8-420A8BB4C1C6}"/>
              </a:ext>
            </a:extLst>
          </p:cNvPr>
          <p:cNvPicPr>
            <a:picLocks noChangeAspect="1"/>
          </p:cNvPicPr>
          <p:nvPr/>
        </p:nvPicPr>
        <p:blipFill>
          <a:blip r:embed="rId2"/>
          <a:stretch>
            <a:fillRect/>
          </a:stretch>
        </p:blipFill>
        <p:spPr>
          <a:xfrm>
            <a:off x="664641" y="636360"/>
            <a:ext cx="1075765" cy="717177"/>
          </a:xfrm>
          <a:prstGeom prst="rect">
            <a:avLst/>
          </a:prstGeom>
        </p:spPr>
      </p:pic>
      <p:sp>
        <p:nvSpPr>
          <p:cNvPr id="6" name="TextBox 5">
            <a:extLst>
              <a:ext uri="{FF2B5EF4-FFF2-40B4-BE49-F238E27FC236}">
                <a16:creationId xmlns:a16="http://schemas.microsoft.com/office/drawing/2014/main" id="{E84ECCCF-0532-DA46-9B53-528EEC982343}"/>
              </a:ext>
            </a:extLst>
          </p:cNvPr>
          <p:cNvSpPr txBox="1"/>
          <p:nvPr/>
        </p:nvSpPr>
        <p:spPr>
          <a:xfrm>
            <a:off x="551948" y="1325848"/>
            <a:ext cx="1949823" cy="276999"/>
          </a:xfrm>
          <a:prstGeom prst="rect">
            <a:avLst/>
          </a:prstGeom>
          <a:noFill/>
        </p:spPr>
        <p:txBody>
          <a:bodyPr wrap="square" rtlCol="0">
            <a:spAutoFit/>
          </a:bodyPr>
          <a:lstStyle/>
          <a:p>
            <a:r>
              <a:rPr lang="en-US" sz="1200" dirty="0"/>
              <a:t>Amanda’s Research Project</a:t>
            </a:r>
          </a:p>
        </p:txBody>
      </p:sp>
      <p:pic>
        <p:nvPicPr>
          <p:cNvPr id="7" name="Picture 6">
            <a:extLst>
              <a:ext uri="{FF2B5EF4-FFF2-40B4-BE49-F238E27FC236}">
                <a16:creationId xmlns:a16="http://schemas.microsoft.com/office/drawing/2014/main" id="{2739B210-31EE-C940-BEEA-A78AE9C541AB}"/>
              </a:ext>
            </a:extLst>
          </p:cNvPr>
          <p:cNvPicPr>
            <a:picLocks noChangeAspect="1"/>
          </p:cNvPicPr>
          <p:nvPr/>
        </p:nvPicPr>
        <p:blipFill>
          <a:blip r:embed="rId2"/>
          <a:stretch>
            <a:fillRect/>
          </a:stretch>
        </p:blipFill>
        <p:spPr>
          <a:xfrm>
            <a:off x="1382105" y="1851497"/>
            <a:ext cx="914596" cy="609731"/>
          </a:xfrm>
          <a:prstGeom prst="rect">
            <a:avLst/>
          </a:prstGeom>
        </p:spPr>
      </p:pic>
      <p:sp>
        <p:nvSpPr>
          <p:cNvPr id="11" name="TextBox 10">
            <a:extLst>
              <a:ext uri="{FF2B5EF4-FFF2-40B4-BE49-F238E27FC236}">
                <a16:creationId xmlns:a16="http://schemas.microsoft.com/office/drawing/2014/main" id="{214C6A42-DF74-6046-8D78-34ECB5732EBF}"/>
              </a:ext>
            </a:extLst>
          </p:cNvPr>
          <p:cNvSpPr txBox="1"/>
          <p:nvPr/>
        </p:nvSpPr>
        <p:spPr>
          <a:xfrm>
            <a:off x="1305452" y="2432879"/>
            <a:ext cx="1067901" cy="276999"/>
          </a:xfrm>
          <a:prstGeom prst="rect">
            <a:avLst/>
          </a:prstGeom>
          <a:noFill/>
        </p:spPr>
        <p:txBody>
          <a:bodyPr wrap="square" rtlCol="0">
            <a:spAutoFit/>
          </a:bodyPr>
          <a:lstStyle/>
          <a:p>
            <a:r>
              <a:rPr lang="en-US" sz="1200" dirty="0"/>
              <a:t>observations</a:t>
            </a:r>
          </a:p>
        </p:txBody>
      </p:sp>
      <p:cxnSp>
        <p:nvCxnSpPr>
          <p:cNvPr id="27" name="Straight Connector 26">
            <a:extLst>
              <a:ext uri="{FF2B5EF4-FFF2-40B4-BE49-F238E27FC236}">
                <a16:creationId xmlns:a16="http://schemas.microsoft.com/office/drawing/2014/main" id="{75F5BD96-7A32-1D46-A5BE-169219E762D3}"/>
              </a:ext>
            </a:extLst>
          </p:cNvPr>
          <p:cNvCxnSpPr>
            <a:cxnSpLocks/>
          </p:cNvCxnSpPr>
          <p:nvPr/>
        </p:nvCxnSpPr>
        <p:spPr>
          <a:xfrm flipH="1">
            <a:off x="1103154" y="1602847"/>
            <a:ext cx="18699" cy="45283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C5802BD-55CD-9847-95A3-B1C0438D9A39}"/>
              </a:ext>
            </a:extLst>
          </p:cNvPr>
          <p:cNvCxnSpPr>
            <a:cxnSpLocks/>
            <a:endCxn id="7" idx="1"/>
          </p:cNvCxnSpPr>
          <p:nvPr/>
        </p:nvCxnSpPr>
        <p:spPr>
          <a:xfrm>
            <a:off x="1128507" y="2156363"/>
            <a:ext cx="253598"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C5D68469-8EDB-2B43-9616-EF784A95946C}"/>
              </a:ext>
            </a:extLst>
          </p:cNvPr>
          <p:cNvGraphicFramePr>
            <a:graphicFrameLocks noGrp="1"/>
          </p:cNvGraphicFramePr>
          <p:nvPr>
            <p:extLst>
              <p:ext uri="{D42A27DB-BD31-4B8C-83A1-F6EECF244321}">
                <p14:modId xmlns:p14="http://schemas.microsoft.com/office/powerpoint/2010/main" val="1286268983"/>
              </p:ext>
            </p:extLst>
          </p:nvPr>
        </p:nvGraphicFramePr>
        <p:xfrm>
          <a:off x="4231503" y="2184229"/>
          <a:ext cx="2823890" cy="355776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148161629"/>
                    </a:ext>
                  </a:extLst>
                </a:gridCol>
                <a:gridCol w="2549570">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20121103_ra179.7dec12.1_g.fits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2717820"/>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20121103_ra179.7dec12.1_r.fits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783985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20121103_ra179.7dec12.1_spec.fits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40432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20121104_ra180.0dec12.1_g.fits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7818482"/>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20121104_ra180.0dec12.1_r.fits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2696086"/>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20121104_ra180.0dec12.1_spec.fits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9106940"/>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galaxy1_g_crop.fits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265328"/>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galaxy1_r_crop.fits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255567"/>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galaxy1_spec_restframe.fits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750977"/>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galaxy2_g_crop.fits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53719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galaxy2_r_crop.fits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29897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galaxy2_spec_restframe.fits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092364"/>
                  </a:ext>
                </a:extLst>
              </a:tr>
            </a:tbl>
          </a:graphicData>
        </a:graphic>
      </p:graphicFrame>
      <p:graphicFrame>
        <p:nvGraphicFramePr>
          <p:cNvPr id="80" name="Table 79">
            <a:extLst>
              <a:ext uri="{FF2B5EF4-FFF2-40B4-BE49-F238E27FC236}">
                <a16:creationId xmlns:a16="http://schemas.microsoft.com/office/drawing/2014/main" id="{606C6ECE-2864-C34F-8B3F-5231D97AC31E}"/>
              </a:ext>
            </a:extLst>
          </p:cNvPr>
          <p:cNvGraphicFramePr>
            <a:graphicFrameLocks noGrp="1"/>
          </p:cNvGraphicFramePr>
          <p:nvPr>
            <p:extLst>
              <p:ext uri="{D42A27DB-BD31-4B8C-83A1-F6EECF244321}">
                <p14:modId xmlns:p14="http://schemas.microsoft.com/office/powerpoint/2010/main" val="116118139"/>
              </p:ext>
            </p:extLst>
          </p:nvPr>
        </p:nvGraphicFramePr>
        <p:xfrm>
          <a:off x="1228548" y="3451558"/>
          <a:ext cx="2266160" cy="266832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148161629"/>
                    </a:ext>
                  </a:extLst>
                </a:gridCol>
                <a:gridCol w="1991840">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1303.7762.pdf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6965534"/>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2dfft.py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2717820"/>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err="1"/>
                        <a:t>BHmass.py</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783985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E&amp;M class notes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3576915"/>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mass &amp; pitch angle </a:t>
                      </a:r>
                      <a:r>
                        <a:rPr lang="en-US" sz="1100" dirty="0" err="1"/>
                        <a:t>scatter.png</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40432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paper on mass </a:t>
                      </a:r>
                      <a:r>
                        <a:rPr lang="en-US" sz="1100" dirty="0" err="1"/>
                        <a:t>estimates.pdf</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7818482"/>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redshift(z)histogram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2696086"/>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9106940"/>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spiral </a:t>
                      </a:r>
                      <a:r>
                        <a:rPr lang="en-US" sz="1100" dirty="0" err="1"/>
                        <a:t>paper.pdf</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265328"/>
                  </a:ext>
                </a:extLst>
              </a:tr>
            </a:tbl>
          </a:graphicData>
        </a:graphic>
      </p:graphicFrame>
      <p:cxnSp>
        <p:nvCxnSpPr>
          <p:cNvPr id="81" name="Straight Arrow Connector 80">
            <a:extLst>
              <a:ext uri="{FF2B5EF4-FFF2-40B4-BE49-F238E27FC236}">
                <a16:creationId xmlns:a16="http://schemas.microsoft.com/office/drawing/2014/main" id="{EBAF3FC8-5A89-B44B-9823-004D9B201E04}"/>
              </a:ext>
            </a:extLst>
          </p:cNvPr>
          <p:cNvCxnSpPr>
            <a:cxnSpLocks/>
          </p:cNvCxnSpPr>
          <p:nvPr/>
        </p:nvCxnSpPr>
        <p:spPr>
          <a:xfrm>
            <a:off x="2240626" y="2184229"/>
            <a:ext cx="1877266"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D88A17E-6666-224A-9049-E05165232DAF}"/>
              </a:ext>
            </a:extLst>
          </p:cNvPr>
          <p:cNvCxnSpPr>
            <a:cxnSpLocks/>
          </p:cNvCxnSpPr>
          <p:nvPr/>
        </p:nvCxnSpPr>
        <p:spPr>
          <a:xfrm>
            <a:off x="4117892" y="2180420"/>
            <a:ext cx="1" cy="3585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4206973B-3E99-DF45-991B-A00717330BFF}"/>
              </a:ext>
            </a:extLst>
          </p:cNvPr>
          <p:cNvSpPr txBox="1"/>
          <p:nvPr/>
        </p:nvSpPr>
        <p:spPr>
          <a:xfrm>
            <a:off x="551948" y="6684730"/>
            <a:ext cx="8596402" cy="1231106"/>
          </a:xfrm>
          <a:prstGeom prst="rect">
            <a:avLst/>
          </a:prstGeom>
          <a:noFill/>
        </p:spPr>
        <p:txBody>
          <a:bodyPr wrap="square" rtlCol="0">
            <a:spAutoFit/>
          </a:bodyPr>
          <a:lstStyle/>
          <a:p>
            <a:r>
              <a:rPr lang="en-US" sz="1200" b="1" u="sng" dirty="0">
                <a:latin typeface="Cordia New" panose="020B0304020202020204" pitchFamily="34" charset="-34"/>
                <a:cs typeface="Cordia New" panose="020B0304020202020204" pitchFamily="34" charset="-34"/>
              </a:rPr>
              <a:t>Managing Research Data</a:t>
            </a:r>
            <a:r>
              <a:rPr lang="en-US" sz="1200" dirty="0">
                <a:latin typeface="Cordia New" panose="020B0304020202020204" pitchFamily="34" charset="-34"/>
                <a:cs typeface="Cordia New" panose="020B0304020202020204" pitchFamily="34" charset="-34"/>
              </a:rPr>
              <a:t> - Get help and learn more.</a:t>
            </a:r>
          </a:p>
          <a:p>
            <a:pPr lvl="1"/>
            <a:r>
              <a:rPr lang="en-US" sz="1200" dirty="0">
                <a:latin typeface="Cordia New" panose="020B0304020202020204" pitchFamily="34" charset="-34"/>
                <a:cs typeface="Cordia New" panose="020B0304020202020204" pitchFamily="34" charset="-34"/>
              </a:rPr>
              <a:t>Visit information specialists in the Data, Analytics, Visualization, &amp; Informatics Syndicate: </a:t>
            </a:r>
            <a:r>
              <a:rPr lang="en-US" sz="1200" dirty="0">
                <a:latin typeface="Cordia New" panose="020B0304020202020204" pitchFamily="34" charset="-34"/>
                <a:cs typeface="Cordia New" panose="020B0304020202020204" pitchFamily="34" charset="-34"/>
                <a:hlinkClick r:id="rId4">
                  <a:extLst>
                    <a:ext uri="{A12FA001-AC4F-418D-AE19-62706E023703}">
                      <ahyp:hlinkClr xmlns:ahyp="http://schemas.microsoft.com/office/drawing/2018/hyperlinkcolor" val="tx"/>
                    </a:ext>
                  </a:extLst>
                </a:hlinkClick>
              </a:rPr>
              <a:t>https://libraries.ou.edu/davis</a:t>
            </a:r>
            <a:r>
              <a:rPr lang="en-US" sz="1200" dirty="0">
                <a:latin typeface="Cordia New" panose="020B0304020202020204" pitchFamily="34" charset="-34"/>
                <a:cs typeface="Cordia New" panose="020B0304020202020204" pitchFamily="34" charset="-34"/>
              </a:rPr>
              <a:t>   </a:t>
            </a:r>
          </a:p>
          <a:p>
            <a:pPr lvl="1"/>
            <a:r>
              <a:rPr lang="en-US" sz="1200" dirty="0">
                <a:latin typeface="Cordia New" panose="020B0304020202020204" pitchFamily="34" charset="-34"/>
                <a:cs typeface="Cordia New" panose="020B0304020202020204" pitchFamily="34" charset="-34"/>
              </a:rPr>
              <a:t>Consult with Mark </a:t>
            </a:r>
            <a:r>
              <a:rPr lang="en-US" sz="1200" dirty="0" err="1">
                <a:latin typeface="Cordia New" panose="020B0304020202020204" pitchFamily="34" charset="-34"/>
                <a:cs typeface="Cordia New" panose="020B0304020202020204" pitchFamily="34" charset="-34"/>
              </a:rPr>
              <a:t>Laufersweiler</a:t>
            </a:r>
            <a:r>
              <a:rPr lang="en-US" sz="1200" dirty="0">
                <a:latin typeface="Cordia New" panose="020B0304020202020204" pitchFamily="34" charset="-34"/>
                <a:cs typeface="Cordia New" panose="020B0304020202020204" pitchFamily="34" charset="-34"/>
              </a:rPr>
              <a:t>, Research Data Specialist, </a:t>
            </a:r>
            <a:r>
              <a:rPr lang="en-US" sz="1200" dirty="0">
                <a:latin typeface="Cordia New" panose="020B0304020202020204" pitchFamily="34" charset="-34"/>
                <a:cs typeface="Cordia New" panose="020B0304020202020204" pitchFamily="34" charset="-34"/>
                <a:hlinkClick r:id="rId5">
                  <a:extLst>
                    <a:ext uri="{A12FA001-AC4F-418D-AE19-62706E023703}">
                      <ahyp:hlinkClr xmlns:ahyp="http://schemas.microsoft.com/office/drawing/2018/hyperlinkcolor" val="tx"/>
                    </a:ext>
                  </a:extLst>
                </a:hlinkClick>
              </a:rPr>
              <a:t>laufers@ou.edu</a:t>
            </a:r>
            <a:r>
              <a:rPr lang="en-US" sz="1200" dirty="0">
                <a:latin typeface="Cordia New" panose="020B0304020202020204" pitchFamily="34" charset="-34"/>
                <a:cs typeface="Cordia New" panose="020B0304020202020204" pitchFamily="34" charset="-34"/>
              </a:rPr>
              <a:t> – data management plans, research data management</a:t>
            </a:r>
          </a:p>
          <a:p>
            <a:pPr lvl="1"/>
            <a:r>
              <a:rPr lang="en-US" sz="1200" dirty="0">
                <a:latin typeface="Cordia New" panose="020B0304020202020204" pitchFamily="34" charset="-34"/>
                <a:cs typeface="Cordia New" panose="020B0304020202020204" pitchFamily="34" charset="-34"/>
              </a:rPr>
              <a:t>See online guide to data management </a:t>
            </a:r>
            <a:r>
              <a:rPr lang="en-US" sz="1200" dirty="0">
                <a:latin typeface="Cordia New" panose="020B0304020202020204" pitchFamily="34" charset="-34"/>
                <a:cs typeface="Cordia New" panose="020B0304020202020204" pitchFamily="34" charset="-34"/>
                <a:hlinkClick r:id="rId6">
                  <a:extLst>
                    <a:ext uri="{A12FA001-AC4F-418D-AE19-62706E023703}">
                      <ahyp:hlinkClr xmlns:ahyp="http://schemas.microsoft.com/office/drawing/2018/hyperlinkcolor" val="tx"/>
                    </a:ext>
                  </a:extLst>
                </a:hlinkClick>
              </a:rPr>
              <a:t>http://guides.ou.edu/datamanagement</a:t>
            </a:r>
            <a:r>
              <a:rPr lang="en-US" sz="1200" dirty="0">
                <a:latin typeface="Cordia New" panose="020B0304020202020204" pitchFamily="34" charset="-34"/>
                <a:cs typeface="Cordia New" panose="020B0304020202020204" pitchFamily="34" charset="-34"/>
              </a:rPr>
              <a:t> </a:t>
            </a:r>
          </a:p>
          <a:p>
            <a:pPr lvl="1"/>
            <a:r>
              <a:rPr lang="en-US" sz="1200" dirty="0">
                <a:latin typeface="Cordia New" panose="020B0304020202020204" pitchFamily="34" charset="-34"/>
                <a:cs typeface="Cordia New" panose="020B0304020202020204" pitchFamily="34" charset="-34"/>
              </a:rPr>
              <a:t>See how to make a readme file </a:t>
            </a:r>
            <a:r>
              <a:rPr lang="en-US" sz="1200" dirty="0">
                <a:latin typeface="Cordia New" panose="020B0304020202020204" pitchFamily="34" charset="-34"/>
                <a:cs typeface="Cordia New" panose="020B0304020202020204" pitchFamily="34" charset="-34"/>
                <a:hlinkClick r:id="rId7">
                  <a:extLst>
                    <a:ext uri="{A12FA001-AC4F-418D-AE19-62706E023703}">
                      <ahyp:hlinkClr xmlns:ahyp="http://schemas.microsoft.com/office/drawing/2018/hyperlinkcolor" val="tx"/>
                    </a:ext>
                  </a:extLst>
                </a:hlinkClick>
              </a:rPr>
              <a:t>https://libraries.ou.edu/content/how-make-readmetxt-file</a:t>
            </a:r>
            <a:endParaRPr lang="en-US" sz="1200" dirty="0">
              <a:latin typeface="Cordia New" panose="020B0304020202020204" pitchFamily="34" charset="-34"/>
              <a:cs typeface="Cordia New" panose="020B0304020202020204" pitchFamily="34" charset="-34"/>
            </a:endParaRPr>
          </a:p>
          <a:p>
            <a:endParaRPr lang="en-US" sz="1400" dirty="0"/>
          </a:p>
        </p:txBody>
      </p:sp>
      <p:cxnSp>
        <p:nvCxnSpPr>
          <p:cNvPr id="90" name="Straight Connector 89">
            <a:extLst>
              <a:ext uri="{FF2B5EF4-FFF2-40B4-BE49-F238E27FC236}">
                <a16:creationId xmlns:a16="http://schemas.microsoft.com/office/drawing/2014/main" id="{23F500B8-FFEF-A445-B259-D076B6845534}"/>
              </a:ext>
            </a:extLst>
          </p:cNvPr>
          <p:cNvCxnSpPr/>
          <p:nvPr/>
        </p:nvCxnSpPr>
        <p:spPr>
          <a:xfrm>
            <a:off x="51206" y="6684730"/>
            <a:ext cx="99340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88E36FF-144A-6F4E-BDC8-BB8980EF7CCB}"/>
              </a:ext>
            </a:extLst>
          </p:cNvPr>
          <p:cNvSpPr txBox="1"/>
          <p:nvPr/>
        </p:nvSpPr>
        <p:spPr>
          <a:xfrm>
            <a:off x="2839702" y="412369"/>
            <a:ext cx="7035808" cy="646331"/>
          </a:xfrm>
          <a:prstGeom prst="rect">
            <a:avLst/>
          </a:prstGeom>
          <a:noFill/>
          <a:ln>
            <a:solidFill>
              <a:schemeClr val="tx1"/>
            </a:solidFill>
          </a:ln>
        </p:spPr>
        <p:txBody>
          <a:bodyPr wrap="square" rtlCol="0">
            <a:spAutoFit/>
          </a:bodyPr>
          <a:lstStyle/>
          <a:p>
            <a:r>
              <a:rPr lang="en-US" sz="1200" dirty="0"/>
              <a:t>Amanda’s Research Project - a graduate student is studying spiral galaxies and the supermassive black holes at the center of these galaxies.  She has images, spectra, some preliminary measurements and analysis, as well as some background information in this directory.  How can she make this directory easier to navigate?</a:t>
            </a:r>
          </a:p>
        </p:txBody>
      </p:sp>
    </p:spTree>
    <p:extLst>
      <p:ext uri="{BB962C8B-B14F-4D97-AF65-F5344CB8AC3E}">
        <p14:creationId xmlns:p14="http://schemas.microsoft.com/office/powerpoint/2010/main" val="20519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BC06078-73D1-4D46-AFD6-B7C662907410}"/>
              </a:ext>
            </a:extLst>
          </p:cNvPr>
          <p:cNvPicPr>
            <a:picLocks noChangeAspect="1"/>
          </p:cNvPicPr>
          <p:nvPr/>
        </p:nvPicPr>
        <p:blipFill>
          <a:blip r:embed="rId2"/>
          <a:stretch>
            <a:fillRect/>
          </a:stretch>
        </p:blipFill>
        <p:spPr>
          <a:xfrm>
            <a:off x="3079951" y="1696909"/>
            <a:ext cx="914596" cy="609731"/>
          </a:xfrm>
          <a:prstGeom prst="rect">
            <a:avLst/>
          </a:prstGeom>
        </p:spPr>
      </p:pic>
      <p:pic>
        <p:nvPicPr>
          <p:cNvPr id="5" name="Picture 4">
            <a:extLst>
              <a:ext uri="{FF2B5EF4-FFF2-40B4-BE49-F238E27FC236}">
                <a16:creationId xmlns:a16="http://schemas.microsoft.com/office/drawing/2014/main" id="{E076E656-650F-944D-93D8-420A8BB4C1C6}"/>
              </a:ext>
            </a:extLst>
          </p:cNvPr>
          <p:cNvPicPr>
            <a:picLocks noChangeAspect="1"/>
          </p:cNvPicPr>
          <p:nvPr/>
        </p:nvPicPr>
        <p:blipFill>
          <a:blip r:embed="rId2"/>
          <a:stretch>
            <a:fillRect/>
          </a:stretch>
        </p:blipFill>
        <p:spPr>
          <a:xfrm>
            <a:off x="489231" y="193303"/>
            <a:ext cx="1075765" cy="717177"/>
          </a:xfrm>
          <a:prstGeom prst="rect">
            <a:avLst/>
          </a:prstGeom>
        </p:spPr>
      </p:pic>
      <p:sp>
        <p:nvSpPr>
          <p:cNvPr id="6" name="TextBox 5">
            <a:extLst>
              <a:ext uri="{FF2B5EF4-FFF2-40B4-BE49-F238E27FC236}">
                <a16:creationId xmlns:a16="http://schemas.microsoft.com/office/drawing/2014/main" id="{E84ECCCF-0532-DA46-9B53-528EEC982343}"/>
              </a:ext>
            </a:extLst>
          </p:cNvPr>
          <p:cNvSpPr txBox="1"/>
          <p:nvPr/>
        </p:nvSpPr>
        <p:spPr>
          <a:xfrm>
            <a:off x="321868" y="880607"/>
            <a:ext cx="1949823" cy="276999"/>
          </a:xfrm>
          <a:prstGeom prst="rect">
            <a:avLst/>
          </a:prstGeom>
          <a:noFill/>
        </p:spPr>
        <p:txBody>
          <a:bodyPr wrap="square" rtlCol="0">
            <a:spAutoFit/>
          </a:bodyPr>
          <a:lstStyle/>
          <a:p>
            <a:r>
              <a:rPr lang="en-US" sz="1200" dirty="0" err="1"/>
              <a:t>BlackHoleMass_SpiralGalaxy</a:t>
            </a:r>
            <a:endParaRPr lang="en-US" sz="1200" dirty="0"/>
          </a:p>
        </p:txBody>
      </p:sp>
      <p:pic>
        <p:nvPicPr>
          <p:cNvPr id="7" name="Picture 6">
            <a:extLst>
              <a:ext uri="{FF2B5EF4-FFF2-40B4-BE49-F238E27FC236}">
                <a16:creationId xmlns:a16="http://schemas.microsoft.com/office/drawing/2014/main" id="{2739B210-31EE-C940-BEEA-A78AE9C541AB}"/>
              </a:ext>
            </a:extLst>
          </p:cNvPr>
          <p:cNvPicPr>
            <a:picLocks noChangeAspect="1"/>
          </p:cNvPicPr>
          <p:nvPr/>
        </p:nvPicPr>
        <p:blipFill>
          <a:blip r:embed="rId2"/>
          <a:stretch>
            <a:fillRect/>
          </a:stretch>
        </p:blipFill>
        <p:spPr>
          <a:xfrm>
            <a:off x="2119461" y="3928605"/>
            <a:ext cx="914596" cy="609731"/>
          </a:xfrm>
          <a:prstGeom prst="rect">
            <a:avLst/>
          </a:prstGeom>
        </p:spPr>
      </p:pic>
      <p:pic>
        <p:nvPicPr>
          <p:cNvPr id="8" name="Picture 7">
            <a:extLst>
              <a:ext uri="{FF2B5EF4-FFF2-40B4-BE49-F238E27FC236}">
                <a16:creationId xmlns:a16="http://schemas.microsoft.com/office/drawing/2014/main" id="{19955C85-2BC3-0F42-8C81-1C77EB869E0B}"/>
              </a:ext>
            </a:extLst>
          </p:cNvPr>
          <p:cNvPicPr>
            <a:picLocks noChangeAspect="1"/>
          </p:cNvPicPr>
          <p:nvPr/>
        </p:nvPicPr>
        <p:blipFill>
          <a:blip r:embed="rId2"/>
          <a:stretch>
            <a:fillRect/>
          </a:stretch>
        </p:blipFill>
        <p:spPr>
          <a:xfrm>
            <a:off x="2123440" y="1110507"/>
            <a:ext cx="914597" cy="609732"/>
          </a:xfrm>
          <a:prstGeom prst="rect">
            <a:avLst/>
          </a:prstGeom>
        </p:spPr>
      </p:pic>
      <p:pic>
        <p:nvPicPr>
          <p:cNvPr id="9" name="Picture 8">
            <a:extLst>
              <a:ext uri="{FF2B5EF4-FFF2-40B4-BE49-F238E27FC236}">
                <a16:creationId xmlns:a16="http://schemas.microsoft.com/office/drawing/2014/main" id="{EBB42015-DCD8-844C-9DBE-7BE9623E970E}"/>
              </a:ext>
            </a:extLst>
          </p:cNvPr>
          <p:cNvPicPr>
            <a:picLocks noChangeAspect="1"/>
          </p:cNvPicPr>
          <p:nvPr/>
        </p:nvPicPr>
        <p:blipFill>
          <a:blip r:embed="rId2"/>
          <a:stretch>
            <a:fillRect/>
          </a:stretch>
        </p:blipFill>
        <p:spPr>
          <a:xfrm>
            <a:off x="2119656" y="6267356"/>
            <a:ext cx="914400" cy="609600"/>
          </a:xfrm>
          <a:prstGeom prst="rect">
            <a:avLst/>
          </a:prstGeom>
        </p:spPr>
      </p:pic>
      <p:sp>
        <p:nvSpPr>
          <p:cNvPr id="11" name="TextBox 10">
            <a:extLst>
              <a:ext uri="{FF2B5EF4-FFF2-40B4-BE49-F238E27FC236}">
                <a16:creationId xmlns:a16="http://schemas.microsoft.com/office/drawing/2014/main" id="{214C6A42-DF74-6046-8D78-34ECB5732EBF}"/>
              </a:ext>
            </a:extLst>
          </p:cNvPr>
          <p:cNvSpPr txBox="1"/>
          <p:nvPr/>
        </p:nvSpPr>
        <p:spPr>
          <a:xfrm>
            <a:off x="2261429" y="4254095"/>
            <a:ext cx="685940" cy="276999"/>
          </a:xfrm>
          <a:prstGeom prst="rect">
            <a:avLst/>
          </a:prstGeom>
          <a:noFill/>
        </p:spPr>
        <p:txBody>
          <a:bodyPr wrap="square" rtlCol="0">
            <a:spAutoFit/>
          </a:bodyPr>
          <a:lstStyle/>
          <a:p>
            <a:r>
              <a:rPr lang="en-US" sz="1200" dirty="0"/>
              <a:t>data</a:t>
            </a:r>
          </a:p>
        </p:txBody>
      </p:sp>
      <p:sp>
        <p:nvSpPr>
          <p:cNvPr id="12" name="TextBox 11">
            <a:extLst>
              <a:ext uri="{FF2B5EF4-FFF2-40B4-BE49-F238E27FC236}">
                <a16:creationId xmlns:a16="http://schemas.microsoft.com/office/drawing/2014/main" id="{7C0F188D-11C7-4246-8033-5B0E1FD6C920}"/>
              </a:ext>
            </a:extLst>
          </p:cNvPr>
          <p:cNvSpPr txBox="1"/>
          <p:nvPr/>
        </p:nvSpPr>
        <p:spPr>
          <a:xfrm>
            <a:off x="2186013" y="1429570"/>
            <a:ext cx="743584" cy="276999"/>
          </a:xfrm>
          <a:prstGeom prst="rect">
            <a:avLst/>
          </a:prstGeom>
          <a:noFill/>
        </p:spPr>
        <p:txBody>
          <a:bodyPr wrap="square" rtlCol="0">
            <a:spAutoFit/>
          </a:bodyPr>
          <a:lstStyle/>
          <a:p>
            <a:r>
              <a:rPr lang="en-US" sz="1200" dirty="0"/>
              <a:t>analysis</a:t>
            </a:r>
          </a:p>
        </p:txBody>
      </p:sp>
      <p:sp>
        <p:nvSpPr>
          <p:cNvPr id="13" name="TextBox 12">
            <a:extLst>
              <a:ext uri="{FF2B5EF4-FFF2-40B4-BE49-F238E27FC236}">
                <a16:creationId xmlns:a16="http://schemas.microsoft.com/office/drawing/2014/main" id="{D1ED32C4-72E0-604B-BA14-6687C2546EB0}"/>
              </a:ext>
            </a:extLst>
          </p:cNvPr>
          <p:cNvSpPr txBox="1"/>
          <p:nvPr/>
        </p:nvSpPr>
        <p:spPr>
          <a:xfrm>
            <a:off x="2205065" y="6588635"/>
            <a:ext cx="828992" cy="276999"/>
          </a:xfrm>
          <a:prstGeom prst="rect">
            <a:avLst/>
          </a:prstGeom>
          <a:noFill/>
        </p:spPr>
        <p:txBody>
          <a:bodyPr wrap="square" rtlCol="0">
            <a:spAutoFit/>
          </a:bodyPr>
          <a:lstStyle/>
          <a:p>
            <a:r>
              <a:rPr lang="en-US" sz="1200" dirty="0"/>
              <a:t>literature</a:t>
            </a:r>
          </a:p>
        </p:txBody>
      </p:sp>
      <p:cxnSp>
        <p:nvCxnSpPr>
          <p:cNvPr id="27" name="Straight Connector 26">
            <a:extLst>
              <a:ext uri="{FF2B5EF4-FFF2-40B4-BE49-F238E27FC236}">
                <a16:creationId xmlns:a16="http://schemas.microsoft.com/office/drawing/2014/main" id="{75F5BD96-7A32-1D46-A5BE-169219E762D3}"/>
              </a:ext>
            </a:extLst>
          </p:cNvPr>
          <p:cNvCxnSpPr>
            <a:cxnSpLocks/>
          </p:cNvCxnSpPr>
          <p:nvPr/>
        </p:nvCxnSpPr>
        <p:spPr>
          <a:xfrm>
            <a:off x="942275" y="1160580"/>
            <a:ext cx="0" cy="5411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C5802BD-55CD-9847-95A3-B1C0438D9A39}"/>
              </a:ext>
            </a:extLst>
          </p:cNvPr>
          <p:cNvCxnSpPr>
            <a:cxnSpLocks/>
          </p:cNvCxnSpPr>
          <p:nvPr/>
        </p:nvCxnSpPr>
        <p:spPr>
          <a:xfrm>
            <a:off x="942275" y="4273485"/>
            <a:ext cx="1177186"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E389EC-DBF7-7044-8AB3-E630638386B1}"/>
              </a:ext>
            </a:extLst>
          </p:cNvPr>
          <p:cNvCxnSpPr>
            <a:cxnSpLocks/>
          </p:cNvCxnSpPr>
          <p:nvPr/>
        </p:nvCxnSpPr>
        <p:spPr>
          <a:xfrm flipH="1">
            <a:off x="2610939" y="4538336"/>
            <a:ext cx="8623" cy="981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57BAB39-5379-4044-AFA7-8AD3B3725412}"/>
              </a:ext>
            </a:extLst>
          </p:cNvPr>
          <p:cNvCxnSpPr>
            <a:cxnSpLocks/>
          </p:cNvCxnSpPr>
          <p:nvPr/>
        </p:nvCxnSpPr>
        <p:spPr>
          <a:xfrm>
            <a:off x="2609552" y="1701902"/>
            <a:ext cx="0" cy="19585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FDDABD-0B03-6549-8D3E-C1B76F0A1D0E}"/>
              </a:ext>
            </a:extLst>
          </p:cNvPr>
          <p:cNvCxnSpPr>
            <a:cxnSpLocks/>
          </p:cNvCxnSpPr>
          <p:nvPr/>
        </p:nvCxnSpPr>
        <p:spPr>
          <a:xfrm>
            <a:off x="2604399" y="1954627"/>
            <a:ext cx="4822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EB97BE4C-B45F-3E4E-AA3E-110EC680BC56}"/>
              </a:ext>
            </a:extLst>
          </p:cNvPr>
          <p:cNvPicPr>
            <a:picLocks noChangeAspect="1"/>
          </p:cNvPicPr>
          <p:nvPr/>
        </p:nvPicPr>
        <p:blipFill>
          <a:blip r:embed="rId2"/>
          <a:stretch>
            <a:fillRect/>
          </a:stretch>
        </p:blipFill>
        <p:spPr>
          <a:xfrm>
            <a:off x="3075699" y="5206384"/>
            <a:ext cx="914596" cy="609731"/>
          </a:xfrm>
          <a:prstGeom prst="rect">
            <a:avLst/>
          </a:prstGeom>
        </p:spPr>
      </p:pic>
      <p:pic>
        <p:nvPicPr>
          <p:cNvPr id="53" name="Picture 52">
            <a:extLst>
              <a:ext uri="{FF2B5EF4-FFF2-40B4-BE49-F238E27FC236}">
                <a16:creationId xmlns:a16="http://schemas.microsoft.com/office/drawing/2014/main" id="{D0FDEB85-2FF2-CB42-82C0-86EBE942DE12}"/>
              </a:ext>
            </a:extLst>
          </p:cNvPr>
          <p:cNvPicPr>
            <a:picLocks noChangeAspect="1"/>
          </p:cNvPicPr>
          <p:nvPr/>
        </p:nvPicPr>
        <p:blipFill>
          <a:blip r:embed="rId2"/>
          <a:stretch>
            <a:fillRect/>
          </a:stretch>
        </p:blipFill>
        <p:spPr>
          <a:xfrm>
            <a:off x="3076277" y="4271126"/>
            <a:ext cx="914596" cy="609731"/>
          </a:xfrm>
          <a:prstGeom prst="rect">
            <a:avLst/>
          </a:prstGeom>
        </p:spPr>
      </p:pic>
      <p:sp>
        <p:nvSpPr>
          <p:cNvPr id="54" name="TextBox 53">
            <a:extLst>
              <a:ext uri="{FF2B5EF4-FFF2-40B4-BE49-F238E27FC236}">
                <a16:creationId xmlns:a16="http://schemas.microsoft.com/office/drawing/2014/main" id="{FDFB425F-D040-C54D-8307-8B225B124E1F}"/>
              </a:ext>
            </a:extLst>
          </p:cNvPr>
          <p:cNvSpPr txBox="1"/>
          <p:nvPr/>
        </p:nvSpPr>
        <p:spPr>
          <a:xfrm>
            <a:off x="3111595" y="4576686"/>
            <a:ext cx="843960" cy="276999"/>
          </a:xfrm>
          <a:prstGeom prst="rect">
            <a:avLst/>
          </a:prstGeom>
          <a:noFill/>
        </p:spPr>
        <p:txBody>
          <a:bodyPr wrap="square" rtlCol="0">
            <a:spAutoFit/>
          </a:bodyPr>
          <a:lstStyle/>
          <a:p>
            <a:r>
              <a:rPr lang="en-US" sz="1200" dirty="0"/>
              <a:t>processed</a:t>
            </a:r>
          </a:p>
        </p:txBody>
      </p:sp>
      <p:sp>
        <p:nvSpPr>
          <p:cNvPr id="55" name="TextBox 54">
            <a:extLst>
              <a:ext uri="{FF2B5EF4-FFF2-40B4-BE49-F238E27FC236}">
                <a16:creationId xmlns:a16="http://schemas.microsoft.com/office/drawing/2014/main" id="{89F0E607-2B8F-3E48-9176-6B0F2C90DC71}"/>
              </a:ext>
            </a:extLst>
          </p:cNvPr>
          <p:cNvSpPr txBox="1"/>
          <p:nvPr/>
        </p:nvSpPr>
        <p:spPr>
          <a:xfrm>
            <a:off x="3219211" y="5519720"/>
            <a:ext cx="685940" cy="276999"/>
          </a:xfrm>
          <a:prstGeom prst="rect">
            <a:avLst/>
          </a:prstGeom>
          <a:noFill/>
        </p:spPr>
        <p:txBody>
          <a:bodyPr wrap="square" rtlCol="0">
            <a:spAutoFit/>
          </a:bodyPr>
          <a:lstStyle/>
          <a:p>
            <a:r>
              <a:rPr lang="en-US" sz="1200" dirty="0"/>
              <a:t>raw</a:t>
            </a:r>
          </a:p>
        </p:txBody>
      </p:sp>
      <p:sp>
        <p:nvSpPr>
          <p:cNvPr id="60" name="TextBox 59">
            <a:extLst>
              <a:ext uri="{FF2B5EF4-FFF2-40B4-BE49-F238E27FC236}">
                <a16:creationId xmlns:a16="http://schemas.microsoft.com/office/drawing/2014/main" id="{92ECFDEE-D561-2048-A5AB-90EFD6A19B8C}"/>
              </a:ext>
            </a:extLst>
          </p:cNvPr>
          <p:cNvSpPr txBox="1"/>
          <p:nvPr/>
        </p:nvSpPr>
        <p:spPr>
          <a:xfrm>
            <a:off x="3128107" y="2001775"/>
            <a:ext cx="685940" cy="276999"/>
          </a:xfrm>
          <a:prstGeom prst="rect">
            <a:avLst/>
          </a:prstGeom>
          <a:noFill/>
        </p:spPr>
        <p:txBody>
          <a:bodyPr wrap="square" rtlCol="0">
            <a:spAutoFit/>
          </a:bodyPr>
          <a:lstStyle/>
          <a:p>
            <a:r>
              <a:rPr lang="en-US" sz="1200" dirty="0"/>
              <a:t>plots</a:t>
            </a:r>
          </a:p>
        </p:txBody>
      </p:sp>
      <p:graphicFrame>
        <p:nvGraphicFramePr>
          <p:cNvPr id="86" name="Table 85">
            <a:extLst>
              <a:ext uri="{FF2B5EF4-FFF2-40B4-BE49-F238E27FC236}">
                <a16:creationId xmlns:a16="http://schemas.microsoft.com/office/drawing/2014/main" id="{5B52EE0E-0E77-A04D-8628-2583B4966DC0}"/>
              </a:ext>
            </a:extLst>
          </p:cNvPr>
          <p:cNvGraphicFramePr>
            <a:graphicFrameLocks noGrp="1"/>
          </p:cNvGraphicFramePr>
          <p:nvPr>
            <p:extLst>
              <p:ext uri="{D42A27DB-BD31-4B8C-83A1-F6EECF244321}">
                <p14:modId xmlns:p14="http://schemas.microsoft.com/office/powerpoint/2010/main" val="3629487356"/>
              </p:ext>
            </p:extLst>
          </p:nvPr>
        </p:nvGraphicFramePr>
        <p:xfrm>
          <a:off x="3427555" y="6318820"/>
          <a:ext cx="2081022" cy="118592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148161629"/>
                    </a:ext>
                  </a:extLst>
                </a:gridCol>
                <a:gridCol w="1806702">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err="1"/>
                        <a:t>BHmass_pitch.bib</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6965534"/>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KormandyHo2013.pdf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2717820"/>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Lusso2010.pdf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783985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Vertergaard2006.pdf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404324"/>
                  </a:ext>
                </a:extLst>
              </a:tr>
            </a:tbl>
          </a:graphicData>
        </a:graphic>
      </p:graphicFrame>
      <p:graphicFrame>
        <p:nvGraphicFramePr>
          <p:cNvPr id="87" name="Table 86">
            <a:extLst>
              <a:ext uri="{FF2B5EF4-FFF2-40B4-BE49-F238E27FC236}">
                <a16:creationId xmlns:a16="http://schemas.microsoft.com/office/drawing/2014/main" id="{57D2BEBB-5973-2E4B-B2CC-7AEAE1C8FE13}"/>
              </a:ext>
            </a:extLst>
          </p:cNvPr>
          <p:cNvGraphicFramePr>
            <a:graphicFrameLocks noGrp="1"/>
          </p:cNvGraphicFramePr>
          <p:nvPr>
            <p:extLst>
              <p:ext uri="{D42A27DB-BD31-4B8C-83A1-F6EECF244321}">
                <p14:modId xmlns:p14="http://schemas.microsoft.com/office/powerpoint/2010/main" val="4267980870"/>
              </p:ext>
            </p:extLst>
          </p:nvPr>
        </p:nvGraphicFramePr>
        <p:xfrm>
          <a:off x="4221090" y="1912201"/>
          <a:ext cx="2188737" cy="59296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148161629"/>
                    </a:ext>
                  </a:extLst>
                </a:gridCol>
                <a:gridCol w="1914417">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kern="1200" dirty="0" err="1">
                          <a:solidFill>
                            <a:schemeClr val="tx1"/>
                          </a:solidFill>
                          <a:latin typeface="+mn-lt"/>
                          <a:ea typeface="+mn-ea"/>
                          <a:cs typeface="+mn-cs"/>
                        </a:rPr>
                        <a:t>mass_pitchangle_scatter.png</a:t>
                      </a:r>
                      <a:endParaRPr lang="en-US" sz="110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6965534"/>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err="1"/>
                        <a:t>redshift_histogram.png</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2717820"/>
                  </a:ext>
                </a:extLst>
              </a:tr>
            </a:tbl>
          </a:graphicData>
        </a:graphic>
      </p:graphicFrame>
      <p:graphicFrame>
        <p:nvGraphicFramePr>
          <p:cNvPr id="88" name="Table 87">
            <a:extLst>
              <a:ext uri="{FF2B5EF4-FFF2-40B4-BE49-F238E27FC236}">
                <a16:creationId xmlns:a16="http://schemas.microsoft.com/office/drawing/2014/main" id="{2DF589F7-D89D-3E47-A685-EB79AA355AC4}"/>
              </a:ext>
            </a:extLst>
          </p:cNvPr>
          <p:cNvGraphicFramePr>
            <a:graphicFrameLocks noGrp="1"/>
          </p:cNvGraphicFramePr>
          <p:nvPr>
            <p:extLst>
              <p:ext uri="{D42A27DB-BD31-4B8C-83A1-F6EECF244321}">
                <p14:modId xmlns:p14="http://schemas.microsoft.com/office/powerpoint/2010/main" val="1697025356"/>
              </p:ext>
            </p:extLst>
          </p:nvPr>
        </p:nvGraphicFramePr>
        <p:xfrm>
          <a:off x="2672891" y="2474527"/>
          <a:ext cx="1147987" cy="118592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148161629"/>
                    </a:ext>
                  </a:extLst>
                </a:gridCol>
                <a:gridCol w="873667">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2dfft.py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6965534"/>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err="1"/>
                        <a:t>BHmass.py</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2717820"/>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err="1"/>
                        <a:t>results.csv</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783985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err="1"/>
                        <a:t>README.txt</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22694"/>
                  </a:ext>
                </a:extLst>
              </a:tr>
            </a:tbl>
          </a:graphicData>
        </a:graphic>
      </p:graphicFrame>
      <p:graphicFrame>
        <p:nvGraphicFramePr>
          <p:cNvPr id="89" name="Table 88">
            <a:extLst>
              <a:ext uri="{FF2B5EF4-FFF2-40B4-BE49-F238E27FC236}">
                <a16:creationId xmlns:a16="http://schemas.microsoft.com/office/drawing/2014/main" id="{8C79078D-D4CE-1440-BCF1-D2EBF02A8C4E}"/>
              </a:ext>
            </a:extLst>
          </p:cNvPr>
          <p:cNvGraphicFramePr>
            <a:graphicFrameLocks noGrp="1"/>
          </p:cNvGraphicFramePr>
          <p:nvPr>
            <p:extLst>
              <p:ext uri="{D42A27DB-BD31-4B8C-83A1-F6EECF244321}">
                <p14:modId xmlns:p14="http://schemas.microsoft.com/office/powerpoint/2010/main" val="3408052287"/>
              </p:ext>
            </p:extLst>
          </p:nvPr>
        </p:nvGraphicFramePr>
        <p:xfrm>
          <a:off x="6479101" y="5519720"/>
          <a:ext cx="2545541" cy="2075360"/>
        </p:xfrm>
        <a:graphic>
          <a:graphicData uri="http://schemas.openxmlformats.org/drawingml/2006/table">
            <a:tbl>
              <a:tblPr firstRow="1" bandRow="1">
                <a:tableStyleId>{2D5ABB26-0587-4C30-8999-92F81FD0307C}</a:tableStyleId>
              </a:tblPr>
              <a:tblGrid>
                <a:gridCol w="274482">
                  <a:extLst>
                    <a:ext uri="{9D8B030D-6E8A-4147-A177-3AD203B41FA5}">
                      <a16:colId xmlns:a16="http://schemas.microsoft.com/office/drawing/2014/main" val="2148161629"/>
                    </a:ext>
                  </a:extLst>
                </a:gridCol>
                <a:gridCol w="2271059">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20121103_ra179.7dec12.1_g.fits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2717820"/>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20121103_ra179.7dec12.1_r.fits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783985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20121103_ra179.7dec12.1_spec.fits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40432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20121104_ra180.0dec12.1_g.fits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7818482"/>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20121104_ra180.0dec12.1_r.fits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2696086"/>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20121104_ra180.0dec12.1_spec.fits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9106940"/>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err="1"/>
                        <a:t>README.txt</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4048977"/>
                  </a:ext>
                </a:extLst>
              </a:tr>
            </a:tbl>
          </a:graphicData>
        </a:graphic>
      </p:graphicFrame>
      <p:graphicFrame>
        <p:nvGraphicFramePr>
          <p:cNvPr id="90" name="Table 89">
            <a:extLst>
              <a:ext uri="{FF2B5EF4-FFF2-40B4-BE49-F238E27FC236}">
                <a16:creationId xmlns:a16="http://schemas.microsoft.com/office/drawing/2014/main" id="{0B1CCE21-425C-6242-B939-38306D0C64FD}"/>
              </a:ext>
            </a:extLst>
          </p:cNvPr>
          <p:cNvGraphicFramePr>
            <a:graphicFrameLocks noGrp="1"/>
          </p:cNvGraphicFramePr>
          <p:nvPr>
            <p:extLst>
              <p:ext uri="{D42A27DB-BD31-4B8C-83A1-F6EECF244321}">
                <p14:modId xmlns:p14="http://schemas.microsoft.com/office/powerpoint/2010/main" val="1842625946"/>
              </p:ext>
            </p:extLst>
          </p:nvPr>
        </p:nvGraphicFramePr>
        <p:xfrm>
          <a:off x="6479101" y="2778325"/>
          <a:ext cx="2139696" cy="237184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148161629"/>
                    </a:ext>
                  </a:extLst>
                </a:gridCol>
                <a:gridCol w="1865376">
                  <a:extLst>
                    <a:ext uri="{9D8B030D-6E8A-4147-A177-3AD203B41FA5}">
                      <a16:colId xmlns:a16="http://schemas.microsoft.com/office/drawing/2014/main" val="2098796788"/>
                    </a:ext>
                  </a:extLst>
                </a:gridCol>
              </a:tblGrid>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galaxy1_g_crop.fits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265328"/>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galaxy1_r_crop.fits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255567"/>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galaxy1_spec_restframe.fits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750977"/>
                  </a:ext>
                </a:extLst>
              </a:tr>
              <a:tr h="296480">
                <a:tc>
                  <a:txBody>
                    <a:bodyPr/>
                    <a:lstStyle/>
                    <a:p>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r>
                        <a:rPr lang="en-US" sz="1100" dirty="0"/>
                        <a:t>galaxy2_g_crop.fits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53719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galaxy2_r_crop.fits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298979"/>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t>galaxy2_spec_restframe.fits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09236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err="1"/>
                        <a:t>README.txt</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0870984"/>
                  </a:ext>
                </a:extLst>
              </a:tr>
              <a:tr h="296480">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err="1"/>
                        <a:t>README_methods.txt</a:t>
                      </a:r>
                      <a:endParaRPr lang="en-US"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6077960"/>
                  </a:ext>
                </a:extLst>
              </a:tr>
            </a:tbl>
          </a:graphicData>
        </a:graphic>
      </p:graphicFrame>
      <p:cxnSp>
        <p:nvCxnSpPr>
          <p:cNvPr id="91" name="Straight Arrow Connector 90">
            <a:extLst>
              <a:ext uri="{FF2B5EF4-FFF2-40B4-BE49-F238E27FC236}">
                <a16:creationId xmlns:a16="http://schemas.microsoft.com/office/drawing/2014/main" id="{E87358F8-19AF-F448-8003-746D9D6C38B2}"/>
              </a:ext>
            </a:extLst>
          </p:cNvPr>
          <p:cNvCxnSpPr>
            <a:cxnSpLocks/>
          </p:cNvCxnSpPr>
          <p:nvPr/>
        </p:nvCxnSpPr>
        <p:spPr>
          <a:xfrm>
            <a:off x="3955555" y="1954627"/>
            <a:ext cx="195139"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7563C44-CEBA-5144-95EF-43EB065C0C6D}"/>
              </a:ext>
            </a:extLst>
          </p:cNvPr>
          <p:cNvCxnSpPr>
            <a:cxnSpLocks/>
          </p:cNvCxnSpPr>
          <p:nvPr/>
        </p:nvCxnSpPr>
        <p:spPr>
          <a:xfrm>
            <a:off x="4150694" y="1938855"/>
            <a:ext cx="0" cy="588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D24EE5F-93BC-DB41-9FD3-2B47E058E474}"/>
              </a:ext>
            </a:extLst>
          </p:cNvPr>
          <p:cNvCxnSpPr>
            <a:cxnSpLocks/>
          </p:cNvCxnSpPr>
          <p:nvPr/>
        </p:nvCxnSpPr>
        <p:spPr>
          <a:xfrm>
            <a:off x="3020805" y="6572156"/>
            <a:ext cx="328880"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9EDCF86-09D4-9546-B238-263858C1541A}"/>
              </a:ext>
            </a:extLst>
          </p:cNvPr>
          <p:cNvCxnSpPr>
            <a:cxnSpLocks/>
          </p:cNvCxnSpPr>
          <p:nvPr/>
        </p:nvCxnSpPr>
        <p:spPr>
          <a:xfrm>
            <a:off x="3348307" y="6562716"/>
            <a:ext cx="0" cy="942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BD49C5C-F192-F044-8892-28890E82F14A}"/>
              </a:ext>
            </a:extLst>
          </p:cNvPr>
          <p:cNvCxnSpPr>
            <a:cxnSpLocks/>
            <a:endCxn id="53" idx="1"/>
          </p:cNvCxnSpPr>
          <p:nvPr/>
        </p:nvCxnSpPr>
        <p:spPr>
          <a:xfrm>
            <a:off x="2611044" y="4575992"/>
            <a:ext cx="4652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0230086-947E-7845-8941-420C5D9FBE76}"/>
              </a:ext>
            </a:extLst>
          </p:cNvPr>
          <p:cNvCxnSpPr>
            <a:cxnSpLocks/>
          </p:cNvCxnSpPr>
          <p:nvPr/>
        </p:nvCxnSpPr>
        <p:spPr>
          <a:xfrm>
            <a:off x="2604399" y="5511249"/>
            <a:ext cx="44927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27D0E5E-7730-D445-A50D-FB53D4053530}"/>
              </a:ext>
            </a:extLst>
          </p:cNvPr>
          <p:cNvCxnSpPr>
            <a:cxnSpLocks/>
          </p:cNvCxnSpPr>
          <p:nvPr/>
        </p:nvCxnSpPr>
        <p:spPr>
          <a:xfrm>
            <a:off x="3919781" y="4632896"/>
            <a:ext cx="2490046"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ABD1244-6A81-1747-B44C-3BE147257DA5}"/>
              </a:ext>
            </a:extLst>
          </p:cNvPr>
          <p:cNvCxnSpPr>
            <a:cxnSpLocks/>
          </p:cNvCxnSpPr>
          <p:nvPr/>
        </p:nvCxnSpPr>
        <p:spPr>
          <a:xfrm>
            <a:off x="3944907" y="5519720"/>
            <a:ext cx="246354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476C4180-848D-A744-9BA5-7DE40DF736D9}"/>
              </a:ext>
            </a:extLst>
          </p:cNvPr>
          <p:cNvCxnSpPr>
            <a:cxnSpLocks/>
          </p:cNvCxnSpPr>
          <p:nvPr/>
        </p:nvCxnSpPr>
        <p:spPr>
          <a:xfrm>
            <a:off x="942275" y="1441439"/>
            <a:ext cx="1177186"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9EF8B2A-F40E-D343-BD65-76EA5BC5F2E2}"/>
              </a:ext>
            </a:extLst>
          </p:cNvPr>
          <p:cNvCxnSpPr>
            <a:cxnSpLocks/>
          </p:cNvCxnSpPr>
          <p:nvPr/>
        </p:nvCxnSpPr>
        <p:spPr>
          <a:xfrm>
            <a:off x="942275" y="6562716"/>
            <a:ext cx="1177186"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1738C38-DB23-1F48-BA04-4B317F562ED1}"/>
              </a:ext>
            </a:extLst>
          </p:cNvPr>
          <p:cNvCxnSpPr>
            <a:cxnSpLocks/>
          </p:cNvCxnSpPr>
          <p:nvPr/>
        </p:nvCxnSpPr>
        <p:spPr>
          <a:xfrm>
            <a:off x="6395197" y="5519720"/>
            <a:ext cx="0" cy="20596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09AD039-A2EA-D045-B5F4-9A9F34BE998A}"/>
              </a:ext>
            </a:extLst>
          </p:cNvPr>
          <p:cNvCxnSpPr>
            <a:cxnSpLocks/>
          </p:cNvCxnSpPr>
          <p:nvPr/>
        </p:nvCxnSpPr>
        <p:spPr>
          <a:xfrm>
            <a:off x="6426170" y="2778325"/>
            <a:ext cx="0" cy="2381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060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TotalTime>
  <Words>412</Words>
  <Application>Microsoft Macintosh PowerPoint</Application>
  <PresentationFormat>Custom</PresentationFormat>
  <Paragraphs>62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Cordia New</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Schilling, Amanda B.</dc:creator>
  <cp:lastModifiedBy>Schilling, Amanda B.</cp:lastModifiedBy>
  <cp:revision>49</cp:revision>
  <cp:lastPrinted>2019-02-08T18:40:08Z</cp:lastPrinted>
  <dcterms:created xsi:type="dcterms:W3CDTF">2019-02-06T15:05:55Z</dcterms:created>
  <dcterms:modified xsi:type="dcterms:W3CDTF">2019-02-08T20:43:40Z</dcterms:modified>
</cp:coreProperties>
</file>