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65" r:id="rId2"/>
    <p:sldId id="257" r:id="rId3"/>
    <p:sldId id="258" r:id="rId4"/>
    <p:sldId id="268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1731"/>
    <a:srgbClr val="8D1732"/>
    <a:srgbClr val="94C893"/>
    <a:srgbClr val="000000"/>
    <a:srgbClr val="D8E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45"/>
    <p:restoredTop sz="78336" autoAdjust="0"/>
  </p:normalViewPr>
  <p:slideViewPr>
    <p:cSldViewPr snapToGrid="0" snapToObjects="1">
      <p:cViewPr varScale="1">
        <p:scale>
          <a:sx n="60" d="100"/>
          <a:sy n="60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F2E90-ADBE-4A8F-94CF-5080E31CF9E0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5E012-3AE5-4235-A8FD-B058E4C19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8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Everyone answered yes or did not answer (there</a:t>
            </a:r>
            <a:r>
              <a:rPr lang="en-US" baseline="0" dirty="0" smtClean="0"/>
              <a:t> were not any “no” answers to these questions).  We appear to be hitting our target of helping people with data-related skills.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5E012-3AE5-4235-A8FD-B058E4C193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97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Emails are effective, flyers less</a:t>
            </a:r>
            <a:r>
              <a:rPr lang="en-US" baseline="0" dirty="0" smtClean="0"/>
              <a:t> so.</a:t>
            </a:r>
          </a:p>
          <a:p>
            <a:r>
              <a:rPr lang="en-US" baseline="0" dirty="0" smtClean="0"/>
              <a:t>Caveats: Pre-registered doesn’t mean they attended; this is from registration.  Walk-ins are from attendees only.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5E012-3AE5-4235-A8FD-B058E4C193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word clouds show all responses</a:t>
            </a:r>
            <a:r>
              <a:rPr lang="en-US" baseline="0" dirty="0" smtClean="0"/>
              <a:t> with stop words removed.</a:t>
            </a:r>
          </a:p>
          <a:p>
            <a:r>
              <a:rPr lang="en-US" dirty="0" smtClean="0"/>
              <a:t>Liaisons and</a:t>
            </a:r>
            <a:r>
              <a:rPr lang="en-US" baseline="0" dirty="0" smtClean="0"/>
              <a:t> social media appear important for pre-registrations, and potentially libraries emails and/or word of mouth for walk-ins.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5E012-3AE5-4235-A8FD-B058E4C193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04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4220B2-C771-AE4F-8FE7-EB11078544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013"/>
          <a:stretch/>
        </p:blipFill>
        <p:spPr>
          <a:xfrm>
            <a:off x="0" y="-1"/>
            <a:ext cx="12192000" cy="599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0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Text Placeholder 2">
            <a:extLst>
              <a:ext uri="{FF2B5EF4-FFF2-40B4-BE49-F238E27FC236}">
                <a16:creationId xmlns:a16="http://schemas.microsoft.com/office/drawing/2014/main" id="{A1E63992-3678-4440-AC42-4DA11D3FBD47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600201"/>
            <a:ext cx="10972800" cy="4159800"/>
          </a:xfrm>
          <a:prstGeom prst="rect">
            <a:avLst/>
          </a:prstGeom>
        </p:spPr>
        <p:txBody>
          <a:bodyPr vert="eaVert">
            <a:normAutofit/>
          </a:bodyPr>
          <a:lstStyle>
            <a:lvl1pPr marL="228600" indent="-228600">
              <a:buClr>
                <a:srgbClr val="8E1731"/>
              </a:buClr>
              <a:buFont typeface="Wingdings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SzPct val="60000"/>
              <a:buFont typeface="Courier New" panose="02070309020205020404" pitchFamily="49" charset="0"/>
              <a:buChar char="o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60000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SzPct val="35000"/>
              <a:buFont typeface="Courier New" panose="02070309020205020404" pitchFamily="49" charset="0"/>
              <a:buChar char="o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32">
            <a:extLst>
              <a:ext uri="{FF2B5EF4-FFF2-40B4-BE49-F238E27FC236}">
                <a16:creationId xmlns:a16="http://schemas.microsoft.com/office/drawing/2014/main" id="{99EAABD5-A2BE-4C45-ADAD-C05B74CA4F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7326913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AAB0CA-5B98-4C42-98D9-2D3A354B3B9D}"/>
              </a:ext>
            </a:extLst>
          </p:cNvPr>
          <p:cNvGrpSpPr/>
          <p:nvPr userDrawn="1"/>
        </p:nvGrpSpPr>
        <p:grpSpPr>
          <a:xfrm>
            <a:off x="11235229" y="643095"/>
            <a:ext cx="956771" cy="570834"/>
            <a:chOff x="11235229" y="643095"/>
            <a:chExt cx="956771" cy="57083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7914A7B-A442-5043-BB9D-3CD963C42E3F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16" name="Round Diagonal Corner Rectangle 15">
                <a:extLst>
                  <a:ext uri="{FF2B5EF4-FFF2-40B4-BE49-F238E27FC236}">
                    <a16:creationId xmlns:a16="http://schemas.microsoft.com/office/drawing/2014/main" id="{BA6BC723-8099-ED43-B0F0-E4FC981BD51C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ound Diagonal Corner Rectangle 16">
                <a:extLst>
                  <a:ext uri="{FF2B5EF4-FFF2-40B4-BE49-F238E27FC236}">
                    <a16:creationId xmlns:a16="http://schemas.microsoft.com/office/drawing/2014/main" id="{2EC75C5A-889A-F444-B654-D78203924767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 Diagonal Corner Rectangle 17">
                <a:extLst>
                  <a:ext uri="{FF2B5EF4-FFF2-40B4-BE49-F238E27FC236}">
                    <a16:creationId xmlns:a16="http://schemas.microsoft.com/office/drawing/2014/main" id="{4FA9DE38-4414-DE47-B178-AFBA0370262E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2D7010-42CD-0046-98BE-A98FAE62D111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052FBCA-23ED-0D49-9E03-E3C66D176FDC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847BDCB-8841-4E47-9085-58397A220DC0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2" name="Round Diagonal Corner Rectangle 21">
                <a:extLst>
                  <a:ext uri="{FF2B5EF4-FFF2-40B4-BE49-F238E27FC236}">
                    <a16:creationId xmlns:a16="http://schemas.microsoft.com/office/drawing/2014/main" id="{29CAAB8B-26C9-C943-A950-BA9E40F83300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ound Diagonal Corner Rectangle 22">
                <a:extLst>
                  <a:ext uri="{FF2B5EF4-FFF2-40B4-BE49-F238E27FC236}">
                    <a16:creationId xmlns:a16="http://schemas.microsoft.com/office/drawing/2014/main" id="{0A3250A1-1D86-2F46-92D6-881AE7D93D9E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 Diagonal Corner Rectangle 23">
                <a:extLst>
                  <a:ext uri="{FF2B5EF4-FFF2-40B4-BE49-F238E27FC236}">
                    <a16:creationId xmlns:a16="http://schemas.microsoft.com/office/drawing/2014/main" id="{1D819073-1129-0C46-8830-CAC821999C0D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D7932E-CA18-CA46-8A0A-DD42D6C2C29C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925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Vertical Title 1">
            <a:extLst>
              <a:ext uri="{FF2B5EF4-FFF2-40B4-BE49-F238E27FC236}">
                <a16:creationId xmlns:a16="http://schemas.microsoft.com/office/drawing/2014/main" id="{4945D1F3-6DA7-944D-8F98-EBE1BD9F8916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49"/>
            <a:ext cx="2743200" cy="5470963"/>
          </a:xfrm>
          <a:prstGeom prst="rect">
            <a:avLst/>
          </a:prstGeom>
        </p:spPr>
        <p:txBody>
          <a:bodyPr vert="eaVert" anchor="ctr"/>
          <a:lstStyle>
            <a:lvl1pPr algn="ctr">
              <a:defRPr sz="3600" b="1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16" name="Vertical Text Placeholder 2">
            <a:extLst>
              <a:ext uri="{FF2B5EF4-FFF2-40B4-BE49-F238E27FC236}">
                <a16:creationId xmlns:a16="http://schemas.microsoft.com/office/drawing/2014/main" id="{60726F8C-00A6-2849-B537-77354CFD139E}"/>
              </a:ext>
            </a:extLst>
          </p:cNvPr>
          <p:cNvSpPr>
            <a:spLocks noGrp="1"/>
          </p:cNvSpPr>
          <p:nvPr>
            <p:ph type="body" orient="vert" idx="10" hasCustomPrompt="1"/>
          </p:nvPr>
        </p:nvSpPr>
        <p:spPr>
          <a:xfrm>
            <a:off x="488272" y="274639"/>
            <a:ext cx="8147728" cy="5479840"/>
          </a:xfrm>
          <a:prstGeom prst="rect">
            <a:avLst/>
          </a:prstGeom>
        </p:spPr>
        <p:txBody>
          <a:bodyPr vert="eaVert">
            <a:normAutofit/>
          </a:bodyPr>
          <a:lstStyle>
            <a:lvl1pPr marL="228600" indent="-228600">
              <a:buClr>
                <a:srgbClr val="8E1731"/>
              </a:buClr>
              <a:buFont typeface="Wingdings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SzPct val="60000"/>
              <a:buFont typeface="Courier New" panose="02070309020205020404" pitchFamily="49" charset="0"/>
              <a:buChar char="o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60000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SzPct val="35000"/>
              <a:buFont typeface="Courier New" panose="02070309020205020404" pitchFamily="49" charset="0"/>
              <a:buChar char="o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80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C8F5E46-07F9-DB42-81C2-3FECCFDD7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123702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32">
            <a:extLst>
              <a:ext uri="{FF2B5EF4-FFF2-40B4-BE49-F238E27FC236}">
                <a16:creationId xmlns:a16="http://schemas.microsoft.com/office/drawing/2014/main" id="{C3003C1E-896F-1648-9F73-CBBDC3A58F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7326913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8F3EB3-EF9B-A440-9832-A1BB2ADC4904}"/>
              </a:ext>
            </a:extLst>
          </p:cNvPr>
          <p:cNvGrpSpPr/>
          <p:nvPr userDrawn="1"/>
        </p:nvGrpSpPr>
        <p:grpSpPr>
          <a:xfrm>
            <a:off x="11235229" y="643095"/>
            <a:ext cx="956771" cy="570834"/>
            <a:chOff x="11235229" y="643095"/>
            <a:chExt cx="956771" cy="57083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E161901-976D-5E4C-8EDD-A69224CE8BAC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13" name="Round Diagonal Corner Rectangle 12">
                <a:extLst>
                  <a:ext uri="{FF2B5EF4-FFF2-40B4-BE49-F238E27FC236}">
                    <a16:creationId xmlns:a16="http://schemas.microsoft.com/office/drawing/2014/main" id="{9DA2D972-B16A-7C49-A334-68657373855B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ound Diagonal Corner Rectangle 13">
                <a:extLst>
                  <a:ext uri="{FF2B5EF4-FFF2-40B4-BE49-F238E27FC236}">
                    <a16:creationId xmlns:a16="http://schemas.microsoft.com/office/drawing/2014/main" id="{7D9F0ADE-2ADC-2E48-86F9-42C5D3BC2189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 Diagonal Corner Rectangle 14">
                <a:extLst>
                  <a:ext uri="{FF2B5EF4-FFF2-40B4-BE49-F238E27FC236}">
                    <a16:creationId xmlns:a16="http://schemas.microsoft.com/office/drawing/2014/main" id="{4F2BBAC9-ABFA-EB41-91B3-1B1A520842A1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2EFAD7B-FD4C-3A47-A7A1-A848B53351D9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EF07A1-4BD8-6244-B400-B5B1F5A8EF9E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4724DBB-0E25-8A46-800A-863F2CBCC4B5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1" name="Round Diagonal Corner Rectangle 20">
                <a:extLst>
                  <a:ext uri="{FF2B5EF4-FFF2-40B4-BE49-F238E27FC236}">
                    <a16:creationId xmlns:a16="http://schemas.microsoft.com/office/drawing/2014/main" id="{DBC9A81C-D9DC-734D-A2CC-C86D085044D9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ound Diagonal Corner Rectangle 21">
                <a:extLst>
                  <a:ext uri="{FF2B5EF4-FFF2-40B4-BE49-F238E27FC236}">
                    <a16:creationId xmlns:a16="http://schemas.microsoft.com/office/drawing/2014/main" id="{4FC26E3F-79CA-2948-A5E2-D0D339A1D5C8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Diagonal Corner Rectangle 22">
                <a:extLst>
                  <a:ext uri="{FF2B5EF4-FFF2-40B4-BE49-F238E27FC236}">
                    <a16:creationId xmlns:a16="http://schemas.microsoft.com/office/drawing/2014/main" id="{FE95BC62-B0BA-0644-9423-E377CE796AD6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0F62647-526E-844D-872A-10B47AD363C7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556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B337E16B-11F9-6546-B5F6-70BABE1AB4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3084" y="4406911"/>
            <a:ext cx="10363200" cy="136207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600" b="1" cap="all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C46F90AA-DA2A-5C43-BA38-54DFC74F5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5pPr>
            <a:lvl6pPr marL="1714414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6pPr>
            <a:lvl7pPr marL="2057298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8pPr>
            <a:lvl9pPr marL="2743062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93175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F43EEB6-89B0-834D-BF97-E4A9B625C9D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4062" y="1600201"/>
            <a:ext cx="5384800" cy="4123702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SzPct val="60000"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SzPct val="60000"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53049F9-4598-FF4D-BA84-F66C4EB7B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8400" y="1600201"/>
            <a:ext cx="5334000" cy="4123702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SzPct val="60000"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SzPct val="60000"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Title 32">
            <a:extLst>
              <a:ext uri="{FF2B5EF4-FFF2-40B4-BE49-F238E27FC236}">
                <a16:creationId xmlns:a16="http://schemas.microsoft.com/office/drawing/2014/main" id="{60E634AB-BC03-6447-9FC7-2ED4A3CC47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7326913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B24D15-87C4-4746-A2B4-54C0E01F47EF}"/>
              </a:ext>
            </a:extLst>
          </p:cNvPr>
          <p:cNvGrpSpPr/>
          <p:nvPr userDrawn="1"/>
        </p:nvGrpSpPr>
        <p:grpSpPr>
          <a:xfrm>
            <a:off x="11235229" y="643095"/>
            <a:ext cx="956771" cy="570834"/>
            <a:chOff x="11235229" y="643095"/>
            <a:chExt cx="956771" cy="57083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8A57BC3-457D-6047-BA50-517265ADABE1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17" name="Round Diagonal Corner Rectangle 16">
                <a:extLst>
                  <a:ext uri="{FF2B5EF4-FFF2-40B4-BE49-F238E27FC236}">
                    <a16:creationId xmlns:a16="http://schemas.microsoft.com/office/drawing/2014/main" id="{B6053FB0-9E38-1547-8128-C747FA173625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ound Diagonal Corner Rectangle 19">
                <a:extLst>
                  <a:ext uri="{FF2B5EF4-FFF2-40B4-BE49-F238E27FC236}">
                    <a16:creationId xmlns:a16="http://schemas.microsoft.com/office/drawing/2014/main" id="{E9AAD96A-8E3A-1948-9A4E-5DD957FEFD25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 Diagonal Corner Rectangle 20">
                <a:extLst>
                  <a:ext uri="{FF2B5EF4-FFF2-40B4-BE49-F238E27FC236}">
                    <a16:creationId xmlns:a16="http://schemas.microsoft.com/office/drawing/2014/main" id="{5AF33F87-5ECD-F944-9EBF-85F6631ED657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356A71B-D49B-144E-9313-8AE3BBB5C292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F032AEF-8BBB-6D40-B2D4-EB9FFFF5B2EC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26CE490-125F-9048-813F-178BE8E179F3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5" name="Round Diagonal Corner Rectangle 24">
                <a:extLst>
                  <a:ext uri="{FF2B5EF4-FFF2-40B4-BE49-F238E27FC236}">
                    <a16:creationId xmlns:a16="http://schemas.microsoft.com/office/drawing/2014/main" id="{5ED419BB-9B74-7941-AC6A-ADF425BE35B4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ound Diagonal Corner Rectangle 25">
                <a:extLst>
                  <a:ext uri="{FF2B5EF4-FFF2-40B4-BE49-F238E27FC236}">
                    <a16:creationId xmlns:a16="http://schemas.microsoft.com/office/drawing/2014/main" id="{1454FFEE-4148-5E4D-8D6D-848E2081CF8A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 Diagonal Corner Rectangle 26">
                <a:extLst>
                  <a:ext uri="{FF2B5EF4-FFF2-40B4-BE49-F238E27FC236}">
                    <a16:creationId xmlns:a16="http://schemas.microsoft.com/office/drawing/2014/main" id="{B18CE487-85A5-9040-BF6D-01DC3956A7ED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0E96D9-FF2B-F846-A6EA-3CE4CBC40D1F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587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52395DC-C0AE-DF49-85D2-A28C7C41E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1500" b="1"/>
            </a:lvl2pPr>
            <a:lvl3pPr marL="685766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8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2" indent="0">
              <a:buNone/>
              <a:defRPr sz="12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94BF3C8-8610-584B-AAA9-8893AB7D0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1500" b="1"/>
            </a:lvl2pPr>
            <a:lvl3pPr marL="685766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8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2" indent="0">
              <a:buNone/>
              <a:defRPr sz="12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E64896E-2AF1-F448-92A3-853AE07FEBF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09600" y="2208741"/>
            <a:ext cx="5386917" cy="3549028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SzPct val="60000"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517C657-E305-2D43-978C-537FCD037E73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194436" y="2208741"/>
            <a:ext cx="5387971" cy="3549028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SzPct val="60000"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itle 32">
            <a:extLst>
              <a:ext uri="{FF2B5EF4-FFF2-40B4-BE49-F238E27FC236}">
                <a16:creationId xmlns:a16="http://schemas.microsoft.com/office/drawing/2014/main" id="{53E3DB66-25D7-BD44-A1C3-6B8C17D6C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7326913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6ECD406-DFBA-3B4F-A57D-4325A2177EBC}"/>
              </a:ext>
            </a:extLst>
          </p:cNvPr>
          <p:cNvGrpSpPr/>
          <p:nvPr userDrawn="1"/>
        </p:nvGrpSpPr>
        <p:grpSpPr>
          <a:xfrm>
            <a:off x="11235229" y="643095"/>
            <a:ext cx="956771" cy="570834"/>
            <a:chOff x="11235229" y="643095"/>
            <a:chExt cx="956771" cy="57083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5E752EA-FA99-7A43-8CA4-7519B5BA8AF9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1" name="Round Diagonal Corner Rectangle 20">
                <a:extLst>
                  <a:ext uri="{FF2B5EF4-FFF2-40B4-BE49-F238E27FC236}">
                    <a16:creationId xmlns:a16="http://schemas.microsoft.com/office/drawing/2014/main" id="{64B5EE01-A6E7-954A-A8D2-4A3868953FF6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ound Diagonal Corner Rectangle 21">
                <a:extLst>
                  <a:ext uri="{FF2B5EF4-FFF2-40B4-BE49-F238E27FC236}">
                    <a16:creationId xmlns:a16="http://schemas.microsoft.com/office/drawing/2014/main" id="{FE2900F7-DA15-0C4F-A1BA-701C0D6C3080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Diagonal Corner Rectangle 22">
                <a:extLst>
                  <a:ext uri="{FF2B5EF4-FFF2-40B4-BE49-F238E27FC236}">
                    <a16:creationId xmlns:a16="http://schemas.microsoft.com/office/drawing/2014/main" id="{75019066-163A-A144-8BB3-440C4A1358E6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AD5E1B4-53C2-3648-96FC-F49194602B9A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B7E670-8956-D047-9700-DB410D2390DF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0150FD8-811E-DE46-9EC2-056855D972D6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7" name="Round Diagonal Corner Rectangle 26">
                <a:extLst>
                  <a:ext uri="{FF2B5EF4-FFF2-40B4-BE49-F238E27FC236}">
                    <a16:creationId xmlns:a16="http://schemas.microsoft.com/office/drawing/2014/main" id="{E8A80DCB-24D5-2945-8728-51AECA9F9C6E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ound Diagonal Corner Rectangle 27">
                <a:extLst>
                  <a:ext uri="{FF2B5EF4-FFF2-40B4-BE49-F238E27FC236}">
                    <a16:creationId xmlns:a16="http://schemas.microsoft.com/office/drawing/2014/main" id="{AC5A86DD-33DC-234F-9E39-963FEA3290ED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 Diagonal Corner Rectangle 28">
                <a:extLst>
                  <a:ext uri="{FF2B5EF4-FFF2-40B4-BE49-F238E27FC236}">
                    <a16:creationId xmlns:a16="http://schemas.microsoft.com/office/drawing/2014/main" id="{23006AD9-A904-FD44-A40F-739D0064373B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708B6D6-287E-9E4B-B1BC-FC1846C18C79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287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2">
            <a:extLst>
              <a:ext uri="{FF2B5EF4-FFF2-40B4-BE49-F238E27FC236}">
                <a16:creationId xmlns:a16="http://schemas.microsoft.com/office/drawing/2014/main" id="{0089BF0D-90E8-0644-B68A-54651CFF1D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7326913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2EBB74-7ECC-4E4B-AB18-0D9009247AF5}"/>
              </a:ext>
            </a:extLst>
          </p:cNvPr>
          <p:cNvGrpSpPr/>
          <p:nvPr userDrawn="1"/>
        </p:nvGrpSpPr>
        <p:grpSpPr>
          <a:xfrm>
            <a:off x="11235229" y="643095"/>
            <a:ext cx="956771" cy="570834"/>
            <a:chOff x="11235229" y="643095"/>
            <a:chExt cx="956771" cy="57083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8C13478-BE83-CD40-9562-215DC6CC1173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15" name="Round Diagonal Corner Rectangle 14">
                <a:extLst>
                  <a:ext uri="{FF2B5EF4-FFF2-40B4-BE49-F238E27FC236}">
                    <a16:creationId xmlns:a16="http://schemas.microsoft.com/office/drawing/2014/main" id="{0E22A286-31C7-C644-A4E9-55205188B25E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ound Diagonal Corner Rectangle 15">
                <a:extLst>
                  <a:ext uri="{FF2B5EF4-FFF2-40B4-BE49-F238E27FC236}">
                    <a16:creationId xmlns:a16="http://schemas.microsoft.com/office/drawing/2014/main" id="{5D4AD4DD-DAA2-1A41-A966-26324061CA85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 Diagonal Corner Rectangle 16">
                <a:extLst>
                  <a:ext uri="{FF2B5EF4-FFF2-40B4-BE49-F238E27FC236}">
                    <a16:creationId xmlns:a16="http://schemas.microsoft.com/office/drawing/2014/main" id="{EFA87F12-CCE3-E140-B8AD-A2ABA7036ED0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3D35C4-1A47-944F-B41F-DABB6E25D42A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1B21ED-3EC1-4B43-9254-8B3887A4344D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5AB4B1A-EF07-774F-A85F-CBBA5F43E2A7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1" name="Round Diagonal Corner Rectangle 20">
                <a:extLst>
                  <a:ext uri="{FF2B5EF4-FFF2-40B4-BE49-F238E27FC236}">
                    <a16:creationId xmlns:a16="http://schemas.microsoft.com/office/drawing/2014/main" id="{DF5CF3FE-6C97-6045-9AA9-65DD11DE96B7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ound Diagonal Corner Rectangle 21">
                <a:extLst>
                  <a:ext uri="{FF2B5EF4-FFF2-40B4-BE49-F238E27FC236}">
                    <a16:creationId xmlns:a16="http://schemas.microsoft.com/office/drawing/2014/main" id="{D6B96F73-A486-DE4B-B698-1D885CF567ED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Diagonal Corner Rectangle 22">
                <a:extLst>
                  <a:ext uri="{FF2B5EF4-FFF2-40B4-BE49-F238E27FC236}">
                    <a16:creationId xmlns:a16="http://schemas.microsoft.com/office/drawing/2014/main" id="{E61192A4-05B1-C349-8939-F3AE373B649D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ABF3DCA-FE0A-F646-B5C3-4AA0EA54AC40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157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433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91B840E-5053-784E-BB17-EDE2DA1F4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1589037"/>
            <a:ext cx="4526400" cy="41349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900"/>
            </a:lvl2pPr>
            <a:lvl3pPr marL="685766" indent="0">
              <a:buNone/>
              <a:defRPr sz="751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4" indent="0">
              <a:buNone/>
              <a:defRPr sz="675"/>
            </a:lvl6pPr>
            <a:lvl7pPr marL="2057298" indent="0">
              <a:buNone/>
              <a:defRPr sz="675"/>
            </a:lvl7pPr>
            <a:lvl8pPr marL="2400180" indent="0">
              <a:buNone/>
              <a:defRPr sz="675"/>
            </a:lvl8pPr>
            <a:lvl9pPr marL="2743062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522A3B6-DB20-8945-AFE9-192B72B02B9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251170" y="648170"/>
            <a:ext cx="6360000" cy="5115691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32">
            <a:extLst>
              <a:ext uri="{FF2B5EF4-FFF2-40B4-BE49-F238E27FC236}">
                <a16:creationId xmlns:a16="http://schemas.microsoft.com/office/drawing/2014/main" id="{E11F9DAF-F188-BB47-A163-E562D104D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3965741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CF574B-C933-E841-AF5B-311045DB39BE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37C562C-E9FF-804F-AC2C-5E42FBFCFDEE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1" name="Round Diagonal Corner Rectangle 20">
                <a:extLst>
                  <a:ext uri="{FF2B5EF4-FFF2-40B4-BE49-F238E27FC236}">
                    <a16:creationId xmlns:a16="http://schemas.microsoft.com/office/drawing/2014/main" id="{DE981BEF-CE55-464A-8D36-902EA4CB7AFE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ound Diagonal Corner Rectangle 21">
                <a:extLst>
                  <a:ext uri="{FF2B5EF4-FFF2-40B4-BE49-F238E27FC236}">
                    <a16:creationId xmlns:a16="http://schemas.microsoft.com/office/drawing/2014/main" id="{87B81E55-7C50-9442-BF22-FD96A12C12A6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Diagonal Corner Rectangle 22">
                <a:extLst>
                  <a:ext uri="{FF2B5EF4-FFF2-40B4-BE49-F238E27FC236}">
                    <a16:creationId xmlns:a16="http://schemas.microsoft.com/office/drawing/2014/main" id="{953601EC-E644-5E4F-AD83-8D754030E028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A93746B-7680-034F-B4E8-93209A7B676B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165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86AE9DD-7A3E-9C4D-B1FB-A15437397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9717" y="4579200"/>
            <a:ext cx="7315200" cy="5760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6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526FFF07-DD61-A44C-B8FC-07402D492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389717" y="612786"/>
            <a:ext cx="7315200" cy="38152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7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4" indent="0">
              <a:buNone/>
              <a:defRPr sz="1500"/>
            </a:lvl6pPr>
            <a:lvl7pPr marL="2057298" indent="0">
              <a:buNone/>
              <a:defRPr sz="1500"/>
            </a:lvl7pPr>
            <a:lvl8pPr marL="2400180" indent="0">
              <a:buNone/>
              <a:defRPr sz="1500"/>
            </a:lvl8pPr>
            <a:lvl9pPr marL="2743062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A3F1D29-D57F-A740-8200-A739224EA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89717" y="5155200"/>
            <a:ext cx="7315200" cy="489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900"/>
            </a:lvl2pPr>
            <a:lvl3pPr marL="685766" indent="0">
              <a:buNone/>
              <a:defRPr sz="751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4" indent="0">
              <a:buNone/>
              <a:defRPr sz="675"/>
            </a:lvl6pPr>
            <a:lvl7pPr marL="2057298" indent="0">
              <a:buNone/>
              <a:defRPr sz="675"/>
            </a:lvl7pPr>
            <a:lvl8pPr marL="2400180" indent="0">
              <a:buNone/>
              <a:defRPr sz="675"/>
            </a:lvl8pPr>
            <a:lvl9pPr marL="2743062" indent="0">
              <a:buNone/>
              <a:defRPr sz="675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81238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C1BFACB5-E228-5348-AAB6-2EF9FB68EA87}"/>
              </a:ext>
            </a:extLst>
          </p:cNvPr>
          <p:cNvSpPr txBox="1"/>
          <p:nvPr userDrawn="1"/>
        </p:nvSpPr>
        <p:spPr>
          <a:xfrm>
            <a:off x="8527355" y="6171276"/>
            <a:ext cx="3413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200" b="1" i="1" kern="1200" dirty="0">
                <a:solidFill>
                  <a:srgbClr val="8E1731"/>
                </a:solidFill>
                <a:effectLst/>
                <a:latin typeface="+mn-lt"/>
                <a:ea typeface="+mn-ea"/>
                <a:cs typeface="+mn-cs"/>
              </a:rPr>
              <a:t>Forge the future, Sooner, at the</a:t>
            </a:r>
            <a:endParaRPr lang="en-US" sz="1200" b="1" i="0" kern="1200" dirty="0">
              <a:solidFill>
                <a:srgbClr val="8E173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1" kern="1200" dirty="0">
                <a:solidFill>
                  <a:srgbClr val="8E1731"/>
                </a:solidFill>
                <a:effectLst/>
                <a:latin typeface="+mn-lt"/>
                <a:ea typeface="+mn-ea"/>
                <a:cs typeface="+mn-cs"/>
              </a:rPr>
              <a:t>intellectual crossroads of the university</a:t>
            </a:r>
            <a:endParaRPr lang="en-US" sz="1200" b="1" i="0" kern="1200" dirty="0">
              <a:solidFill>
                <a:srgbClr val="8E173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8C6D75E-6122-DB41-913C-4D388A5F619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51472" y="6028325"/>
            <a:ext cx="2990273" cy="74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2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1" r:id="rId3"/>
    <p:sldLayoutId id="2147483663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318C8198-7484-4040-9D03-425448E3ED98}"/>
              </a:ext>
            </a:extLst>
          </p:cNvPr>
          <p:cNvSpPr txBox="1">
            <a:spLocks/>
          </p:cNvSpPr>
          <p:nvPr/>
        </p:nvSpPr>
        <p:spPr>
          <a:xfrm>
            <a:off x="3590705" y="2715552"/>
            <a:ext cx="6259148" cy="562544"/>
          </a:xfrm>
          <a:prstGeom prst="rect">
            <a:avLst/>
          </a:prstGeom>
          <a:effectLst>
            <a:outerShdw blurRad="63500" sx="111000" sy="111000" algn="ctr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DAVIS Workshops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FD027FB-44D6-2A4B-A570-CBB529F6D973}"/>
              </a:ext>
            </a:extLst>
          </p:cNvPr>
          <p:cNvSpPr txBox="1">
            <a:spLocks/>
          </p:cNvSpPr>
          <p:nvPr/>
        </p:nvSpPr>
        <p:spPr>
          <a:xfrm>
            <a:off x="1604211" y="3340088"/>
            <a:ext cx="8726905" cy="519545"/>
          </a:xfrm>
          <a:prstGeom prst="rect">
            <a:avLst/>
          </a:prstGeom>
          <a:effectLst>
            <a:outerShdw blurRad="63500" sx="111000" sy="111000" algn="ctr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Prepared with data as of March 20, 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11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4">
            <a:extLst>
              <a:ext uri="{FF2B5EF4-FFF2-40B4-BE49-F238E27FC236}">
                <a16:creationId xmlns:a16="http://schemas.microsoft.com/office/drawing/2014/main" id="{D7F5DDC3-3CAD-1942-AB33-DA4917384787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4123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3600" dirty="0" smtClean="0"/>
              <a:t>Goal: increase </a:t>
            </a:r>
            <a:r>
              <a:rPr lang="en-US" sz="3600" dirty="0"/>
              <a:t>working efficiency with understanding of research and data better </a:t>
            </a:r>
            <a:r>
              <a:rPr lang="en-US" sz="3600" dirty="0" smtClean="0"/>
              <a:t>practices</a:t>
            </a:r>
          </a:p>
          <a:p>
            <a:pPr marL="342900" indent="-342900"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3600" dirty="0" smtClean="0"/>
              <a:t>Workshops </a:t>
            </a:r>
            <a:r>
              <a:rPr lang="en-US" sz="3600" dirty="0"/>
              <a:t>focus on a </a:t>
            </a:r>
            <a:r>
              <a:rPr lang="en-US" sz="3600" dirty="0" smtClean="0"/>
              <a:t>mix </a:t>
            </a:r>
            <a:r>
              <a:rPr lang="en-US" sz="3600" dirty="0"/>
              <a:t>of concepts and </a:t>
            </a:r>
            <a:r>
              <a:rPr lang="en-US" sz="3600" dirty="0" smtClean="0"/>
              <a:t>tools</a:t>
            </a:r>
          </a:p>
          <a:p>
            <a:pPr marL="342900" indent="-342900"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3600" dirty="0"/>
              <a:t>Are the workshops effective in improving research skills of the OU community?</a:t>
            </a:r>
            <a:endParaRPr lang="en-US" sz="3600" dirty="0" smtClean="0"/>
          </a:p>
          <a:p>
            <a:pPr marL="342900" indent="-342900"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3600" dirty="0" smtClean="0"/>
              <a:t>42 completed responses for 7 topics </a:t>
            </a:r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47930A-291C-E54C-AF84-BAA4DCF9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699589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DAVIS workshops</a:t>
            </a:r>
            <a:endParaRPr lang="en-US" b="1" dirty="0">
              <a:solidFill>
                <a:srgbClr val="8E17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91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5291"/>
            <a:ext cx="9343745" cy="465477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3166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Post-workshop self-assessment of skill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5" name="Content Placeholder 44">
            <a:extLst>
              <a:ext uri="{FF2B5EF4-FFF2-40B4-BE49-F238E27FC236}">
                <a16:creationId xmlns:a16="http://schemas.microsoft.com/office/drawing/2014/main" id="{D7F5DDC3-3CAD-1942-AB33-DA4917384787}"/>
              </a:ext>
            </a:extLst>
          </p:cNvPr>
          <p:cNvSpPr txBox="1">
            <a:spLocks/>
          </p:cNvSpPr>
          <p:nvPr/>
        </p:nvSpPr>
        <p:spPr>
          <a:xfrm>
            <a:off x="9343745" y="2065954"/>
            <a:ext cx="3065417" cy="3085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chemeClr val="accent1"/>
              </a:buClr>
            </a:pPr>
            <a:r>
              <a:rPr lang="en-US" sz="1800" dirty="0" smtClean="0"/>
              <a:t>Success in expanding research efficiency for majority of learners</a:t>
            </a:r>
            <a:endParaRPr lang="en-US" sz="1800" dirty="0"/>
          </a:p>
        </p:txBody>
      </p:sp>
      <p:sp>
        <p:nvSpPr>
          <p:cNvPr id="6" name="Content Placeholder 44">
            <a:extLst>
              <a:ext uri="{FF2B5EF4-FFF2-40B4-BE49-F238E27FC236}">
                <a16:creationId xmlns:a16="http://schemas.microsoft.com/office/drawing/2014/main" id="{D7F5DDC3-3CAD-1942-AB33-DA4917384787}"/>
              </a:ext>
            </a:extLst>
          </p:cNvPr>
          <p:cNvSpPr txBox="1">
            <a:spLocks/>
          </p:cNvSpPr>
          <p:nvPr/>
        </p:nvSpPr>
        <p:spPr>
          <a:xfrm>
            <a:off x="9343745" y="3608557"/>
            <a:ext cx="3065417" cy="3085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chemeClr val="accent1"/>
              </a:buClr>
            </a:pPr>
            <a:r>
              <a:rPr lang="en-US" sz="1800" dirty="0" smtClean="0"/>
              <a:t>Some learners may need additional assistance or workshops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5001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-13909" b="13909"/>
          <a:stretch/>
        </p:blipFill>
        <p:spPr>
          <a:xfrm>
            <a:off x="1290136" y="-497308"/>
            <a:ext cx="9230310" cy="657429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3166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Learning outcome comments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44473" y="1537718"/>
            <a:ext cx="3292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Did you learn something new?</a:t>
            </a:r>
          </a:p>
          <a:p>
            <a:pPr algn="ctr"/>
            <a:r>
              <a:rPr lang="en-US" dirty="0" smtClean="0"/>
              <a:t>Yes, and it was…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72154" y="1441466"/>
            <a:ext cx="4493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Do you anticipate that this new knowledge</a:t>
            </a:r>
          </a:p>
          <a:p>
            <a:pPr algn="ctr"/>
            <a:r>
              <a:rPr lang="en-US" dirty="0" smtClean="0"/>
              <a:t> can be applied to your research?</a:t>
            </a:r>
          </a:p>
          <a:p>
            <a:pPr algn="ctr"/>
            <a:r>
              <a:rPr lang="en-US" dirty="0" smtClean="0"/>
              <a:t>Yes, because…</a:t>
            </a:r>
          </a:p>
        </p:txBody>
      </p:sp>
    </p:spTree>
    <p:extLst>
      <p:ext uri="{BB962C8B-B14F-4D97-AF65-F5344CB8AC3E}">
        <p14:creationId xmlns:p14="http://schemas.microsoft.com/office/powerpoint/2010/main" val="2649434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3166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Workshop marketing</a:t>
            </a:r>
            <a:endParaRPr lang="en-US" b="1" dirty="0">
              <a:solidFill>
                <a:srgbClr val="8E173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41" y="1459831"/>
            <a:ext cx="11019899" cy="457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1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3166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Workshop marketing: other sources</a:t>
            </a:r>
            <a:endParaRPr lang="en-US" b="1" dirty="0">
              <a:solidFill>
                <a:srgbClr val="8E173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12" y="1337584"/>
            <a:ext cx="6053973" cy="43119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196" y="1531825"/>
            <a:ext cx="5508541" cy="39234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69431" y="5520829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58 pre-registrations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95919" y="5520829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 walk-in learners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6816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31617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4386</TotalTime>
  <Words>216</Words>
  <Application>Microsoft Office PowerPoint</Application>
  <PresentationFormat>Widescreen</PresentationFormat>
  <Paragraphs>28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Wingdings</vt:lpstr>
      <vt:lpstr>Custom Design</vt:lpstr>
      <vt:lpstr>PowerPoint Presentation</vt:lpstr>
      <vt:lpstr>DAVIS workshops</vt:lpstr>
      <vt:lpstr>Post-workshop self-assessment of skill</vt:lpstr>
      <vt:lpstr>Learning outcome comments</vt:lpstr>
      <vt:lpstr>Workshop marketing</vt:lpstr>
      <vt:lpstr>Workshop marketing: other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Barney, Sarah C.</dc:creator>
  <cp:lastModifiedBy>Curry, Claire M.</cp:lastModifiedBy>
  <cp:revision>54</cp:revision>
  <dcterms:created xsi:type="dcterms:W3CDTF">2018-06-15T17:19:10Z</dcterms:created>
  <dcterms:modified xsi:type="dcterms:W3CDTF">2019-03-20T22:07:20Z</dcterms:modified>
</cp:coreProperties>
</file>