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69" r:id="rId3"/>
    <p:sldId id="265" r:id="rId4"/>
    <p:sldId id="270" r:id="rId5"/>
    <p:sldId id="263" r:id="rId6"/>
    <p:sldId id="266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/>
    <p:restoredTop sz="73488" autoAdjust="0"/>
  </p:normalViewPr>
  <p:slideViewPr>
    <p:cSldViewPr snapToGrid="0" snapToObjects="1">
      <p:cViewPr varScale="1">
        <p:scale>
          <a:sx n="48" d="100"/>
          <a:sy n="48" d="100"/>
        </p:scale>
        <p:origin x="78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51A84-ACEC-4877-9B43-D9342BE92422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944F7-D1CD-4D1F-AB3B-5F9E290C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0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 = 61 completed responses from Feb. – May 2019</a:t>
            </a:r>
            <a:r>
              <a:rPr lang="en-US" baseline="0" dirty="0" smtClean="0"/>
              <a:t> for 7+ topics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4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appear to be hitting our target of helping people with data-related skills.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Emails are effective, flyers less</a:t>
            </a:r>
            <a:r>
              <a:rPr lang="en-US" baseline="0" dirty="0" smtClean="0"/>
              <a:t> so.</a:t>
            </a:r>
          </a:p>
          <a:p>
            <a:r>
              <a:rPr lang="en-US" baseline="0" dirty="0" smtClean="0"/>
              <a:t>Caveats: Pre-registered doesn’t mean they attended; this is from registration.  Walk-ins are from attendees only.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20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138 registrations,</a:t>
            </a:r>
            <a:r>
              <a:rPr lang="en-US" baseline="0" dirty="0" smtClean="0"/>
              <a:t> 19 </a:t>
            </a:r>
            <a:r>
              <a:rPr lang="en-US" dirty="0" smtClean="0"/>
              <a:t>These </a:t>
            </a:r>
            <a:r>
              <a:rPr lang="en-US" dirty="0" smtClean="0"/>
              <a:t>word clouds show all responses</a:t>
            </a:r>
            <a:r>
              <a:rPr lang="en-US" baseline="0" dirty="0" smtClean="0"/>
              <a:t> with stop words removed.</a:t>
            </a:r>
          </a:p>
          <a:p>
            <a:r>
              <a:rPr lang="en-US" dirty="0" smtClean="0"/>
              <a:t>Liaisons and</a:t>
            </a:r>
            <a:r>
              <a:rPr lang="en-US" baseline="0" dirty="0" smtClean="0"/>
              <a:t> social media appear important for pre-registrations, and potentially libraries emails and/or word of mouth for walk-ins.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4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University of Kansas has contacted us for </a:t>
            </a:r>
            <a:r>
              <a:rPr lang="en-US" dirty="0" err="1" smtClean="0"/>
              <a:t>LaTeX</a:t>
            </a:r>
            <a:r>
              <a:rPr lang="en-US" baseline="0" dirty="0" smtClean="0"/>
              <a:t> guided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8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944F7-D1CD-4D1F-AB3B-5F9E290CA1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8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sf.io/ymzu8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manda.schilling@ou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cmcurry@ou.edu" TargetMode="External"/><Relationship Id="rId4" Type="http://schemas.openxmlformats.org/officeDocument/2006/relationships/hyperlink" Target="mailto:brent.tweedy@o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079" y="1620530"/>
            <a:ext cx="9194851" cy="4587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47930A-291C-E54C-AF84-BAA4DCF9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These workshops are effective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4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9343745" y="2065954"/>
            <a:ext cx="3065417" cy="308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</a:pPr>
            <a:r>
              <a:rPr lang="en-US" sz="1800" dirty="0" smtClean="0"/>
              <a:t>Success in expanding research efficiency for majority of learners</a:t>
            </a:r>
            <a:endParaRPr lang="en-US" sz="1800" dirty="0"/>
          </a:p>
        </p:txBody>
      </p:sp>
      <p:sp>
        <p:nvSpPr>
          <p:cNvPr id="5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9343745" y="3608557"/>
            <a:ext cx="3065417" cy="3085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chemeClr val="accent1"/>
              </a:buClr>
            </a:pPr>
            <a:r>
              <a:rPr lang="en-US" sz="1800" dirty="0" smtClean="0"/>
              <a:t>Some learners may need additional assistance or workshops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491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4">
            <a:extLst>
              <a:ext uri="{FF2B5EF4-FFF2-40B4-BE49-F238E27FC236}">
                <a16:creationId xmlns:a16="http://schemas.microsoft.com/office/drawing/2014/main" id="{D7F5DDC3-3CAD-1942-AB33-DA4917384787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“I like how each workshop is focused and specific”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“Keep these intensive workshops coming!”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“This will help me tremendously”</a:t>
            </a:r>
          </a:p>
          <a:p>
            <a:pPr marL="342900" indent="-3429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600" dirty="0" smtClean="0"/>
              <a:t>“It will really help to give me options”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7930A-291C-E54C-AF84-BAA4DCF9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Workshop comments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47930A-291C-E54C-AF84-BAA4DCF9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How did they find us?</a:t>
            </a:r>
            <a:endParaRPr lang="en-US" b="1" dirty="0">
              <a:solidFill>
                <a:srgbClr val="8E173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148" y="1844033"/>
            <a:ext cx="10081261" cy="4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228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2271" b="9445"/>
          <a:stretch/>
        </p:blipFill>
        <p:spPr>
          <a:xfrm>
            <a:off x="939564" y="1371597"/>
            <a:ext cx="9994790" cy="426547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50042" y="5293340"/>
            <a:ext cx="5386917" cy="639762"/>
          </a:xfrm>
        </p:spPr>
        <p:txBody>
          <a:bodyPr/>
          <a:lstStyle/>
          <a:p>
            <a:pPr algn="ctr"/>
            <a:r>
              <a:rPr lang="en-US" dirty="0" smtClean="0"/>
              <a:t>Pre-registered (n = 138)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018445" y="5293340"/>
            <a:ext cx="5389033" cy="639762"/>
          </a:xfrm>
        </p:spPr>
        <p:txBody>
          <a:bodyPr/>
          <a:lstStyle/>
          <a:p>
            <a:pPr algn="ctr"/>
            <a:r>
              <a:rPr lang="en-US" dirty="0" smtClean="0"/>
              <a:t>Walk-ins (n = 19)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7930A-291C-E54C-AF84-BAA4DCF9F07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was “other”?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29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68FF90-0EAF-F84B-B5A7-10CF29C5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8482368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Sharing our materials CC-BY</a:t>
            </a:r>
            <a:endParaRPr lang="en-US" b="1" dirty="0">
              <a:solidFill>
                <a:srgbClr val="8E173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7" y="1442613"/>
            <a:ext cx="12002962" cy="569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4">
            <a:extLst>
              <a:ext uri="{FF2B5EF4-FFF2-40B4-BE49-F238E27FC236}">
                <a16:creationId xmlns:a16="http://schemas.microsoft.com/office/drawing/2014/main" id="{8851F03F-C949-2B45-9829-061319987ED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123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Developing new materials each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How to choose a visualization tool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Repetitive tasks in R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Intermediate bash scripting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Visualizations in Excel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OSF for teaching</a:t>
            </a:r>
          </a:p>
          <a:p>
            <a:pPr marL="914400" lvl="1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Presentations 101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Recruiting outside partners</a:t>
            </a:r>
          </a:p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Continuing to disseminate materials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68FF90-0EAF-F84B-B5A7-10CF29C5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8482368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Our next steps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344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4">
            <a:extLst>
              <a:ext uri="{FF2B5EF4-FFF2-40B4-BE49-F238E27FC236}">
                <a16:creationId xmlns:a16="http://schemas.microsoft.com/office/drawing/2014/main" id="{8851F03F-C949-2B45-9829-061319987ED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1237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Researchers need this help – based on our experience and from comments at Carpentries workshops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shows activities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Emails and word of mouth for marketing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Curriculum available at</a:t>
            </a:r>
            <a:b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https://osf.io/ymzu8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- fork or contribute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68FF90-0EAF-F84B-B5A7-10CF29C5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8482368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Take-home lessons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27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44">
            <a:extLst>
              <a:ext uri="{FF2B5EF4-FFF2-40B4-BE49-F238E27FC236}">
                <a16:creationId xmlns:a16="http://schemas.microsoft.com/office/drawing/2014/main" id="{8851F03F-C949-2B45-9829-061319987EDE}"/>
              </a:ext>
            </a:extLst>
          </p:cNvPr>
          <p:cNvSpPr txBox="1">
            <a:spLocks/>
          </p:cNvSpPr>
          <p:nvPr/>
        </p:nvSpPr>
        <p:spPr>
          <a:xfrm>
            <a:off x="2509056" y="1685677"/>
            <a:ext cx="6150496" cy="6252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Amanda Schilling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amanda.schilling@ou.edu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Brent Tweedy</a:t>
            </a: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brent.tweedy@ou.edu</a:t>
            </a:r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Claire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Curry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cmcurry@ou.edu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Thank you for your attention!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0229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275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Custom Design</vt:lpstr>
      <vt:lpstr>These workshops are effective</vt:lpstr>
      <vt:lpstr>Workshop comments</vt:lpstr>
      <vt:lpstr>How did they find us?</vt:lpstr>
      <vt:lpstr>What was “other”?</vt:lpstr>
      <vt:lpstr>Sharing our materials CC-BY</vt:lpstr>
      <vt:lpstr>Our next steps</vt:lpstr>
      <vt:lpstr>Take-home lessons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61</cp:revision>
  <dcterms:created xsi:type="dcterms:W3CDTF">2018-06-15T17:19:10Z</dcterms:created>
  <dcterms:modified xsi:type="dcterms:W3CDTF">2019-07-15T15:54:10Z</dcterms:modified>
</cp:coreProperties>
</file>