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Lst>
  <p:sldSz cx="9144000" cy="5143500" type="screen16x9"/>
  <p:notesSz cx="6858000" cy="9144000"/>
  <p:embeddedFontLs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6"/>
  </p:normalViewPr>
  <p:slideViewPr>
    <p:cSldViewPr snapToGrid="0">
      <p:cViewPr varScale="1">
        <p:scale>
          <a:sx n="144" d="100"/>
          <a:sy n="144" d="100"/>
        </p:scale>
        <p:origin x="720"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2">
                    <a:lumMod val="75000"/>
                  </a:schemeClr>
                </a:solidFill>
                <a:latin typeface="+mn-lt"/>
                <a:ea typeface="+mn-ea"/>
                <a:cs typeface="+mn-cs"/>
              </a:defRPr>
            </a:pPr>
            <a:r>
              <a:rPr lang="en-US" baseline="0" dirty="0">
                <a:solidFill>
                  <a:schemeClr val="bg2">
                    <a:lumMod val="75000"/>
                  </a:schemeClr>
                </a:solidFill>
              </a:rPr>
              <a:t>Survey-Weighted Population by Region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2">
                  <a:lumMod val="7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Sheet1!$D$2</c:f>
              <c:strCache>
                <c:ptCount val="1"/>
                <c:pt idx="0">
                  <c:v>Population</c:v>
                </c:pt>
              </c:strCache>
            </c:strRef>
          </c:tx>
          <c:spPr>
            <a:solidFill>
              <a:schemeClr val="accent1"/>
            </a:solidFill>
            <a:ln>
              <a:noFill/>
            </a:ln>
            <a:effectLst/>
          </c:spPr>
          <c:invertIfNegative val="0"/>
          <c:cat>
            <c:strRef>
              <c:f>Sheet1!$C$3:$C$6</c:f>
              <c:strCache>
                <c:ptCount val="4"/>
                <c:pt idx="0">
                  <c:v>Dutch</c:v>
                </c:pt>
                <c:pt idx="1">
                  <c:v>West</c:v>
                </c:pt>
                <c:pt idx="2">
                  <c:v>Northeast</c:v>
                </c:pt>
                <c:pt idx="3">
                  <c:v>Central</c:v>
                </c:pt>
              </c:strCache>
            </c:strRef>
          </c:cat>
          <c:val>
            <c:numRef>
              <c:f>Sheet1!$D$3:$D$6</c:f>
              <c:numCache>
                <c:formatCode>General</c:formatCode>
                <c:ptCount val="4"/>
                <c:pt idx="0">
                  <c:v>500</c:v>
                </c:pt>
                <c:pt idx="1">
                  <c:v>396</c:v>
                </c:pt>
                <c:pt idx="2">
                  <c:v>388</c:v>
                </c:pt>
                <c:pt idx="3">
                  <c:v>269</c:v>
                </c:pt>
              </c:numCache>
            </c:numRef>
          </c:val>
          <c:extLst>
            <c:ext xmlns:c16="http://schemas.microsoft.com/office/drawing/2014/chart" uri="{C3380CC4-5D6E-409C-BE32-E72D297353CC}">
              <c16:uniqueId val="{00000000-6769-7641-8A40-677F0F75BA70}"/>
            </c:ext>
          </c:extLst>
        </c:ser>
        <c:dLbls>
          <c:showLegendKey val="0"/>
          <c:showVal val="0"/>
          <c:showCatName val="0"/>
          <c:showSerName val="0"/>
          <c:showPercent val="0"/>
          <c:showBubbleSize val="0"/>
        </c:dLbls>
        <c:gapWidth val="219"/>
        <c:overlap val="-27"/>
        <c:axId val="1967592575"/>
        <c:axId val="1967491727"/>
      </c:barChart>
      <c:catAx>
        <c:axId val="19675925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2">
                    <a:lumMod val="75000"/>
                  </a:schemeClr>
                </a:solidFill>
                <a:latin typeface="+mn-lt"/>
                <a:ea typeface="+mn-ea"/>
                <a:cs typeface="+mn-cs"/>
              </a:defRPr>
            </a:pPr>
            <a:endParaRPr lang="en-US"/>
          </a:p>
        </c:txPr>
        <c:crossAx val="1967491727"/>
        <c:crosses val="autoZero"/>
        <c:auto val="1"/>
        <c:lblAlgn val="ctr"/>
        <c:lblOffset val="100"/>
        <c:noMultiLvlLbl val="0"/>
      </c:catAx>
      <c:valAx>
        <c:axId val="19674917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2">
                    <a:lumMod val="75000"/>
                  </a:schemeClr>
                </a:solidFill>
                <a:latin typeface="+mn-lt"/>
                <a:ea typeface="+mn-ea"/>
                <a:cs typeface="+mn-cs"/>
              </a:defRPr>
            </a:pPr>
            <a:endParaRPr lang="en-US"/>
          </a:p>
        </c:txPr>
        <c:crossAx val="196759257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2">
                    <a:lumMod val="75000"/>
                  </a:schemeClr>
                </a:solidFill>
                <a:latin typeface="+mn-lt"/>
                <a:ea typeface="+mn-ea"/>
                <a:cs typeface="+mn-cs"/>
              </a:defRPr>
            </a:pPr>
            <a:r>
              <a:rPr lang="en-US" baseline="0">
                <a:solidFill>
                  <a:schemeClr val="bg2">
                    <a:lumMod val="75000"/>
                  </a:schemeClr>
                </a:solidFill>
              </a:rPr>
              <a:t>Potential New Customers by Region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2">
                  <a:lumMod val="7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Sheet1!$D$2</c:f>
              <c:strCache>
                <c:ptCount val="1"/>
                <c:pt idx="0">
                  <c:v>Potential New Customers (Survey)</c:v>
                </c:pt>
              </c:strCache>
            </c:strRef>
          </c:tx>
          <c:spPr>
            <a:solidFill>
              <a:schemeClr val="accent1"/>
            </a:solidFill>
            <a:ln>
              <a:noFill/>
            </a:ln>
            <a:effectLst/>
          </c:spPr>
          <c:invertIfNegative val="0"/>
          <c:cat>
            <c:strRef>
              <c:f>Sheet1!$C$3:$C$6</c:f>
              <c:strCache>
                <c:ptCount val="4"/>
                <c:pt idx="0">
                  <c:v>Northeast</c:v>
                </c:pt>
                <c:pt idx="1">
                  <c:v>Dutch</c:v>
                </c:pt>
                <c:pt idx="2">
                  <c:v>West</c:v>
                </c:pt>
                <c:pt idx="3">
                  <c:v>Central</c:v>
                </c:pt>
              </c:strCache>
            </c:strRef>
          </c:cat>
          <c:val>
            <c:numRef>
              <c:f>Sheet1!$D$3:$D$6</c:f>
              <c:numCache>
                <c:formatCode>General</c:formatCode>
                <c:ptCount val="4"/>
                <c:pt idx="0">
                  <c:v>40</c:v>
                </c:pt>
                <c:pt idx="1">
                  <c:v>34</c:v>
                </c:pt>
                <c:pt idx="2">
                  <c:v>25</c:v>
                </c:pt>
                <c:pt idx="3">
                  <c:v>21</c:v>
                </c:pt>
              </c:numCache>
            </c:numRef>
          </c:val>
          <c:extLst>
            <c:ext xmlns:c16="http://schemas.microsoft.com/office/drawing/2014/chart" uri="{C3380CC4-5D6E-409C-BE32-E72D297353CC}">
              <c16:uniqueId val="{00000000-99B0-834E-AC85-D8B9297C6086}"/>
            </c:ext>
          </c:extLst>
        </c:ser>
        <c:dLbls>
          <c:showLegendKey val="0"/>
          <c:showVal val="0"/>
          <c:showCatName val="0"/>
          <c:showSerName val="0"/>
          <c:showPercent val="0"/>
          <c:showBubbleSize val="0"/>
        </c:dLbls>
        <c:gapWidth val="219"/>
        <c:overlap val="-27"/>
        <c:axId val="1967592575"/>
        <c:axId val="1967491727"/>
      </c:barChart>
      <c:catAx>
        <c:axId val="19675925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2">
                    <a:lumMod val="75000"/>
                  </a:schemeClr>
                </a:solidFill>
                <a:latin typeface="+mn-lt"/>
                <a:ea typeface="+mn-ea"/>
                <a:cs typeface="+mn-cs"/>
              </a:defRPr>
            </a:pPr>
            <a:endParaRPr lang="en-US"/>
          </a:p>
        </c:txPr>
        <c:crossAx val="1967491727"/>
        <c:crosses val="autoZero"/>
        <c:auto val="1"/>
        <c:lblAlgn val="ctr"/>
        <c:lblOffset val="100"/>
        <c:noMultiLvlLbl val="0"/>
      </c:catAx>
      <c:valAx>
        <c:axId val="19674917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2">
                    <a:lumMod val="75000"/>
                  </a:schemeClr>
                </a:solidFill>
                <a:latin typeface="+mn-lt"/>
                <a:ea typeface="+mn-ea"/>
                <a:cs typeface="+mn-cs"/>
              </a:defRPr>
            </a:pPr>
            <a:endParaRPr lang="en-US"/>
          </a:p>
        </c:txPr>
        <c:crossAx val="196759257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b7f69548ca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b7f69548ca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b7f69548ca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b7f69548ca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7f69548ca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7f69548ca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b7f69548ca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b7f69548ca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b7f69548ca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b7f69548ca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b7f69548ca_0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b7f69548ca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b7f69548ca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b7f69548ca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b7f69548ca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b7f69548c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b7f69548ca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b7f69548ca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b7f69548ca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b7f69548ca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Idea for Ben and Jerry’s birthday freebie deal: https://www.benjerry.com/whats-new/2021/05/birthday-sweepstakes/rules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7f69548ca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7f69548ca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7f69548ca_0_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7f69548ca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b7f69548ca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b7f69548ca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7f69548ca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7f69548ca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Link: https://www.washingtonpost.com/graphics/2020/politics/pennsylvania-political-geography/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b7f69548ca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b7f69548ca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b7f69548ca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b7f69548ca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7f69548ca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7f69548ca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b7f69548ca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b7f69548ca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0"/>
              </a:spcBef>
              <a:spcAft>
                <a:spcPts val="0"/>
              </a:spcAft>
              <a:buClr>
                <a:schemeClr val="lt1"/>
              </a:buClr>
              <a:buSzPts val="1200"/>
              <a:buChar char="○"/>
              <a:defRPr sz="1200">
                <a:solidFill>
                  <a:schemeClr val="lt1"/>
                </a:solidFill>
              </a:defRPr>
            </a:lvl2pPr>
            <a:lvl3pPr marL="1371600" lvl="2" indent="-304800">
              <a:spcBef>
                <a:spcPts val="0"/>
              </a:spcBef>
              <a:spcAft>
                <a:spcPts val="0"/>
              </a:spcAft>
              <a:buClr>
                <a:schemeClr val="lt1"/>
              </a:buClr>
              <a:buSzPts val="1200"/>
              <a:buChar char="■"/>
              <a:defRPr sz="1200">
                <a:solidFill>
                  <a:schemeClr val="lt1"/>
                </a:solidFill>
              </a:defRPr>
            </a:lvl3pPr>
            <a:lvl4pPr marL="1828800" lvl="3" indent="-304800">
              <a:spcBef>
                <a:spcPts val="0"/>
              </a:spcBef>
              <a:spcAft>
                <a:spcPts val="0"/>
              </a:spcAft>
              <a:buClr>
                <a:schemeClr val="lt1"/>
              </a:buClr>
              <a:buSzPts val="1200"/>
              <a:buChar char="●"/>
              <a:defRPr sz="1200">
                <a:solidFill>
                  <a:schemeClr val="lt1"/>
                </a:solidFill>
              </a:defRPr>
            </a:lvl4pPr>
            <a:lvl5pPr marL="2286000" lvl="4" indent="-304800">
              <a:spcBef>
                <a:spcPts val="0"/>
              </a:spcBef>
              <a:spcAft>
                <a:spcPts val="0"/>
              </a:spcAft>
              <a:buClr>
                <a:schemeClr val="lt1"/>
              </a:buClr>
              <a:buSzPts val="1200"/>
              <a:buChar char="○"/>
              <a:defRPr sz="1200">
                <a:solidFill>
                  <a:schemeClr val="lt1"/>
                </a:solidFill>
              </a:defRPr>
            </a:lvl5pPr>
            <a:lvl6pPr marL="2743200" lvl="5" indent="-304800">
              <a:spcBef>
                <a:spcPts val="0"/>
              </a:spcBef>
              <a:spcAft>
                <a:spcPts val="0"/>
              </a:spcAft>
              <a:buClr>
                <a:schemeClr val="lt1"/>
              </a:buClr>
              <a:buSzPts val="1200"/>
              <a:buChar char="■"/>
              <a:defRPr sz="1200">
                <a:solidFill>
                  <a:schemeClr val="lt1"/>
                </a:solidFill>
              </a:defRPr>
            </a:lvl6pPr>
            <a:lvl7pPr marL="3200400" lvl="6" indent="-304800">
              <a:spcBef>
                <a:spcPts val="0"/>
              </a:spcBef>
              <a:spcAft>
                <a:spcPts val="0"/>
              </a:spcAft>
              <a:buClr>
                <a:schemeClr val="lt1"/>
              </a:buClr>
              <a:buSzPts val="1200"/>
              <a:buChar char="●"/>
              <a:defRPr sz="1200">
                <a:solidFill>
                  <a:schemeClr val="lt1"/>
                </a:solidFill>
              </a:defRPr>
            </a:lvl7pPr>
            <a:lvl8pPr marL="3657600" lvl="7" indent="-304800">
              <a:spcBef>
                <a:spcPts val="0"/>
              </a:spcBef>
              <a:spcAft>
                <a:spcPts val="0"/>
              </a:spcAft>
              <a:buClr>
                <a:schemeClr val="lt1"/>
              </a:buClr>
              <a:buSzPts val="1200"/>
              <a:buChar char="○"/>
              <a:defRPr sz="1200">
                <a:solidFill>
                  <a:schemeClr val="lt1"/>
                </a:solidFill>
              </a:defRPr>
            </a:lvl8pPr>
            <a:lvl9pPr marL="4114800" lvl="8" indent="-304800">
              <a:spcBef>
                <a:spcPts val="0"/>
              </a:spcBef>
              <a:spcAft>
                <a:spcPts val="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dirty="0"/>
              <a:t>Ben &amp; Jerry’s PA Outreach Strategy</a:t>
            </a:r>
            <a:endParaRPr dirty="0"/>
          </a:p>
        </p:txBody>
      </p:sp>
      <p:sp>
        <p:nvSpPr>
          <p:cNvPr id="68" name="Google Shape;68;p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605"/>
              <a:buNone/>
            </a:pPr>
            <a:r>
              <a:rPr lang="en" sz="1190"/>
              <a:t>June 2021</a:t>
            </a:r>
            <a:endParaRPr sz="119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Survey Results by Region: Northeast</a:t>
            </a:r>
            <a:endParaRPr/>
          </a:p>
        </p:txBody>
      </p:sp>
      <p:sp>
        <p:nvSpPr>
          <p:cNvPr id="128" name="Google Shape;128;p22"/>
          <p:cNvSpPr txBox="1">
            <a:spLocks noGrp="1"/>
          </p:cNvSpPr>
          <p:nvPr>
            <p:ph type="body" idx="1"/>
          </p:nvPr>
        </p:nvSpPr>
        <p:spPr>
          <a:xfrm>
            <a:off x="471900" y="1919075"/>
            <a:ext cx="7910100" cy="29892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sz="1775">
                <a:solidFill>
                  <a:schemeClr val="dk2"/>
                </a:solidFill>
              </a:rPr>
              <a:t>Q: </a:t>
            </a:r>
            <a:r>
              <a:rPr lang="en" sz="1575">
                <a:solidFill>
                  <a:srgbClr val="000000"/>
                </a:solidFill>
                <a:latin typeface="Arial"/>
                <a:ea typeface="Arial"/>
                <a:cs typeface="Arial"/>
                <a:sym typeface="Arial"/>
              </a:rPr>
              <a:t>If you chose to dine at a Convenience Dining Location tomorrow, would you prefer to dine at Sheetz or Wawa (Rotated question options with lean responses)</a:t>
            </a:r>
            <a:endParaRPr sz="1575">
              <a:solidFill>
                <a:srgbClr val="000000"/>
              </a:solidFill>
              <a:latin typeface="Arial"/>
              <a:ea typeface="Arial"/>
              <a:cs typeface="Arial"/>
              <a:sym typeface="Arial"/>
            </a:endParaRPr>
          </a:p>
          <a:p>
            <a:pPr marL="457200" lvl="0" indent="-306144" algn="l" rtl="0">
              <a:spcBef>
                <a:spcPts val="1200"/>
              </a:spcBef>
              <a:spcAft>
                <a:spcPts val="0"/>
              </a:spcAft>
              <a:buClr>
                <a:srgbClr val="000000"/>
              </a:buClr>
              <a:buSzPct val="100000"/>
              <a:buFont typeface="Arial"/>
              <a:buChar char="●"/>
            </a:pPr>
            <a:r>
              <a:rPr lang="en" sz="1575">
                <a:solidFill>
                  <a:srgbClr val="000000"/>
                </a:solidFill>
                <a:latin typeface="Arial"/>
                <a:ea typeface="Arial"/>
                <a:cs typeface="Arial"/>
                <a:sym typeface="Arial"/>
              </a:rPr>
              <a:t>Wawa — 46.1%</a:t>
            </a:r>
            <a:endParaRPr sz="1575">
              <a:solidFill>
                <a:srgbClr val="000000"/>
              </a:solidFill>
              <a:latin typeface="Arial"/>
              <a:ea typeface="Arial"/>
              <a:cs typeface="Arial"/>
              <a:sym typeface="Arial"/>
            </a:endParaRPr>
          </a:p>
          <a:p>
            <a:pPr marL="457200" lvl="0" indent="-306144" algn="l" rtl="0">
              <a:spcBef>
                <a:spcPts val="0"/>
              </a:spcBef>
              <a:spcAft>
                <a:spcPts val="0"/>
              </a:spcAft>
              <a:buClr>
                <a:srgbClr val="000000"/>
              </a:buClr>
              <a:buSzPct val="100000"/>
              <a:buFont typeface="Arial"/>
              <a:buChar char="●"/>
            </a:pPr>
            <a:r>
              <a:rPr lang="en" sz="1575">
                <a:solidFill>
                  <a:srgbClr val="000000"/>
                </a:solidFill>
                <a:latin typeface="Arial"/>
                <a:ea typeface="Arial"/>
                <a:cs typeface="Arial"/>
                <a:sym typeface="Arial"/>
              </a:rPr>
              <a:t>Sheetz — 48.8%</a:t>
            </a:r>
            <a:endParaRPr sz="1575">
              <a:solidFill>
                <a:srgbClr val="000000"/>
              </a:solidFill>
              <a:latin typeface="Arial"/>
              <a:ea typeface="Arial"/>
              <a:cs typeface="Arial"/>
              <a:sym typeface="Arial"/>
            </a:endParaRPr>
          </a:p>
          <a:p>
            <a:pPr marL="457200" lvl="0" indent="-306144" algn="l" rtl="0">
              <a:spcBef>
                <a:spcPts val="0"/>
              </a:spcBef>
              <a:spcAft>
                <a:spcPts val="0"/>
              </a:spcAft>
              <a:buClr>
                <a:srgbClr val="000000"/>
              </a:buClr>
              <a:buSzPct val="100000"/>
              <a:buFont typeface="Arial"/>
              <a:buChar char="●"/>
            </a:pPr>
            <a:r>
              <a:rPr lang="en" sz="1575">
                <a:solidFill>
                  <a:srgbClr val="000000"/>
                </a:solidFill>
                <a:latin typeface="Arial"/>
                <a:ea typeface="Arial"/>
                <a:cs typeface="Arial"/>
                <a:sym typeface="Arial"/>
              </a:rPr>
              <a:t>Lean Wawa — 0.7%</a:t>
            </a:r>
            <a:endParaRPr sz="1575">
              <a:solidFill>
                <a:srgbClr val="000000"/>
              </a:solidFill>
              <a:latin typeface="Arial"/>
              <a:ea typeface="Arial"/>
              <a:cs typeface="Arial"/>
              <a:sym typeface="Arial"/>
            </a:endParaRPr>
          </a:p>
          <a:p>
            <a:pPr marL="457200" lvl="0" indent="-306144" algn="l" rtl="0">
              <a:spcBef>
                <a:spcPts val="0"/>
              </a:spcBef>
              <a:spcAft>
                <a:spcPts val="0"/>
              </a:spcAft>
              <a:buClr>
                <a:srgbClr val="000000"/>
              </a:buClr>
              <a:buSzPct val="100000"/>
              <a:buFont typeface="Arial"/>
              <a:buChar char="●"/>
            </a:pPr>
            <a:r>
              <a:rPr lang="en" sz="1575">
                <a:solidFill>
                  <a:srgbClr val="000000"/>
                </a:solidFill>
                <a:latin typeface="Arial"/>
                <a:ea typeface="Arial"/>
                <a:cs typeface="Arial"/>
                <a:sym typeface="Arial"/>
              </a:rPr>
              <a:t>Lean Sheetz — 1.0%</a:t>
            </a:r>
            <a:endParaRPr sz="1575">
              <a:solidFill>
                <a:srgbClr val="000000"/>
              </a:solidFill>
              <a:latin typeface="Arial"/>
              <a:ea typeface="Arial"/>
              <a:cs typeface="Arial"/>
              <a:sym typeface="Arial"/>
            </a:endParaRPr>
          </a:p>
          <a:p>
            <a:pPr marL="457200" lvl="0" indent="-306144" algn="l" rtl="0">
              <a:spcBef>
                <a:spcPts val="0"/>
              </a:spcBef>
              <a:spcAft>
                <a:spcPts val="0"/>
              </a:spcAft>
              <a:buClr>
                <a:srgbClr val="000000"/>
              </a:buClr>
              <a:buSzPct val="100000"/>
              <a:buFont typeface="Arial"/>
              <a:buChar char="●"/>
            </a:pPr>
            <a:r>
              <a:rPr lang="en" sz="1575">
                <a:solidFill>
                  <a:srgbClr val="000000"/>
                </a:solidFill>
                <a:latin typeface="Arial"/>
                <a:ea typeface="Arial"/>
                <a:cs typeface="Arial"/>
                <a:sym typeface="Arial"/>
              </a:rPr>
              <a:t>Other — 1.2%</a:t>
            </a:r>
            <a:endParaRPr sz="1575">
              <a:solidFill>
                <a:srgbClr val="000000"/>
              </a:solidFill>
              <a:latin typeface="Arial"/>
              <a:ea typeface="Arial"/>
              <a:cs typeface="Arial"/>
              <a:sym typeface="Arial"/>
            </a:endParaRPr>
          </a:p>
          <a:p>
            <a:pPr marL="457200" lvl="0" indent="-306144" algn="l" rtl="0">
              <a:spcBef>
                <a:spcPts val="0"/>
              </a:spcBef>
              <a:spcAft>
                <a:spcPts val="0"/>
              </a:spcAft>
              <a:buClr>
                <a:srgbClr val="000000"/>
              </a:buClr>
              <a:buSzPct val="100000"/>
              <a:buFont typeface="Arial"/>
              <a:buChar char="●"/>
            </a:pPr>
            <a:r>
              <a:rPr lang="en" sz="1575">
                <a:solidFill>
                  <a:srgbClr val="000000"/>
                </a:solidFill>
                <a:latin typeface="Arial"/>
                <a:ea typeface="Arial"/>
                <a:cs typeface="Arial"/>
                <a:sym typeface="Arial"/>
              </a:rPr>
              <a:t>Undecided — 2.2%</a:t>
            </a:r>
            <a:endParaRPr sz="1575">
              <a:solidFill>
                <a:srgbClr val="000000"/>
              </a:solidFill>
              <a:latin typeface="Arial"/>
              <a:ea typeface="Arial"/>
              <a:cs typeface="Arial"/>
              <a:sym typeface="Arial"/>
            </a:endParaRPr>
          </a:p>
          <a:p>
            <a:pPr marL="0" lvl="0" indent="0" algn="l" rtl="0">
              <a:spcBef>
                <a:spcPts val="1200"/>
              </a:spcBef>
              <a:spcAft>
                <a:spcPts val="0"/>
              </a:spcAft>
              <a:buNone/>
            </a:pPr>
            <a:r>
              <a:rPr lang="en" sz="1775">
                <a:solidFill>
                  <a:srgbClr val="000000"/>
                </a:solidFill>
                <a:latin typeface="Arial"/>
                <a:ea typeface="Arial"/>
                <a:cs typeface="Arial"/>
                <a:sym typeface="Arial"/>
              </a:rPr>
              <a:t>TOPLINE: </a:t>
            </a:r>
            <a:endParaRPr sz="1775">
              <a:solidFill>
                <a:srgbClr val="000000"/>
              </a:solidFill>
              <a:latin typeface="Arial"/>
              <a:ea typeface="Arial"/>
              <a:cs typeface="Arial"/>
              <a:sym typeface="Arial"/>
            </a:endParaRPr>
          </a:p>
          <a:p>
            <a:pPr marL="457200" lvl="0" indent="-315987" algn="l" rtl="0">
              <a:spcBef>
                <a:spcPts val="1200"/>
              </a:spcBef>
              <a:spcAft>
                <a:spcPts val="0"/>
              </a:spcAft>
              <a:buClr>
                <a:srgbClr val="000000"/>
              </a:buClr>
              <a:buSzPct val="100000"/>
              <a:buFont typeface="Arial"/>
              <a:buChar char="●"/>
            </a:pPr>
            <a:r>
              <a:rPr lang="en" sz="1775">
                <a:solidFill>
                  <a:srgbClr val="000000"/>
                </a:solidFill>
                <a:latin typeface="Arial"/>
                <a:ea typeface="Arial"/>
                <a:cs typeface="Arial"/>
                <a:sym typeface="Arial"/>
              </a:rPr>
              <a:t>Wawa favorability: -2.7 ppts</a:t>
            </a:r>
            <a:endParaRPr sz="1775">
              <a:solidFill>
                <a:srgbClr val="000000"/>
              </a:solidFill>
              <a:latin typeface="Arial"/>
              <a:ea typeface="Arial"/>
              <a:cs typeface="Arial"/>
              <a:sym typeface="Arial"/>
            </a:endParaRPr>
          </a:p>
          <a:p>
            <a:pPr marL="457200" lvl="0" indent="-315987" algn="l" rtl="0">
              <a:spcBef>
                <a:spcPts val="0"/>
              </a:spcBef>
              <a:spcAft>
                <a:spcPts val="0"/>
              </a:spcAft>
              <a:buClr>
                <a:srgbClr val="000000"/>
              </a:buClr>
              <a:buSzPct val="100000"/>
              <a:buFont typeface="Arial"/>
              <a:buChar char="●"/>
            </a:pPr>
            <a:r>
              <a:rPr lang="en" sz="1775">
                <a:solidFill>
                  <a:srgbClr val="000000"/>
                </a:solidFill>
                <a:latin typeface="Arial"/>
                <a:ea typeface="Arial"/>
                <a:cs typeface="Arial"/>
                <a:sym typeface="Arial"/>
              </a:rPr>
              <a:t>Undecided/Lean: 3.9%</a:t>
            </a:r>
            <a:endParaRPr sz="1775">
              <a:solidFill>
                <a:srgbClr val="000000"/>
              </a:solidFill>
              <a:latin typeface="Arial"/>
              <a:ea typeface="Arial"/>
              <a:cs typeface="Arial"/>
              <a:sym typeface="Arial"/>
            </a:endParaRPr>
          </a:p>
          <a:p>
            <a:pPr marL="0" lvl="0" indent="0" algn="l" rtl="0">
              <a:spcBef>
                <a:spcPts val="1200"/>
              </a:spcBef>
              <a:spcAft>
                <a:spcPts val="1200"/>
              </a:spcAft>
              <a:buNone/>
            </a:pPr>
            <a:endParaRPr sz="14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Survey Results by Region: West</a:t>
            </a:r>
            <a:endParaRPr/>
          </a:p>
        </p:txBody>
      </p:sp>
      <p:sp>
        <p:nvSpPr>
          <p:cNvPr id="134" name="Google Shape;134;p23"/>
          <p:cNvSpPr txBox="1">
            <a:spLocks noGrp="1"/>
          </p:cNvSpPr>
          <p:nvPr>
            <p:ph type="body" idx="1"/>
          </p:nvPr>
        </p:nvSpPr>
        <p:spPr>
          <a:xfrm>
            <a:off x="471900" y="1919075"/>
            <a:ext cx="7910100" cy="29892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sz="1775">
                <a:solidFill>
                  <a:schemeClr val="dk2"/>
                </a:solidFill>
              </a:rPr>
              <a:t>Q: </a:t>
            </a:r>
            <a:r>
              <a:rPr lang="en" sz="1575">
                <a:solidFill>
                  <a:srgbClr val="000000"/>
                </a:solidFill>
                <a:latin typeface="Arial"/>
                <a:ea typeface="Arial"/>
                <a:cs typeface="Arial"/>
                <a:sym typeface="Arial"/>
              </a:rPr>
              <a:t>If you chose to dine at a Convenience Dining Location tomorrow, would you prefer to dine at Sheetz or Wawa (Rotated question options with lean responses)</a:t>
            </a:r>
            <a:endParaRPr sz="1575">
              <a:solidFill>
                <a:srgbClr val="000000"/>
              </a:solidFill>
              <a:latin typeface="Arial"/>
              <a:ea typeface="Arial"/>
              <a:cs typeface="Arial"/>
              <a:sym typeface="Arial"/>
            </a:endParaRPr>
          </a:p>
          <a:p>
            <a:pPr marL="457200" lvl="0" indent="-306144" algn="l" rtl="0">
              <a:spcBef>
                <a:spcPts val="1200"/>
              </a:spcBef>
              <a:spcAft>
                <a:spcPts val="0"/>
              </a:spcAft>
              <a:buClr>
                <a:srgbClr val="000000"/>
              </a:buClr>
              <a:buSzPct val="100000"/>
              <a:buFont typeface="Arial"/>
              <a:buChar char="●"/>
            </a:pPr>
            <a:r>
              <a:rPr lang="en" sz="1575">
                <a:solidFill>
                  <a:srgbClr val="000000"/>
                </a:solidFill>
                <a:latin typeface="Arial"/>
                <a:ea typeface="Arial"/>
                <a:cs typeface="Arial"/>
                <a:sym typeface="Arial"/>
              </a:rPr>
              <a:t>Wawa — 35.3%</a:t>
            </a:r>
            <a:endParaRPr sz="1575">
              <a:solidFill>
                <a:srgbClr val="000000"/>
              </a:solidFill>
              <a:latin typeface="Arial"/>
              <a:ea typeface="Arial"/>
              <a:cs typeface="Arial"/>
              <a:sym typeface="Arial"/>
            </a:endParaRPr>
          </a:p>
          <a:p>
            <a:pPr marL="457200" lvl="0" indent="-306144" algn="l" rtl="0">
              <a:spcBef>
                <a:spcPts val="0"/>
              </a:spcBef>
              <a:spcAft>
                <a:spcPts val="0"/>
              </a:spcAft>
              <a:buClr>
                <a:srgbClr val="000000"/>
              </a:buClr>
              <a:buSzPct val="100000"/>
              <a:buFont typeface="Arial"/>
              <a:buChar char="●"/>
            </a:pPr>
            <a:r>
              <a:rPr lang="en" sz="1575">
                <a:solidFill>
                  <a:srgbClr val="000000"/>
                </a:solidFill>
                <a:latin typeface="Arial"/>
                <a:ea typeface="Arial"/>
                <a:cs typeface="Arial"/>
                <a:sym typeface="Arial"/>
              </a:rPr>
              <a:t>Sheetz — 58.2%</a:t>
            </a:r>
            <a:endParaRPr sz="1575">
              <a:solidFill>
                <a:srgbClr val="000000"/>
              </a:solidFill>
              <a:latin typeface="Arial"/>
              <a:ea typeface="Arial"/>
              <a:cs typeface="Arial"/>
              <a:sym typeface="Arial"/>
            </a:endParaRPr>
          </a:p>
          <a:p>
            <a:pPr marL="457200" lvl="0" indent="-306144" algn="l" rtl="0">
              <a:spcBef>
                <a:spcPts val="0"/>
              </a:spcBef>
              <a:spcAft>
                <a:spcPts val="0"/>
              </a:spcAft>
              <a:buClr>
                <a:srgbClr val="000000"/>
              </a:buClr>
              <a:buSzPct val="100000"/>
              <a:buFont typeface="Arial"/>
              <a:buChar char="●"/>
            </a:pPr>
            <a:r>
              <a:rPr lang="en" sz="1575">
                <a:solidFill>
                  <a:srgbClr val="000000"/>
                </a:solidFill>
                <a:latin typeface="Arial"/>
                <a:ea typeface="Arial"/>
                <a:cs typeface="Arial"/>
                <a:sym typeface="Arial"/>
              </a:rPr>
              <a:t>Lean Wawa — 0.7%</a:t>
            </a:r>
            <a:endParaRPr sz="1575">
              <a:solidFill>
                <a:srgbClr val="000000"/>
              </a:solidFill>
              <a:latin typeface="Arial"/>
              <a:ea typeface="Arial"/>
              <a:cs typeface="Arial"/>
              <a:sym typeface="Arial"/>
            </a:endParaRPr>
          </a:p>
          <a:p>
            <a:pPr marL="457200" lvl="0" indent="-306144" algn="l" rtl="0">
              <a:spcBef>
                <a:spcPts val="0"/>
              </a:spcBef>
              <a:spcAft>
                <a:spcPts val="0"/>
              </a:spcAft>
              <a:buClr>
                <a:srgbClr val="000000"/>
              </a:buClr>
              <a:buSzPct val="100000"/>
              <a:buFont typeface="Arial"/>
              <a:buChar char="●"/>
            </a:pPr>
            <a:r>
              <a:rPr lang="en" sz="1575">
                <a:solidFill>
                  <a:srgbClr val="000000"/>
                </a:solidFill>
                <a:latin typeface="Arial"/>
                <a:ea typeface="Arial"/>
                <a:cs typeface="Arial"/>
                <a:sym typeface="Arial"/>
              </a:rPr>
              <a:t>Lean Sheetz — 1.0%</a:t>
            </a:r>
            <a:endParaRPr sz="1575">
              <a:solidFill>
                <a:srgbClr val="000000"/>
              </a:solidFill>
              <a:latin typeface="Arial"/>
              <a:ea typeface="Arial"/>
              <a:cs typeface="Arial"/>
              <a:sym typeface="Arial"/>
            </a:endParaRPr>
          </a:p>
          <a:p>
            <a:pPr marL="457200" lvl="0" indent="-306144" algn="l" rtl="0">
              <a:spcBef>
                <a:spcPts val="0"/>
              </a:spcBef>
              <a:spcAft>
                <a:spcPts val="0"/>
              </a:spcAft>
              <a:buClr>
                <a:srgbClr val="000000"/>
              </a:buClr>
              <a:buSzPct val="100000"/>
              <a:buFont typeface="Arial"/>
              <a:buChar char="●"/>
            </a:pPr>
            <a:r>
              <a:rPr lang="en" sz="1575">
                <a:solidFill>
                  <a:srgbClr val="000000"/>
                </a:solidFill>
                <a:latin typeface="Arial"/>
                <a:ea typeface="Arial"/>
                <a:cs typeface="Arial"/>
                <a:sym typeface="Arial"/>
              </a:rPr>
              <a:t>Other — 3.1%</a:t>
            </a:r>
            <a:endParaRPr sz="1575">
              <a:solidFill>
                <a:srgbClr val="000000"/>
              </a:solidFill>
              <a:latin typeface="Arial"/>
              <a:ea typeface="Arial"/>
              <a:cs typeface="Arial"/>
              <a:sym typeface="Arial"/>
            </a:endParaRPr>
          </a:p>
          <a:p>
            <a:pPr marL="457200" lvl="0" indent="-306144" algn="l" rtl="0">
              <a:spcBef>
                <a:spcPts val="0"/>
              </a:spcBef>
              <a:spcAft>
                <a:spcPts val="0"/>
              </a:spcAft>
              <a:buClr>
                <a:srgbClr val="000000"/>
              </a:buClr>
              <a:buSzPct val="100000"/>
              <a:buFont typeface="Arial"/>
              <a:buChar char="●"/>
            </a:pPr>
            <a:r>
              <a:rPr lang="en" sz="1575">
                <a:solidFill>
                  <a:srgbClr val="000000"/>
                </a:solidFill>
                <a:latin typeface="Arial"/>
                <a:ea typeface="Arial"/>
                <a:cs typeface="Arial"/>
                <a:sym typeface="Arial"/>
              </a:rPr>
              <a:t>Undecided — 1.7%</a:t>
            </a:r>
            <a:endParaRPr sz="1575">
              <a:solidFill>
                <a:srgbClr val="000000"/>
              </a:solidFill>
              <a:latin typeface="Arial"/>
              <a:ea typeface="Arial"/>
              <a:cs typeface="Arial"/>
              <a:sym typeface="Arial"/>
            </a:endParaRPr>
          </a:p>
          <a:p>
            <a:pPr marL="0" lvl="0" indent="0" algn="l" rtl="0">
              <a:spcBef>
                <a:spcPts val="1200"/>
              </a:spcBef>
              <a:spcAft>
                <a:spcPts val="0"/>
              </a:spcAft>
              <a:buNone/>
            </a:pPr>
            <a:r>
              <a:rPr lang="en" sz="1775">
                <a:solidFill>
                  <a:srgbClr val="000000"/>
                </a:solidFill>
                <a:latin typeface="Arial"/>
                <a:ea typeface="Arial"/>
                <a:cs typeface="Arial"/>
                <a:sym typeface="Arial"/>
              </a:rPr>
              <a:t>TOPLINE: </a:t>
            </a:r>
            <a:endParaRPr sz="1775">
              <a:solidFill>
                <a:srgbClr val="000000"/>
              </a:solidFill>
              <a:latin typeface="Arial"/>
              <a:ea typeface="Arial"/>
              <a:cs typeface="Arial"/>
              <a:sym typeface="Arial"/>
            </a:endParaRPr>
          </a:p>
          <a:p>
            <a:pPr marL="457200" lvl="0" indent="-315987" algn="l" rtl="0">
              <a:spcBef>
                <a:spcPts val="1200"/>
              </a:spcBef>
              <a:spcAft>
                <a:spcPts val="0"/>
              </a:spcAft>
              <a:buClr>
                <a:srgbClr val="000000"/>
              </a:buClr>
              <a:buSzPct val="100000"/>
              <a:buFont typeface="Arial"/>
              <a:buChar char="●"/>
            </a:pPr>
            <a:r>
              <a:rPr lang="en" sz="1775">
                <a:solidFill>
                  <a:srgbClr val="000000"/>
                </a:solidFill>
                <a:latin typeface="Arial"/>
                <a:ea typeface="Arial"/>
                <a:cs typeface="Arial"/>
                <a:sym typeface="Arial"/>
              </a:rPr>
              <a:t>Wawa favorability: -22.9 ppts</a:t>
            </a:r>
            <a:endParaRPr sz="1775">
              <a:solidFill>
                <a:srgbClr val="000000"/>
              </a:solidFill>
              <a:latin typeface="Arial"/>
              <a:ea typeface="Arial"/>
              <a:cs typeface="Arial"/>
              <a:sym typeface="Arial"/>
            </a:endParaRPr>
          </a:p>
          <a:p>
            <a:pPr marL="457200" lvl="0" indent="-315987" algn="l" rtl="0">
              <a:spcBef>
                <a:spcPts val="0"/>
              </a:spcBef>
              <a:spcAft>
                <a:spcPts val="0"/>
              </a:spcAft>
              <a:buClr>
                <a:srgbClr val="000000"/>
              </a:buClr>
              <a:buSzPct val="100000"/>
              <a:buFont typeface="Arial"/>
              <a:buChar char="●"/>
            </a:pPr>
            <a:r>
              <a:rPr lang="en" sz="1775">
                <a:solidFill>
                  <a:srgbClr val="000000"/>
                </a:solidFill>
                <a:latin typeface="Arial"/>
                <a:ea typeface="Arial"/>
                <a:cs typeface="Arial"/>
                <a:sym typeface="Arial"/>
              </a:rPr>
              <a:t>Undecided/Lean: 3.4%</a:t>
            </a:r>
            <a:endParaRPr sz="1775">
              <a:solidFill>
                <a:srgbClr val="000000"/>
              </a:solidFill>
              <a:latin typeface="Arial"/>
              <a:ea typeface="Arial"/>
              <a:cs typeface="Arial"/>
              <a:sym typeface="Arial"/>
            </a:endParaRPr>
          </a:p>
          <a:p>
            <a:pPr marL="0" lvl="0" indent="0" algn="l" rtl="0">
              <a:spcBef>
                <a:spcPts val="1200"/>
              </a:spcBef>
              <a:spcAft>
                <a:spcPts val="1200"/>
              </a:spcAft>
              <a:buNone/>
            </a:pPr>
            <a:endParaRPr sz="14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Survey Results by Region: Dutch</a:t>
            </a:r>
            <a:endParaRPr/>
          </a:p>
        </p:txBody>
      </p:sp>
      <p:sp>
        <p:nvSpPr>
          <p:cNvPr id="140" name="Google Shape;140;p24"/>
          <p:cNvSpPr txBox="1">
            <a:spLocks noGrp="1"/>
          </p:cNvSpPr>
          <p:nvPr>
            <p:ph type="body" idx="1"/>
          </p:nvPr>
        </p:nvSpPr>
        <p:spPr>
          <a:xfrm>
            <a:off x="471900" y="1919075"/>
            <a:ext cx="7910100" cy="29892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sz="1775">
                <a:solidFill>
                  <a:schemeClr val="dk2"/>
                </a:solidFill>
              </a:rPr>
              <a:t>Q: </a:t>
            </a:r>
            <a:r>
              <a:rPr lang="en" sz="1575">
                <a:solidFill>
                  <a:srgbClr val="000000"/>
                </a:solidFill>
                <a:latin typeface="Arial"/>
                <a:ea typeface="Arial"/>
                <a:cs typeface="Arial"/>
                <a:sym typeface="Arial"/>
              </a:rPr>
              <a:t>If you chose to dine at a Convenience Dining Location tomorrow, would you prefer to dine at Sheetz or Wawa (Rotated question options with lean responses)</a:t>
            </a:r>
            <a:endParaRPr sz="1575">
              <a:solidFill>
                <a:srgbClr val="000000"/>
              </a:solidFill>
              <a:latin typeface="Arial"/>
              <a:ea typeface="Arial"/>
              <a:cs typeface="Arial"/>
              <a:sym typeface="Arial"/>
            </a:endParaRPr>
          </a:p>
          <a:p>
            <a:pPr marL="457200" lvl="0" indent="-306144" algn="l" rtl="0">
              <a:spcBef>
                <a:spcPts val="1200"/>
              </a:spcBef>
              <a:spcAft>
                <a:spcPts val="0"/>
              </a:spcAft>
              <a:buClr>
                <a:srgbClr val="000000"/>
              </a:buClr>
              <a:buSzPct val="100000"/>
              <a:buFont typeface="Arial"/>
              <a:buChar char="●"/>
            </a:pPr>
            <a:r>
              <a:rPr lang="en" sz="1575">
                <a:solidFill>
                  <a:srgbClr val="000000"/>
                </a:solidFill>
                <a:latin typeface="Arial"/>
                <a:ea typeface="Arial"/>
                <a:cs typeface="Arial"/>
                <a:sym typeface="Arial"/>
              </a:rPr>
              <a:t>Wawa — 41.5%</a:t>
            </a:r>
            <a:endParaRPr sz="1575">
              <a:solidFill>
                <a:srgbClr val="000000"/>
              </a:solidFill>
              <a:latin typeface="Arial"/>
              <a:ea typeface="Arial"/>
              <a:cs typeface="Arial"/>
              <a:sym typeface="Arial"/>
            </a:endParaRPr>
          </a:p>
          <a:p>
            <a:pPr marL="457200" lvl="0" indent="-306144" algn="l" rtl="0">
              <a:spcBef>
                <a:spcPts val="0"/>
              </a:spcBef>
              <a:spcAft>
                <a:spcPts val="0"/>
              </a:spcAft>
              <a:buClr>
                <a:srgbClr val="000000"/>
              </a:buClr>
              <a:buSzPct val="100000"/>
              <a:buFont typeface="Arial"/>
              <a:buChar char="●"/>
            </a:pPr>
            <a:r>
              <a:rPr lang="en" sz="1575">
                <a:solidFill>
                  <a:srgbClr val="000000"/>
                </a:solidFill>
                <a:latin typeface="Arial"/>
                <a:ea typeface="Arial"/>
                <a:cs typeface="Arial"/>
                <a:sym typeface="Arial"/>
              </a:rPr>
              <a:t>Sheetz — 52.7%</a:t>
            </a:r>
            <a:endParaRPr sz="1575">
              <a:solidFill>
                <a:srgbClr val="000000"/>
              </a:solidFill>
              <a:latin typeface="Arial"/>
              <a:ea typeface="Arial"/>
              <a:cs typeface="Arial"/>
              <a:sym typeface="Arial"/>
            </a:endParaRPr>
          </a:p>
          <a:p>
            <a:pPr marL="457200" lvl="0" indent="-306144" algn="l" rtl="0">
              <a:spcBef>
                <a:spcPts val="0"/>
              </a:spcBef>
              <a:spcAft>
                <a:spcPts val="0"/>
              </a:spcAft>
              <a:buClr>
                <a:srgbClr val="000000"/>
              </a:buClr>
              <a:buSzPct val="100000"/>
              <a:buFont typeface="Arial"/>
              <a:buChar char="●"/>
            </a:pPr>
            <a:r>
              <a:rPr lang="en" sz="1575">
                <a:solidFill>
                  <a:srgbClr val="000000"/>
                </a:solidFill>
                <a:latin typeface="Arial"/>
                <a:ea typeface="Arial"/>
                <a:cs typeface="Arial"/>
                <a:sym typeface="Arial"/>
              </a:rPr>
              <a:t>Lean Wawa — 0.9%</a:t>
            </a:r>
            <a:endParaRPr sz="1575">
              <a:solidFill>
                <a:srgbClr val="000000"/>
              </a:solidFill>
              <a:latin typeface="Arial"/>
              <a:ea typeface="Arial"/>
              <a:cs typeface="Arial"/>
              <a:sym typeface="Arial"/>
            </a:endParaRPr>
          </a:p>
          <a:p>
            <a:pPr marL="457200" lvl="0" indent="-306144" algn="l" rtl="0">
              <a:spcBef>
                <a:spcPts val="0"/>
              </a:spcBef>
              <a:spcAft>
                <a:spcPts val="0"/>
              </a:spcAft>
              <a:buClr>
                <a:srgbClr val="000000"/>
              </a:buClr>
              <a:buSzPct val="100000"/>
              <a:buFont typeface="Arial"/>
              <a:buChar char="●"/>
            </a:pPr>
            <a:r>
              <a:rPr lang="en" sz="1575">
                <a:solidFill>
                  <a:srgbClr val="000000"/>
                </a:solidFill>
                <a:latin typeface="Arial"/>
                <a:ea typeface="Arial"/>
                <a:cs typeface="Arial"/>
                <a:sym typeface="Arial"/>
              </a:rPr>
              <a:t>Lean Sheetz — 0.6%</a:t>
            </a:r>
            <a:endParaRPr sz="1575">
              <a:solidFill>
                <a:srgbClr val="000000"/>
              </a:solidFill>
              <a:latin typeface="Arial"/>
              <a:ea typeface="Arial"/>
              <a:cs typeface="Arial"/>
              <a:sym typeface="Arial"/>
            </a:endParaRPr>
          </a:p>
          <a:p>
            <a:pPr marL="457200" lvl="0" indent="-306144" algn="l" rtl="0">
              <a:spcBef>
                <a:spcPts val="0"/>
              </a:spcBef>
              <a:spcAft>
                <a:spcPts val="0"/>
              </a:spcAft>
              <a:buClr>
                <a:srgbClr val="000000"/>
              </a:buClr>
              <a:buSzPct val="100000"/>
              <a:buFont typeface="Arial"/>
              <a:buChar char="●"/>
            </a:pPr>
            <a:r>
              <a:rPr lang="en" sz="1575">
                <a:solidFill>
                  <a:srgbClr val="000000"/>
                </a:solidFill>
                <a:latin typeface="Arial"/>
                <a:ea typeface="Arial"/>
                <a:cs typeface="Arial"/>
                <a:sym typeface="Arial"/>
              </a:rPr>
              <a:t>Other — 2.4%</a:t>
            </a:r>
            <a:endParaRPr sz="1575">
              <a:solidFill>
                <a:srgbClr val="000000"/>
              </a:solidFill>
              <a:latin typeface="Arial"/>
              <a:ea typeface="Arial"/>
              <a:cs typeface="Arial"/>
              <a:sym typeface="Arial"/>
            </a:endParaRPr>
          </a:p>
          <a:p>
            <a:pPr marL="457200" lvl="0" indent="-306144" algn="l" rtl="0">
              <a:spcBef>
                <a:spcPts val="0"/>
              </a:spcBef>
              <a:spcAft>
                <a:spcPts val="0"/>
              </a:spcAft>
              <a:buClr>
                <a:srgbClr val="000000"/>
              </a:buClr>
              <a:buSzPct val="100000"/>
              <a:buFont typeface="Arial"/>
              <a:buChar char="●"/>
            </a:pPr>
            <a:r>
              <a:rPr lang="en" sz="1575">
                <a:solidFill>
                  <a:srgbClr val="000000"/>
                </a:solidFill>
                <a:latin typeface="Arial"/>
                <a:ea typeface="Arial"/>
                <a:cs typeface="Arial"/>
                <a:sym typeface="Arial"/>
              </a:rPr>
              <a:t>Undecided — 1.9%</a:t>
            </a:r>
            <a:endParaRPr sz="1575">
              <a:solidFill>
                <a:srgbClr val="000000"/>
              </a:solidFill>
              <a:latin typeface="Arial"/>
              <a:ea typeface="Arial"/>
              <a:cs typeface="Arial"/>
              <a:sym typeface="Arial"/>
            </a:endParaRPr>
          </a:p>
          <a:p>
            <a:pPr marL="0" lvl="0" indent="0" algn="l" rtl="0">
              <a:spcBef>
                <a:spcPts val="1200"/>
              </a:spcBef>
              <a:spcAft>
                <a:spcPts val="0"/>
              </a:spcAft>
              <a:buNone/>
            </a:pPr>
            <a:r>
              <a:rPr lang="en" sz="1775">
                <a:solidFill>
                  <a:srgbClr val="000000"/>
                </a:solidFill>
                <a:latin typeface="Arial"/>
                <a:ea typeface="Arial"/>
                <a:cs typeface="Arial"/>
                <a:sym typeface="Arial"/>
              </a:rPr>
              <a:t>TOPLINE: </a:t>
            </a:r>
            <a:endParaRPr sz="1775">
              <a:solidFill>
                <a:srgbClr val="000000"/>
              </a:solidFill>
              <a:latin typeface="Arial"/>
              <a:ea typeface="Arial"/>
              <a:cs typeface="Arial"/>
              <a:sym typeface="Arial"/>
            </a:endParaRPr>
          </a:p>
          <a:p>
            <a:pPr marL="457200" lvl="0" indent="-315987" algn="l" rtl="0">
              <a:spcBef>
                <a:spcPts val="1200"/>
              </a:spcBef>
              <a:spcAft>
                <a:spcPts val="0"/>
              </a:spcAft>
              <a:buClr>
                <a:srgbClr val="000000"/>
              </a:buClr>
              <a:buSzPct val="100000"/>
              <a:buFont typeface="Arial"/>
              <a:buChar char="●"/>
            </a:pPr>
            <a:r>
              <a:rPr lang="en" sz="1775">
                <a:solidFill>
                  <a:srgbClr val="000000"/>
                </a:solidFill>
                <a:latin typeface="Arial"/>
                <a:ea typeface="Arial"/>
                <a:cs typeface="Arial"/>
                <a:sym typeface="Arial"/>
              </a:rPr>
              <a:t>Wawa favorability: -11.2 ppts</a:t>
            </a:r>
            <a:endParaRPr sz="1775">
              <a:solidFill>
                <a:srgbClr val="000000"/>
              </a:solidFill>
              <a:latin typeface="Arial"/>
              <a:ea typeface="Arial"/>
              <a:cs typeface="Arial"/>
              <a:sym typeface="Arial"/>
            </a:endParaRPr>
          </a:p>
          <a:p>
            <a:pPr marL="457200" lvl="0" indent="-315987" algn="l" rtl="0">
              <a:spcBef>
                <a:spcPts val="0"/>
              </a:spcBef>
              <a:spcAft>
                <a:spcPts val="0"/>
              </a:spcAft>
              <a:buClr>
                <a:srgbClr val="000000"/>
              </a:buClr>
              <a:buSzPct val="100000"/>
              <a:buFont typeface="Arial"/>
              <a:buChar char="●"/>
            </a:pPr>
            <a:r>
              <a:rPr lang="en" sz="1775">
                <a:solidFill>
                  <a:srgbClr val="000000"/>
                </a:solidFill>
                <a:latin typeface="Arial"/>
                <a:ea typeface="Arial"/>
                <a:cs typeface="Arial"/>
                <a:sym typeface="Arial"/>
              </a:rPr>
              <a:t>Undecided/Lean: 3.4%</a:t>
            </a:r>
            <a:endParaRPr sz="1775">
              <a:solidFill>
                <a:srgbClr val="000000"/>
              </a:solidFill>
              <a:latin typeface="Arial"/>
              <a:ea typeface="Arial"/>
              <a:cs typeface="Arial"/>
              <a:sym typeface="Arial"/>
            </a:endParaRPr>
          </a:p>
          <a:p>
            <a:pPr marL="0" lvl="0" indent="0" algn="l" rtl="0">
              <a:spcBef>
                <a:spcPts val="1200"/>
              </a:spcBef>
              <a:spcAft>
                <a:spcPts val="1200"/>
              </a:spcAft>
              <a:buNone/>
            </a:pPr>
            <a:endParaRPr sz="14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Survey-weighted population of each region</a:t>
            </a:r>
            <a:endParaRPr/>
          </a:p>
        </p:txBody>
      </p:sp>
      <p:sp>
        <p:nvSpPr>
          <p:cNvPr id="146" name="Google Shape;146;p25"/>
          <p:cNvSpPr txBox="1">
            <a:spLocks noGrp="1"/>
          </p:cNvSpPr>
          <p:nvPr>
            <p:ph type="body" idx="1"/>
          </p:nvPr>
        </p:nvSpPr>
        <p:spPr>
          <a:xfrm>
            <a:off x="471900" y="1919075"/>
            <a:ext cx="4224387" cy="2710200"/>
          </a:xfrm>
          <a:prstGeom prst="rect">
            <a:avLst/>
          </a:prstGeom>
        </p:spPr>
        <p:txBody>
          <a:bodyPr spcFirstLastPara="1" wrap="square" lIns="91425" tIns="91425" rIns="91425" bIns="91425" anchor="t" anchorCtr="0">
            <a:normAutofit fontScale="92500" lnSpcReduction="20000"/>
          </a:bodyPr>
          <a:lstStyle/>
          <a:p>
            <a:pPr marL="457200" lvl="0" indent="-355600" algn="l" rtl="0">
              <a:spcBef>
                <a:spcPts val="0"/>
              </a:spcBef>
              <a:spcAft>
                <a:spcPts val="0"/>
              </a:spcAft>
              <a:buClr>
                <a:schemeClr val="dk2"/>
              </a:buClr>
              <a:buSzPts val="2000"/>
              <a:buChar char="●"/>
            </a:pPr>
            <a:r>
              <a:rPr lang="en" sz="2000" dirty="0">
                <a:solidFill>
                  <a:schemeClr val="dk2"/>
                </a:solidFill>
              </a:rPr>
              <a:t>Dutch: 500</a:t>
            </a:r>
            <a:endParaRPr sz="2000" dirty="0">
              <a:solidFill>
                <a:schemeClr val="dk2"/>
              </a:solidFill>
            </a:endParaRPr>
          </a:p>
          <a:p>
            <a:pPr marL="457200" lvl="0" indent="-355600" algn="l" rtl="0">
              <a:spcBef>
                <a:spcPts val="0"/>
              </a:spcBef>
              <a:spcAft>
                <a:spcPts val="0"/>
              </a:spcAft>
              <a:buClr>
                <a:schemeClr val="dk2"/>
              </a:buClr>
              <a:buSzPts val="2000"/>
              <a:buChar char="●"/>
            </a:pPr>
            <a:r>
              <a:rPr lang="en" sz="2000" dirty="0">
                <a:solidFill>
                  <a:schemeClr val="dk2"/>
                </a:solidFill>
              </a:rPr>
              <a:t>West: 396</a:t>
            </a:r>
            <a:endParaRPr sz="2000" dirty="0">
              <a:solidFill>
                <a:schemeClr val="dk2"/>
              </a:solidFill>
            </a:endParaRPr>
          </a:p>
          <a:p>
            <a:pPr marL="457200" lvl="0" indent="-355600" algn="l" rtl="0">
              <a:spcBef>
                <a:spcPts val="0"/>
              </a:spcBef>
              <a:spcAft>
                <a:spcPts val="0"/>
              </a:spcAft>
              <a:buClr>
                <a:schemeClr val="dk2"/>
              </a:buClr>
              <a:buSzPts val="2000"/>
              <a:buChar char="●"/>
            </a:pPr>
            <a:r>
              <a:rPr lang="en" sz="2000" dirty="0">
                <a:solidFill>
                  <a:schemeClr val="dk2"/>
                </a:solidFill>
              </a:rPr>
              <a:t>Northeast: 388</a:t>
            </a:r>
            <a:endParaRPr sz="2000" dirty="0">
              <a:solidFill>
                <a:schemeClr val="dk2"/>
              </a:solidFill>
            </a:endParaRPr>
          </a:p>
          <a:p>
            <a:pPr marL="457200" lvl="0" indent="-355600" algn="l" rtl="0">
              <a:spcBef>
                <a:spcPts val="0"/>
              </a:spcBef>
              <a:spcAft>
                <a:spcPts val="0"/>
              </a:spcAft>
              <a:buClr>
                <a:schemeClr val="dk2"/>
              </a:buClr>
              <a:buSzPts val="2000"/>
              <a:buChar char="●"/>
            </a:pPr>
            <a:r>
              <a:rPr lang="en" sz="2000" dirty="0">
                <a:solidFill>
                  <a:schemeClr val="dk2"/>
                </a:solidFill>
              </a:rPr>
              <a:t>Central: 269</a:t>
            </a:r>
            <a:endParaRPr sz="2000" dirty="0">
              <a:solidFill>
                <a:schemeClr val="dk2"/>
              </a:solidFill>
            </a:endParaRPr>
          </a:p>
          <a:p>
            <a:pPr marL="0" lvl="0" indent="0" algn="l" rtl="0">
              <a:spcBef>
                <a:spcPts val="1200"/>
              </a:spcBef>
              <a:spcAft>
                <a:spcPts val="1200"/>
              </a:spcAft>
              <a:buNone/>
            </a:pPr>
            <a:r>
              <a:rPr lang="en" dirty="0">
                <a:solidFill>
                  <a:schemeClr val="dk2"/>
                </a:solidFill>
              </a:rPr>
              <a:t>Dutch is the most populous of these regions, Central is the least populous of these regions, and West and Northeast are about the same in terms of population</a:t>
            </a:r>
            <a:endParaRPr dirty="0">
              <a:solidFill>
                <a:schemeClr val="dk2"/>
              </a:solidFill>
            </a:endParaRPr>
          </a:p>
        </p:txBody>
      </p:sp>
      <p:graphicFrame>
        <p:nvGraphicFramePr>
          <p:cNvPr id="4" name="Chart 3">
            <a:extLst>
              <a:ext uri="{FF2B5EF4-FFF2-40B4-BE49-F238E27FC236}">
                <a16:creationId xmlns:a16="http://schemas.microsoft.com/office/drawing/2014/main" id="{82893D37-A923-4641-8FF8-C955B975C766}"/>
              </a:ext>
            </a:extLst>
          </p:cNvPr>
          <p:cNvGraphicFramePr>
            <a:graphicFrameLocks/>
          </p:cNvGraphicFramePr>
          <p:nvPr>
            <p:extLst>
              <p:ext uri="{D42A27DB-BD31-4B8C-83A1-F6EECF244321}">
                <p14:modId xmlns:p14="http://schemas.microsoft.com/office/powerpoint/2010/main" val="3790947610"/>
              </p:ext>
            </p:extLst>
          </p:nvPr>
        </p:nvGraphicFramePr>
        <p:xfrm>
          <a:off x="4696286" y="1919075"/>
          <a:ext cx="4224387" cy="24857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Option 1: Trim</a:t>
            </a:r>
            <a:endParaRPr/>
          </a:p>
        </p:txBody>
      </p:sp>
      <p:sp>
        <p:nvSpPr>
          <p:cNvPr id="152" name="Google Shape;152;p26"/>
          <p:cNvSpPr txBox="1">
            <a:spLocks noGrp="1"/>
          </p:cNvSpPr>
          <p:nvPr>
            <p:ph type="body" idx="1"/>
          </p:nvPr>
        </p:nvSpPr>
        <p:spPr>
          <a:xfrm>
            <a:off x="471900" y="1919075"/>
            <a:ext cx="8222100" cy="3045000"/>
          </a:xfrm>
          <a:prstGeom prst="rect">
            <a:avLst/>
          </a:prstGeom>
        </p:spPr>
        <p:txBody>
          <a:bodyPr spcFirstLastPara="1" wrap="square" lIns="91425" tIns="91425" rIns="91425" bIns="91425" anchor="t" anchorCtr="0">
            <a:normAutofit fontScale="85000" lnSpcReduction="20000"/>
          </a:bodyPr>
          <a:lstStyle/>
          <a:p>
            <a:pPr marL="457200" lvl="0" indent="-317182" algn="l" rtl="0">
              <a:spcBef>
                <a:spcPts val="0"/>
              </a:spcBef>
              <a:spcAft>
                <a:spcPts val="0"/>
              </a:spcAft>
              <a:buClr>
                <a:schemeClr val="dk2"/>
              </a:buClr>
              <a:buSzPct val="100000"/>
              <a:buAutoNum type="arabicPeriod"/>
            </a:pPr>
            <a:r>
              <a:rPr lang="en" b="1">
                <a:solidFill>
                  <a:schemeClr val="dk2"/>
                </a:solidFill>
              </a:rPr>
              <a:t>Respondents have their minds made up:</a:t>
            </a:r>
            <a:r>
              <a:rPr lang="en">
                <a:solidFill>
                  <a:schemeClr val="dk2"/>
                </a:solidFill>
              </a:rPr>
              <a:t> the “undecided” answer has an average 1.9% response rate in these four regions (not much wiggle room in each region).</a:t>
            </a:r>
            <a:endParaRPr>
              <a:solidFill>
                <a:schemeClr val="dk2"/>
              </a:solidFill>
            </a:endParaRPr>
          </a:p>
          <a:p>
            <a:pPr marL="457200" lvl="0" indent="-317182" algn="l" rtl="0">
              <a:spcBef>
                <a:spcPts val="0"/>
              </a:spcBef>
              <a:spcAft>
                <a:spcPts val="0"/>
              </a:spcAft>
              <a:buClr>
                <a:schemeClr val="dk2"/>
              </a:buClr>
              <a:buSzPct val="100000"/>
              <a:buAutoNum type="arabicPeriod"/>
            </a:pPr>
            <a:r>
              <a:rPr lang="en" b="1">
                <a:solidFill>
                  <a:schemeClr val="dk2"/>
                </a:solidFill>
              </a:rPr>
              <a:t>Wawa is competitive in Dutch and Northeast: </a:t>
            </a:r>
            <a:r>
              <a:rPr lang="en">
                <a:solidFill>
                  <a:schemeClr val="dk2"/>
                </a:solidFill>
              </a:rPr>
              <a:t>Dutch and Northeast PA are in the top three regions by population in the state and have a negative favorable rating of -2.7 and -11.2 ppts, respectively </a:t>
            </a:r>
            <a:endParaRPr>
              <a:solidFill>
                <a:schemeClr val="dk2"/>
              </a:solidFill>
            </a:endParaRPr>
          </a:p>
          <a:p>
            <a:pPr marL="457200" lvl="0" indent="-317182" algn="l" rtl="0">
              <a:spcBef>
                <a:spcPts val="0"/>
              </a:spcBef>
              <a:spcAft>
                <a:spcPts val="0"/>
              </a:spcAft>
              <a:buClr>
                <a:schemeClr val="dk2"/>
              </a:buClr>
              <a:buSzPct val="100000"/>
              <a:buAutoNum type="arabicPeriod"/>
            </a:pPr>
            <a:r>
              <a:rPr lang="en" b="1">
                <a:solidFill>
                  <a:schemeClr val="dk2"/>
                </a:solidFill>
              </a:rPr>
              <a:t>Wawa is much less competitive in Central and West: </a:t>
            </a:r>
            <a:r>
              <a:rPr lang="en">
                <a:solidFill>
                  <a:schemeClr val="dk2"/>
                </a:solidFill>
              </a:rPr>
              <a:t>Wawa has a worse than -20 ppts rating in Central and West; West is a populous region, but Central the least populous in the state. </a:t>
            </a:r>
            <a:endParaRPr>
              <a:solidFill>
                <a:schemeClr val="dk2"/>
              </a:solidFill>
            </a:endParaRPr>
          </a:p>
          <a:p>
            <a:pPr marL="0" lvl="0" indent="0" algn="l" rtl="0">
              <a:spcBef>
                <a:spcPts val="1200"/>
              </a:spcBef>
              <a:spcAft>
                <a:spcPts val="1200"/>
              </a:spcAft>
              <a:buNone/>
            </a:pPr>
            <a:r>
              <a:rPr lang="en">
                <a:solidFill>
                  <a:schemeClr val="dk2"/>
                </a:solidFill>
              </a:rPr>
              <a:t>With this information, I would recommend the option to cut operations in Central and West and re-allocate resources to boost sales in the Dutch and Northeast regions. Though Wawa has an unfavorable rating in each region as of April 2021, the regions are more competitive than Central and West and each has large populations that offer the potential for persuading customers.</a:t>
            </a:r>
            <a:endParaRPr>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Option 2: Trial period</a:t>
            </a:r>
            <a:endParaRPr/>
          </a:p>
        </p:txBody>
      </p:sp>
      <p:pic>
        <p:nvPicPr>
          <p:cNvPr id="158" name="Google Shape;158;p27"/>
          <p:cNvPicPr preferRelativeResize="0"/>
          <p:nvPr/>
        </p:nvPicPr>
        <p:blipFill>
          <a:blip r:embed="rId3">
            <a:alphaModFix/>
          </a:blip>
          <a:stretch>
            <a:fillRect/>
          </a:stretch>
        </p:blipFill>
        <p:spPr>
          <a:xfrm>
            <a:off x="3440225" y="1703300"/>
            <a:ext cx="5394999" cy="3395374"/>
          </a:xfrm>
          <a:prstGeom prst="rect">
            <a:avLst/>
          </a:prstGeom>
          <a:noFill/>
          <a:ln>
            <a:noFill/>
          </a:ln>
        </p:spPr>
      </p:pic>
      <p:sp>
        <p:nvSpPr>
          <p:cNvPr id="159" name="Google Shape;159;p27"/>
          <p:cNvSpPr txBox="1"/>
          <p:nvPr/>
        </p:nvSpPr>
        <p:spPr>
          <a:xfrm>
            <a:off x="268950" y="1757100"/>
            <a:ext cx="2980800" cy="3324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Roboto"/>
                <a:ea typeface="Roboto"/>
                <a:cs typeface="Roboto"/>
                <a:sym typeface="Roboto"/>
              </a:rPr>
              <a:t>This graph shows the distribution of survey respondents’ scores and their likelihood to shop at Wawa </a:t>
            </a:r>
            <a:endParaRPr sz="1200">
              <a:latin typeface="Roboto"/>
              <a:ea typeface="Roboto"/>
              <a:cs typeface="Roboto"/>
              <a:sym typeface="Roboto"/>
            </a:endParaRPr>
          </a:p>
          <a:p>
            <a:pPr marL="0" lvl="0" indent="0" algn="l" rtl="0">
              <a:spcBef>
                <a:spcPts val="0"/>
              </a:spcBef>
              <a:spcAft>
                <a:spcPts val="0"/>
              </a:spcAft>
              <a:buNone/>
            </a:pPr>
            <a:r>
              <a:rPr lang="en" sz="1200">
                <a:latin typeface="Roboto"/>
                <a:ea typeface="Roboto"/>
                <a:cs typeface="Roboto"/>
                <a:sym typeface="Roboto"/>
              </a:rPr>
              <a:t>(0 &lt;- Sheetz, Wawa -&gt; 100)</a:t>
            </a: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0"/>
              </a:spcBef>
              <a:spcAft>
                <a:spcPts val="0"/>
              </a:spcAft>
              <a:buNone/>
            </a:pPr>
            <a:r>
              <a:rPr lang="en" sz="1200">
                <a:latin typeface="Roboto"/>
                <a:ea typeface="Roboto"/>
                <a:cs typeface="Roboto"/>
                <a:sym typeface="Roboto"/>
              </a:rPr>
              <a:t>These scores were created using our Wawa choice prediction model, which has a strong 87% accuracy rating</a:t>
            </a: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0"/>
              </a:spcBef>
              <a:spcAft>
                <a:spcPts val="0"/>
              </a:spcAft>
              <a:buNone/>
            </a:pPr>
            <a:r>
              <a:rPr lang="en" sz="1200">
                <a:latin typeface="Roboto"/>
                <a:ea typeface="Roboto"/>
                <a:cs typeface="Roboto"/>
                <a:sym typeface="Roboto"/>
              </a:rPr>
              <a:t>We want to find shoppers that fit between the two steeper slopes of the graphs in each region, because these are the shoppers that Wawa can persuade to boost sales (the voters graphed to the left and right of these arrows are very likely Sheetz or very likely Wawa shoppers)</a:t>
            </a:r>
            <a:endParaRPr sz="1200">
              <a:latin typeface="Roboto"/>
              <a:ea typeface="Roboto"/>
              <a:cs typeface="Roboto"/>
              <a:sym typeface="Roboto"/>
            </a:endParaRPr>
          </a:p>
        </p:txBody>
      </p:sp>
      <p:cxnSp>
        <p:nvCxnSpPr>
          <p:cNvPr id="160" name="Google Shape;160;p27"/>
          <p:cNvCxnSpPr/>
          <p:nvPr/>
        </p:nvCxnSpPr>
        <p:spPr>
          <a:xfrm flipH="1">
            <a:off x="5087600" y="2655575"/>
            <a:ext cx="11100" cy="1737300"/>
          </a:xfrm>
          <a:prstGeom prst="straightConnector1">
            <a:avLst/>
          </a:prstGeom>
          <a:noFill/>
          <a:ln w="9525" cap="flat" cmpd="sng">
            <a:solidFill>
              <a:schemeClr val="dk2"/>
            </a:solidFill>
            <a:prstDash val="solid"/>
            <a:round/>
            <a:headEnd type="none" w="med" len="med"/>
            <a:tailEnd type="triangle" w="med" len="med"/>
          </a:ln>
        </p:spPr>
      </p:cxnSp>
      <p:cxnSp>
        <p:nvCxnSpPr>
          <p:cNvPr id="161" name="Google Shape;161;p27"/>
          <p:cNvCxnSpPr/>
          <p:nvPr/>
        </p:nvCxnSpPr>
        <p:spPr>
          <a:xfrm>
            <a:off x="6499425" y="2627675"/>
            <a:ext cx="22500" cy="1793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We find that persuadable shoppers have prediction scores between 30 and 75</a:t>
            </a:r>
            <a:endParaRPr/>
          </a:p>
        </p:txBody>
      </p:sp>
      <p:sp>
        <p:nvSpPr>
          <p:cNvPr id="167" name="Google Shape;167;p28"/>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rPr>
              <a:t>According to our analysis, persuadable shoppers generally fit in the 30-75 interval of predicted scores. We found the following potential growth percentages in the following regions:</a:t>
            </a:r>
            <a:endParaRPr>
              <a:solidFill>
                <a:schemeClr val="dk2"/>
              </a:solidFill>
            </a:endParaRPr>
          </a:p>
          <a:p>
            <a:pPr marL="457200" lvl="0" indent="-342900" algn="l" rtl="0">
              <a:spcBef>
                <a:spcPts val="1200"/>
              </a:spcBef>
              <a:spcAft>
                <a:spcPts val="0"/>
              </a:spcAft>
              <a:buClr>
                <a:schemeClr val="dk2"/>
              </a:buClr>
              <a:buSzPts val="1800"/>
              <a:buChar char="●"/>
            </a:pPr>
            <a:r>
              <a:rPr lang="en">
                <a:solidFill>
                  <a:schemeClr val="dk2"/>
                </a:solidFill>
              </a:rPr>
              <a:t>Central: 23% potential growth</a:t>
            </a:r>
            <a:endParaRPr>
              <a:solidFill>
                <a:schemeClr val="dk2"/>
              </a:solidFill>
            </a:endParaRPr>
          </a:p>
          <a:p>
            <a:pPr marL="457200" lvl="0" indent="-342900" algn="l" rtl="0">
              <a:spcBef>
                <a:spcPts val="0"/>
              </a:spcBef>
              <a:spcAft>
                <a:spcPts val="0"/>
              </a:spcAft>
              <a:buClr>
                <a:schemeClr val="dk2"/>
              </a:buClr>
              <a:buSzPts val="1800"/>
              <a:buChar char="●"/>
            </a:pPr>
            <a:r>
              <a:rPr lang="en">
                <a:solidFill>
                  <a:schemeClr val="dk2"/>
                </a:solidFill>
              </a:rPr>
              <a:t>Northeast: 22% potential growth</a:t>
            </a:r>
            <a:endParaRPr>
              <a:solidFill>
                <a:schemeClr val="dk2"/>
              </a:solidFill>
            </a:endParaRPr>
          </a:p>
          <a:p>
            <a:pPr marL="457200" lvl="0" indent="-342900" algn="l" rtl="0">
              <a:spcBef>
                <a:spcPts val="0"/>
              </a:spcBef>
              <a:spcAft>
                <a:spcPts val="0"/>
              </a:spcAft>
              <a:buClr>
                <a:schemeClr val="dk2"/>
              </a:buClr>
              <a:buSzPts val="1800"/>
              <a:buChar char="●"/>
            </a:pPr>
            <a:r>
              <a:rPr lang="en">
                <a:solidFill>
                  <a:schemeClr val="dk2"/>
                </a:solidFill>
              </a:rPr>
              <a:t>Dutch: 17% potential growth</a:t>
            </a:r>
            <a:endParaRPr>
              <a:solidFill>
                <a:schemeClr val="dk2"/>
              </a:solidFill>
            </a:endParaRPr>
          </a:p>
          <a:p>
            <a:pPr marL="457200" lvl="0" indent="-342900" algn="l" rtl="0">
              <a:spcBef>
                <a:spcPts val="0"/>
              </a:spcBef>
              <a:spcAft>
                <a:spcPts val="0"/>
              </a:spcAft>
              <a:buClr>
                <a:schemeClr val="dk2"/>
              </a:buClr>
              <a:buSzPts val="1800"/>
              <a:buChar char="●"/>
            </a:pPr>
            <a:r>
              <a:rPr lang="en">
                <a:solidFill>
                  <a:schemeClr val="dk2"/>
                </a:solidFill>
              </a:rPr>
              <a:t>West: 18% potential growth</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Remember:</a:t>
            </a:r>
            <a:endParaRPr/>
          </a:p>
        </p:txBody>
      </p:sp>
      <p:sp>
        <p:nvSpPr>
          <p:cNvPr id="173" name="Google Shape;173;p29"/>
          <p:cNvSpPr txBox="1">
            <a:spLocks noGrp="1"/>
          </p:cNvSpPr>
          <p:nvPr>
            <p:ph type="body" idx="1"/>
          </p:nvPr>
        </p:nvSpPr>
        <p:spPr>
          <a:xfrm>
            <a:off x="356490" y="2153833"/>
            <a:ext cx="4703781" cy="2250942"/>
          </a:xfrm>
          <a:prstGeom prst="rect">
            <a:avLst/>
          </a:prstGeom>
        </p:spPr>
        <p:txBody>
          <a:bodyPr spcFirstLastPara="1" wrap="square" lIns="91425" tIns="91425" rIns="91425" bIns="91425" anchor="t" anchorCtr="0">
            <a:normAutofit fontScale="70000" lnSpcReduction="20000"/>
          </a:bodyPr>
          <a:lstStyle/>
          <a:p>
            <a:pPr marL="0" lvl="0" indent="0" algn="l" rtl="0">
              <a:lnSpc>
                <a:spcPct val="95000"/>
              </a:lnSpc>
              <a:spcBef>
                <a:spcPts val="0"/>
              </a:spcBef>
              <a:spcAft>
                <a:spcPts val="0"/>
              </a:spcAft>
              <a:buNone/>
            </a:pPr>
            <a:r>
              <a:rPr lang="en" dirty="0">
                <a:solidFill>
                  <a:schemeClr val="dk2"/>
                </a:solidFill>
              </a:rPr>
              <a:t>Though Central has the highest potential growth percentage, it is also the least populous of these four regions. In reality, the potential growth can be summarized in the following way:</a:t>
            </a:r>
            <a:endParaRPr dirty="0">
              <a:solidFill>
                <a:schemeClr val="dk2"/>
              </a:solidFill>
            </a:endParaRPr>
          </a:p>
          <a:p>
            <a:pPr marL="457200" lvl="0" indent="-342900" algn="l" rtl="0">
              <a:lnSpc>
                <a:spcPct val="95000"/>
              </a:lnSpc>
              <a:spcBef>
                <a:spcPts val="1200"/>
              </a:spcBef>
              <a:spcAft>
                <a:spcPts val="0"/>
              </a:spcAft>
              <a:buClr>
                <a:schemeClr val="dk2"/>
              </a:buClr>
              <a:buSzPts val="1800"/>
              <a:buChar char="●"/>
            </a:pPr>
            <a:r>
              <a:rPr lang="en" dirty="0">
                <a:solidFill>
                  <a:schemeClr val="dk2"/>
                </a:solidFill>
              </a:rPr>
              <a:t>Central: 21 potential Wawa customers (of survey respondents)</a:t>
            </a:r>
            <a:endParaRPr dirty="0">
              <a:solidFill>
                <a:schemeClr val="dk2"/>
              </a:solidFill>
            </a:endParaRPr>
          </a:p>
          <a:p>
            <a:pPr marL="457200" lvl="0" indent="-342900" algn="l" rtl="0">
              <a:lnSpc>
                <a:spcPct val="95000"/>
              </a:lnSpc>
              <a:spcBef>
                <a:spcPts val="0"/>
              </a:spcBef>
              <a:spcAft>
                <a:spcPts val="0"/>
              </a:spcAft>
              <a:buClr>
                <a:schemeClr val="dk2"/>
              </a:buClr>
              <a:buSzPts val="1800"/>
              <a:buChar char="●"/>
            </a:pPr>
            <a:r>
              <a:rPr lang="en" dirty="0">
                <a:solidFill>
                  <a:schemeClr val="dk2"/>
                </a:solidFill>
              </a:rPr>
              <a:t>Northeast: 40 potential Wawa customers (of survey respondents)</a:t>
            </a:r>
            <a:endParaRPr dirty="0">
              <a:solidFill>
                <a:schemeClr val="dk2"/>
              </a:solidFill>
            </a:endParaRPr>
          </a:p>
          <a:p>
            <a:pPr marL="457200" lvl="0" indent="-342900" algn="l" rtl="0">
              <a:lnSpc>
                <a:spcPct val="95000"/>
              </a:lnSpc>
              <a:spcBef>
                <a:spcPts val="0"/>
              </a:spcBef>
              <a:spcAft>
                <a:spcPts val="0"/>
              </a:spcAft>
              <a:buClr>
                <a:schemeClr val="dk2"/>
              </a:buClr>
              <a:buSzPts val="1800"/>
              <a:buChar char="●"/>
            </a:pPr>
            <a:r>
              <a:rPr lang="en" dirty="0">
                <a:solidFill>
                  <a:schemeClr val="dk2"/>
                </a:solidFill>
              </a:rPr>
              <a:t>Dutch: 34 potential Wawa customers (of survey respondents)</a:t>
            </a:r>
            <a:endParaRPr dirty="0">
              <a:solidFill>
                <a:schemeClr val="dk2"/>
              </a:solidFill>
            </a:endParaRPr>
          </a:p>
          <a:p>
            <a:pPr marL="457200" lvl="0" indent="-342900" algn="l" rtl="0">
              <a:lnSpc>
                <a:spcPct val="95000"/>
              </a:lnSpc>
              <a:spcBef>
                <a:spcPts val="0"/>
              </a:spcBef>
              <a:spcAft>
                <a:spcPts val="0"/>
              </a:spcAft>
              <a:buClr>
                <a:schemeClr val="dk2"/>
              </a:buClr>
              <a:buSzPts val="1800"/>
              <a:buChar char="●"/>
            </a:pPr>
            <a:r>
              <a:rPr lang="en" dirty="0">
                <a:solidFill>
                  <a:schemeClr val="dk2"/>
                </a:solidFill>
              </a:rPr>
              <a:t>West: 25 potential Wawa customers (of survey respondents)</a:t>
            </a:r>
            <a:endParaRPr dirty="0">
              <a:solidFill>
                <a:schemeClr val="dk2"/>
              </a:solidFill>
            </a:endParaRPr>
          </a:p>
        </p:txBody>
      </p:sp>
      <p:graphicFrame>
        <p:nvGraphicFramePr>
          <p:cNvPr id="4" name="Chart 3">
            <a:extLst>
              <a:ext uri="{FF2B5EF4-FFF2-40B4-BE49-F238E27FC236}">
                <a16:creationId xmlns:a16="http://schemas.microsoft.com/office/drawing/2014/main" id="{82893D37-A923-4641-8FF8-C955B975C766}"/>
              </a:ext>
            </a:extLst>
          </p:cNvPr>
          <p:cNvGraphicFramePr>
            <a:graphicFrameLocks/>
          </p:cNvGraphicFramePr>
          <p:nvPr>
            <p:extLst>
              <p:ext uri="{D42A27DB-BD31-4B8C-83A1-F6EECF244321}">
                <p14:modId xmlns:p14="http://schemas.microsoft.com/office/powerpoint/2010/main" val="1148927089"/>
              </p:ext>
            </p:extLst>
          </p:nvPr>
        </p:nvGraphicFramePr>
        <p:xfrm>
          <a:off x="5264457" y="2056591"/>
          <a:ext cx="3200399" cy="234818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Option 2: Trial Period</a:t>
            </a:r>
            <a:endParaRPr/>
          </a:p>
        </p:txBody>
      </p:sp>
      <p:sp>
        <p:nvSpPr>
          <p:cNvPr id="179" name="Google Shape;179;p30"/>
          <p:cNvSpPr txBox="1">
            <a:spLocks noGrp="1"/>
          </p:cNvSpPr>
          <p:nvPr>
            <p:ph type="body" idx="1"/>
          </p:nvPr>
        </p:nvSpPr>
        <p:spPr>
          <a:xfrm>
            <a:off x="471900" y="1919075"/>
            <a:ext cx="8403300" cy="3000300"/>
          </a:xfrm>
          <a:prstGeom prst="rect">
            <a:avLst/>
          </a:prstGeom>
        </p:spPr>
        <p:txBody>
          <a:bodyPr spcFirstLastPara="1" wrap="square" lIns="91425" tIns="91425" rIns="91425" bIns="91425" anchor="t" anchorCtr="0">
            <a:normAutofit fontScale="70000" lnSpcReduction="20000"/>
          </a:bodyPr>
          <a:lstStyle/>
          <a:p>
            <a:pPr marL="457200" lvl="0" indent="-308610" algn="l" rtl="0">
              <a:spcBef>
                <a:spcPts val="0"/>
              </a:spcBef>
              <a:spcAft>
                <a:spcPts val="0"/>
              </a:spcAft>
              <a:buClr>
                <a:schemeClr val="dk2"/>
              </a:buClr>
              <a:buSzPct val="100000"/>
              <a:buAutoNum type="arabicPeriod"/>
            </a:pPr>
            <a:r>
              <a:rPr lang="en" b="1">
                <a:solidFill>
                  <a:schemeClr val="dk2"/>
                </a:solidFill>
              </a:rPr>
              <a:t>Dutch and Northeast PA offer strong potential for growth: </a:t>
            </a:r>
            <a:r>
              <a:rPr lang="en">
                <a:solidFill>
                  <a:schemeClr val="dk2"/>
                </a:solidFill>
              </a:rPr>
              <a:t>Wawa is competitive in these regions according to choice prediction scores and there are signs of potential growth in each region among the universe of potential voters.</a:t>
            </a:r>
            <a:endParaRPr>
              <a:solidFill>
                <a:schemeClr val="dk2"/>
              </a:solidFill>
            </a:endParaRPr>
          </a:p>
          <a:p>
            <a:pPr marL="457200" lvl="0" indent="-308610" algn="l" rtl="0">
              <a:spcBef>
                <a:spcPts val="0"/>
              </a:spcBef>
              <a:spcAft>
                <a:spcPts val="0"/>
              </a:spcAft>
              <a:buClr>
                <a:schemeClr val="dk2"/>
              </a:buClr>
              <a:buSzPct val="100000"/>
              <a:buAutoNum type="arabicPeriod"/>
            </a:pPr>
            <a:r>
              <a:rPr lang="en" b="1">
                <a:solidFill>
                  <a:schemeClr val="dk2"/>
                </a:solidFill>
              </a:rPr>
              <a:t>Central offers small potential growth to the existing Wawa customer base:</a:t>
            </a:r>
            <a:r>
              <a:rPr lang="en">
                <a:solidFill>
                  <a:schemeClr val="dk2"/>
                </a:solidFill>
              </a:rPr>
              <a:t> While Wawa could increase its customer base by 23%, that would be only 21 new customers in the sample (an order of magnitude less than Dutch or Central after extrapolating to the whole population)</a:t>
            </a:r>
            <a:endParaRPr>
              <a:solidFill>
                <a:schemeClr val="dk2"/>
              </a:solidFill>
            </a:endParaRPr>
          </a:p>
          <a:p>
            <a:pPr marL="457200" lvl="0" indent="-308610" algn="l" rtl="0">
              <a:spcBef>
                <a:spcPts val="0"/>
              </a:spcBef>
              <a:spcAft>
                <a:spcPts val="0"/>
              </a:spcAft>
              <a:buClr>
                <a:schemeClr val="dk2"/>
              </a:buClr>
              <a:buSzPct val="100000"/>
              <a:buAutoNum type="arabicPeriod"/>
            </a:pPr>
            <a:r>
              <a:rPr lang="en" b="1">
                <a:solidFill>
                  <a:schemeClr val="dk2"/>
                </a:solidFill>
              </a:rPr>
              <a:t>West provides the opportunity for a trial opportunity:</a:t>
            </a:r>
            <a:r>
              <a:rPr lang="en">
                <a:solidFill>
                  <a:schemeClr val="dk2"/>
                </a:solidFill>
              </a:rPr>
              <a:t> As the third-most populous region in the state and with an 18% potential growth rate, it is worth exploring the the West region’s growth potential.</a:t>
            </a:r>
            <a:endParaRPr>
              <a:solidFill>
                <a:schemeClr val="dk2"/>
              </a:solidFill>
            </a:endParaRPr>
          </a:p>
          <a:p>
            <a:pPr marL="0" lvl="0" indent="0" algn="l" rtl="0">
              <a:spcBef>
                <a:spcPts val="1200"/>
              </a:spcBef>
              <a:spcAft>
                <a:spcPts val="1200"/>
              </a:spcAft>
              <a:buNone/>
            </a:pPr>
            <a:r>
              <a:rPr lang="en">
                <a:solidFill>
                  <a:schemeClr val="dk2"/>
                </a:solidFill>
              </a:rPr>
              <a:t>With this information, I recommend a second option: cut operations in the Central region and re-allocate resources to boost sales in the Dutch and Northeast regions. Wawa could also allocate to Southeast PA to target its 45 potential customers from the survey (representing 14% growth). With the West region’s potential for growth and its larger potential consumer base, a trial period for advertising to boost sales in the region could be worth pursuing.</a:t>
            </a:r>
            <a:endParaRPr>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62BC1-6CC0-B74A-8513-4495671438F1}"/>
              </a:ext>
            </a:extLst>
          </p:cNvPr>
          <p:cNvSpPr>
            <a:spLocks noGrp="1"/>
          </p:cNvSpPr>
          <p:nvPr>
            <p:ph type="title"/>
          </p:nvPr>
        </p:nvSpPr>
        <p:spPr/>
        <p:txBody>
          <a:bodyPr/>
          <a:lstStyle/>
          <a:p>
            <a:r>
              <a:rPr lang="en-US" dirty="0"/>
              <a:t>Final Recommendations</a:t>
            </a:r>
          </a:p>
        </p:txBody>
      </p:sp>
      <p:sp>
        <p:nvSpPr>
          <p:cNvPr id="3" name="Text Placeholder 2">
            <a:extLst>
              <a:ext uri="{FF2B5EF4-FFF2-40B4-BE49-F238E27FC236}">
                <a16:creationId xmlns:a16="http://schemas.microsoft.com/office/drawing/2014/main" id="{17978B34-AAE8-3749-A845-9222B93CEA6C}"/>
              </a:ext>
            </a:extLst>
          </p:cNvPr>
          <p:cNvSpPr>
            <a:spLocks noGrp="1"/>
          </p:cNvSpPr>
          <p:nvPr>
            <p:ph type="body" idx="1"/>
          </p:nvPr>
        </p:nvSpPr>
        <p:spPr/>
        <p:txBody>
          <a:bodyPr>
            <a:normAutofit lnSpcReduction="10000"/>
          </a:bodyPr>
          <a:lstStyle/>
          <a:p>
            <a:pPr marL="0" lvl="0" indent="0">
              <a:buNone/>
            </a:pPr>
            <a:r>
              <a:rPr lang="en-US" dirty="0">
                <a:solidFill>
                  <a:schemeClr val="dk2"/>
                </a:solidFill>
              </a:rPr>
              <a:t>Option 1: “Trim” — cut off marketing resources and operations in the West and Central regions of PA and re-allocate to pursue customers in the more populous Northeast and “Dutch” regions </a:t>
            </a:r>
          </a:p>
          <a:p>
            <a:pPr marL="0" lvl="0" indent="0">
              <a:spcBef>
                <a:spcPts val="1200"/>
              </a:spcBef>
              <a:buNone/>
            </a:pPr>
            <a:endParaRPr lang="en-US" dirty="0"/>
          </a:p>
          <a:p>
            <a:pPr marL="0" lvl="0" indent="0">
              <a:spcBef>
                <a:spcPts val="1200"/>
              </a:spcBef>
              <a:spcAft>
                <a:spcPts val="1200"/>
              </a:spcAft>
              <a:buNone/>
            </a:pPr>
            <a:r>
              <a:rPr lang="en-US" dirty="0">
                <a:solidFill>
                  <a:schemeClr val="dk2"/>
                </a:solidFill>
              </a:rPr>
              <a:t>Option 2: “Trial period” – cut off marketing resources and operations in the Central region, keep West in place and have a trial period of a certain length to see if there is a potential for growth in the West region</a:t>
            </a:r>
          </a:p>
        </p:txBody>
      </p:sp>
    </p:spTree>
    <p:extLst>
      <p:ext uri="{BB962C8B-B14F-4D97-AF65-F5344CB8AC3E}">
        <p14:creationId xmlns:p14="http://schemas.microsoft.com/office/powerpoint/2010/main" val="1560377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Question</a:t>
            </a:r>
            <a:endParaRPr/>
          </a:p>
        </p:txBody>
      </p:sp>
      <p:sp>
        <p:nvSpPr>
          <p:cNvPr id="74" name="Google Shape;74;p1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rPr>
              <a:t>Ben &amp; Jerry’s is releasing a new flavor of ice cream specific to the Pennsylvania market called Keystone Crunch.</a:t>
            </a:r>
            <a:endParaRPr>
              <a:solidFill>
                <a:schemeClr val="dk2"/>
              </a:solidFill>
            </a:endParaRPr>
          </a:p>
          <a:p>
            <a:pPr marL="0" lvl="0" indent="0" algn="l" rtl="0">
              <a:spcBef>
                <a:spcPts val="1200"/>
              </a:spcBef>
              <a:spcAft>
                <a:spcPts val="0"/>
              </a:spcAft>
              <a:buNone/>
            </a:pPr>
            <a:endParaRPr>
              <a:solidFill>
                <a:schemeClr val="dk2"/>
              </a:solidFill>
            </a:endParaRPr>
          </a:p>
          <a:p>
            <a:pPr marL="0" lvl="0" indent="0" algn="l" rtl="0">
              <a:spcBef>
                <a:spcPts val="1200"/>
              </a:spcBef>
              <a:spcAft>
                <a:spcPts val="1200"/>
              </a:spcAft>
              <a:buNone/>
            </a:pPr>
            <a:r>
              <a:rPr lang="en">
                <a:solidFill>
                  <a:schemeClr val="dk2"/>
                </a:solidFill>
              </a:rPr>
              <a:t>We want to know where Wawa may have the best opportunity for growth to win the Ben &amp; Jerry’s contract to sell Keystone Crunch.</a:t>
            </a:r>
            <a:endParaRPr>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Further Research Opportunities</a:t>
            </a:r>
            <a:endParaRPr/>
          </a:p>
        </p:txBody>
      </p:sp>
      <p:sp>
        <p:nvSpPr>
          <p:cNvPr id="185" name="Google Shape;185;p31"/>
          <p:cNvSpPr txBox="1">
            <a:spLocks noGrp="1"/>
          </p:cNvSpPr>
          <p:nvPr>
            <p:ph type="body" idx="1"/>
          </p:nvPr>
        </p:nvSpPr>
        <p:spPr>
          <a:xfrm>
            <a:off x="471900" y="1944225"/>
            <a:ext cx="8222100" cy="2650200"/>
          </a:xfrm>
          <a:prstGeom prst="rect">
            <a:avLst/>
          </a:prstGeom>
        </p:spPr>
        <p:txBody>
          <a:bodyPr spcFirstLastPara="1" wrap="square" lIns="91425" tIns="91425" rIns="91425" bIns="91425" anchor="t" anchorCtr="0">
            <a:normAutofit fontScale="92500" lnSpcReduction="20000"/>
          </a:bodyPr>
          <a:lstStyle/>
          <a:p>
            <a:pPr>
              <a:buClr>
                <a:schemeClr val="dk2"/>
              </a:buClr>
            </a:pPr>
            <a:r>
              <a:rPr lang="en" dirty="0">
                <a:solidFill>
                  <a:schemeClr val="dk2"/>
                </a:solidFill>
              </a:rPr>
              <a:t>Research with Wawa’s operating costs and other business information to make a more informed decision</a:t>
            </a:r>
            <a:endParaRPr dirty="0">
              <a:solidFill>
                <a:schemeClr val="dk2"/>
              </a:solidFill>
            </a:endParaRPr>
          </a:p>
          <a:p>
            <a:pPr marL="742950" indent="-285750">
              <a:spcBef>
                <a:spcPts val="1200"/>
              </a:spcBef>
            </a:pPr>
            <a:endParaRPr dirty="0">
              <a:solidFill>
                <a:schemeClr val="dk2"/>
              </a:solidFill>
            </a:endParaRPr>
          </a:p>
          <a:p>
            <a:pPr>
              <a:spcBef>
                <a:spcPts val="1200"/>
              </a:spcBef>
              <a:buClr>
                <a:schemeClr val="dk2"/>
              </a:buClr>
            </a:pPr>
            <a:r>
              <a:rPr lang="en" dirty="0">
                <a:solidFill>
                  <a:schemeClr val="dk2"/>
                </a:solidFill>
              </a:rPr>
              <a:t>Survey to analyze customer preferences in the West region specifically</a:t>
            </a:r>
            <a:endParaRPr lang="en-US" dirty="0">
              <a:solidFill>
                <a:schemeClr val="dk2"/>
              </a:solidFill>
            </a:endParaRPr>
          </a:p>
          <a:p>
            <a:pPr indent="0">
              <a:spcBef>
                <a:spcPts val="1200"/>
              </a:spcBef>
              <a:buNone/>
            </a:pPr>
            <a:endParaRPr lang="en-US" dirty="0">
              <a:solidFill>
                <a:schemeClr val="dk2"/>
              </a:solidFill>
            </a:endParaRPr>
          </a:p>
          <a:p>
            <a:pPr>
              <a:spcBef>
                <a:spcPts val="1200"/>
              </a:spcBef>
              <a:buClr>
                <a:schemeClr val="dk2"/>
              </a:buClr>
            </a:pPr>
            <a:r>
              <a:rPr lang="en" dirty="0">
                <a:solidFill>
                  <a:schemeClr val="dk2"/>
                </a:solidFill>
              </a:rPr>
              <a:t>Ad message and sales deals testing — e.g. free cone/cup of Keystone Crunch for Wawa rewards members on 5/5 (Ben &amp; Jerry’s birthday) </a:t>
            </a:r>
            <a:endParaRPr dirty="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Analysis</a:t>
            </a:r>
            <a:endParaRPr/>
          </a:p>
        </p:txBody>
      </p:sp>
      <p:sp>
        <p:nvSpPr>
          <p:cNvPr id="80" name="Google Shape;80;p15"/>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rPr>
              <a:t>We need to determine:</a:t>
            </a:r>
            <a:endParaRPr>
              <a:solidFill>
                <a:schemeClr val="dk2"/>
              </a:solidFill>
            </a:endParaRPr>
          </a:p>
          <a:p>
            <a:pPr marL="457200" lvl="0" indent="-342900" algn="l" rtl="0">
              <a:spcBef>
                <a:spcPts val="1200"/>
              </a:spcBef>
              <a:spcAft>
                <a:spcPts val="0"/>
              </a:spcAft>
              <a:buClr>
                <a:schemeClr val="dk2"/>
              </a:buClr>
              <a:buSzPts val="1800"/>
              <a:buAutoNum type="arabicPeriod"/>
            </a:pPr>
            <a:r>
              <a:rPr lang="en">
                <a:solidFill>
                  <a:schemeClr val="dk2"/>
                </a:solidFill>
              </a:rPr>
              <a:t>Where Wawa should keep the status quo</a:t>
            </a:r>
            <a:endParaRPr>
              <a:solidFill>
                <a:schemeClr val="dk2"/>
              </a:solidFill>
            </a:endParaRPr>
          </a:p>
          <a:p>
            <a:pPr marL="457200" lvl="0" indent="-342900" algn="l" rtl="0">
              <a:spcBef>
                <a:spcPts val="0"/>
              </a:spcBef>
              <a:spcAft>
                <a:spcPts val="0"/>
              </a:spcAft>
              <a:buClr>
                <a:schemeClr val="dk2"/>
              </a:buClr>
              <a:buSzPts val="1800"/>
              <a:buAutoNum type="arabicPeriod"/>
            </a:pPr>
            <a:r>
              <a:rPr lang="en">
                <a:solidFill>
                  <a:schemeClr val="dk2"/>
                </a:solidFill>
              </a:rPr>
              <a:t>Where Wawa should try to compete with Sheetz in its outreach strategy</a:t>
            </a:r>
            <a:endParaRPr>
              <a:solidFill>
                <a:schemeClr val="dk2"/>
              </a:solidFill>
            </a:endParaRPr>
          </a:p>
          <a:p>
            <a:pPr marL="457200" lvl="0" indent="-342900" algn="l" rtl="0">
              <a:spcBef>
                <a:spcPts val="0"/>
              </a:spcBef>
              <a:spcAft>
                <a:spcPts val="0"/>
              </a:spcAft>
              <a:buClr>
                <a:schemeClr val="dk2"/>
              </a:buClr>
              <a:buSzPts val="1800"/>
              <a:buAutoNum type="arabicPeriod"/>
            </a:pPr>
            <a:r>
              <a:rPr lang="en">
                <a:solidFill>
                  <a:schemeClr val="dk2"/>
                </a:solidFill>
              </a:rPr>
              <a:t>Where Wawa should stop competing with Sheetz in outreach and re-allocate resources to increase sales</a:t>
            </a:r>
            <a:endParaRPr>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Choices</a:t>
            </a:r>
            <a:endParaRPr/>
          </a:p>
        </p:txBody>
      </p:sp>
      <p:sp>
        <p:nvSpPr>
          <p:cNvPr id="86" name="Google Shape;86;p16"/>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dirty="0">
                <a:solidFill>
                  <a:schemeClr val="dk2"/>
                </a:solidFill>
              </a:rPr>
              <a:t>Option 1: “Trim” — cut off marketing resources and operations in the West and Central regions of PA and re-allocate to pursue customers in the more populous Northeast and “Dutch” regions </a:t>
            </a:r>
            <a:endParaRPr dirty="0">
              <a:solidFill>
                <a:schemeClr val="dk2"/>
              </a:solidFill>
            </a:endParaRPr>
          </a:p>
          <a:p>
            <a:pPr marL="0" lvl="0" indent="0" algn="l" rtl="0">
              <a:spcBef>
                <a:spcPts val="1200"/>
              </a:spcBef>
              <a:spcAft>
                <a:spcPts val="0"/>
              </a:spcAft>
              <a:buNone/>
            </a:pPr>
            <a:endParaRPr dirty="0"/>
          </a:p>
          <a:p>
            <a:pPr marL="0" lvl="0" indent="0" algn="l" rtl="0">
              <a:spcBef>
                <a:spcPts val="1200"/>
              </a:spcBef>
              <a:spcAft>
                <a:spcPts val="1200"/>
              </a:spcAft>
              <a:buNone/>
            </a:pPr>
            <a:r>
              <a:rPr lang="en" dirty="0">
                <a:solidFill>
                  <a:schemeClr val="dk2"/>
                </a:solidFill>
              </a:rPr>
              <a:t>Option 2: “Trial period” – cut off marketing resources and operations in the Central region, keep West in place and have a trial period of a certain length to see if there is a potential for growth in the West region</a:t>
            </a:r>
            <a:endParaRPr dirty="0">
              <a:solidFill>
                <a:schemeClr val="dk2"/>
              </a:solidFill>
            </a:endParaRPr>
          </a:p>
        </p:txBody>
      </p:sp>
      <p:sp>
        <p:nvSpPr>
          <p:cNvPr id="87" name="Google Shape;87;p16"/>
          <p:cNvSpPr txBox="1"/>
          <p:nvPr/>
        </p:nvSpPr>
        <p:spPr>
          <a:xfrm>
            <a:off x="291350" y="4796125"/>
            <a:ext cx="54798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Roboto"/>
                <a:ea typeface="Roboto"/>
                <a:cs typeface="Roboto"/>
                <a:sym typeface="Roboto"/>
              </a:rPr>
              <a:t>Note: for the purposes of this presentation, assume Wawa operates two stores in each county</a:t>
            </a:r>
            <a:endParaRPr sz="10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Pennsylvania at a Glance</a:t>
            </a:r>
            <a:endParaRPr/>
          </a:p>
        </p:txBody>
      </p:sp>
      <p:sp>
        <p:nvSpPr>
          <p:cNvPr id="93" name="Google Shape;93;p17"/>
          <p:cNvSpPr txBox="1">
            <a:spLocks noGrp="1"/>
          </p:cNvSpPr>
          <p:nvPr>
            <p:ph type="body" idx="1"/>
          </p:nvPr>
        </p:nvSpPr>
        <p:spPr>
          <a:xfrm>
            <a:off x="471900" y="1919075"/>
            <a:ext cx="3663000" cy="27102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solidFill>
                  <a:schemeClr val="dk2"/>
                </a:solidFill>
              </a:rPr>
              <a:t>For this analysis, we grouped Pennsylvania into areas to: </a:t>
            </a:r>
            <a:endParaRPr>
              <a:solidFill>
                <a:schemeClr val="dk2"/>
              </a:solidFill>
            </a:endParaRPr>
          </a:p>
          <a:p>
            <a:pPr marL="457200" lvl="0" indent="-342900" algn="l" rtl="0">
              <a:spcBef>
                <a:spcPts val="1200"/>
              </a:spcBef>
              <a:spcAft>
                <a:spcPts val="0"/>
              </a:spcAft>
              <a:buClr>
                <a:schemeClr val="dk2"/>
              </a:buClr>
              <a:buSzPts val="1800"/>
              <a:buAutoNum type="alphaLcParenR"/>
            </a:pPr>
            <a:r>
              <a:rPr lang="en">
                <a:solidFill>
                  <a:schemeClr val="dk2"/>
                </a:solidFill>
              </a:rPr>
              <a:t>Reduce the granularity of looking at a county-by-county strategy</a:t>
            </a:r>
            <a:endParaRPr>
              <a:solidFill>
                <a:schemeClr val="dk2"/>
              </a:solidFill>
            </a:endParaRPr>
          </a:p>
          <a:p>
            <a:pPr marL="457200" lvl="0" indent="-342900" algn="l" rtl="0">
              <a:spcBef>
                <a:spcPts val="0"/>
              </a:spcBef>
              <a:spcAft>
                <a:spcPts val="0"/>
              </a:spcAft>
              <a:buClr>
                <a:schemeClr val="dk2"/>
              </a:buClr>
              <a:buSzPts val="1800"/>
              <a:buAutoNum type="alphaLcParenR"/>
            </a:pPr>
            <a:r>
              <a:rPr lang="en">
                <a:solidFill>
                  <a:schemeClr val="dk2"/>
                </a:solidFill>
              </a:rPr>
              <a:t>Capture spillover effects of popularity in an area and also be more realistic for business purposes</a:t>
            </a:r>
            <a:endParaRPr>
              <a:solidFill>
                <a:schemeClr val="dk2"/>
              </a:solidFill>
            </a:endParaRPr>
          </a:p>
        </p:txBody>
      </p:sp>
      <p:pic>
        <p:nvPicPr>
          <p:cNvPr id="94" name="Google Shape;94;p17"/>
          <p:cNvPicPr preferRelativeResize="0"/>
          <p:nvPr/>
        </p:nvPicPr>
        <p:blipFill>
          <a:blip r:embed="rId3">
            <a:alphaModFix/>
          </a:blip>
          <a:stretch>
            <a:fillRect/>
          </a:stretch>
        </p:blipFill>
        <p:spPr>
          <a:xfrm>
            <a:off x="4287300" y="1860550"/>
            <a:ext cx="4704300" cy="3042908"/>
          </a:xfrm>
          <a:prstGeom prst="rect">
            <a:avLst/>
          </a:prstGeom>
          <a:noFill/>
          <a:ln>
            <a:noFill/>
          </a:ln>
        </p:spPr>
      </p:pic>
      <p:sp>
        <p:nvSpPr>
          <p:cNvPr id="95" name="Google Shape;95;p17"/>
          <p:cNvSpPr txBox="1"/>
          <p:nvPr/>
        </p:nvSpPr>
        <p:spPr>
          <a:xfrm>
            <a:off x="145675" y="4743300"/>
            <a:ext cx="32832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Roboto"/>
                <a:ea typeface="Roboto"/>
                <a:cs typeface="Roboto"/>
                <a:sym typeface="Roboto"/>
              </a:rPr>
              <a:t>Source: Washington Post</a:t>
            </a:r>
            <a:endParaRPr sz="10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Wawa has solid support across the state</a:t>
            </a:r>
            <a:endParaRPr/>
          </a:p>
        </p:txBody>
      </p:sp>
      <p:sp>
        <p:nvSpPr>
          <p:cNvPr id="101" name="Google Shape;101;p18"/>
          <p:cNvSpPr txBox="1">
            <a:spLocks noGrp="1"/>
          </p:cNvSpPr>
          <p:nvPr>
            <p:ph type="body" idx="1"/>
          </p:nvPr>
        </p:nvSpPr>
        <p:spPr>
          <a:xfrm>
            <a:off x="426450" y="1787676"/>
            <a:ext cx="2890500" cy="27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35"/>
              <a:buNone/>
            </a:pPr>
            <a:r>
              <a:rPr lang="en" sz="1460">
                <a:solidFill>
                  <a:schemeClr val="dk2"/>
                </a:solidFill>
              </a:rPr>
              <a:t>According to an April 2021 survey, Wawa is the preferred convenience store among a majority of the population in 4/7 PA regions</a:t>
            </a:r>
            <a:endParaRPr sz="1460">
              <a:solidFill>
                <a:schemeClr val="dk2"/>
              </a:solidFill>
            </a:endParaRPr>
          </a:p>
          <a:p>
            <a:pPr marL="0" lvl="0" indent="0" algn="l" rtl="0">
              <a:spcBef>
                <a:spcPts val="1200"/>
              </a:spcBef>
              <a:spcAft>
                <a:spcPts val="0"/>
              </a:spcAft>
              <a:buSzPts val="935"/>
              <a:buNone/>
            </a:pPr>
            <a:r>
              <a:rPr lang="en" sz="1460">
                <a:solidFill>
                  <a:schemeClr val="dk2"/>
                </a:solidFill>
              </a:rPr>
              <a:t>The survey shows that Wawa performs strongly and should keep existing operations in Southeast PA, Philadelphia, and Allegheny County</a:t>
            </a:r>
            <a:endParaRPr sz="1460">
              <a:solidFill>
                <a:schemeClr val="dk2"/>
              </a:solidFill>
            </a:endParaRPr>
          </a:p>
          <a:p>
            <a:pPr marL="0" lvl="0" indent="0" algn="l" rtl="0">
              <a:spcBef>
                <a:spcPts val="1200"/>
              </a:spcBef>
              <a:spcAft>
                <a:spcPts val="1200"/>
              </a:spcAft>
              <a:buSzPts val="935"/>
              <a:buNone/>
            </a:pPr>
            <a:endParaRPr sz="1360">
              <a:solidFill>
                <a:schemeClr val="dk2"/>
              </a:solidFill>
            </a:endParaRPr>
          </a:p>
        </p:txBody>
      </p:sp>
      <p:sp>
        <p:nvSpPr>
          <p:cNvPr id="102" name="Google Shape;102;p18"/>
          <p:cNvSpPr txBox="1"/>
          <p:nvPr/>
        </p:nvSpPr>
        <p:spPr>
          <a:xfrm>
            <a:off x="0" y="4706500"/>
            <a:ext cx="3507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Roboto"/>
                <a:ea typeface="Roboto"/>
                <a:cs typeface="Roboto"/>
                <a:sym typeface="Roboto"/>
              </a:rPr>
              <a:t>Note: “NA” means the respondent did not disclose location information. This applies to only 41 respondents.</a:t>
            </a:r>
            <a:endParaRPr sz="1000">
              <a:latin typeface="Roboto"/>
              <a:ea typeface="Roboto"/>
              <a:cs typeface="Roboto"/>
              <a:sym typeface="Roboto"/>
            </a:endParaRPr>
          </a:p>
        </p:txBody>
      </p:sp>
      <p:pic>
        <p:nvPicPr>
          <p:cNvPr id="103" name="Google Shape;103;p18"/>
          <p:cNvPicPr preferRelativeResize="0"/>
          <p:nvPr/>
        </p:nvPicPr>
        <p:blipFill>
          <a:blip r:embed="rId3">
            <a:alphaModFix/>
          </a:blip>
          <a:stretch>
            <a:fillRect/>
          </a:stretch>
        </p:blipFill>
        <p:spPr>
          <a:xfrm>
            <a:off x="3787750" y="1726050"/>
            <a:ext cx="5200484" cy="3332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Narrow our focus to four regions</a:t>
            </a:r>
            <a:endParaRPr/>
          </a:p>
        </p:txBody>
      </p:sp>
      <p:sp>
        <p:nvSpPr>
          <p:cNvPr id="109" name="Google Shape;109;p19"/>
          <p:cNvSpPr txBox="1">
            <a:spLocks noGrp="1"/>
          </p:cNvSpPr>
          <p:nvPr>
            <p:ph type="body" idx="1"/>
          </p:nvPr>
        </p:nvSpPr>
        <p:spPr>
          <a:xfrm>
            <a:off x="471900" y="1919075"/>
            <a:ext cx="28113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dk2"/>
                </a:solidFill>
              </a:rPr>
              <a:t>Now we need to figure out which of these regions we should consider “not worth pursuing” or “competitive”</a:t>
            </a:r>
            <a:endParaRPr>
              <a:solidFill>
                <a:schemeClr val="dk2"/>
              </a:solidFill>
            </a:endParaRPr>
          </a:p>
        </p:txBody>
      </p:sp>
      <p:pic>
        <p:nvPicPr>
          <p:cNvPr id="110" name="Google Shape;110;p19"/>
          <p:cNvPicPr preferRelativeResize="0"/>
          <p:nvPr/>
        </p:nvPicPr>
        <p:blipFill>
          <a:blip r:embed="rId3">
            <a:alphaModFix/>
          </a:blip>
          <a:stretch>
            <a:fillRect/>
          </a:stretch>
        </p:blipFill>
        <p:spPr>
          <a:xfrm>
            <a:off x="3827800" y="1692450"/>
            <a:ext cx="5200484" cy="3332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Option 1: Trim</a:t>
            </a:r>
            <a:endParaRPr/>
          </a:p>
        </p:txBody>
      </p:sp>
      <p:sp>
        <p:nvSpPr>
          <p:cNvPr id="116" name="Google Shape;116;p20"/>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dk2"/>
                </a:solidFill>
              </a:rPr>
              <a:t>Look at the survey results in each region</a:t>
            </a:r>
            <a:endParaRPr>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Survey Results by Region: Central</a:t>
            </a:r>
            <a:endParaRPr/>
          </a:p>
        </p:txBody>
      </p:sp>
      <p:sp>
        <p:nvSpPr>
          <p:cNvPr id="122" name="Google Shape;122;p21"/>
          <p:cNvSpPr txBox="1">
            <a:spLocks noGrp="1"/>
          </p:cNvSpPr>
          <p:nvPr>
            <p:ph type="body" idx="1"/>
          </p:nvPr>
        </p:nvSpPr>
        <p:spPr>
          <a:xfrm>
            <a:off x="471900" y="1919075"/>
            <a:ext cx="7910100" cy="29892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sz="1775">
                <a:solidFill>
                  <a:schemeClr val="dk2"/>
                </a:solidFill>
              </a:rPr>
              <a:t>Q: </a:t>
            </a:r>
            <a:r>
              <a:rPr lang="en" sz="1575">
                <a:solidFill>
                  <a:srgbClr val="000000"/>
                </a:solidFill>
                <a:latin typeface="Arial"/>
                <a:ea typeface="Arial"/>
                <a:cs typeface="Arial"/>
                <a:sym typeface="Arial"/>
              </a:rPr>
              <a:t>If you chose to dine at a Convenience Dining Location tomorrow, would you prefer to dine at Sheetz or Wawa (Rotated question options with lean responses)</a:t>
            </a:r>
            <a:endParaRPr sz="1575">
              <a:solidFill>
                <a:srgbClr val="000000"/>
              </a:solidFill>
              <a:latin typeface="Arial"/>
              <a:ea typeface="Arial"/>
              <a:cs typeface="Arial"/>
              <a:sym typeface="Arial"/>
            </a:endParaRPr>
          </a:p>
          <a:p>
            <a:pPr marL="457200" lvl="0" indent="-306144" algn="l" rtl="0">
              <a:spcBef>
                <a:spcPts val="1200"/>
              </a:spcBef>
              <a:spcAft>
                <a:spcPts val="0"/>
              </a:spcAft>
              <a:buClr>
                <a:srgbClr val="000000"/>
              </a:buClr>
              <a:buSzPct val="100000"/>
              <a:buFont typeface="Arial"/>
              <a:buChar char="●"/>
            </a:pPr>
            <a:r>
              <a:rPr lang="en" sz="1575">
                <a:solidFill>
                  <a:srgbClr val="000000"/>
                </a:solidFill>
                <a:latin typeface="Arial"/>
                <a:ea typeface="Arial"/>
                <a:cs typeface="Arial"/>
                <a:sym typeface="Arial"/>
              </a:rPr>
              <a:t>Wawa — 35.1%</a:t>
            </a:r>
            <a:endParaRPr sz="1575">
              <a:solidFill>
                <a:srgbClr val="000000"/>
              </a:solidFill>
              <a:latin typeface="Arial"/>
              <a:ea typeface="Arial"/>
              <a:cs typeface="Arial"/>
              <a:sym typeface="Arial"/>
            </a:endParaRPr>
          </a:p>
          <a:p>
            <a:pPr marL="457200" lvl="0" indent="-306144" algn="l" rtl="0">
              <a:spcBef>
                <a:spcPts val="0"/>
              </a:spcBef>
              <a:spcAft>
                <a:spcPts val="0"/>
              </a:spcAft>
              <a:buClr>
                <a:srgbClr val="000000"/>
              </a:buClr>
              <a:buSzPct val="100000"/>
              <a:buFont typeface="Arial"/>
              <a:buChar char="●"/>
            </a:pPr>
            <a:r>
              <a:rPr lang="en" sz="1575">
                <a:solidFill>
                  <a:srgbClr val="000000"/>
                </a:solidFill>
                <a:latin typeface="Arial"/>
                <a:ea typeface="Arial"/>
                <a:cs typeface="Arial"/>
                <a:sym typeface="Arial"/>
              </a:rPr>
              <a:t>Sheetz — 58.7%</a:t>
            </a:r>
            <a:endParaRPr sz="1575">
              <a:solidFill>
                <a:srgbClr val="000000"/>
              </a:solidFill>
              <a:latin typeface="Arial"/>
              <a:ea typeface="Arial"/>
              <a:cs typeface="Arial"/>
              <a:sym typeface="Arial"/>
            </a:endParaRPr>
          </a:p>
          <a:p>
            <a:pPr marL="457200" lvl="0" indent="-306144" algn="l" rtl="0">
              <a:spcBef>
                <a:spcPts val="0"/>
              </a:spcBef>
              <a:spcAft>
                <a:spcPts val="0"/>
              </a:spcAft>
              <a:buClr>
                <a:srgbClr val="000000"/>
              </a:buClr>
              <a:buSzPct val="100000"/>
              <a:buFont typeface="Arial"/>
              <a:buChar char="●"/>
            </a:pPr>
            <a:r>
              <a:rPr lang="en" sz="1575">
                <a:solidFill>
                  <a:srgbClr val="000000"/>
                </a:solidFill>
                <a:latin typeface="Arial"/>
                <a:ea typeface="Arial"/>
                <a:cs typeface="Arial"/>
                <a:sym typeface="Arial"/>
              </a:rPr>
              <a:t>Lean Wawa — 0.4%</a:t>
            </a:r>
            <a:endParaRPr sz="1575">
              <a:solidFill>
                <a:srgbClr val="000000"/>
              </a:solidFill>
              <a:latin typeface="Arial"/>
              <a:ea typeface="Arial"/>
              <a:cs typeface="Arial"/>
              <a:sym typeface="Arial"/>
            </a:endParaRPr>
          </a:p>
          <a:p>
            <a:pPr marL="457200" lvl="0" indent="-306144" algn="l" rtl="0">
              <a:spcBef>
                <a:spcPts val="0"/>
              </a:spcBef>
              <a:spcAft>
                <a:spcPts val="0"/>
              </a:spcAft>
              <a:buClr>
                <a:srgbClr val="000000"/>
              </a:buClr>
              <a:buSzPct val="100000"/>
              <a:buFont typeface="Arial"/>
              <a:buChar char="●"/>
            </a:pPr>
            <a:r>
              <a:rPr lang="en" sz="1575">
                <a:solidFill>
                  <a:srgbClr val="000000"/>
                </a:solidFill>
                <a:latin typeface="Arial"/>
                <a:ea typeface="Arial"/>
                <a:cs typeface="Arial"/>
                <a:sym typeface="Arial"/>
              </a:rPr>
              <a:t>Lean Sheetz — 1.5%</a:t>
            </a:r>
            <a:endParaRPr sz="1575">
              <a:solidFill>
                <a:srgbClr val="000000"/>
              </a:solidFill>
              <a:latin typeface="Arial"/>
              <a:ea typeface="Arial"/>
              <a:cs typeface="Arial"/>
              <a:sym typeface="Arial"/>
            </a:endParaRPr>
          </a:p>
          <a:p>
            <a:pPr marL="457200" lvl="0" indent="-306144" algn="l" rtl="0">
              <a:spcBef>
                <a:spcPts val="0"/>
              </a:spcBef>
              <a:spcAft>
                <a:spcPts val="0"/>
              </a:spcAft>
              <a:buClr>
                <a:srgbClr val="000000"/>
              </a:buClr>
              <a:buSzPct val="100000"/>
              <a:buFont typeface="Arial"/>
              <a:buChar char="●"/>
            </a:pPr>
            <a:r>
              <a:rPr lang="en" sz="1575">
                <a:solidFill>
                  <a:srgbClr val="000000"/>
                </a:solidFill>
                <a:latin typeface="Arial"/>
                <a:ea typeface="Arial"/>
                <a:cs typeface="Arial"/>
                <a:sym typeface="Arial"/>
              </a:rPr>
              <a:t>Other — 2.5%</a:t>
            </a:r>
            <a:endParaRPr sz="1575">
              <a:solidFill>
                <a:srgbClr val="000000"/>
              </a:solidFill>
              <a:latin typeface="Arial"/>
              <a:ea typeface="Arial"/>
              <a:cs typeface="Arial"/>
              <a:sym typeface="Arial"/>
            </a:endParaRPr>
          </a:p>
          <a:p>
            <a:pPr marL="457200" lvl="0" indent="-306144" algn="l" rtl="0">
              <a:spcBef>
                <a:spcPts val="0"/>
              </a:spcBef>
              <a:spcAft>
                <a:spcPts val="0"/>
              </a:spcAft>
              <a:buClr>
                <a:srgbClr val="000000"/>
              </a:buClr>
              <a:buSzPct val="100000"/>
              <a:buFont typeface="Arial"/>
              <a:buChar char="●"/>
            </a:pPr>
            <a:r>
              <a:rPr lang="en" sz="1575">
                <a:solidFill>
                  <a:srgbClr val="000000"/>
                </a:solidFill>
                <a:latin typeface="Arial"/>
                <a:ea typeface="Arial"/>
                <a:cs typeface="Arial"/>
                <a:sym typeface="Arial"/>
              </a:rPr>
              <a:t>Undecided — 1.8%</a:t>
            </a:r>
            <a:endParaRPr sz="1575">
              <a:solidFill>
                <a:srgbClr val="000000"/>
              </a:solidFill>
              <a:latin typeface="Arial"/>
              <a:ea typeface="Arial"/>
              <a:cs typeface="Arial"/>
              <a:sym typeface="Arial"/>
            </a:endParaRPr>
          </a:p>
          <a:p>
            <a:pPr marL="0" lvl="0" indent="0" algn="l" rtl="0">
              <a:spcBef>
                <a:spcPts val="1200"/>
              </a:spcBef>
              <a:spcAft>
                <a:spcPts val="0"/>
              </a:spcAft>
              <a:buNone/>
            </a:pPr>
            <a:r>
              <a:rPr lang="en" sz="1775">
                <a:solidFill>
                  <a:srgbClr val="000000"/>
                </a:solidFill>
                <a:latin typeface="Arial"/>
                <a:ea typeface="Arial"/>
                <a:cs typeface="Arial"/>
                <a:sym typeface="Arial"/>
              </a:rPr>
              <a:t>TOPLINE: </a:t>
            </a:r>
            <a:endParaRPr sz="1775">
              <a:solidFill>
                <a:srgbClr val="000000"/>
              </a:solidFill>
              <a:latin typeface="Arial"/>
              <a:ea typeface="Arial"/>
              <a:cs typeface="Arial"/>
              <a:sym typeface="Arial"/>
            </a:endParaRPr>
          </a:p>
          <a:p>
            <a:pPr marL="457200" lvl="0" indent="-315987" algn="l" rtl="0">
              <a:spcBef>
                <a:spcPts val="1200"/>
              </a:spcBef>
              <a:spcAft>
                <a:spcPts val="0"/>
              </a:spcAft>
              <a:buClr>
                <a:srgbClr val="000000"/>
              </a:buClr>
              <a:buSzPct val="100000"/>
              <a:buFont typeface="Arial"/>
              <a:buChar char="●"/>
            </a:pPr>
            <a:r>
              <a:rPr lang="en" sz="1775">
                <a:solidFill>
                  <a:srgbClr val="000000"/>
                </a:solidFill>
                <a:latin typeface="Arial"/>
                <a:ea typeface="Arial"/>
                <a:cs typeface="Arial"/>
                <a:sym typeface="Arial"/>
              </a:rPr>
              <a:t>Wawa favorability: -23.6 ppts</a:t>
            </a:r>
            <a:endParaRPr sz="1775">
              <a:solidFill>
                <a:srgbClr val="000000"/>
              </a:solidFill>
              <a:latin typeface="Arial"/>
              <a:ea typeface="Arial"/>
              <a:cs typeface="Arial"/>
              <a:sym typeface="Arial"/>
            </a:endParaRPr>
          </a:p>
          <a:p>
            <a:pPr marL="457200" lvl="0" indent="-315987" algn="l" rtl="0">
              <a:spcBef>
                <a:spcPts val="0"/>
              </a:spcBef>
              <a:spcAft>
                <a:spcPts val="0"/>
              </a:spcAft>
              <a:buClr>
                <a:srgbClr val="000000"/>
              </a:buClr>
              <a:buSzPct val="100000"/>
              <a:buFont typeface="Arial"/>
              <a:buChar char="●"/>
            </a:pPr>
            <a:r>
              <a:rPr lang="en" sz="1775">
                <a:solidFill>
                  <a:srgbClr val="000000"/>
                </a:solidFill>
                <a:latin typeface="Arial"/>
                <a:ea typeface="Arial"/>
                <a:cs typeface="Arial"/>
                <a:sym typeface="Arial"/>
              </a:rPr>
              <a:t>Undecided/Lean: 3.7%</a:t>
            </a:r>
            <a:endParaRPr sz="1775">
              <a:solidFill>
                <a:srgbClr val="000000"/>
              </a:solidFill>
              <a:latin typeface="Arial"/>
              <a:ea typeface="Arial"/>
              <a:cs typeface="Arial"/>
              <a:sym typeface="Arial"/>
            </a:endParaRPr>
          </a:p>
          <a:p>
            <a:pPr marL="0" lvl="0" indent="0" algn="l" rtl="0">
              <a:spcBef>
                <a:spcPts val="1200"/>
              </a:spcBef>
              <a:spcAft>
                <a:spcPts val="1200"/>
              </a:spcAft>
              <a:buNone/>
            </a:pPr>
            <a:endParaRPr sz="1400">
              <a:solidFill>
                <a:schemeClr val="dk2"/>
              </a:solidFill>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1532</Words>
  <Application>Microsoft Macintosh PowerPoint</Application>
  <PresentationFormat>On-screen Show (16:9)</PresentationFormat>
  <Paragraphs>122</Paragraphs>
  <Slides>20</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Roboto</vt:lpstr>
      <vt:lpstr>Material</vt:lpstr>
      <vt:lpstr>Ben &amp; Jerry’s PA Outreach Strategy</vt:lpstr>
      <vt:lpstr>Question</vt:lpstr>
      <vt:lpstr>Analysis</vt:lpstr>
      <vt:lpstr>Choices</vt:lpstr>
      <vt:lpstr>Pennsylvania at a Glance</vt:lpstr>
      <vt:lpstr>Wawa has solid support across the state</vt:lpstr>
      <vt:lpstr>Narrow our focus to four regions</vt:lpstr>
      <vt:lpstr>Option 1: Trim</vt:lpstr>
      <vt:lpstr>Survey Results by Region: Central</vt:lpstr>
      <vt:lpstr>Survey Results by Region: Northeast</vt:lpstr>
      <vt:lpstr>Survey Results by Region: West</vt:lpstr>
      <vt:lpstr>Survey Results by Region: Dutch</vt:lpstr>
      <vt:lpstr>Survey-weighted population of each region</vt:lpstr>
      <vt:lpstr>Option 1: Trim</vt:lpstr>
      <vt:lpstr>Option 2: Trial period</vt:lpstr>
      <vt:lpstr>We find that persuadable shoppers have prediction scores between 30 and 75</vt:lpstr>
      <vt:lpstr>Remember:</vt:lpstr>
      <vt:lpstr>Option 2: Trial Period</vt:lpstr>
      <vt:lpstr>Final Recommendations</vt:lpstr>
      <vt:lpstr>Further Research Opportunities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 &amp; Jerry’s Outreach Strategy</dc:title>
  <cp:lastModifiedBy>Owen Ulicny</cp:lastModifiedBy>
  <cp:revision>3</cp:revision>
  <dcterms:modified xsi:type="dcterms:W3CDTF">2021-06-27T12:22:01Z</dcterms:modified>
</cp:coreProperties>
</file>