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99" r:id="rId2"/>
    <p:sldId id="300" r:id="rId3"/>
    <p:sldId id="298" r:id="rId4"/>
    <p:sldId id="301" r:id="rId5"/>
    <p:sldId id="257" r:id="rId6"/>
    <p:sldId id="302" r:id="rId7"/>
    <p:sldId id="303" r:id="rId8"/>
    <p:sldId id="304" r:id="rId9"/>
    <p:sldId id="305" r:id="rId10"/>
    <p:sldId id="297" r:id="rId11"/>
    <p:sldId id="306" r:id="rId12"/>
    <p:sldId id="309" r:id="rId13"/>
    <p:sldId id="307" r:id="rId14"/>
    <p:sldId id="308" r:id="rId15"/>
    <p:sldId id="310" r:id="rId16"/>
    <p:sldId id="263" r:id="rId17"/>
    <p:sldId id="314" r:id="rId18"/>
    <p:sldId id="315" r:id="rId19"/>
    <p:sldId id="316" r:id="rId20"/>
    <p:sldId id="317" r:id="rId21"/>
    <p:sldId id="318" r:id="rId22"/>
    <p:sldId id="311" r:id="rId23"/>
    <p:sldId id="319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Montserrat ExtraBold" panose="00000900000000000000" pitchFamily="2" charset="0"/>
      <p:bold r:id="rId31"/>
      <p:boldItalic r:id="rId32"/>
    </p:embeddedFont>
    <p:embeddedFont>
      <p:font typeface="Montserrat Light" panose="000004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73EE1-90F3-4FE0-9EEE-656C0F00654E}">
  <a:tblStyle styleId="{1D373EE1-90F3-4FE0-9EEE-656C0F0065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0D5483-EFC2-4D69-8ADA-A6407E3F96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209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147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541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264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39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93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592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69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447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39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34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DC84D-ADA1-A1DE-745B-9B2768387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Projet détection de couleurs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3D01A9-EA47-3195-D4E4-C6F996686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8536" y="4109446"/>
            <a:ext cx="4853640" cy="1034054"/>
          </a:xfrm>
        </p:spPr>
        <p:txBody>
          <a:bodyPr/>
          <a:lstStyle/>
          <a:p>
            <a:r>
              <a:rPr lang="fr-FR" b="1" dirty="0">
                <a:solidFill>
                  <a:schemeClr val="accent3">
                    <a:lumMod val="50000"/>
                  </a:schemeClr>
                </a:solidFill>
              </a:rPr>
              <a:t>Réalisé par :       BENLAMHAIRA Oumaima</a:t>
            </a:r>
          </a:p>
          <a:p>
            <a:r>
              <a:rPr lang="fr-FR" b="1" dirty="0">
                <a:solidFill>
                  <a:schemeClr val="accent3">
                    <a:lumMod val="50000"/>
                  </a:schemeClr>
                </a:solidFill>
              </a:rPr>
              <a:t>JED Omar</a:t>
            </a:r>
          </a:p>
        </p:txBody>
      </p:sp>
    </p:spTree>
    <p:extLst>
      <p:ext uri="{BB962C8B-B14F-4D97-AF65-F5344CB8AC3E}">
        <p14:creationId xmlns:p14="http://schemas.microsoft.com/office/powerpoint/2010/main" val="231615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9D3DC3E-9B98-67D3-925B-43D445D80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34577"/>
            <a:ext cx="2923775" cy="218458"/>
          </a:xfrm>
        </p:spPr>
        <p:txBody>
          <a:bodyPr/>
          <a:lstStyle/>
          <a:p>
            <a:r>
              <a:rPr lang="fr-FR" sz="800" b="1" dirty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5EE0EC5-19F8-EF8C-6E83-762413475D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b="1" smtClean="0">
                <a:solidFill>
                  <a:schemeClr val="tx2">
                    <a:lumMod val="10000"/>
                  </a:schemeClr>
                </a:solidFill>
              </a:rPr>
              <a:t>10</a:t>
            </a:fld>
            <a:endParaRPr lang="fr-FR"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693EB5-D095-9E3A-B7F2-100D84F41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4" y="1218702"/>
            <a:ext cx="2802467" cy="22610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6D5E301-0FE1-E835-CAA7-BBB0EFD56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520" y="753035"/>
            <a:ext cx="30734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8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EBC37-EB1D-8990-97A3-8C9B89DD6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BIBLIOTHEQUES</a:t>
            </a:r>
          </a:p>
        </p:txBody>
      </p:sp>
    </p:spTree>
    <p:extLst>
      <p:ext uri="{BB962C8B-B14F-4D97-AF65-F5344CB8AC3E}">
        <p14:creationId xmlns:p14="http://schemas.microsoft.com/office/powerpoint/2010/main" val="111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1726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OpenCv</a:t>
            </a:r>
            <a:r>
              <a:rPr lang="fr-FR" sz="1800" dirty="0"/>
              <a:t> </a:t>
            </a:r>
            <a:endParaRPr sz="1800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046220" y="4084320"/>
            <a:ext cx="4640704" cy="2616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b="1" dirty="0"/>
              <a:t>.</a:t>
            </a:r>
            <a:endParaRPr sz="1200" b="1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44325" y="849254"/>
            <a:ext cx="4360105" cy="17178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 err="1">
                <a:solidFill>
                  <a:schemeClr val="tx2">
                    <a:lumMod val="10000"/>
                  </a:schemeClr>
                </a:solidFill>
                <a:latin typeface="+mn-lt"/>
              </a:rPr>
              <a:t>OpenCV</a:t>
            </a: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 (Open Computer Vision) est une bibliothèque graphique.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Elle est spécialisée dans le traitement d’images, que ce soit pour de la photo ou de la vidéo.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3844325" y="4466925"/>
            <a:ext cx="4842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rgbClr val="CC0000"/>
                </a:solidFill>
              </a:rPr>
              <a:t>.</a:t>
            </a:r>
            <a:endParaRPr sz="1000" dirty="0">
              <a:solidFill>
                <a:srgbClr val="CC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chemeClr val="tx2">
                    <a:lumMod val="10000"/>
                  </a:schemeClr>
                </a:solidFill>
              </a:rPr>
              <a:t>12</a:t>
            </a:fld>
            <a:endParaRPr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25E0DA-B107-CA16-5D0F-09CB90C57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65" y="2326173"/>
            <a:ext cx="2020800" cy="225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1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1726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PANDAS</a:t>
            </a:r>
            <a:r>
              <a:rPr lang="fr-FR" sz="1800" dirty="0"/>
              <a:t> </a:t>
            </a:r>
            <a:endParaRPr sz="1800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046220" y="4084320"/>
            <a:ext cx="4640704" cy="2616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b="1" dirty="0"/>
              <a:t>.</a:t>
            </a:r>
            <a:endParaRPr sz="1200" b="1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44325" y="911700"/>
            <a:ext cx="4091940" cy="132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PANDAS est une bibliothèque écrite pour le langage de programmation Python permettant la manipulation et l'analyse des données.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3844325" y="4466925"/>
            <a:ext cx="4842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rgbClr val="CC0000"/>
                </a:solidFill>
              </a:rPr>
              <a:t>.</a:t>
            </a:r>
            <a:endParaRPr sz="1000" dirty="0">
              <a:solidFill>
                <a:srgbClr val="CC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chemeClr val="tx2">
                    <a:lumMod val="10000"/>
                  </a:schemeClr>
                </a:solidFill>
              </a:rPr>
              <a:t>13</a:t>
            </a:fld>
            <a:endParaRPr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256F4E-9168-81C4-DC7D-254C6251E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435" y="2431399"/>
            <a:ext cx="4581525" cy="191452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2145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1726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Argparse</a:t>
            </a:r>
            <a:r>
              <a:rPr lang="fr-FR" sz="1800" dirty="0"/>
              <a:t> </a:t>
            </a:r>
            <a:endParaRPr sz="1800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046220" y="4084320"/>
            <a:ext cx="4640704" cy="2616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b="1" dirty="0"/>
              <a:t>.</a:t>
            </a:r>
            <a:endParaRPr sz="1200" b="1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44325" y="911700"/>
            <a:ext cx="4421768" cy="17178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r-FR" sz="1600" dirty="0" err="1">
                <a:solidFill>
                  <a:schemeClr val="tx2">
                    <a:lumMod val="10000"/>
                  </a:schemeClr>
                </a:solidFill>
                <a:latin typeface="+mn-lt"/>
              </a:rPr>
              <a:t>Argparse</a:t>
            </a: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 est un module d'analyse de ligne de commande recommandé pour travailler avec l'argument de ligne de commande. Ce module a été publié dans le cadre de la bibliothèque standard avec Python le 20 février 2011.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3844325" y="4466925"/>
            <a:ext cx="4842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rgbClr val="CC0000"/>
                </a:solidFill>
              </a:rPr>
              <a:t>.</a:t>
            </a:r>
            <a:endParaRPr sz="1000" dirty="0">
              <a:solidFill>
                <a:srgbClr val="CC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chemeClr val="tx2">
                    <a:lumMod val="10000"/>
                  </a:schemeClr>
                </a:solidFill>
              </a:rPr>
              <a:t>14</a:t>
            </a:fld>
            <a:endParaRPr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3DCF4A-D02B-68CD-1B50-EF092DE5D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202" y="2498010"/>
            <a:ext cx="5688013" cy="20377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122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EBC37-EB1D-8990-97A3-8C9B89DD6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703504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230717" y="1384256"/>
            <a:ext cx="4852234" cy="7433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b="0" i="0" dirty="0">
                <a:solidFill>
                  <a:schemeClr val="tx2">
                    <a:lumMod val="10000"/>
                  </a:schemeClr>
                </a:solidFill>
                <a:effectLst/>
                <a:latin typeface="Georgia" panose="02040502050405020303" pitchFamily="18" charset="0"/>
              </a:rPr>
              <a:t>Nous pouvons directement donner un chemin d'image depuis l'invite de commande :</a:t>
            </a:r>
            <a:endParaRPr lang="en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Code</a:t>
            </a:r>
            <a:endParaRPr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3230717" y="3084867"/>
            <a:ext cx="1551436" cy="6124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800" b="1" dirty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sz="8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tx2">
                    <a:lumMod val="10000"/>
                  </a:schemeClr>
                </a:solidFill>
              </a:rPr>
              <a:t>16</a:t>
            </a:fld>
            <a:endParaRPr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25F065-4DB6-E23F-5A12-63F5868DF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190" y="2398552"/>
            <a:ext cx="6023810" cy="19851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230717" y="1384256"/>
            <a:ext cx="5145532" cy="7433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b="1" i="0" dirty="0" err="1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pd.read_csv</a:t>
            </a:r>
            <a:r>
              <a:rPr lang="fr-FR" b="1" i="0" dirty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()</a:t>
            </a:r>
            <a:r>
              <a:rPr lang="fr-FR" b="0" i="0" dirty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 lit le fichier CSV et le charge dans le pandas </a:t>
            </a:r>
            <a:r>
              <a:rPr lang="fr-FR" b="0" i="0" dirty="0" err="1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DataFrame</a:t>
            </a:r>
            <a:r>
              <a:rPr lang="fr-FR" b="0" i="0" dirty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. Nous avons attribué à chaque colonne un nom pour un accès facile.</a:t>
            </a:r>
            <a:endParaRPr lang="en" b="1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Code</a:t>
            </a:r>
            <a:endParaRPr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3230717" y="3084867"/>
            <a:ext cx="1551436" cy="6124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800" b="1" dirty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sz="8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tx2">
                    <a:lumMod val="10000"/>
                  </a:schemeClr>
                </a:solidFill>
              </a:rPr>
              <a:t>17</a:t>
            </a:fld>
            <a:endParaRPr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0199CA-7414-A769-6DAB-CB227FA6C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507" y="2831304"/>
            <a:ext cx="5867702" cy="86603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530560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420498" y="922515"/>
            <a:ext cx="4852234" cy="12159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b="0" i="0" dirty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Dans la fonction, nous vérifions si l'événement est double-cliqué, puis nous calculons et définissons les valeurs r, g, b avec x, y positions de la souris.</a:t>
            </a:r>
            <a:endParaRPr lang="en" b="1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Code</a:t>
            </a:r>
            <a:endParaRPr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3230717" y="3084867"/>
            <a:ext cx="1551436" cy="6124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800" b="1" dirty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sz="8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tx2">
                    <a:lumMod val="10000"/>
                  </a:schemeClr>
                </a:solidFill>
              </a:rPr>
              <a:t>18</a:t>
            </a:fld>
            <a:endParaRPr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6874FF-BCE2-9467-0DB7-91B0A247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047" y="2407995"/>
            <a:ext cx="6021953" cy="196622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90610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413348" y="1005943"/>
            <a:ext cx="5031652" cy="12159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b="0" i="0" dirty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Pour obtenir le nom de la couleur, nous calculons une distance (d) qui nous indique à quelle distance nous sommes de la couleur et choisissons celle qui a la distance minimale.</a:t>
            </a:r>
            <a:endParaRPr lang="en" b="1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Code</a:t>
            </a:r>
            <a:endParaRPr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3230717" y="3084867"/>
            <a:ext cx="1551436" cy="6124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800" b="1" dirty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sz="8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tx2">
                    <a:lumMod val="10000"/>
                  </a:schemeClr>
                </a:solidFill>
              </a:rPr>
              <a:t>19</a:t>
            </a:fld>
            <a:endParaRPr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889486-4DF7-7CCB-18A5-7DA3EC0B9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531" y="2449902"/>
            <a:ext cx="5886753" cy="180778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62711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DC84D-ADA1-A1DE-745B-9B2768387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0930" y="447970"/>
            <a:ext cx="4266900" cy="1159800"/>
          </a:xfrm>
        </p:spPr>
        <p:txBody>
          <a:bodyPr/>
          <a:lstStyle/>
          <a:p>
            <a:r>
              <a:rPr lang="fr-F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PLAN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3D01A9-EA47-3195-D4E4-C6F996686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060" y="447970"/>
            <a:ext cx="2567940" cy="3764280"/>
          </a:xfrm>
        </p:spPr>
        <p:txBody>
          <a:bodyPr/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chemeClr val="tx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chemeClr val="tx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NOTION DE BASE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chemeClr val="tx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OUTILS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chemeClr val="tx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BIBLIOTHEQUE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chemeClr val="tx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CODE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chemeClr val="tx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71855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230717" y="911700"/>
            <a:ext cx="5302469" cy="208759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 algn="l" fontAlgn="base">
              <a:buNone/>
            </a:pPr>
            <a:r>
              <a:rPr lang="fr-FR" b="0" i="0" dirty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Nous avons créé une fenêtre dans laquelle l'image d'entrée s'affichera. Ensuite, nous définissons une fonction de rappel qui sera appelée lorsqu'un événement de souris se produit.</a:t>
            </a:r>
          </a:p>
          <a:p>
            <a:br>
              <a:rPr lang="fr-FR" b="0" i="0" dirty="0">
                <a:solidFill>
                  <a:srgbClr val="787878"/>
                </a:solidFill>
                <a:effectLst/>
                <a:latin typeface="inherit"/>
              </a:rPr>
            </a:br>
            <a:endParaRPr lang="en" b="1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Code</a:t>
            </a:r>
            <a:endParaRPr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3230717" y="3084867"/>
            <a:ext cx="1551436" cy="6124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800" b="1" dirty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sz="8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tx2">
                    <a:lumMod val="10000"/>
                  </a:schemeClr>
                </a:solidFill>
              </a:rPr>
              <a:t>20</a:t>
            </a:fld>
            <a:endParaRPr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B72D89-D1F6-BE6D-CE51-A9DACB21B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82" y="2849905"/>
            <a:ext cx="5867702" cy="61247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42944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230717" y="250166"/>
            <a:ext cx="5671743" cy="15958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 fontAlgn="base"/>
            <a:r>
              <a:rPr lang="fr-FR" sz="1600" b="0" i="0" dirty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Lorsque l'utilisateur double-clique sur la fenêtre, nous dessinons un rectangle et obtenons le nom de la couleur pour dessiner du texte sur la fenêtre à l'aide des </a:t>
            </a:r>
            <a:r>
              <a:rPr lang="fr-FR" sz="16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fonctions </a:t>
            </a:r>
            <a:r>
              <a:rPr lang="fr-FR" sz="1600" b="1" i="0" dirty="0">
                <a:solidFill>
                  <a:srgbClr val="444444"/>
                </a:solidFill>
                <a:effectLst/>
                <a:latin typeface="+mn-lt"/>
              </a:rPr>
              <a:t>cv2.rectangle</a:t>
            </a:r>
            <a:r>
              <a:rPr lang="fr-FR" sz="1600" b="0" i="0" dirty="0">
                <a:solidFill>
                  <a:srgbClr val="444444"/>
                </a:solidFill>
                <a:effectLst/>
                <a:latin typeface="+mn-lt"/>
              </a:rPr>
              <a:t> </a:t>
            </a:r>
            <a:r>
              <a:rPr lang="fr-FR" sz="16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et </a:t>
            </a:r>
            <a:r>
              <a:rPr lang="fr-FR" sz="1600" b="1" i="0" dirty="0">
                <a:solidFill>
                  <a:srgbClr val="444444"/>
                </a:solidFill>
                <a:effectLst/>
                <a:latin typeface="+mn-lt"/>
              </a:rPr>
              <a:t>cv2.putText()</a:t>
            </a:r>
            <a:r>
              <a:rPr lang="fr-FR" sz="1600" b="0" i="0" dirty="0">
                <a:solidFill>
                  <a:srgbClr val="444444"/>
                </a:solidFill>
                <a:effectLst/>
                <a:latin typeface="+mn-lt"/>
              </a:rPr>
              <a:t> </a:t>
            </a:r>
            <a:r>
              <a:rPr lang="fr-FR" b="0" i="0" dirty="0">
                <a:solidFill>
                  <a:srgbClr val="444444"/>
                </a:solidFill>
                <a:effectLst/>
                <a:latin typeface="+mn-lt"/>
              </a:rPr>
              <a:t>.</a:t>
            </a:r>
            <a:br>
              <a:rPr lang="fr-FR" b="0" i="0" dirty="0">
                <a:solidFill>
                  <a:srgbClr val="787878"/>
                </a:solidFill>
                <a:effectLst/>
                <a:latin typeface="inherit"/>
              </a:rPr>
            </a:br>
            <a:endParaRPr lang="en" b="1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Code</a:t>
            </a:r>
            <a:endParaRPr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3230717" y="3084867"/>
            <a:ext cx="1551436" cy="6124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800" b="1" dirty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sz="8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tx2">
                    <a:lumMod val="10000"/>
                  </a:schemeClr>
                </a:solidFill>
              </a:rPr>
              <a:t>21</a:t>
            </a:fld>
            <a:endParaRPr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DC9F19-2055-B3DE-DB65-CF567B26E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959" y="1487234"/>
            <a:ext cx="5346975" cy="362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2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EBC37-EB1D-8990-97A3-8C9B89DD6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6831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1726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</a:t>
            </a:r>
            <a:r>
              <a:rPr lang="fr-FR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CONCLUSION</a:t>
            </a:r>
            <a:endParaRPr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046220" y="4084320"/>
            <a:ext cx="4640704" cy="2616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b="1" dirty="0"/>
              <a:t>.</a:t>
            </a:r>
            <a:endParaRPr sz="1200" b="1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046220" y="894676"/>
            <a:ext cx="2992935" cy="34512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a travers  ce projet nous avons non seulement mis en œuvre une application de la puissante bibliothèque </a:t>
            </a:r>
            <a:r>
              <a:rPr lang="fr-FR" sz="1600" dirty="0" err="1">
                <a:solidFill>
                  <a:schemeClr val="tx2">
                    <a:lumMod val="10000"/>
                  </a:schemeClr>
                </a:solidFill>
                <a:latin typeface="+mn-lt"/>
              </a:rPr>
              <a:t>OpenCV</a:t>
            </a: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 et Pandas mais aussi montrer que nous vivons dans un monde avec des machines qui "voient" grâce à l’intelligence artificiel 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3844325" y="4466925"/>
            <a:ext cx="4842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rgbClr val="CC0000"/>
                </a:solidFill>
              </a:rPr>
              <a:t>.</a:t>
            </a:r>
            <a:endParaRPr sz="1000" dirty="0">
              <a:solidFill>
                <a:srgbClr val="CC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chemeClr val="tx2">
                    <a:lumMod val="10000"/>
                  </a:schemeClr>
                </a:solidFill>
              </a:rPr>
              <a:t>23</a:t>
            </a:fld>
            <a:endParaRPr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1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EBC37-EB1D-8990-97A3-8C9B89DD6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1070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DC84D-ADA1-A1DE-745B-9B2768387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0960"/>
            <a:ext cx="3840480" cy="807720"/>
          </a:xfrm>
        </p:spPr>
        <p:txBody>
          <a:bodyPr/>
          <a:lstStyle/>
          <a:p>
            <a:r>
              <a:rPr lang="fr-F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Notion de bases: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3D01A9-EA47-3195-D4E4-C6F996686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5339" y="1181819"/>
            <a:ext cx="3483203" cy="2202899"/>
          </a:xfrm>
        </p:spPr>
        <p:txBody>
          <a:bodyPr/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chemeClr val="tx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VISION PAR ORDINATEUR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chemeClr val="tx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IMAGE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chemeClr val="tx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PIXEL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chemeClr val="tx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RVB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fr-FR" b="1" dirty="0">
              <a:solidFill>
                <a:schemeClr val="tx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64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1726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VISION PAR   ORDINATEUR</a:t>
            </a:r>
            <a:endParaRPr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046220" y="4084320"/>
            <a:ext cx="4640704" cy="2616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b="1" dirty="0"/>
              <a:t>.</a:t>
            </a:r>
            <a:endParaRPr sz="1200" b="1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046220" y="1096640"/>
            <a:ext cx="4091940" cy="34512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La vision par ordinateur (aussi appelée vision artificielle ou vision numérique) est une branche de l’intelligence artificielle dont le principal but est de permettre à une machine d’analyser, traiter et comprendre une ou plusieurs images prises par un système d’acquisition. 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3844325" y="4466925"/>
            <a:ext cx="4842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rgbClr val="CC0000"/>
                </a:solidFill>
              </a:rPr>
              <a:t>.</a:t>
            </a:r>
            <a:endParaRPr sz="1000" dirty="0">
              <a:solidFill>
                <a:srgbClr val="CC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chemeClr val="tx2">
                    <a:lumMod val="10000"/>
                  </a:schemeClr>
                </a:solidFill>
              </a:rPr>
              <a:t>5</a:t>
            </a:fld>
            <a:endParaRPr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1005840" y="911700"/>
            <a:ext cx="1211580" cy="31726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 </a:t>
            </a:r>
            <a:r>
              <a:rPr lang="fr-F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IMAGE</a:t>
            </a:r>
            <a:endParaRPr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046220" y="3952324"/>
            <a:ext cx="4640704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b="1" dirty="0"/>
              <a:t>.</a:t>
            </a:r>
            <a:endParaRPr sz="1200" b="1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55720" y="773847"/>
            <a:ext cx="4624864" cy="40866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Chaque image est constituée d’une multitude de pixels. Si l’on considère notre image comme une grille, chaque pixel est une case de cette grille.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Prenons par exemple une image, si elle a une hauteur de 1200 et une largeur de 1600.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Ces valeurs sont des nombres de pixels. Cela veut dire que mon image fait 1600 pixels de large, et 1200 pixels de haut.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Donc mon image contient 1600×1200 = 1 920 000 pixels.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3844325" y="4466925"/>
            <a:ext cx="4842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rgbClr val="CC0000"/>
                </a:solidFill>
              </a:rPr>
              <a:t>.</a:t>
            </a:r>
            <a:endParaRPr sz="1000" dirty="0">
              <a:solidFill>
                <a:srgbClr val="CC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chemeClr val="tx2">
                    <a:lumMod val="10000"/>
                  </a:schemeClr>
                </a:solidFill>
              </a:rPr>
              <a:t>6</a:t>
            </a:fld>
            <a:endParaRPr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1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1726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 </a:t>
            </a:r>
            <a:r>
              <a:rPr lang="fr-F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PIXEL</a:t>
            </a:r>
            <a:endParaRPr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046220" y="4084320"/>
            <a:ext cx="4640704" cy="2616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b="1" dirty="0"/>
              <a:t>.</a:t>
            </a:r>
            <a:endParaRPr sz="1200" b="1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44325" y="763874"/>
            <a:ext cx="4467360" cy="34512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Le pixel est une unité de mesure de la définition d'une image numérique.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Abrégée en px, elle est souvent présentée comme un petit carré de couleur.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Lorsqu'on zoome sur une image numérique matricielle ,on aperçoit en effet que celle-ci se compose d'une multitude de petits carrés colorés, Il s'agit des pixels.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À noter qu'il n'existe pas de plus petit élément d'une surface d'affichage que le pixel.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3844325" y="4466925"/>
            <a:ext cx="4842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rgbClr val="CC0000"/>
                </a:solidFill>
              </a:rPr>
              <a:t>.</a:t>
            </a:r>
            <a:endParaRPr sz="1000" dirty="0">
              <a:solidFill>
                <a:srgbClr val="CC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chemeClr val="tx2">
                    <a:lumMod val="10000"/>
                  </a:schemeClr>
                </a:solidFill>
              </a:rPr>
              <a:t>7</a:t>
            </a:fld>
            <a:endParaRPr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8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1726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 </a:t>
            </a:r>
            <a:r>
              <a:rPr lang="fr-F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RVB</a:t>
            </a:r>
            <a:endParaRPr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046220" y="4084320"/>
            <a:ext cx="4640704" cy="2616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b="1" dirty="0"/>
              <a:t>.</a:t>
            </a:r>
            <a:endParaRPr sz="1200" b="1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046220" y="894676"/>
            <a:ext cx="4091940" cy="34512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Les couleurs sont composées de 3 couleurs primaires ; rouge, vert et bleu. Dans les ordinateurs, nous définissons chaque valeur de couleur dans une plage de 0 à 255.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Le code des couleurs RVB sont des coordonnées, par exemple 255 ,91, 51.ces trois chiffres font référence à l'intensité des couleurs primaires.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3844325" y="4466925"/>
            <a:ext cx="4842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rgbClr val="CC0000"/>
                </a:solidFill>
              </a:rPr>
              <a:t>.</a:t>
            </a:r>
            <a:endParaRPr sz="1000" dirty="0">
              <a:solidFill>
                <a:srgbClr val="CC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chemeClr val="tx2">
                    <a:lumMod val="10000"/>
                  </a:schemeClr>
                </a:solidFill>
              </a:rPr>
              <a:t>8</a:t>
            </a:fld>
            <a:endParaRPr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64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EBC37-EB1D-8990-97A3-8C9B89DD6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OUTILS</a:t>
            </a:r>
          </a:p>
        </p:txBody>
      </p:sp>
    </p:spTree>
    <p:extLst>
      <p:ext uri="{BB962C8B-B14F-4D97-AF65-F5344CB8AC3E}">
        <p14:creationId xmlns:p14="http://schemas.microsoft.com/office/powerpoint/2010/main" val="971392622"/>
      </p:ext>
    </p:extLst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5C91E6"/>
      </a:accent1>
      <a:accent2>
        <a:srgbClr val="4CD5D5"/>
      </a:accent2>
      <a:accent3>
        <a:srgbClr val="7A6DDD"/>
      </a:accent3>
      <a:accent4>
        <a:srgbClr val="EC59B6"/>
      </a:accent4>
      <a:accent5>
        <a:srgbClr val="F79E3A"/>
      </a:accent5>
      <a:accent6>
        <a:srgbClr val="EEDC14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664</Words>
  <Application>Microsoft Office PowerPoint</Application>
  <PresentationFormat>Affichage à l'écran (16:9)</PresentationFormat>
  <Paragraphs>104</Paragraphs>
  <Slides>23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inherit</vt:lpstr>
      <vt:lpstr>Cambria Math</vt:lpstr>
      <vt:lpstr>Montserrat Light</vt:lpstr>
      <vt:lpstr>Montserrat ExtraBold</vt:lpstr>
      <vt:lpstr>Wingdings</vt:lpstr>
      <vt:lpstr>Georgia</vt:lpstr>
      <vt:lpstr>Juliet template</vt:lpstr>
      <vt:lpstr>Projet détection de couleurs</vt:lpstr>
      <vt:lpstr>PLAN :</vt:lpstr>
      <vt:lpstr>INTRODUCTION</vt:lpstr>
      <vt:lpstr> Notion de bases:</vt:lpstr>
      <vt:lpstr>VISION PAR   ORDINATEUR</vt:lpstr>
      <vt:lpstr> IMAGE</vt:lpstr>
      <vt:lpstr> PIXEL</vt:lpstr>
      <vt:lpstr> RVB</vt:lpstr>
      <vt:lpstr>OUTILS</vt:lpstr>
      <vt:lpstr>Présentation PowerPoint</vt:lpstr>
      <vt:lpstr>BIBLIOTHEQUES</vt:lpstr>
      <vt:lpstr>OpenCv </vt:lpstr>
      <vt:lpstr>PANDAS </vt:lpstr>
      <vt:lpstr>Argparse </vt:lpstr>
      <vt:lpstr>CODE</vt:lpstr>
      <vt:lpstr>Code</vt:lpstr>
      <vt:lpstr>Code</vt:lpstr>
      <vt:lpstr>Code</vt:lpstr>
      <vt:lpstr>Code</vt:lpstr>
      <vt:lpstr>Code</vt:lpstr>
      <vt:lpstr>Code</vt:lpstr>
      <vt:lpstr>CONCLUSION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détection de couleurs</dc:title>
  <cp:lastModifiedBy>Admin</cp:lastModifiedBy>
  <cp:revision>19</cp:revision>
  <dcterms:modified xsi:type="dcterms:W3CDTF">2022-05-17T14:48:42Z</dcterms:modified>
</cp:coreProperties>
</file>