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ormorant Garamond Bold Italics" panose="020B0604020202020204" charset="0"/>
      <p:regular r:id="rId14"/>
    </p:embeddedFont>
    <p:embeddedFont>
      <p:font typeface="Glacial Indifference Bold" panose="020B0604020202020204" charset="0"/>
      <p:regular r:id="rId15"/>
    </p:embeddedFont>
    <p:embeddedFont>
      <p:font typeface="Cormorant Garamond Bold" panose="020B0604020202020204" charset="0"/>
      <p:regular r:id="rId16"/>
    </p:embeddedFont>
    <p:embeddedFont>
      <p:font typeface="Glacial Indifference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8712" autoAdjust="0"/>
  </p:normalViewPr>
  <p:slideViewPr>
    <p:cSldViewPr>
      <p:cViewPr varScale="1">
        <p:scale>
          <a:sx n="52" d="100"/>
          <a:sy n="52" d="100"/>
        </p:scale>
        <p:origin x="105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A7DA9-AB81-4684-A4DB-E1E9F0EA650A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164BF-E555-4D65-BCB2-4B16C2E99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22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54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395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31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8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5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1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11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40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08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6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64BF-E555-4D65-BCB2-4B16C2E99AB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17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4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04" r="-2204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3809790" y="0"/>
            <a:ext cx="4478210" cy="3525572"/>
          </a:xfrm>
          <a:custGeom>
            <a:avLst/>
            <a:gdLst/>
            <a:ahLst/>
            <a:cxnLst/>
            <a:rect l="l" t="t" r="r" b="b"/>
            <a:pathLst>
              <a:path w="4478210" h="3525572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3809790" y="5826116"/>
            <a:ext cx="4478210" cy="4478210"/>
          </a:xfrm>
          <a:custGeom>
            <a:avLst/>
            <a:gdLst/>
            <a:ahLst/>
            <a:cxnLst/>
            <a:rect l="l" t="t" r="r" b="b"/>
            <a:pathLst>
              <a:path w="4478210" h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flipH="1">
            <a:off x="1925123" y="2221779"/>
            <a:ext cx="0" cy="5843443"/>
          </a:xfrm>
          <a:prstGeom prst="line">
            <a:avLst/>
          </a:prstGeom>
          <a:ln w="57150" cap="flat">
            <a:solidFill>
              <a:srgbClr val="2D388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-123678" y="-70607"/>
            <a:ext cx="4159254" cy="1814947"/>
          </a:xfrm>
          <a:custGeom>
            <a:avLst/>
            <a:gdLst/>
            <a:ahLst/>
            <a:cxnLst/>
            <a:rect l="l" t="t" r="r" b="b"/>
            <a:pathLst>
              <a:path w="4159254" h="1814947">
                <a:moveTo>
                  <a:pt x="0" y="0"/>
                </a:moveTo>
                <a:lnTo>
                  <a:pt x="4159254" y="0"/>
                </a:lnTo>
                <a:lnTo>
                  <a:pt x="4159254" y="1814947"/>
                </a:lnTo>
                <a:lnTo>
                  <a:pt x="0" y="18149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60430" y="3347153"/>
            <a:ext cx="13232309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00"/>
              </a:lnSpc>
            </a:pPr>
            <a:r>
              <a:rPr lang="en-US" sz="50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Prédiction des motifs de frappe pour des systèmes de complétion de texte personnalisés avec RNN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97696" y="5288272"/>
            <a:ext cx="1036809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</a:pPr>
            <a:r>
              <a:rPr lang="en-US" sz="32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Mini projet de deep learning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60430" y="6909206"/>
            <a:ext cx="3150292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40"/>
              </a:lnSpc>
              <a:spcBef>
                <a:spcPct val="0"/>
              </a:spcBef>
            </a:pPr>
            <a:r>
              <a:rPr lang="en-US" sz="31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Oumaima EZAFA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54886" y="9529786"/>
            <a:ext cx="1036809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21 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Décembre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499202" y="-1762786"/>
            <a:ext cx="4478210" cy="3525572"/>
          </a:xfrm>
          <a:custGeom>
            <a:avLst/>
            <a:gdLst/>
            <a:ahLst/>
            <a:cxnLst/>
            <a:rect l="l" t="t" r="r" b="b"/>
            <a:pathLst>
              <a:path w="4478210" h="3525572">
                <a:moveTo>
                  <a:pt x="4478209" y="0"/>
                </a:moveTo>
                <a:lnTo>
                  <a:pt x="0" y="0"/>
                </a:lnTo>
                <a:lnTo>
                  <a:pt x="0" y="3525572"/>
                </a:lnTo>
                <a:lnTo>
                  <a:pt x="4478209" y="3525572"/>
                </a:lnTo>
                <a:lnTo>
                  <a:pt x="447820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1246546"/>
            <a:ext cx="10229669" cy="3896954"/>
          </a:xfrm>
          <a:custGeom>
            <a:avLst/>
            <a:gdLst/>
            <a:ahLst/>
            <a:cxnLst/>
            <a:rect l="l" t="t" r="r" b="b"/>
            <a:pathLst>
              <a:path w="10229669" h="3896954">
                <a:moveTo>
                  <a:pt x="0" y="0"/>
                </a:moveTo>
                <a:lnTo>
                  <a:pt x="10229669" y="0"/>
                </a:lnTo>
                <a:lnTo>
                  <a:pt x="10229669" y="3896954"/>
                </a:lnTo>
                <a:lnTo>
                  <a:pt x="0" y="38969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83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29162" y="5472389"/>
            <a:ext cx="10048249" cy="3971033"/>
          </a:xfrm>
          <a:custGeom>
            <a:avLst/>
            <a:gdLst/>
            <a:ahLst/>
            <a:cxnLst/>
            <a:rect l="l" t="t" r="r" b="b"/>
            <a:pathLst>
              <a:path w="10048249" h="3971033">
                <a:moveTo>
                  <a:pt x="0" y="0"/>
                </a:moveTo>
                <a:lnTo>
                  <a:pt x="10048249" y="0"/>
                </a:lnTo>
                <a:lnTo>
                  <a:pt x="10048249" y="3971033"/>
                </a:lnTo>
                <a:lnTo>
                  <a:pt x="0" y="3971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56997" y="348615"/>
            <a:ext cx="7010668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Résultat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6997" y="2226608"/>
            <a:ext cx="8011879" cy="1835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Le modèle est capable de générer des mots de manière relativement précise dans des contextes courts, en fonction du texte fourni.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2867" y="4718981"/>
            <a:ext cx="8066009" cy="4706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Lors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de la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génération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de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séquences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plus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longues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, le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modèle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commence à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perdre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sa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cohérence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et </a:t>
            </a:r>
            <a:r>
              <a:rPr lang="en-US" sz="2900" b="1" dirty="0" smtClean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 smtClean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sa</a:t>
            </a:r>
            <a:r>
              <a:rPr lang="en-US" sz="2900" b="1" dirty="0" smtClean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pertinence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contextuelle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. Les relations entre les mots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deviennent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moins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claires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,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qui rend le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texte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généré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moins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logique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et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parfois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incohérent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.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Cette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difficulté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est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liée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à la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capacité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limitée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des RNN à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maintenir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le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contexte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sur des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séquences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longues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,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qui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provoque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une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dégradation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de la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qualité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au fur et à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mesure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de la </a:t>
            </a:r>
            <a:r>
              <a:rPr lang="en-US" sz="2900" b="1" dirty="0" err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génération</a:t>
            </a:r>
            <a:r>
              <a:rPr lang="en-US" sz="29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4272" y="0"/>
            <a:ext cx="9509355" cy="7486456"/>
          </a:xfrm>
          <a:custGeom>
            <a:avLst/>
            <a:gdLst/>
            <a:ahLst/>
            <a:cxnLst/>
            <a:rect l="l" t="t" r="r" b="b"/>
            <a:pathLst>
              <a:path w="9509355" h="7486456">
                <a:moveTo>
                  <a:pt x="0" y="0"/>
                </a:moveTo>
                <a:lnTo>
                  <a:pt x="9509354" y="0"/>
                </a:lnTo>
                <a:lnTo>
                  <a:pt x="9509354" y="7486456"/>
                </a:lnTo>
                <a:lnTo>
                  <a:pt x="0" y="74864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04930" y="4241378"/>
            <a:ext cx="13013750" cy="3880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551"/>
              </a:lnSpc>
            </a:pPr>
            <a:r>
              <a:rPr lang="en-US" sz="11107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Merci pour votre attention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594697" y="7257699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9197" y="7079226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2799648" y="811881"/>
            <a:ext cx="12715243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Plan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786379" y="3029301"/>
            <a:ext cx="842787" cy="8427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786379" y="4157838"/>
            <a:ext cx="842787" cy="8427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786379" y="5286375"/>
            <a:ext cx="842787" cy="84278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786379" y="6414912"/>
            <a:ext cx="842787" cy="84278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494202" y="3450695"/>
            <a:ext cx="842787" cy="84278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05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494202" y="4579232"/>
            <a:ext cx="842787" cy="84278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494202" y="5707768"/>
            <a:ext cx="842787" cy="84278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07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837582" y="3093896"/>
            <a:ext cx="49550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Objectif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837582" y="5417431"/>
            <a:ext cx="49550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Architecture générale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37582" y="6541381"/>
            <a:ext cx="49550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RNN Model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546539" y="3574591"/>
            <a:ext cx="49550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Entraînement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545406" y="4714875"/>
            <a:ext cx="495621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Résultats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545406" y="5843412"/>
            <a:ext cx="495621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837582" y="4234180"/>
            <a:ext cx="49550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Les motifs de frappes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0388" y="8460507"/>
            <a:ext cx="7328478" cy="3104610"/>
          </a:xfrm>
          <a:custGeom>
            <a:avLst/>
            <a:gdLst/>
            <a:ahLst/>
            <a:cxnLst/>
            <a:rect l="l" t="t" r="r" b="b"/>
            <a:pathLst>
              <a:path w="7328478" h="3104610">
                <a:moveTo>
                  <a:pt x="0" y="0"/>
                </a:moveTo>
                <a:lnTo>
                  <a:pt x="7328477" y="0"/>
                </a:lnTo>
                <a:lnTo>
                  <a:pt x="7328477" y="3104610"/>
                </a:lnTo>
                <a:lnTo>
                  <a:pt x="0" y="3104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04830" y="2692205"/>
            <a:ext cx="1113790" cy="1113790"/>
          </a:xfrm>
          <a:custGeom>
            <a:avLst/>
            <a:gdLst/>
            <a:ahLst/>
            <a:cxnLst/>
            <a:rect l="l" t="t" r="r" b="b"/>
            <a:pathLst>
              <a:path w="1113790" h="1113790">
                <a:moveTo>
                  <a:pt x="0" y="0"/>
                </a:moveTo>
                <a:lnTo>
                  <a:pt x="1113790" y="0"/>
                </a:lnTo>
                <a:lnTo>
                  <a:pt x="1113790" y="1113790"/>
                </a:lnTo>
                <a:lnTo>
                  <a:pt x="0" y="11137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2938" y="236705"/>
            <a:ext cx="7955327" cy="106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20"/>
              </a:lnSpc>
              <a:spcBef>
                <a:spcPct val="0"/>
              </a:spcBef>
            </a:pPr>
            <a:r>
              <a:rPr lang="en-US" sz="63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Objectifs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91087" y="2805870"/>
            <a:ext cx="1289327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33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Développer un système de complétion de texte en utilisant des réseaux de neurones récurrents (RNN) </a:t>
            </a:r>
          </a:p>
        </p:txBody>
      </p:sp>
      <p:sp>
        <p:nvSpPr>
          <p:cNvPr id="6" name="Freeform 6"/>
          <p:cNvSpPr/>
          <p:nvPr/>
        </p:nvSpPr>
        <p:spPr>
          <a:xfrm>
            <a:off x="1704830" y="5093360"/>
            <a:ext cx="1113790" cy="1113790"/>
          </a:xfrm>
          <a:custGeom>
            <a:avLst/>
            <a:gdLst/>
            <a:ahLst/>
            <a:cxnLst/>
            <a:rect l="l" t="t" r="r" b="b"/>
            <a:pathLst>
              <a:path w="1113790" h="1113790">
                <a:moveTo>
                  <a:pt x="0" y="0"/>
                </a:moveTo>
                <a:lnTo>
                  <a:pt x="1113790" y="0"/>
                </a:lnTo>
                <a:lnTo>
                  <a:pt x="1113790" y="1113789"/>
                </a:lnTo>
                <a:lnTo>
                  <a:pt x="0" y="11137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91087" y="5207024"/>
            <a:ext cx="1234899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33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Optimiser la suggestion de phrases en fonction des styles de communication des utilisateurs.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388341" y="7313354"/>
            <a:ext cx="3402091" cy="3402091"/>
          </a:xfrm>
          <a:custGeom>
            <a:avLst/>
            <a:gdLst/>
            <a:ahLst/>
            <a:cxnLst/>
            <a:rect l="l" t="t" r="r" b="b"/>
            <a:pathLst>
              <a:path w="3402091" h="3402091">
                <a:moveTo>
                  <a:pt x="3402091" y="0"/>
                </a:moveTo>
                <a:lnTo>
                  <a:pt x="0" y="0"/>
                </a:lnTo>
                <a:lnTo>
                  <a:pt x="0" y="3402091"/>
                </a:lnTo>
                <a:lnTo>
                  <a:pt x="3402091" y="3402091"/>
                </a:lnTo>
                <a:lnTo>
                  <a:pt x="340209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4079" y="3723997"/>
          <a:ext cx="16365308" cy="4800600"/>
        </p:xfrm>
        <a:graphic>
          <a:graphicData uri="http://schemas.openxmlformats.org/drawingml/2006/table">
            <a:tbl>
              <a:tblPr/>
              <a:tblGrid>
                <a:gridCol w="3231342"/>
                <a:gridCol w="3032647"/>
                <a:gridCol w="3259727"/>
                <a:gridCol w="3493687"/>
                <a:gridCol w="3347905"/>
              </a:tblGrid>
              <a:tr h="1219352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Séquences de Mots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Fréquence des Caractères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Styles de Saisie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Utilisation de Raccourcis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Erreurs de Frappe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EB"/>
                    </a:solidFill>
                  </a:tcPr>
                </a:tc>
              </a:tr>
              <a:tr h="3581248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Certaines phrases ou mots sont fréquemment utilisés ensemble, par exemple, "Je vais" suivi de "au cinéma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Analyse des lettres ou des combinaisons de lettres qui apparaissent souvent dans les saisies d'un utilisateur, comme "th" dans "the".</a:t>
                      </a:r>
                      <a:endParaRPr lang="en-US" sz="1100"/>
                    </a:p>
                    <a:p>
                      <a:pPr algn="l">
                        <a:lnSpc>
                          <a:spcPts val="3079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Les utilisateurs peuvent avoir des styles de saisie distincts, comme taper rapidement ou prendre leur temps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Certains utilisateurs peuvent abréger des phrases ou utiliser des termes spécifiques, comme "lol" pour "laugh out loud"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Les erreurs courantes que les utilisateurs font, comme des lettres inversées (par exemple, "teh" au lieu de "the"), qui peuvent devenir des motifs identifiables.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F3"/>
                    </a:solidFill>
                  </a:tcPr>
                </a:tc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0" y="0"/>
            <a:ext cx="2933572" cy="2309521"/>
          </a:xfrm>
          <a:custGeom>
            <a:avLst/>
            <a:gdLst/>
            <a:ahLst/>
            <a:cxnLst/>
            <a:rect l="l" t="t" r="r" b="b"/>
            <a:pathLst>
              <a:path w="2933572" h="2309521">
                <a:moveTo>
                  <a:pt x="0" y="0"/>
                </a:moveTo>
                <a:lnTo>
                  <a:pt x="2933572" y="0"/>
                </a:lnTo>
                <a:lnTo>
                  <a:pt x="2933572" y="2309521"/>
                </a:lnTo>
                <a:lnTo>
                  <a:pt x="0" y="23095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885560" y="1629436"/>
            <a:ext cx="10726099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Motifs de Frappe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82969" y="2391068"/>
            <a:ext cx="7884755" cy="3137782"/>
          </a:xfrm>
          <a:custGeom>
            <a:avLst/>
            <a:gdLst/>
            <a:ahLst/>
            <a:cxnLst/>
            <a:rect l="l" t="t" r="r" b="b"/>
            <a:pathLst>
              <a:path w="7884755" h="3137782">
                <a:moveTo>
                  <a:pt x="0" y="0"/>
                </a:moveTo>
                <a:lnTo>
                  <a:pt x="7884754" y="0"/>
                </a:lnTo>
                <a:lnTo>
                  <a:pt x="7884754" y="3137782"/>
                </a:lnTo>
                <a:lnTo>
                  <a:pt x="0" y="3137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882" r="-17732" b="-788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11611" y="6905985"/>
            <a:ext cx="11013734" cy="2552340"/>
          </a:xfrm>
          <a:custGeom>
            <a:avLst/>
            <a:gdLst/>
            <a:ahLst/>
            <a:cxnLst/>
            <a:rect l="l" t="t" r="r" b="b"/>
            <a:pathLst>
              <a:path w="11013734" h="2552340">
                <a:moveTo>
                  <a:pt x="0" y="0"/>
                </a:moveTo>
                <a:lnTo>
                  <a:pt x="11013735" y="0"/>
                </a:lnTo>
                <a:lnTo>
                  <a:pt x="11013735" y="2552340"/>
                </a:lnTo>
                <a:lnTo>
                  <a:pt x="0" y="2552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7304" y="2333918"/>
            <a:ext cx="8020225" cy="4141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6961" lvl="1" indent="-283480" algn="l">
              <a:lnSpc>
                <a:spcPts val="3676"/>
              </a:lnSpc>
              <a:buFont typeface="Arial"/>
              <a:buChar char="•"/>
            </a:pPr>
            <a:r>
              <a:rPr lang="en-US" sz="2626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dialogue 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une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liste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</a:t>
            </a:r>
            <a:r>
              <a:rPr lang="en-US" sz="2626" dirty="0" err="1" smtClean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caractéristiques</a:t>
            </a:r>
            <a:r>
              <a:rPr lang="en-US" sz="2626" dirty="0" smtClean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sous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forme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chaînes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caractères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566961" lvl="1" indent="-283480" algn="l">
              <a:lnSpc>
                <a:spcPts val="3676"/>
              </a:lnSpc>
              <a:buFont typeface="Arial"/>
              <a:buChar char="•"/>
            </a:pPr>
            <a:r>
              <a:rPr lang="en-US" sz="2626" b="1" dirty="0" err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acte</a:t>
            </a:r>
            <a:r>
              <a:rPr lang="en-US" sz="2626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une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liste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d'étiquettes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classification, avec des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valeurs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possibles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incluant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dummy (0),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informatif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(1), question (2), directive (3) et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commissif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(4).</a:t>
            </a:r>
          </a:p>
          <a:p>
            <a:pPr marL="566961" lvl="1" indent="-283480" algn="l">
              <a:lnSpc>
                <a:spcPts val="3676"/>
              </a:lnSpc>
              <a:buFont typeface="Arial"/>
              <a:buChar char="•"/>
            </a:pPr>
            <a:r>
              <a:rPr lang="en-US" sz="2626" b="1" dirty="0" err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émotion</a:t>
            </a:r>
            <a:r>
              <a:rPr lang="en-US" sz="2626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une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liste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d'étiquettes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classification, avec des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valeurs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possibles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incluant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aucune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émotion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(0),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colère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(1),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dégoût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(2),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peur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(3),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bonheur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(4), </a:t>
            </a:r>
            <a:r>
              <a:rPr lang="en-US" sz="2626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tristesse</a:t>
            </a:r>
            <a:r>
              <a:rPr lang="en-US" sz="2626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(5) et surprise (6).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3141057" y="348615"/>
            <a:ext cx="10726099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Dataset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15610" y="708027"/>
            <a:ext cx="4554127" cy="75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60"/>
              </a:lnSpc>
              <a:spcBef>
                <a:spcPct val="0"/>
              </a:spcBef>
            </a:pPr>
            <a:r>
              <a:rPr lang="en-US" sz="4400" b="1">
                <a:solidFill>
                  <a:srgbClr val="FF3131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“Dialy Dialog”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-590077" y="671150"/>
            <a:ext cx="11446438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Architecture générale 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76500"/>
            <a:ext cx="16687800" cy="6915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92594" y="-118998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2846710" y="895350"/>
            <a:ext cx="11446438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Modèle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90321" y="2115954"/>
            <a:ext cx="10909264" cy="870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1101" lvl="1" indent="-550551" algn="ctr">
              <a:lnSpc>
                <a:spcPts val="7140"/>
              </a:lnSpc>
              <a:buFont typeface="Arial"/>
              <a:buChar char="•"/>
            </a:pPr>
            <a:r>
              <a:rPr lang="en-US" sz="51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Architecture de RNN  : </a:t>
            </a:r>
            <a:r>
              <a:rPr lang="en-US" sz="5100" b="1" dirty="0">
                <a:solidFill>
                  <a:srgbClr val="FF3131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Many To One</a:t>
            </a:r>
            <a:r>
              <a:rPr lang="en-US" sz="5100" b="1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958" y="4281854"/>
            <a:ext cx="12801600" cy="36486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803558" y="7915805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Hello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840686" y="7857238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How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2899585" y="7905572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Are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6306800" y="7857238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You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006546" y="3801077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doing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000500"/>
            <a:ext cx="5279572" cy="4410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66482" y="0"/>
            <a:ext cx="7321518" cy="5422701"/>
          </a:xfrm>
          <a:custGeom>
            <a:avLst/>
            <a:gdLst/>
            <a:ahLst/>
            <a:cxnLst/>
            <a:rect l="l" t="t" r="r" b="b"/>
            <a:pathLst>
              <a:path w="7321518" h="5422701">
                <a:moveTo>
                  <a:pt x="0" y="0"/>
                </a:moveTo>
                <a:lnTo>
                  <a:pt x="7321518" y="0"/>
                </a:lnTo>
                <a:lnTo>
                  <a:pt x="7321518" y="5422701"/>
                </a:lnTo>
                <a:lnTo>
                  <a:pt x="0" y="5422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7" r="-158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78167" y="5422701"/>
            <a:ext cx="6298148" cy="4999335"/>
          </a:xfrm>
          <a:custGeom>
            <a:avLst/>
            <a:gdLst/>
            <a:ahLst/>
            <a:cxnLst/>
            <a:rect l="l" t="t" r="r" b="b"/>
            <a:pathLst>
              <a:path w="6298148" h="4999335">
                <a:moveTo>
                  <a:pt x="0" y="0"/>
                </a:moveTo>
                <a:lnTo>
                  <a:pt x="6298148" y="0"/>
                </a:lnTo>
                <a:lnTo>
                  <a:pt x="6298148" y="4999334"/>
                </a:lnTo>
                <a:lnTo>
                  <a:pt x="0" y="4999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5" t="-8666" r="-33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9045" y="-133350"/>
            <a:ext cx="701066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  <a:spcBef>
                <a:spcPct val="0"/>
              </a:spcBef>
            </a:pPr>
            <a:r>
              <a:rPr lang="en-US" sz="70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Entrainement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2884" y="1075760"/>
            <a:ext cx="4510326" cy="905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61"/>
              </a:lnSpc>
              <a:spcBef>
                <a:spcPct val="0"/>
              </a:spcBef>
            </a:pPr>
            <a:r>
              <a:rPr lang="en-US" sz="2615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Architecture du modèle RNN :</a:t>
            </a:r>
          </a:p>
          <a:p>
            <a:pPr algn="l">
              <a:lnSpc>
                <a:spcPts val="3661"/>
              </a:lnSpc>
              <a:spcBef>
                <a:spcPct val="0"/>
              </a:spcBef>
            </a:pPr>
            <a:endParaRPr lang="en-US" sz="2615" b="1">
              <a:solidFill>
                <a:srgbClr val="2D388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933264"/>
            <a:ext cx="9553923" cy="5792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6871" lvl="1" indent="-273435" algn="l">
              <a:lnSpc>
                <a:spcPts val="3546"/>
              </a:lnSpc>
              <a:buFont typeface="Arial"/>
              <a:buChar char="•"/>
            </a:pPr>
            <a:r>
              <a:rPr lang="en-US" sz="2532" dirty="0">
                <a:solidFill>
                  <a:srgbClr val="FF9D4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Embedding Layer :</a:t>
            </a:r>
          </a:p>
          <a:p>
            <a:pPr marL="1093742" lvl="2" indent="-364581" algn="l">
              <a:lnSpc>
                <a:spcPts val="3546"/>
              </a:lnSpc>
              <a:buFont typeface="Arial"/>
              <a:buChar char="⚬"/>
            </a:pP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Dimension </a:t>
            </a:r>
            <a:r>
              <a:rPr lang="en-US" sz="25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d'entrée</a:t>
            </a: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: </a:t>
            </a:r>
            <a:r>
              <a:rPr lang="en-US" sz="25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vocab_size</a:t>
            </a:r>
            <a:endParaRPr lang="en-US" sz="2532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093742" lvl="2" indent="-364581" algn="l">
              <a:lnSpc>
                <a:spcPts val="3546"/>
              </a:lnSpc>
              <a:buFont typeface="Arial"/>
              <a:buChar char="⚬"/>
            </a:pP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Dimension de sortie : 128</a:t>
            </a:r>
          </a:p>
          <a:p>
            <a:pPr algn="l">
              <a:lnSpc>
                <a:spcPts val="3266"/>
              </a:lnSpc>
            </a:pPr>
            <a:endParaRPr lang="en-US" sz="2532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11639" lvl="1" indent="-305820" algn="l">
              <a:lnSpc>
                <a:spcPts val="3966"/>
              </a:lnSpc>
              <a:buFont typeface="Arial"/>
              <a:buChar char="•"/>
            </a:pPr>
            <a:r>
              <a:rPr lang="en-US" sz="2832" dirty="0" err="1">
                <a:solidFill>
                  <a:srgbClr val="FF9D4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SimpleRNN</a:t>
            </a:r>
            <a:r>
              <a:rPr lang="en-US" sz="2832" b="1" dirty="0">
                <a:solidFill>
                  <a:srgbClr val="FF313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:</a:t>
            </a:r>
          </a:p>
          <a:p>
            <a:pPr marL="1093742" lvl="2" indent="-364581">
              <a:lnSpc>
                <a:spcPts val="3546"/>
              </a:lnSpc>
              <a:buFont typeface="Arial"/>
              <a:buChar char="⚬"/>
            </a:pP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Première </a:t>
            </a:r>
            <a:r>
              <a:rPr lang="en-US" sz="25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couche</a:t>
            </a: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: 256 </a:t>
            </a:r>
            <a:r>
              <a:rPr lang="en-US" sz="25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unités</a:t>
            </a: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activation </a:t>
            </a:r>
            <a:r>
              <a:rPr lang="en-US" sz="2532" dirty="0" smtClean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‘</a:t>
            </a:r>
            <a:r>
              <a:rPr lang="fr-FR" sz="2532" dirty="0" err="1" smtClean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</a:rPr>
              <a:t>ReLU</a:t>
            </a: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'</a:t>
            </a:r>
          </a:p>
          <a:p>
            <a:pPr marL="1093742" lvl="2" indent="-364581">
              <a:lnSpc>
                <a:spcPts val="3546"/>
              </a:lnSpc>
              <a:buFont typeface="Arial"/>
              <a:buChar char="⚬"/>
            </a:pPr>
            <a:r>
              <a:rPr lang="en-US" sz="25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Deuxième</a:t>
            </a: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5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couche</a:t>
            </a: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: 128 </a:t>
            </a:r>
            <a:r>
              <a:rPr lang="en-US" sz="25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unités</a:t>
            </a: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activation </a:t>
            </a:r>
            <a:r>
              <a:rPr lang="fr-FR" sz="25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</a:rPr>
              <a:t>ReLU</a:t>
            </a:r>
            <a:r>
              <a:rPr lang="fr-FR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</a:rPr>
              <a:t> </a:t>
            </a:r>
            <a:r>
              <a:rPr lang="en-US" sz="2532" dirty="0" smtClean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'</a:t>
            </a:r>
            <a:endParaRPr lang="en-US" sz="2532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093742" lvl="2" indent="-364581" algn="l">
              <a:lnSpc>
                <a:spcPts val="3546"/>
              </a:lnSpc>
              <a:buFont typeface="Arial"/>
              <a:buChar char="⚬"/>
            </a:pP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Dropout :</a:t>
            </a:r>
          </a:p>
          <a:p>
            <a:pPr marL="1640613" lvl="3" indent="-410153" algn="l">
              <a:lnSpc>
                <a:spcPts val="3546"/>
              </a:lnSpc>
              <a:buFont typeface="Arial"/>
              <a:buChar char="￭"/>
            </a:pP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Après la première RNN : 0.5</a:t>
            </a:r>
          </a:p>
          <a:p>
            <a:pPr marL="1640613" lvl="3" indent="-410153" algn="l">
              <a:lnSpc>
                <a:spcPts val="3546"/>
              </a:lnSpc>
              <a:buFont typeface="Arial"/>
              <a:buChar char="￭"/>
            </a:pP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Après la </a:t>
            </a:r>
            <a:r>
              <a:rPr lang="en-US" sz="25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deuxième</a:t>
            </a:r>
            <a:r>
              <a:rPr lang="en-US" sz="25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RNN : 0.3</a:t>
            </a:r>
          </a:p>
          <a:p>
            <a:pPr algn="l">
              <a:lnSpc>
                <a:spcPts val="3266"/>
              </a:lnSpc>
            </a:pPr>
            <a:endParaRPr lang="en-US" sz="2532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546871" lvl="1" indent="-273435" algn="l">
              <a:lnSpc>
                <a:spcPts val="3546"/>
              </a:lnSpc>
              <a:buFont typeface="Arial"/>
              <a:buChar char="•"/>
            </a:pPr>
            <a:r>
              <a:rPr lang="en-US" sz="2532" dirty="0">
                <a:solidFill>
                  <a:srgbClr val="FF9D4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Dense Layer :</a:t>
            </a:r>
          </a:p>
          <a:p>
            <a:pPr marL="1136921" lvl="2" indent="-378974" algn="l">
              <a:lnSpc>
                <a:spcPts val="3686"/>
              </a:lnSpc>
              <a:buFont typeface="Arial"/>
              <a:buChar char="⚬"/>
            </a:pPr>
            <a:r>
              <a:rPr lang="en-US" sz="26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Sortie : </a:t>
            </a:r>
            <a:r>
              <a:rPr lang="en-US" sz="26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vocab_size</a:t>
            </a:r>
            <a:r>
              <a:rPr lang="en-US" sz="26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activation '</a:t>
            </a:r>
            <a:r>
              <a:rPr lang="en-US" sz="2632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softmax</a:t>
            </a:r>
            <a:r>
              <a:rPr lang="en-US" sz="2632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'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9603" y="8439869"/>
            <a:ext cx="6970038" cy="1362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5" lvl="1" indent="-280673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Fonction de perte : categorical_crossentropy</a:t>
            </a:r>
          </a:p>
          <a:p>
            <a:pPr marL="561345" lvl="1" indent="-280673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Optimiseur : adam</a:t>
            </a:r>
          </a:p>
          <a:p>
            <a:pPr marL="561345" lvl="1" indent="-280673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Métriques : accuracy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83880" y="7784022"/>
            <a:ext cx="4374118" cy="48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4" lvl="1" indent="-302262" algn="ctr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9D4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Compilation du modèle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646755" y="-734086"/>
            <a:ext cx="4478210" cy="3525572"/>
          </a:xfrm>
          <a:custGeom>
            <a:avLst/>
            <a:gdLst/>
            <a:ahLst/>
            <a:cxnLst/>
            <a:rect l="l" t="t" r="r" b="b"/>
            <a:pathLst>
              <a:path w="4478210" h="3525572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7864" y="120352"/>
            <a:ext cx="7010668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Entrainement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350" y="2734336"/>
            <a:ext cx="17259300" cy="284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Pendant </a:t>
            </a:r>
            <a:r>
              <a:rPr lang="en-US" sz="3200" b="1" dirty="0" err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l'entraînement</a:t>
            </a:r>
            <a:r>
              <a:rPr lang="en-US" sz="32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modèle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été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entraîné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sur 10 000 phrases, avec un total de 12 556 mots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uniques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dans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le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vocabulaire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Grâce 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à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EarlyStopping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l'entraînement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s'est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arrêté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lorsque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la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perte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validation a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cessé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s'améliorer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après 10 </a:t>
            </a:r>
            <a:r>
              <a:rPr lang="en-US" sz="32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itérations</a:t>
            </a:r>
            <a:r>
              <a:rPr lang="en-US" sz="32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565</Words>
  <Application>Microsoft Office PowerPoint</Application>
  <PresentationFormat>Personnalisé</PresentationFormat>
  <Paragraphs>84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Cormorant Garamond Bold Italics</vt:lpstr>
      <vt:lpstr>Arial</vt:lpstr>
      <vt:lpstr>Glacial Indifference Bold</vt:lpstr>
      <vt:lpstr>Cormorant Garamond Bold</vt:lpstr>
      <vt:lpstr>Glacial Indifference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Auto complétion de texte  </dc:title>
  <cp:lastModifiedBy>Compte Microsoft</cp:lastModifiedBy>
  <cp:revision>21</cp:revision>
  <dcterms:created xsi:type="dcterms:W3CDTF">2006-08-16T00:00:00Z</dcterms:created>
  <dcterms:modified xsi:type="dcterms:W3CDTF">2024-12-21T13:01:35Z</dcterms:modified>
  <dc:identifier>DAGXgtCfNk8</dc:identifier>
</cp:coreProperties>
</file>