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0" r:id="rId10"/>
    <p:sldId id="269" r:id="rId11"/>
    <p:sldId id="270" r:id="rId12"/>
    <p:sldId id="261" r:id="rId13"/>
    <p:sldId id="271" r:id="rId14"/>
    <p:sldId id="262" r:id="rId15"/>
    <p:sldId id="274" r:id="rId16"/>
    <p:sldId id="277" r:id="rId17"/>
    <p:sldId id="275" r:id="rId18"/>
    <p:sldId id="276" r:id="rId19"/>
    <p:sldId id="263" r:id="rId20"/>
    <p:sldId id="272" r:id="rId21"/>
    <p:sldId id="27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5B3A2A-5C1C-4C25-9683-F800C7E04377}">
          <p14:sldIdLst>
            <p14:sldId id="256"/>
            <p14:sldId id="257"/>
            <p14:sldId id="258"/>
            <p14:sldId id="264"/>
            <p14:sldId id="265"/>
            <p14:sldId id="266"/>
            <p14:sldId id="267"/>
            <p14:sldId id="268"/>
            <p14:sldId id="260"/>
            <p14:sldId id="269"/>
            <p14:sldId id="270"/>
            <p14:sldId id="261"/>
            <p14:sldId id="271"/>
            <p14:sldId id="262"/>
            <p14:sldId id="274"/>
            <p14:sldId id="277"/>
            <p14:sldId id="275"/>
            <p14:sldId id="276"/>
            <p14:sldId id="263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F6B"/>
    <a:srgbClr val="63D8FD"/>
    <a:srgbClr val="4B298F"/>
    <a:srgbClr val="68B8EA"/>
    <a:srgbClr val="EFFBFF"/>
    <a:srgbClr val="7FDFFD"/>
    <a:srgbClr val="04B6EE"/>
    <a:srgbClr val="F1872F"/>
    <a:srgbClr val="D5570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E0EF-41E5-4E3C-A84A-ED9DAE7286CC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7CA6F-6F09-48C1-AE9B-9785C9E7F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97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CA6F-6F09-48C1-AE9B-9785C9E7FE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02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690-4842-4B85-82D3-6F89AE57F583}" type="datetime1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03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3123-55F8-4B28-89ED-9BA9716A88C9}" type="datetime1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6994-13FE-469A-8F4E-FEEAB6FDAC85}" type="datetime1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EB7C-3810-4726-80AF-68EDE0E47692}" type="datetime1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52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9929-11B7-4732-BFC0-7CA718DA81C7}" type="datetime1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72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7C87-4E7C-4924-9840-06791C17569F}" type="datetime1">
              <a:rPr lang="fr-FR" smtClean="0"/>
              <a:t>27/01/2020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7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9047-DC8D-41EC-8BCF-14DA9A3BB26A}" type="datetime1">
              <a:rPr lang="fr-FR" smtClean="0"/>
              <a:t>27/01/2020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0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29E0-382B-4530-9B5E-44AFB911D0D6}" type="datetime1">
              <a:rPr lang="fr-FR" smtClean="0"/>
              <a:t>27/01/2020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9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D08B-6232-4ADF-86A0-A73D37A454FC}" type="datetime1">
              <a:rPr lang="fr-FR" smtClean="0"/>
              <a:t>27/01/2020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3D06-E180-42D0-BFDE-8305457D6C42}" type="datetime1">
              <a:rPr lang="fr-FR" smtClean="0"/>
              <a:t>27/01/2020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8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D56E-4425-4744-926E-26BDC27DDB6D}" type="datetime1">
              <a:rPr lang="fr-FR" smtClean="0"/>
              <a:t>27/01/2020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286D-CB54-4323-B7E3-BBB75C6DF4D4}" type="datetime1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4597-0E70-48A5-9686-E9118BF42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61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96" y="358213"/>
            <a:ext cx="3481208" cy="1071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9288" y="1429354"/>
            <a:ext cx="3578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86"/>
            <a:r>
              <a:rPr lang="fr-FR" sz="1200" b="1" dirty="0">
                <a:solidFill>
                  <a:srgbClr val="0027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Département de Mathématique et Informatique</a:t>
            </a:r>
          </a:p>
          <a:p>
            <a:pPr defTabSz="914286"/>
            <a:endParaRPr lang="fr-FR" dirty="0">
              <a:solidFill>
                <a:srgbClr val="00277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3172940" y="2092340"/>
            <a:ext cx="61709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>
                <a:latin typeface="Arial Black" panose="020B0A04020102020204" pitchFamily="34" charset="0"/>
                <a:cs typeface="Arial" panose="020B0604020202020204" pitchFamily="34" charset="0"/>
              </a:rPr>
              <a:t>Réalisation d’un système expert </a:t>
            </a:r>
          </a:p>
          <a:p>
            <a:pPr algn="ctr"/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OrienTest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08" y="3657600"/>
            <a:ext cx="271744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6">
              <a:lnSpc>
                <a:spcPct val="250000"/>
              </a:lnSpc>
            </a:pPr>
            <a:r>
              <a:rPr lang="fr-FR" dirty="0">
                <a:solidFill>
                  <a:srgbClr val="381F6B"/>
                </a:solidFill>
                <a:latin typeface="Arial Rounded MT Bold" panose="020F0704030504030204" pitchFamily="34" charset="0"/>
              </a:rPr>
              <a:t>Réalisés par:</a:t>
            </a:r>
          </a:p>
          <a:p>
            <a:pPr defTabSz="914286"/>
            <a:r>
              <a:rPr lang="fr-FR" dirty="0">
                <a:latin typeface="Berlin Sans FB" panose="020E0602020502020306" pitchFamily="34" charset="0"/>
              </a:rPr>
              <a:t>ElMAHMOUDI Naoual</a:t>
            </a:r>
          </a:p>
          <a:p>
            <a:pPr defTabSz="914286"/>
            <a:r>
              <a:rPr lang="fr-FR" dirty="0">
                <a:latin typeface="Berlin Sans FB" panose="020E0602020502020306" pitchFamily="34" charset="0"/>
              </a:rPr>
              <a:t>BENCHHAB </a:t>
            </a:r>
            <a:r>
              <a:rPr lang="fr-FR" dirty="0" err="1">
                <a:latin typeface="Berlin Sans FB" panose="020E0602020502020306" pitchFamily="34" charset="0"/>
              </a:rPr>
              <a:t>Aymane</a:t>
            </a:r>
            <a:endParaRPr lang="fr-FR" dirty="0">
              <a:latin typeface="Berlin Sans FB" panose="020E0602020502020306" pitchFamily="34" charset="0"/>
            </a:endParaRPr>
          </a:p>
          <a:p>
            <a:pPr defTabSz="914286"/>
            <a:r>
              <a:rPr lang="fr-FR" dirty="0">
                <a:latin typeface="Berlin Sans FB" panose="020E0602020502020306" pitchFamily="34" charset="0"/>
              </a:rPr>
              <a:t>KASDI Oumaima</a:t>
            </a:r>
          </a:p>
          <a:p>
            <a:pPr defTabSz="914286"/>
            <a:r>
              <a:rPr lang="fr-FR" dirty="0">
                <a:latin typeface="Berlin Sans FB" panose="020E0602020502020306" pitchFamily="34" charset="0"/>
              </a:rPr>
              <a:t>AKSIM Ismail</a:t>
            </a:r>
          </a:p>
          <a:p>
            <a:pPr defTabSz="914286"/>
            <a:endParaRPr lang="fr-FR" dirty="0">
              <a:solidFill>
                <a:srgbClr val="002776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2940" y="3657600"/>
            <a:ext cx="227498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err="1">
                <a:solidFill>
                  <a:srgbClr val="381F6B"/>
                </a:solidFill>
                <a:latin typeface="Arial Rounded MT Bold" panose="020F0704030504030204" pitchFamily="34" charset="0"/>
              </a:rPr>
              <a:t>Encadrée</a:t>
            </a:r>
            <a:r>
              <a:rPr lang="en-US" dirty="0">
                <a:solidFill>
                  <a:srgbClr val="381F6B"/>
                </a:solidFill>
                <a:latin typeface="Arial Rounded MT Bold" panose="020F0704030504030204" pitchFamily="34" charset="0"/>
              </a:rPr>
              <a:t> par :</a:t>
            </a:r>
          </a:p>
          <a:p>
            <a:r>
              <a:rPr lang="en-US" dirty="0">
                <a:latin typeface="Berlin Sans FB" panose="020E0602020502020306" pitchFamily="34" charset="0"/>
              </a:rPr>
              <a:t>Mme EL OMRI Amina</a:t>
            </a:r>
          </a:p>
          <a:p>
            <a:endParaRPr lang="fr-F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73" y="3309324"/>
            <a:ext cx="4271827" cy="33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10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037114" y="375557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DD5A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</a:t>
            </a:r>
            <a:endParaRPr lang="fr-FR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86" y="1296760"/>
            <a:ext cx="7547201" cy="46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2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11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665514" y="277586"/>
            <a:ext cx="9165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DD5A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d’activité &lt;&lt;filière scientifique&gt;&gt;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85" y="1025837"/>
            <a:ext cx="9960427" cy="53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12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4016801" y="801338"/>
            <a:ext cx="829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4096" y="2610334"/>
            <a:ext cx="683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 Bold" panose="020B0704020202020204" pitchFamily="34" charset="0"/>
                <a:cs typeface="Arial Bold" panose="020B0704020202020204" pitchFamily="34" charset="0"/>
              </a:rPr>
              <a:t>Réalisation</a:t>
            </a:r>
            <a:endParaRPr lang="ko-KR" altLang="en-US" sz="3200" b="1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5017348" y="2307320"/>
            <a:ext cx="1094576" cy="1119766"/>
          </a:xfrm>
          <a:prstGeom prst="rtTriangle">
            <a:avLst/>
          </a:prstGeom>
          <a:solidFill>
            <a:srgbClr val="04B6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88859" y="2319915"/>
            <a:ext cx="7203141" cy="109457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5014330" y="2333335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9" y="2976233"/>
            <a:ext cx="5803808" cy="38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2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13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131128" y="538843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DD5A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Outils techniques</a:t>
            </a:r>
            <a:endParaRPr lang="fr-FR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4937" y="4507587"/>
            <a:ext cx="44029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39AC9"/>
                </a:solidFill>
              </a:rPr>
              <a:t>Langage de programmation PROLOG</a:t>
            </a:r>
          </a:p>
          <a:p>
            <a:r>
              <a:rPr lang="fr-FR" sz="2000" b="1" dirty="0" err="1">
                <a:latin typeface="+mj-lt"/>
              </a:rPr>
              <a:t>PRO</a:t>
            </a:r>
            <a:r>
              <a:rPr lang="fr-FR" sz="2000" dirty="0" err="1">
                <a:latin typeface="+mj-lt"/>
              </a:rPr>
              <a:t>grammation</a:t>
            </a:r>
            <a:r>
              <a:rPr lang="fr-FR" sz="2000" dirty="0">
                <a:latin typeface="+mj-lt"/>
              </a:rPr>
              <a:t> </a:t>
            </a:r>
            <a:r>
              <a:rPr lang="fr-FR" sz="2000" b="1" dirty="0" err="1">
                <a:latin typeface="+mj-lt"/>
              </a:rPr>
              <a:t>LOG</a:t>
            </a:r>
            <a:r>
              <a:rPr lang="fr-FR" sz="2000" dirty="0" err="1">
                <a:latin typeface="+mj-lt"/>
              </a:rPr>
              <a:t>ique</a:t>
            </a:r>
            <a:r>
              <a:rPr lang="fr-FR" sz="2000" dirty="0">
                <a:latin typeface="+mj-lt"/>
              </a:rPr>
              <a:t> aide a décrire l’ensemble des expressions et des liens logiques pour définir pas à pas la succession d'instructions que l’ordinateur doit exécuter pour résoudre la problématique</a:t>
            </a:r>
          </a:p>
          <a:p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31" y="2219080"/>
            <a:ext cx="2345251" cy="19313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2560" y="4507587"/>
            <a:ext cx="4121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39AC9"/>
                </a:solidFill>
              </a:rPr>
              <a:t>Interface graphique XPCE</a:t>
            </a:r>
          </a:p>
          <a:p>
            <a:r>
              <a:rPr lang="fr-FR" sz="2000" b="1" dirty="0">
                <a:latin typeface="+mj-lt"/>
              </a:rPr>
              <a:t>XPCE</a:t>
            </a:r>
            <a:r>
              <a:rPr lang="fr-FR" sz="2000" dirty="0">
                <a:latin typeface="+mj-lt"/>
              </a:rPr>
              <a:t> est  une bibliothèque distribué avec le système SWI-Prolog</a:t>
            </a:r>
            <a:endParaRPr lang="fr-FR" sz="2000" b="1" dirty="0">
              <a:solidFill>
                <a:srgbClr val="039AC9"/>
              </a:solidFill>
              <a:latin typeface="+mj-lt"/>
            </a:endParaRPr>
          </a:p>
          <a:p>
            <a:r>
              <a:rPr lang="fr-FR" sz="2000" dirty="0">
                <a:latin typeface="+mj-lt"/>
              </a:rPr>
              <a:t>XPCE permet de fournir une interface graphique à SWI-Prolog</a:t>
            </a:r>
            <a:endParaRPr lang="fr-FR" sz="2000" b="1" dirty="0">
              <a:solidFill>
                <a:srgbClr val="039AC9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8433" y="1357793"/>
            <a:ext cx="9894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39AC9"/>
                </a:solidFill>
              </a:rPr>
              <a:t>L’environnement SWI PROLOG</a:t>
            </a:r>
            <a:endParaRPr lang="fr-FR" dirty="0"/>
          </a:p>
          <a:p>
            <a:r>
              <a:rPr lang="fr-FR" sz="2000" dirty="0">
                <a:latin typeface="+mj-lt"/>
              </a:rPr>
              <a:t>SWI-Prolog  est un environnement gratuit et complet pour le langage de programmation Prolog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63662" y="3850783"/>
            <a:ext cx="579550" cy="65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32560" y="3850783"/>
            <a:ext cx="507248" cy="65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14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4016801" y="801338"/>
            <a:ext cx="829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4519" y="2610334"/>
            <a:ext cx="683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 Bold" panose="020B0704020202020204" pitchFamily="34" charset="0"/>
                <a:cs typeface="Arial Bold" panose="020B0704020202020204" pitchFamily="34" charset="0"/>
              </a:rPr>
              <a:t>Démonstration</a:t>
            </a:r>
            <a:endParaRPr lang="ko-KR" altLang="en-US" sz="3200" b="1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5017348" y="2307320"/>
            <a:ext cx="1094576" cy="1119766"/>
          </a:xfrm>
          <a:prstGeom prst="rtTriangle">
            <a:avLst/>
          </a:prstGeom>
          <a:solidFill>
            <a:srgbClr val="04B6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88859" y="2319915"/>
            <a:ext cx="7203141" cy="109457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5014330" y="2333335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3" y="2173436"/>
            <a:ext cx="4119852" cy="454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0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92" y="706363"/>
            <a:ext cx="8006946" cy="5838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69651" y="231819"/>
            <a:ext cx="2703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+mj-lt"/>
              </a:rPr>
              <a:t>L’interface d’accueil :</a:t>
            </a:r>
          </a:p>
        </p:txBody>
      </p:sp>
    </p:spTree>
    <p:extLst>
      <p:ext uri="{BB962C8B-B14F-4D97-AF65-F5344CB8AC3E}">
        <p14:creationId xmlns:p14="http://schemas.microsoft.com/office/powerpoint/2010/main" val="414431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76" y="669701"/>
            <a:ext cx="8251624" cy="5869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6962" y="256305"/>
            <a:ext cx="260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+mj-lt"/>
              </a:rPr>
              <a:t>Commencer le test:</a:t>
            </a:r>
          </a:p>
        </p:txBody>
      </p:sp>
    </p:spTree>
    <p:extLst>
      <p:ext uri="{BB962C8B-B14F-4D97-AF65-F5344CB8AC3E}">
        <p14:creationId xmlns:p14="http://schemas.microsoft.com/office/powerpoint/2010/main" val="59262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17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" y="656822"/>
            <a:ext cx="6103306" cy="4276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19" y="2115426"/>
            <a:ext cx="6052581" cy="4240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2283" y="195157"/>
            <a:ext cx="319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+mj-lt"/>
              </a:rPr>
              <a:t>Exemples des questions:</a:t>
            </a:r>
          </a:p>
        </p:txBody>
      </p:sp>
    </p:spTree>
    <p:extLst>
      <p:ext uri="{BB962C8B-B14F-4D97-AF65-F5344CB8AC3E}">
        <p14:creationId xmlns:p14="http://schemas.microsoft.com/office/powerpoint/2010/main" val="131386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18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673923"/>
            <a:ext cx="8243552" cy="5772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7605" y="212258"/>
            <a:ext cx="219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latin typeface="+mj-lt"/>
              </a:rPr>
              <a:t>Le résultat final :</a:t>
            </a:r>
          </a:p>
        </p:txBody>
      </p:sp>
    </p:spTree>
    <p:extLst>
      <p:ext uri="{BB962C8B-B14F-4D97-AF65-F5344CB8AC3E}">
        <p14:creationId xmlns:p14="http://schemas.microsoft.com/office/powerpoint/2010/main" val="196936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19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4016801" y="801338"/>
            <a:ext cx="829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4519" y="2610334"/>
            <a:ext cx="683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 Bold" panose="020B0704020202020204" pitchFamily="34" charset="0"/>
                <a:cs typeface="Arial Bold" panose="020B0704020202020204" pitchFamily="34" charset="0"/>
              </a:rPr>
              <a:t>Conclusion</a:t>
            </a:r>
            <a:endParaRPr lang="ko-KR" altLang="en-US" sz="3200" b="1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5017348" y="2307320"/>
            <a:ext cx="1094576" cy="1119766"/>
          </a:xfrm>
          <a:prstGeom prst="rtTriangle">
            <a:avLst/>
          </a:prstGeom>
          <a:solidFill>
            <a:srgbClr val="04B6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88859" y="2319915"/>
            <a:ext cx="7203141" cy="109457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5014330" y="2333335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5" y="1284636"/>
            <a:ext cx="4103035" cy="54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2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3889419" y="309092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Plan du présentation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53416" y="1514031"/>
            <a:ext cx="8175199" cy="792951"/>
            <a:chOff x="3131840" y="1491630"/>
            <a:chExt cx="5256584" cy="576064"/>
          </a:xfrm>
        </p:grpSpPr>
        <p:sp>
          <p:nvSpPr>
            <p:cNvPr id="58" name="Rectangle 5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Right Triangle 5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4B6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53415" y="2522174"/>
            <a:ext cx="8175199" cy="792951"/>
            <a:chOff x="3131840" y="1491630"/>
            <a:chExt cx="5256584" cy="576064"/>
          </a:xfrm>
        </p:grpSpPr>
        <p:sp>
          <p:nvSpPr>
            <p:cNvPr id="61" name="Rectangle 6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Right Triangle 6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4B6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30395" y="3544422"/>
            <a:ext cx="8175199" cy="792951"/>
            <a:chOff x="3131840" y="1491630"/>
            <a:chExt cx="5256584" cy="576064"/>
          </a:xfrm>
        </p:grpSpPr>
        <p:sp>
          <p:nvSpPr>
            <p:cNvPr id="64" name="Rectangle 6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Right Triangle 6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4B6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47661" y="4566581"/>
            <a:ext cx="8175199" cy="792951"/>
            <a:chOff x="3131840" y="1491630"/>
            <a:chExt cx="5256584" cy="576064"/>
          </a:xfrm>
        </p:grpSpPr>
        <p:sp>
          <p:nvSpPr>
            <p:cNvPr id="67" name="Rectangle 6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Right Triangle 6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4B6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53416" y="1514032"/>
            <a:ext cx="8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7660" y="2522175"/>
            <a:ext cx="8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8885" y="3544423"/>
            <a:ext cx="8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0396" y="4566583"/>
            <a:ext cx="8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00167" y="1727570"/>
            <a:ext cx="683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Arial Bold" panose="020B0704020202020204" pitchFamily="34" charset="0"/>
                <a:cs typeface="Arial Bold" panose="020B0704020202020204" pitchFamily="34" charset="0"/>
              </a:rPr>
              <a:t>Présentation générale du projet</a:t>
            </a:r>
            <a:endParaRPr lang="ko-KR" altLang="en-US" sz="24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79170" y="2750781"/>
            <a:ext cx="683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Bold" panose="020B0704020202020204" pitchFamily="34" charset="0"/>
                <a:cs typeface="Arial Bold" panose="020B0704020202020204" pitchFamily="34" charset="0"/>
              </a:rPr>
              <a:t>Analyse des besoins et conception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22403" y="3727433"/>
            <a:ext cx="683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Bold" panose="020B0704020202020204" pitchFamily="34" charset="0"/>
                <a:cs typeface="Arial Bold" panose="020B0704020202020204" pitchFamily="34" charset="0"/>
              </a:rPr>
              <a:t>Réalisation</a:t>
            </a:r>
            <a:endParaRPr lang="ko-KR" altLang="en-US" sz="24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84926" y="4847796"/>
            <a:ext cx="683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Bold" panose="020B0704020202020204" pitchFamily="34" charset="0"/>
                <a:cs typeface="Arial Bold" panose="020B0704020202020204" pitchFamily="34" charset="0"/>
              </a:rPr>
              <a:t>Démonstration</a:t>
            </a:r>
            <a:endParaRPr lang="ko-KR" altLang="en-US" sz="24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918886" y="5588741"/>
            <a:ext cx="8175199" cy="792951"/>
            <a:chOff x="3131840" y="1491630"/>
            <a:chExt cx="5256584" cy="576064"/>
          </a:xfrm>
        </p:grpSpPr>
        <p:sp>
          <p:nvSpPr>
            <p:cNvPr id="78" name="Rectangle 7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Right Triangle 7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4B6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18886" y="5588742"/>
            <a:ext cx="8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50396" y="5850352"/>
            <a:ext cx="683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Arial Bold" panose="020B0704020202020204" pitchFamily="34" charset="0"/>
                <a:cs typeface="Arial Bold" panose="020B0704020202020204" pitchFamily="34" charset="0"/>
              </a:rPr>
              <a:t>Conclusion</a:t>
            </a:r>
            <a:endParaRPr lang="ko-KR" altLang="en-US" sz="24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3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20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4457700" y="538843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DD5A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conclure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38" y="1980176"/>
            <a:ext cx="6125068" cy="4890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886" y="1828799"/>
            <a:ext cx="738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L’objectif du projet est atteint malgré quelque problèmes  qui exigent l’amélioration ,</a:t>
            </a:r>
          </a:p>
          <a:p>
            <a:r>
              <a:rPr lang="fr-FR" sz="2400" dirty="0">
                <a:latin typeface="+mj-lt"/>
              </a:rPr>
              <a:t>OrienTest est le premier pas ,nous espérons développer l’idée et généraliser le projet  sur toutes les niveaux d’études</a:t>
            </a:r>
          </a:p>
        </p:txBody>
      </p:sp>
    </p:spTree>
    <p:extLst>
      <p:ext uri="{BB962C8B-B14F-4D97-AF65-F5344CB8AC3E}">
        <p14:creationId xmlns:p14="http://schemas.microsoft.com/office/powerpoint/2010/main" val="388231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21</a:t>
            </a:fld>
            <a:endParaRPr lang="fr-FR"/>
          </a:p>
        </p:txBody>
      </p:sp>
      <p:sp>
        <p:nvSpPr>
          <p:cNvPr id="3" name="Flowchart: Connector 2"/>
          <p:cNvSpPr/>
          <p:nvPr/>
        </p:nvSpPr>
        <p:spPr>
          <a:xfrm>
            <a:off x="3448050" y="895350"/>
            <a:ext cx="4933950" cy="4933950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onnector 3"/>
          <p:cNvSpPr/>
          <p:nvPr/>
        </p:nvSpPr>
        <p:spPr>
          <a:xfrm>
            <a:off x="3686175" y="1133475"/>
            <a:ext cx="4457700" cy="4457700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owchart: Connector 4"/>
          <p:cNvSpPr/>
          <p:nvPr/>
        </p:nvSpPr>
        <p:spPr>
          <a:xfrm>
            <a:off x="7503319" y="1109662"/>
            <a:ext cx="1143000" cy="1143000"/>
          </a:xfrm>
          <a:prstGeom prst="flowChartConnector">
            <a:avLst/>
          </a:prstGeom>
          <a:solidFill>
            <a:srgbClr val="DD5A0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onnector 5"/>
          <p:cNvSpPr/>
          <p:nvPr/>
        </p:nvSpPr>
        <p:spPr>
          <a:xfrm>
            <a:off x="8843962" y="1681162"/>
            <a:ext cx="619125" cy="619125"/>
          </a:xfrm>
          <a:prstGeom prst="flowChartConnector">
            <a:avLst/>
          </a:prstGeom>
          <a:solidFill>
            <a:srgbClr val="DD5A0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onnector 6"/>
          <p:cNvSpPr/>
          <p:nvPr/>
        </p:nvSpPr>
        <p:spPr>
          <a:xfrm>
            <a:off x="8134350" y="540544"/>
            <a:ext cx="247650" cy="247650"/>
          </a:xfrm>
          <a:prstGeom prst="flowChartConnector">
            <a:avLst/>
          </a:prstGeom>
          <a:solidFill>
            <a:srgbClr val="DD5A0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3280172" y="1792664"/>
            <a:ext cx="5269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latin typeface="Candara" panose="020E0502030303020204" pitchFamily="34" charset="0"/>
              </a:rPr>
              <a:t>Merci </a:t>
            </a:r>
          </a:p>
          <a:p>
            <a:pPr algn="ctr"/>
            <a:r>
              <a:rPr lang="fr-FR" sz="6600" b="1" dirty="0">
                <a:latin typeface="Candara" panose="020E0502030303020204" pitchFamily="34" charset="0"/>
              </a:rPr>
              <a:t>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213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/>
        </p:nvSpPr>
        <p:spPr>
          <a:xfrm rot="5400000">
            <a:off x="4634326" y="1682102"/>
            <a:ext cx="1094576" cy="1119766"/>
          </a:xfrm>
          <a:prstGeom prst="rtTriangle">
            <a:avLst/>
          </a:prstGeom>
          <a:solidFill>
            <a:srgbClr val="04B6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3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4689220" y="1715425"/>
            <a:ext cx="829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0544" y="1964986"/>
            <a:ext cx="6831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000" b="1" dirty="0">
                <a:latin typeface="Arial Bold" panose="020B0704020202020204" pitchFamily="34" charset="0"/>
                <a:cs typeface="Arial Bold" panose="020B0704020202020204" pitchFamily="34" charset="0"/>
              </a:rPr>
              <a:t>Présentation générale du projet</a:t>
            </a:r>
            <a:endParaRPr lang="ko-KR" altLang="en-US" sz="3000" b="1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05837" y="1694697"/>
            <a:ext cx="7203141" cy="109457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5014330" y="2333335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3000" b="1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3" y="2326487"/>
            <a:ext cx="5282039" cy="45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2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962472" y="745738"/>
            <a:ext cx="619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C’est quoi un système expert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472" y="2082463"/>
            <a:ext cx="107851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>
                <a:latin typeface="+mj-lt"/>
              </a:rPr>
              <a:t>C’est un logiciel intelligent qui utilise des connaissances et des inférences logiques pour résoudre des problèmes qui sont suffisamment difficiles pour nécessiter une expertise humaine important pour trouver une solution.</a:t>
            </a:r>
          </a:p>
          <a:p>
            <a:endParaRPr lang="fr-FR" sz="2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>
                <a:latin typeface="+mj-lt"/>
              </a:rPr>
              <a:t>un système expert est un logiciel qui sait donner des recommandations — pour un domaine et une application bien défini — au même niveau d’un expert humain de ce domaine.</a:t>
            </a:r>
          </a:p>
        </p:txBody>
      </p:sp>
    </p:spTree>
    <p:extLst>
      <p:ext uri="{BB962C8B-B14F-4D97-AF65-F5344CB8AC3E}">
        <p14:creationId xmlns:p14="http://schemas.microsoft.com/office/powerpoint/2010/main" val="39635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474654" y="436822"/>
            <a:ext cx="57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listo MT" panose="02040603050505030304" pitchFamily="18" charset="0"/>
              </a:rPr>
              <a:t>Un système expert se compose de:</a:t>
            </a:r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6AF4D26C-A3D7-49BD-8F95-F0ACDF0B778C}"/>
              </a:ext>
            </a:extLst>
          </p:cNvPr>
          <p:cNvSpPr/>
          <p:nvPr/>
        </p:nvSpPr>
        <p:spPr>
          <a:xfrm>
            <a:off x="6768142" y="488131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 flipH="1">
            <a:off x="2964108" y="1783822"/>
            <a:ext cx="7192263" cy="2370539"/>
            <a:chOff x="-64698" y="1932839"/>
            <a:chExt cx="7192263" cy="2370539"/>
          </a:xfrm>
        </p:grpSpPr>
        <p:cxnSp>
          <p:nvCxnSpPr>
            <p:cNvPr id="51" name="Straight Connector 50"/>
            <p:cNvCxnSpPr>
              <a:endCxn id="56" idx="6"/>
            </p:cNvCxnSpPr>
            <p:nvPr/>
          </p:nvCxnSpPr>
          <p:spPr>
            <a:xfrm flipH="1">
              <a:off x="1713734" y="3476589"/>
              <a:ext cx="1075868" cy="30980"/>
            </a:xfrm>
            <a:prstGeom prst="line">
              <a:avLst/>
            </a:prstGeom>
            <a:ln w="19050">
              <a:solidFill>
                <a:srgbClr val="63D8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4" idx="7"/>
              <a:endCxn id="57" idx="3"/>
            </p:cNvCxnSpPr>
            <p:nvPr/>
          </p:nvCxnSpPr>
          <p:spPr>
            <a:xfrm flipV="1">
              <a:off x="4107962" y="2547466"/>
              <a:ext cx="827533" cy="495662"/>
            </a:xfrm>
            <a:prstGeom prst="line">
              <a:avLst/>
            </a:prstGeom>
            <a:ln w="19050">
              <a:solidFill>
                <a:srgbClr val="63D8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776474" y="2826903"/>
              <a:ext cx="1559935" cy="1476475"/>
            </a:xfrm>
            <a:prstGeom prst="ellipse">
              <a:avLst/>
            </a:prstGeom>
            <a:solidFill>
              <a:srgbClr val="EFFBFF"/>
            </a:solidFill>
            <a:ln w="19050">
              <a:solidFill>
                <a:srgbClr val="63D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1500" dirty="0">
                  <a:solidFill>
                    <a:schemeClr val="tx1"/>
                  </a:solidFill>
                  <a:latin typeface="Arial Rounded MT Bold" panose="020F0704030504030204" pitchFamily="34" charset="0"/>
                  <a:cs typeface="Arial Bold" panose="020B0704020202020204" pitchFamily="34" charset="0"/>
                </a:rPr>
                <a:t>Système</a:t>
              </a:r>
            </a:p>
            <a:p>
              <a:pPr algn="ctr"/>
              <a:r>
                <a:rPr lang="fr-FR" altLang="ko-KR" sz="1500" dirty="0">
                  <a:solidFill>
                    <a:schemeClr val="tx1"/>
                  </a:solidFill>
                  <a:latin typeface="Arial Rounded MT Bold" panose="020F0704030504030204" pitchFamily="34" charset="0"/>
                  <a:cs typeface="Arial Bold" panose="020B0704020202020204" pitchFamily="34" charset="0"/>
                </a:rPr>
                <a:t>Expert</a:t>
              </a:r>
              <a:endParaRPr lang="ko-KR" altLang="en-US" sz="1500" dirty="0">
                <a:solidFill>
                  <a:schemeClr val="tx1"/>
                </a:solidFill>
                <a:latin typeface="Arial Rounded MT Bold" panose="020F0704030504030204" pitchFamily="34" charset="0"/>
                <a:cs typeface="Arial Bold" panose="020B070402020202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-64698" y="3043128"/>
              <a:ext cx="1778432" cy="9288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3D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dirty="0">
                  <a:solidFill>
                    <a:schemeClr val="tx1"/>
                  </a:solidFill>
                </a:rPr>
                <a:t>Moteur d’inférence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559395" y="1932839"/>
              <a:ext cx="256817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3D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dirty="0">
                  <a:solidFill>
                    <a:schemeClr val="tx1"/>
                  </a:solidFill>
                </a:rPr>
                <a:t>base de connaissance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H="1">
            <a:off x="2724794" y="2523040"/>
            <a:ext cx="1222755" cy="1353809"/>
          </a:xfrm>
          <a:prstGeom prst="line">
            <a:avLst/>
          </a:prstGeom>
          <a:ln w="19050">
            <a:solidFill>
              <a:srgbClr val="63D8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4491683" y="2507134"/>
            <a:ext cx="324309" cy="1369715"/>
          </a:xfrm>
          <a:prstGeom prst="line">
            <a:avLst/>
          </a:prstGeom>
          <a:ln w="19050">
            <a:solidFill>
              <a:srgbClr val="63D8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1717763" y="3876849"/>
            <a:ext cx="1466127" cy="8209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63D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dirty="0">
                <a:solidFill>
                  <a:schemeClr val="tx1"/>
                </a:solidFill>
              </a:rPr>
              <a:t>Base des faits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 flipH="1">
            <a:off x="4091686" y="3876849"/>
            <a:ext cx="1429782" cy="9131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63D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dirty="0">
                <a:solidFill>
                  <a:schemeClr val="tx1"/>
                </a:solidFill>
              </a:rPr>
              <a:t>Base des règles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44178" y="3949686"/>
            <a:ext cx="3768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– composés des algorithmes utilisés pour la déduction :</a:t>
            </a:r>
          </a:p>
          <a:p>
            <a:r>
              <a:rPr lang="fr-FR" dirty="0"/>
              <a:t>• chaînage avant</a:t>
            </a:r>
          </a:p>
          <a:p>
            <a:r>
              <a:rPr lang="fr-FR" dirty="0"/>
              <a:t>• chaînage arrière</a:t>
            </a:r>
          </a:p>
          <a:p>
            <a:r>
              <a:rPr lang="fr-FR" dirty="0"/>
              <a:t>• calcul des faits déductibles</a:t>
            </a:r>
          </a:p>
          <a:p>
            <a:r>
              <a:rPr lang="fr-FR" dirty="0"/>
              <a:t>• calcul de question</a:t>
            </a:r>
          </a:p>
          <a:p>
            <a:r>
              <a:rPr lang="fr-FR" dirty="0"/>
              <a:t>• chaînage mixte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6668" y="4854796"/>
            <a:ext cx="2980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la connaissance sur l'étude en cours</a:t>
            </a:r>
          </a:p>
          <a:p>
            <a:r>
              <a:rPr lang="fr-FR" dirty="0"/>
              <a:t>Son état évolue en cours d'expertise (mémoire de travail)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4096" y="5048176"/>
            <a:ext cx="346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la connaissance sur le domaine.</a:t>
            </a:r>
          </a:p>
          <a:p>
            <a:r>
              <a:rPr lang="fr-FR" dirty="0"/>
              <a:t>Fixe pour plusieurs expertises.</a:t>
            </a:r>
          </a:p>
          <a:p>
            <a:r>
              <a:rPr lang="fr-FR" dirty="0"/>
              <a:t>Règle :SI condition ALORS action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2165" y="1351713"/>
            <a:ext cx="2769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où sont stockées toutes les connaissances permettant de résoudre le problème que l'on veut traiter dans un domaine déterminé</a:t>
            </a:r>
          </a:p>
        </p:txBody>
      </p:sp>
      <p:sp>
        <p:nvSpPr>
          <p:cNvPr id="84" name="Oval 83"/>
          <p:cNvSpPr/>
          <p:nvPr/>
        </p:nvSpPr>
        <p:spPr>
          <a:xfrm flipH="1">
            <a:off x="6941340" y="1158489"/>
            <a:ext cx="2396859" cy="7200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3D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6912208" y="1867468"/>
            <a:ext cx="779726" cy="961573"/>
          </a:xfrm>
          <a:prstGeom prst="line">
            <a:avLst/>
          </a:prstGeom>
          <a:ln w="19050">
            <a:solidFill>
              <a:srgbClr val="63D8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338199" y="1485032"/>
            <a:ext cx="3011993" cy="65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langage d’échange entre l’humain et la machine</a:t>
            </a:r>
          </a:p>
        </p:txBody>
      </p:sp>
      <p:sp>
        <p:nvSpPr>
          <p:cNvPr id="4" name="Plus 3"/>
          <p:cNvSpPr/>
          <p:nvPr/>
        </p:nvSpPr>
        <p:spPr>
          <a:xfrm>
            <a:off x="9138366" y="2367943"/>
            <a:ext cx="257578" cy="230601"/>
          </a:xfrm>
          <a:prstGeom prst="mathPlus">
            <a:avLst/>
          </a:prstGeom>
          <a:noFill/>
          <a:ln>
            <a:solidFill>
              <a:srgbClr val="63D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Plus 22"/>
          <p:cNvSpPr/>
          <p:nvPr/>
        </p:nvSpPr>
        <p:spPr>
          <a:xfrm>
            <a:off x="6048714" y="1698366"/>
            <a:ext cx="257578" cy="230601"/>
          </a:xfrm>
          <a:prstGeom prst="mathPlus">
            <a:avLst/>
          </a:prstGeom>
          <a:noFill/>
          <a:ln>
            <a:solidFill>
              <a:srgbClr val="63D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6</a:t>
            </a:fld>
            <a:endParaRPr lang="fr-FR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2" y="130629"/>
            <a:ext cx="7004959" cy="2694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0243" y="2694215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Principe de fonctionnement:</a:t>
            </a:r>
          </a:p>
          <a:p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10243" y="3357104"/>
            <a:ext cx="11446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  <a:cs typeface="Arial" panose="020B0604020202020204" pitchFamily="34" charset="0"/>
              </a:rPr>
              <a:t>La communication dans un système Expert s’effectue à deux niveaux: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au niveau de l’Expert humain qui instruit le système Expert en lui donnant les règles de raisonnement du domaine (et éventuellement quelques faits connus), il s’agit de la phase d’apprentissage.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au niveau de l’utilisateur qui pose des questions au Système Expert. et reçoit en réponse le résultat du raisonnement de celui-ci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5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7</a:t>
            </a:fld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78E8A6-1A75-4C0E-A675-2045C887A6FB}"/>
              </a:ext>
            </a:extLst>
          </p:cNvPr>
          <p:cNvGrpSpPr/>
          <p:nvPr/>
        </p:nvGrpSpPr>
        <p:grpSpPr>
          <a:xfrm>
            <a:off x="222088" y="1883563"/>
            <a:ext cx="2700727" cy="3775472"/>
            <a:chOff x="1105009" y="665240"/>
            <a:chExt cx="3688534" cy="5244116"/>
          </a:xfrm>
        </p:grpSpPr>
        <p:sp>
          <p:nvSpPr>
            <p:cNvPr id="4" name="Freeform: Shape 32">
              <a:extLst>
                <a:ext uri="{FF2B5EF4-FFF2-40B4-BE49-F238E27FC236}">
                  <a16:creationId xmlns:a16="http://schemas.microsoft.com/office/drawing/2014/main" id="{5735C2A6-D07F-48A6-BA5E-5AD58FA1C639}"/>
                </a:ext>
              </a:extLst>
            </p:cNvPr>
            <p:cNvSpPr>
              <a:spLocks/>
            </p:cNvSpPr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rgbClr val="68B8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5" name="Freeform: Shape 33">
              <a:extLst>
                <a:ext uri="{FF2B5EF4-FFF2-40B4-BE49-F238E27FC236}">
                  <a16:creationId xmlns:a16="http://schemas.microsoft.com/office/drawing/2014/main" id="{0002E128-9CA1-4DF3-8BD5-89A48D6C29F8}"/>
                </a:ext>
              </a:extLst>
            </p:cNvPr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38758" y="701502"/>
            <a:ext cx="375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DD5A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Problématique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2816" y="1959758"/>
            <a:ext cx="8931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L’orientation scolaire est une étape cruciale dans le cursus scolaire de chaque étudiant, les élèves du collège au Maroc se retrouvent toujours face à cette problématique . lorsqu’on est encore jeune on n’arrive pas encore à trancher sur les choix d’orientation, ce qui empêche un choix qui es plus adapté à nos préférences et nos profils,</a:t>
            </a:r>
          </a:p>
          <a:p>
            <a:r>
              <a:rPr lang="fr-FR" sz="2400" dirty="0">
                <a:latin typeface="+mj-lt"/>
              </a:rPr>
              <a:t>De plus, la majorité des écoles ne proposent pas des séances</a:t>
            </a:r>
          </a:p>
          <a:p>
            <a:r>
              <a:rPr lang="fr-FR" sz="2400" dirty="0">
                <a:latin typeface="+mj-lt"/>
              </a:rPr>
              <a:t>d’orientation au profit des élèves alors il ne reste que l’effort personnel des étudiants pour fixer leur projet d’études.</a:t>
            </a:r>
          </a:p>
        </p:txBody>
      </p:sp>
    </p:spTree>
    <p:extLst>
      <p:ext uri="{BB962C8B-B14F-4D97-AF65-F5344CB8AC3E}">
        <p14:creationId xmlns:p14="http://schemas.microsoft.com/office/powerpoint/2010/main" val="50584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4016829" y="849086"/>
            <a:ext cx="374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DD5A0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Objectif du projet</a:t>
            </a: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42223" y="2073729"/>
            <a:ext cx="112816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L’objectif est de créer un système expert qui aide les élèves du collège a choisir la filière a suivre en tronc commun selon les compétences et les perspectives de chaque élève.</a:t>
            </a:r>
          </a:p>
          <a:p>
            <a:r>
              <a:rPr lang="fr-FR" sz="2400" dirty="0">
                <a:latin typeface="+mj-lt"/>
              </a:rPr>
              <a:t>Notre système expert va vous poser plusieurs questions en se basant sur les connaissances des experts ,et d’après vos réponses il vous proposera la filière la plus convenable. </a:t>
            </a:r>
          </a:p>
          <a:p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42222" y="3920388"/>
            <a:ext cx="11036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L’objectif du projet est de résoudre la problématique d’orientation chez les élèves afin </a:t>
            </a:r>
          </a:p>
          <a:p>
            <a:r>
              <a:rPr lang="fr-FR" sz="2400" dirty="0">
                <a:latin typeface="+mj-lt"/>
              </a:rPr>
              <a:t>d’éviter les mauvais choix et mettre la bonne personne au bon endroit</a:t>
            </a:r>
          </a:p>
        </p:txBody>
      </p:sp>
    </p:spTree>
    <p:extLst>
      <p:ext uri="{BB962C8B-B14F-4D97-AF65-F5344CB8AC3E}">
        <p14:creationId xmlns:p14="http://schemas.microsoft.com/office/powerpoint/2010/main" val="258414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/>
        </p:nvSpPr>
        <p:spPr>
          <a:xfrm rot="5400000">
            <a:off x="4045290" y="1634953"/>
            <a:ext cx="1094576" cy="1119766"/>
          </a:xfrm>
          <a:prstGeom prst="rtTriangle">
            <a:avLst/>
          </a:prstGeom>
          <a:solidFill>
            <a:srgbClr val="04B6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4597-0E70-48A5-9686-E9118BF42915}" type="slidenum">
              <a:rPr lang="fr-FR" smtClean="0"/>
              <a:t>9</a:t>
            </a:fld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592578" y="1937967"/>
            <a:ext cx="7276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Arial Bold" panose="020B0704020202020204" pitchFamily="34" charset="0"/>
                <a:cs typeface="Arial Bold" panose="020B0704020202020204" pitchFamily="34" charset="0"/>
              </a:rPr>
              <a:t>Analyse des besoins et conception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6801" y="1647548"/>
            <a:ext cx="7203141" cy="109457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4099930" y="168780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4" y="2846002"/>
            <a:ext cx="4824227" cy="40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655</Words>
  <Application>Microsoft Office PowerPoint</Application>
  <PresentationFormat>Grand écran</PresentationFormat>
  <Paragraphs>113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Arial Bold</vt:lpstr>
      <vt:lpstr>Arial Rounded MT Bold</vt:lpstr>
      <vt:lpstr>Berlin Sans FB</vt:lpstr>
      <vt:lpstr>Calibri</vt:lpstr>
      <vt:lpstr>Calibri Light</vt:lpstr>
      <vt:lpstr>Calisto MT</vt:lpstr>
      <vt:lpstr>Candara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oumaima kasdi</dc:creator>
  <cp:lastModifiedBy>DELL</cp:lastModifiedBy>
  <cp:revision>30</cp:revision>
  <dcterms:created xsi:type="dcterms:W3CDTF">2020-01-22T10:56:01Z</dcterms:created>
  <dcterms:modified xsi:type="dcterms:W3CDTF">2020-01-27T10:33:47Z</dcterms:modified>
</cp:coreProperties>
</file>