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miri Bold" charset="1" panose="00000500000000000000"/>
      <p:regular r:id="rId16"/>
    </p:embeddedFont>
    <p:embeddedFont>
      <p:font typeface="Canva Sans" charset="1" panose="020B0503030501040103"/>
      <p:regular r:id="rId17"/>
    </p:embeddedFont>
    <p:embeddedFont>
      <p:font typeface="Canva Sans Bold" charset="1" panose="020B0803030501040103"/>
      <p:regular r:id="rId18"/>
    </p:embeddedFont>
    <p:embeddedFont>
      <p:font typeface="Amiri"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748651" y="3234884"/>
            <a:ext cx="12625598" cy="12625598"/>
          </a:xfrm>
          <a:custGeom>
            <a:avLst/>
            <a:gdLst/>
            <a:ahLst/>
            <a:cxnLst/>
            <a:rect r="r" b="b" t="t" l="l"/>
            <a:pathLst>
              <a:path h="12625598" w="12625598">
                <a:moveTo>
                  <a:pt x="0" y="0"/>
                </a:moveTo>
                <a:lnTo>
                  <a:pt x="12625598" y="0"/>
                </a:lnTo>
                <a:lnTo>
                  <a:pt x="12625598" y="12625598"/>
                </a:lnTo>
                <a:lnTo>
                  <a:pt x="0" y="12625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48651" y="3234884"/>
            <a:ext cx="12625598" cy="12625598"/>
          </a:xfrm>
          <a:custGeom>
            <a:avLst/>
            <a:gdLst/>
            <a:ahLst/>
            <a:cxnLst/>
            <a:rect r="r" b="b" t="t" l="l"/>
            <a:pathLst>
              <a:path h="12625598" w="12625598">
                <a:moveTo>
                  <a:pt x="0" y="0"/>
                </a:moveTo>
                <a:lnTo>
                  <a:pt x="12625598" y="0"/>
                </a:lnTo>
                <a:lnTo>
                  <a:pt x="12625598" y="12625598"/>
                </a:lnTo>
                <a:lnTo>
                  <a:pt x="0" y="12625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52272" y="-5807257"/>
            <a:ext cx="12625598" cy="12625598"/>
          </a:xfrm>
          <a:custGeom>
            <a:avLst/>
            <a:gdLst/>
            <a:ahLst/>
            <a:cxnLst/>
            <a:rect r="r" b="b" t="t" l="l"/>
            <a:pathLst>
              <a:path h="12625598" w="12625598">
                <a:moveTo>
                  <a:pt x="0" y="0"/>
                </a:moveTo>
                <a:lnTo>
                  <a:pt x="12625598" y="0"/>
                </a:lnTo>
                <a:lnTo>
                  <a:pt x="12625598" y="12625598"/>
                </a:lnTo>
                <a:lnTo>
                  <a:pt x="0" y="12625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152272" y="-5807257"/>
            <a:ext cx="12625598" cy="12625598"/>
          </a:xfrm>
          <a:custGeom>
            <a:avLst/>
            <a:gdLst/>
            <a:ahLst/>
            <a:cxnLst/>
            <a:rect r="r" b="b" t="t" l="l"/>
            <a:pathLst>
              <a:path h="12625598" w="12625598">
                <a:moveTo>
                  <a:pt x="0" y="0"/>
                </a:moveTo>
                <a:lnTo>
                  <a:pt x="12625598" y="0"/>
                </a:lnTo>
                <a:lnTo>
                  <a:pt x="12625598" y="12625598"/>
                </a:lnTo>
                <a:lnTo>
                  <a:pt x="0" y="12625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62861" y="7255463"/>
            <a:ext cx="4584441" cy="458444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gradFill>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2276502">
            <a:off x="15172850" y="-1786679"/>
            <a:ext cx="4584441" cy="458444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gradFill>
                <a:gsLst>
                  <a:gs pos="0">
                    <a:srgbClr val="0098CF">
                      <a:alpha val="100000"/>
                    </a:srgbClr>
                  </a:gs>
                  <a:gs pos="50000">
                    <a:srgbClr val="6171BB">
                      <a:alpha val="100000"/>
                    </a:srgbClr>
                  </a:gs>
                  <a:gs pos="100000">
                    <a:srgbClr val="E6EBFF">
                      <a:alpha val="100000"/>
                    </a:srgbClr>
                  </a:gs>
                </a:gsLst>
                <a:lin ang="0"/>
              </a:gra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529360" y="2199809"/>
            <a:ext cx="9813429" cy="1827984"/>
          </a:xfrm>
          <a:prstGeom prst="rect">
            <a:avLst/>
          </a:prstGeom>
        </p:spPr>
        <p:txBody>
          <a:bodyPr anchor="t" rtlCol="false" tIns="0" lIns="0" bIns="0" rIns="0">
            <a:spAutoFit/>
          </a:bodyPr>
          <a:lstStyle/>
          <a:p>
            <a:pPr algn="l">
              <a:lnSpc>
                <a:spcPts val="13214"/>
              </a:lnSpc>
            </a:pPr>
            <a:r>
              <a:rPr lang="en-US" sz="15016" spc="-946" b="true">
                <a:solidFill>
                  <a:srgbClr val="FFFFFF"/>
                </a:solidFill>
                <a:latin typeface="Amiri Bold"/>
                <a:ea typeface="Amiri Bold"/>
                <a:cs typeface="Amiri Bold"/>
                <a:sym typeface="Amiri Bold"/>
              </a:rPr>
              <a:t>DevProfile</a:t>
            </a:r>
          </a:p>
        </p:txBody>
      </p:sp>
      <p:sp>
        <p:nvSpPr>
          <p:cNvPr name="TextBox 13" id="13"/>
          <p:cNvSpPr txBox="true"/>
          <p:nvPr/>
        </p:nvSpPr>
        <p:spPr>
          <a:xfrm rot="0">
            <a:off x="4934184" y="4837734"/>
            <a:ext cx="12530887" cy="5140327"/>
          </a:xfrm>
          <a:prstGeom prst="rect">
            <a:avLst/>
          </a:prstGeom>
        </p:spPr>
        <p:txBody>
          <a:bodyPr anchor="t" rtlCol="false" tIns="0" lIns="0" bIns="0" rIns="0">
            <a:spAutoFit/>
          </a:bodyPr>
          <a:lstStyle/>
          <a:p>
            <a:pPr algn="ctr">
              <a:lnSpc>
                <a:spcPts val="3433"/>
              </a:lnSpc>
              <a:spcBef>
                <a:spcPct val="0"/>
              </a:spcBef>
            </a:pPr>
          </a:p>
          <a:p>
            <a:pPr algn="ctr">
              <a:lnSpc>
                <a:spcPts val="3433"/>
              </a:lnSpc>
              <a:spcBef>
                <a:spcPct val="0"/>
              </a:spcBef>
            </a:pPr>
            <a:r>
              <a:rPr lang="en-US" sz="2452">
                <a:solidFill>
                  <a:srgbClr val="FFFFFF"/>
                </a:solidFill>
                <a:latin typeface="Canva Sans"/>
                <a:ea typeface="Canva Sans"/>
                <a:cs typeface="Canva Sans"/>
                <a:sym typeface="Canva Sans"/>
              </a:rPr>
              <a:t> Titre du projet :</a:t>
            </a:r>
          </a:p>
          <a:p>
            <a:pPr algn="ctr">
              <a:lnSpc>
                <a:spcPts val="3433"/>
              </a:lnSpc>
              <a:spcBef>
                <a:spcPct val="0"/>
              </a:spcBef>
            </a:pPr>
            <a:r>
              <a:rPr lang="en-US" sz="2452">
                <a:solidFill>
                  <a:srgbClr val="FFFFFF"/>
                </a:solidFill>
                <a:latin typeface="Canva Sans"/>
                <a:ea typeface="Canva Sans"/>
                <a:cs typeface="Canva Sans"/>
                <a:sym typeface="Canva Sans"/>
              </a:rPr>
              <a:t> DevProfile - Application Web </a:t>
            </a:r>
          </a:p>
          <a:p>
            <a:pPr algn="ctr">
              <a:lnSpc>
                <a:spcPts val="3433"/>
              </a:lnSpc>
              <a:spcBef>
                <a:spcPct val="0"/>
              </a:spcBef>
            </a:pPr>
          </a:p>
          <a:p>
            <a:pPr algn="ctr">
              <a:lnSpc>
                <a:spcPts val="3433"/>
              </a:lnSpc>
              <a:spcBef>
                <a:spcPct val="0"/>
              </a:spcBef>
            </a:pPr>
            <a:r>
              <a:rPr lang="en-US" sz="2452">
                <a:solidFill>
                  <a:srgbClr val="FFFFFF"/>
                </a:solidFill>
                <a:latin typeface="Canva Sans"/>
                <a:ea typeface="Canva Sans"/>
                <a:cs typeface="Canva Sans"/>
                <a:sym typeface="Canva Sans"/>
              </a:rPr>
              <a:t>Réalisé par :</a:t>
            </a:r>
          </a:p>
          <a:p>
            <a:pPr algn="ctr">
              <a:lnSpc>
                <a:spcPts val="3433"/>
              </a:lnSpc>
              <a:spcBef>
                <a:spcPct val="0"/>
              </a:spcBef>
            </a:pPr>
            <a:r>
              <a:rPr lang="en-US" sz="2452">
                <a:solidFill>
                  <a:srgbClr val="FFFFFF"/>
                </a:solidFill>
                <a:latin typeface="Canva Sans"/>
                <a:ea typeface="Canva Sans"/>
                <a:cs typeface="Canva Sans"/>
                <a:sym typeface="Canva Sans"/>
              </a:rPr>
              <a:t> Souhayla Ouchen</a:t>
            </a:r>
          </a:p>
          <a:p>
            <a:pPr algn="ctr">
              <a:lnSpc>
                <a:spcPts val="3433"/>
              </a:lnSpc>
              <a:spcBef>
                <a:spcPct val="0"/>
              </a:spcBef>
            </a:pPr>
            <a:r>
              <a:rPr lang="en-US" sz="2452">
                <a:solidFill>
                  <a:srgbClr val="FFFFFF"/>
                </a:solidFill>
                <a:latin typeface="Canva Sans"/>
                <a:ea typeface="Canva Sans"/>
                <a:cs typeface="Canva Sans"/>
                <a:sym typeface="Canva Sans"/>
              </a:rPr>
              <a:t>Oumaima Marzak</a:t>
            </a:r>
          </a:p>
          <a:p>
            <a:pPr algn="ctr">
              <a:lnSpc>
                <a:spcPts val="3433"/>
              </a:lnSpc>
              <a:spcBef>
                <a:spcPct val="0"/>
              </a:spcBef>
            </a:pPr>
          </a:p>
          <a:p>
            <a:pPr algn="ctr">
              <a:lnSpc>
                <a:spcPts val="3433"/>
              </a:lnSpc>
              <a:spcBef>
                <a:spcPct val="0"/>
              </a:spcBef>
            </a:pPr>
            <a:r>
              <a:rPr lang="en-US" sz="2452">
                <a:solidFill>
                  <a:srgbClr val="FFFFFF"/>
                </a:solidFill>
                <a:latin typeface="Canva Sans"/>
                <a:ea typeface="Canva Sans"/>
                <a:cs typeface="Canva Sans"/>
                <a:sym typeface="Canva Sans"/>
              </a:rPr>
              <a:t>  Encadré par :</a:t>
            </a:r>
          </a:p>
          <a:p>
            <a:pPr algn="ctr">
              <a:lnSpc>
                <a:spcPts val="3433"/>
              </a:lnSpc>
              <a:spcBef>
                <a:spcPct val="0"/>
              </a:spcBef>
            </a:pPr>
            <a:r>
              <a:rPr lang="en-US" sz="2452">
                <a:solidFill>
                  <a:srgbClr val="FFFFFF"/>
                </a:solidFill>
                <a:latin typeface="Canva Sans"/>
                <a:ea typeface="Canva Sans"/>
                <a:cs typeface="Canva Sans"/>
                <a:sym typeface="Canva Sans"/>
              </a:rPr>
              <a:t>RABHI Ouzayr</a:t>
            </a:r>
          </a:p>
          <a:p>
            <a:pPr algn="ctr">
              <a:lnSpc>
                <a:spcPts val="3433"/>
              </a:lnSpc>
              <a:spcBef>
                <a:spcPct val="0"/>
              </a:spcBef>
            </a:pPr>
          </a:p>
          <a:p>
            <a:pPr algn="ctr">
              <a:lnSpc>
                <a:spcPts val="3433"/>
              </a:lnSpc>
              <a:spcBef>
                <a:spcPct val="0"/>
              </a:spcBef>
            </a:pPr>
            <a:r>
              <a:rPr lang="en-US" sz="2452">
                <a:solidFill>
                  <a:srgbClr val="FFFFFF"/>
                </a:solidFill>
                <a:latin typeface="Canva Sans"/>
                <a:ea typeface="Canva Sans"/>
                <a:cs typeface="Canva Sans"/>
                <a:sym typeface="Canva Sans"/>
              </a:rPr>
              <a:t> Année universitaire : 2024 - 2025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550956" y="-2449544"/>
            <a:ext cx="15186088" cy="1518608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7B67F0">
                      <a:alpha val="100000"/>
                    </a:srgbClr>
                  </a:gs>
                  <a:gs pos="50000">
                    <a:srgbClr val="FFAFFF">
                      <a:alpha val="100000"/>
                    </a:srgbClr>
                  </a:gs>
                  <a:gs pos="100000">
                    <a:srgbClr val="AFEEFF">
                      <a:alpha val="100000"/>
                    </a:srgbClr>
                  </a:gs>
                </a:gsLst>
                <a:lin ang="0"/>
              </a:gra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363135" y="-1637365"/>
            <a:ext cx="13561729" cy="135617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0098CF">
                      <a:alpha val="100000"/>
                    </a:srgbClr>
                  </a:gs>
                  <a:gs pos="50000">
                    <a:srgbClr val="6171BB">
                      <a:alpha val="100000"/>
                    </a:srgbClr>
                  </a:gs>
                  <a:gs pos="100000">
                    <a:srgbClr val="E6EBFF">
                      <a:alpha val="100000"/>
                    </a:srgbClr>
                  </a:gs>
                </a:gsLst>
                <a:lin ang="0"/>
              </a:gra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3223252" y="5095875"/>
            <a:ext cx="6492240" cy="0"/>
          </a:xfrm>
          <a:prstGeom prst="line">
            <a:avLst/>
          </a:prstGeom>
          <a:ln cap="flat" w="95250">
            <a:gradFill>
              <a:gsLst>
                <a:gs pos="0">
                  <a:srgbClr val="ED47E6">
                    <a:alpha val="100000"/>
                  </a:srgbClr>
                </a:gs>
                <a:gs pos="50000">
                  <a:srgbClr val="FD5EA5">
                    <a:alpha val="100000"/>
                  </a:srgbClr>
                </a:gs>
                <a:gs pos="100000">
                  <a:srgbClr val="FFAED2">
                    <a:alpha val="100000"/>
                  </a:srgbClr>
                </a:gs>
              </a:gsLst>
              <a:lin ang="0"/>
            </a:gradFill>
            <a:prstDash val="solid"/>
            <a:headEnd type="none" len="sm" w="sm"/>
            <a:tailEnd type="none" len="sm" w="sm"/>
          </a:ln>
        </p:spPr>
      </p:sp>
      <p:grpSp>
        <p:nvGrpSpPr>
          <p:cNvPr name="Group 9" id="9"/>
          <p:cNvGrpSpPr/>
          <p:nvPr/>
        </p:nvGrpSpPr>
        <p:grpSpPr>
          <a:xfrm rot="0">
            <a:off x="3268988" y="-779137"/>
            <a:ext cx="11750025" cy="1175002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000000">
                <a:alpha val="0"/>
              </a:srgbClr>
            </a:solidFill>
            <a:ln w="95250" cap="rnd">
              <a:gradFill>
                <a:gsLst>
                  <a:gs pos="0">
                    <a:srgbClr val="ED47E6">
                      <a:alpha val="100000"/>
                    </a:srgbClr>
                  </a:gs>
                  <a:gs pos="50000">
                    <a:srgbClr val="FD5EA5">
                      <a:alpha val="100000"/>
                    </a:srgbClr>
                  </a:gs>
                  <a:gs pos="100000">
                    <a:srgbClr val="FFAED2">
                      <a:alpha val="100000"/>
                    </a:srgbClr>
                  </a:gs>
                </a:gsLst>
                <a:lin ang="0"/>
              </a:gradFill>
              <a:prstDash val="solid"/>
              <a:round/>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AutoShape 12" id="12"/>
          <p:cNvSpPr/>
          <p:nvPr/>
        </p:nvSpPr>
        <p:spPr>
          <a:xfrm flipH="true">
            <a:off x="-4129105" y="5579821"/>
            <a:ext cx="6492240" cy="0"/>
          </a:xfrm>
          <a:prstGeom prst="line">
            <a:avLst/>
          </a:prstGeom>
          <a:ln cap="flat" w="95250">
            <a:gradFill>
              <a:gsLst>
                <a:gs pos="0">
                  <a:srgbClr val="0098CF">
                    <a:alpha val="100000"/>
                  </a:srgbClr>
                </a:gs>
                <a:gs pos="50000">
                  <a:srgbClr val="6171BB">
                    <a:alpha val="100000"/>
                  </a:srgbClr>
                </a:gs>
                <a:gs pos="100000">
                  <a:srgbClr val="E6EBFF">
                    <a:alpha val="100000"/>
                  </a:srgbClr>
                </a:gs>
              </a:gsLst>
              <a:lin ang="0"/>
            </a:gradFill>
            <a:prstDash val="solid"/>
            <a:headEnd type="none" len="sm" w="sm"/>
            <a:tailEnd type="none" len="sm" w="sm"/>
          </a:ln>
        </p:spPr>
      </p:sp>
      <p:sp>
        <p:nvSpPr>
          <p:cNvPr name="AutoShape 13" id="13"/>
          <p:cNvSpPr/>
          <p:nvPr/>
        </p:nvSpPr>
        <p:spPr>
          <a:xfrm flipH="true">
            <a:off x="-4903184" y="6067185"/>
            <a:ext cx="6492240" cy="0"/>
          </a:xfrm>
          <a:prstGeom prst="line">
            <a:avLst/>
          </a:prstGeom>
          <a:ln cap="flat" w="95250">
            <a:gradFill>
              <a:gsLst>
                <a:gs pos="0">
                  <a:srgbClr val="7B67F0">
                    <a:alpha val="100000"/>
                  </a:srgbClr>
                </a:gs>
                <a:gs pos="50000">
                  <a:srgbClr val="FFAFFF">
                    <a:alpha val="100000"/>
                  </a:srgbClr>
                </a:gs>
                <a:gs pos="100000">
                  <a:srgbClr val="AFEEFF">
                    <a:alpha val="100000"/>
                  </a:srgbClr>
                </a:gs>
              </a:gsLst>
              <a:lin ang="0"/>
            </a:gradFill>
            <a:prstDash val="solid"/>
            <a:headEnd type="none" len="sm" w="sm"/>
            <a:tailEnd type="none" len="sm" w="sm"/>
          </a:ln>
        </p:spPr>
      </p:sp>
      <p:sp>
        <p:nvSpPr>
          <p:cNvPr name="AutoShape 14" id="14"/>
          <p:cNvSpPr/>
          <p:nvPr/>
        </p:nvSpPr>
        <p:spPr>
          <a:xfrm>
            <a:off x="15019012" y="5048250"/>
            <a:ext cx="6492240" cy="0"/>
          </a:xfrm>
          <a:prstGeom prst="line">
            <a:avLst/>
          </a:prstGeom>
          <a:ln cap="flat" w="95250">
            <a:gradFill>
              <a:gsLst>
                <a:gs pos="0">
                  <a:srgbClr val="ED47E6">
                    <a:alpha val="100000"/>
                  </a:srgbClr>
                </a:gs>
                <a:gs pos="50000">
                  <a:srgbClr val="FD5EA5">
                    <a:alpha val="100000"/>
                  </a:srgbClr>
                </a:gs>
                <a:gs pos="100000">
                  <a:srgbClr val="FFAED2">
                    <a:alpha val="100000"/>
                  </a:srgbClr>
                </a:gs>
              </a:gsLst>
              <a:lin ang="0"/>
            </a:gradFill>
            <a:prstDash val="solid"/>
            <a:headEnd type="none" len="sm" w="sm"/>
            <a:tailEnd type="none" len="sm" w="sm"/>
          </a:ln>
        </p:spPr>
      </p:sp>
      <p:sp>
        <p:nvSpPr>
          <p:cNvPr name="AutoShape 15" id="15"/>
          <p:cNvSpPr/>
          <p:nvPr/>
        </p:nvSpPr>
        <p:spPr>
          <a:xfrm flipH="true">
            <a:off x="15905815" y="5532196"/>
            <a:ext cx="6492240" cy="0"/>
          </a:xfrm>
          <a:prstGeom prst="line">
            <a:avLst/>
          </a:prstGeom>
          <a:ln cap="flat" w="95250">
            <a:gradFill>
              <a:gsLst>
                <a:gs pos="0">
                  <a:srgbClr val="0098CF">
                    <a:alpha val="100000"/>
                  </a:srgbClr>
                </a:gs>
                <a:gs pos="50000">
                  <a:srgbClr val="6171BB">
                    <a:alpha val="100000"/>
                  </a:srgbClr>
                </a:gs>
                <a:gs pos="100000">
                  <a:srgbClr val="E6EBFF">
                    <a:alpha val="100000"/>
                  </a:srgbClr>
                </a:gs>
              </a:gsLst>
              <a:lin ang="0"/>
            </a:gradFill>
            <a:prstDash val="solid"/>
            <a:headEnd type="none" len="sm" w="sm"/>
            <a:tailEnd type="none" len="sm" w="sm"/>
          </a:ln>
        </p:spPr>
      </p:sp>
      <p:sp>
        <p:nvSpPr>
          <p:cNvPr name="AutoShape 16" id="16"/>
          <p:cNvSpPr/>
          <p:nvPr/>
        </p:nvSpPr>
        <p:spPr>
          <a:xfrm flipH="true">
            <a:off x="16670369" y="6114810"/>
            <a:ext cx="6492240" cy="0"/>
          </a:xfrm>
          <a:prstGeom prst="line">
            <a:avLst/>
          </a:prstGeom>
          <a:ln cap="flat" w="95250">
            <a:gradFill>
              <a:gsLst>
                <a:gs pos="0">
                  <a:srgbClr val="7B67F0">
                    <a:alpha val="100000"/>
                  </a:srgbClr>
                </a:gs>
                <a:gs pos="50000">
                  <a:srgbClr val="FFAFFF">
                    <a:alpha val="100000"/>
                  </a:srgbClr>
                </a:gs>
                <a:gs pos="100000">
                  <a:srgbClr val="AFEEFF">
                    <a:alpha val="100000"/>
                  </a:srgbClr>
                </a:gs>
              </a:gsLst>
              <a:lin ang="0"/>
            </a:gradFill>
            <a:prstDash val="solid"/>
            <a:headEnd type="none" len="sm" w="sm"/>
            <a:tailEnd type="none" len="sm" w="sm"/>
          </a:ln>
        </p:spPr>
      </p:sp>
      <p:sp>
        <p:nvSpPr>
          <p:cNvPr name="Freeform 17" id="17"/>
          <p:cNvSpPr/>
          <p:nvPr/>
        </p:nvSpPr>
        <p:spPr>
          <a:xfrm flipH="false" flipV="false" rot="0">
            <a:off x="8397874" y="2794797"/>
            <a:ext cx="1492252" cy="1492252"/>
          </a:xfrm>
          <a:custGeom>
            <a:avLst/>
            <a:gdLst/>
            <a:ahLst/>
            <a:cxnLst/>
            <a:rect r="r" b="b" t="t" l="l"/>
            <a:pathLst>
              <a:path h="1492252" w="1492252">
                <a:moveTo>
                  <a:pt x="0" y="0"/>
                </a:moveTo>
                <a:lnTo>
                  <a:pt x="1492252" y="0"/>
                </a:lnTo>
                <a:lnTo>
                  <a:pt x="1492252" y="1492251"/>
                </a:lnTo>
                <a:lnTo>
                  <a:pt x="0" y="14922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5478105" y="3138173"/>
            <a:ext cx="7331789" cy="4497676"/>
          </a:xfrm>
          <a:prstGeom prst="rect">
            <a:avLst/>
          </a:prstGeom>
        </p:spPr>
        <p:txBody>
          <a:bodyPr anchor="t" rtlCol="false" tIns="0" lIns="0" bIns="0" rIns="0">
            <a:spAutoFit/>
          </a:bodyPr>
          <a:lstStyle/>
          <a:p>
            <a:pPr algn="ctr">
              <a:lnSpc>
                <a:spcPts val="11698"/>
              </a:lnSpc>
            </a:pPr>
            <a:r>
              <a:rPr lang="en-US" sz="11698">
                <a:solidFill>
                  <a:srgbClr val="FFFFFF"/>
                </a:solidFill>
                <a:latin typeface="Amiri"/>
                <a:ea typeface="Amiri"/>
                <a:cs typeface="Amiri"/>
                <a:sym typeface="Amiri"/>
              </a:rPr>
              <a:t>Merci de votre attention.</a:t>
            </a:r>
          </a:p>
        </p:txBody>
      </p:sp>
      <p:sp>
        <p:nvSpPr>
          <p:cNvPr name="Freeform 19" id="19"/>
          <p:cNvSpPr/>
          <p:nvPr/>
        </p:nvSpPr>
        <p:spPr>
          <a:xfrm flipH="false" flipV="false" rot="0">
            <a:off x="9667410" y="282574"/>
            <a:ext cx="1492252" cy="1492252"/>
          </a:xfrm>
          <a:custGeom>
            <a:avLst/>
            <a:gdLst/>
            <a:ahLst/>
            <a:cxnLst/>
            <a:rect r="r" b="b" t="t" l="l"/>
            <a:pathLst>
              <a:path h="1492252" w="1492252">
                <a:moveTo>
                  <a:pt x="0" y="0"/>
                </a:moveTo>
                <a:lnTo>
                  <a:pt x="1492252" y="0"/>
                </a:lnTo>
                <a:lnTo>
                  <a:pt x="1492252" y="1492252"/>
                </a:lnTo>
                <a:lnTo>
                  <a:pt x="0" y="14922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028700" y="4303872"/>
            <a:ext cx="1152924" cy="11529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ED47E6">
                    <a:alpha val="100000"/>
                  </a:srgbClr>
                </a:gs>
                <a:gs pos="50000">
                  <a:srgbClr val="FD5EA5">
                    <a:alpha val="100000"/>
                  </a:srgbClr>
                </a:gs>
                <a:gs pos="100000">
                  <a:srgbClr val="FFAED2">
                    <a:alpha val="100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15969" y="2991697"/>
            <a:ext cx="1117625" cy="111762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FFFFFF"/>
                  </a:solidFill>
                  <a:latin typeface="Canva Sans Bold"/>
                  <a:ea typeface="Canva Sans Bold"/>
                  <a:cs typeface="Canva Sans Bold"/>
                  <a:sym typeface="Canva Sans Bold"/>
                </a:rPr>
                <a:t>3</a:t>
              </a:r>
            </a:p>
          </p:txBody>
        </p:sp>
      </p:grpSp>
      <p:sp>
        <p:nvSpPr>
          <p:cNvPr name="Freeform 8" id="8"/>
          <p:cNvSpPr/>
          <p:nvPr/>
        </p:nvSpPr>
        <p:spPr>
          <a:xfrm flipH="false" flipV="false" rot="-5400000">
            <a:off x="-1490085" y="4536484"/>
            <a:ext cx="7315200" cy="2952681"/>
          </a:xfrm>
          <a:custGeom>
            <a:avLst/>
            <a:gdLst/>
            <a:ahLst/>
            <a:cxnLst/>
            <a:rect r="r" b="b" t="t" l="l"/>
            <a:pathLst>
              <a:path h="2952681" w="7315200">
                <a:moveTo>
                  <a:pt x="0" y="0"/>
                </a:moveTo>
                <a:lnTo>
                  <a:pt x="7315200" y="0"/>
                </a:lnTo>
                <a:lnTo>
                  <a:pt x="7315200" y="2952681"/>
                </a:lnTo>
                <a:lnTo>
                  <a:pt x="0" y="29526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1789233" y="3247594"/>
            <a:ext cx="7315200" cy="2952681"/>
          </a:xfrm>
          <a:custGeom>
            <a:avLst/>
            <a:gdLst/>
            <a:ahLst/>
            <a:cxnLst/>
            <a:rect r="r" b="b" t="t" l="l"/>
            <a:pathLst>
              <a:path h="2952681" w="7315200">
                <a:moveTo>
                  <a:pt x="0" y="0"/>
                </a:moveTo>
                <a:lnTo>
                  <a:pt x="7315200" y="0"/>
                </a:lnTo>
                <a:lnTo>
                  <a:pt x="7315200" y="2952681"/>
                </a:lnTo>
                <a:lnTo>
                  <a:pt x="0" y="29526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3533021"/>
            <a:ext cx="5040054" cy="2056051"/>
          </a:xfrm>
          <a:prstGeom prst="rect">
            <a:avLst/>
          </a:prstGeom>
        </p:spPr>
        <p:txBody>
          <a:bodyPr anchor="t" rtlCol="false" tIns="0" lIns="0" bIns="0" rIns="0">
            <a:spAutoFit/>
          </a:bodyPr>
          <a:lstStyle/>
          <a:p>
            <a:pPr algn="l">
              <a:lnSpc>
                <a:spcPts val="14863"/>
              </a:lnSpc>
            </a:pPr>
            <a:r>
              <a:rPr lang="en-US" sz="16890" spc="-1064" b="true">
                <a:solidFill>
                  <a:srgbClr val="FFFFFF"/>
                </a:solidFill>
                <a:latin typeface="Amiri Bold"/>
                <a:ea typeface="Amiri Bold"/>
                <a:cs typeface="Amiri Bold"/>
                <a:sym typeface="Amiri Bold"/>
              </a:rPr>
              <a:t>Plan</a:t>
            </a:r>
          </a:p>
        </p:txBody>
      </p:sp>
      <p:sp>
        <p:nvSpPr>
          <p:cNvPr name="TextBox 11" id="11"/>
          <p:cNvSpPr txBox="true"/>
          <p:nvPr/>
        </p:nvSpPr>
        <p:spPr>
          <a:xfrm rot="0">
            <a:off x="8591219" y="635217"/>
            <a:ext cx="715852" cy="589639"/>
          </a:xfrm>
          <a:prstGeom prst="rect">
            <a:avLst/>
          </a:prstGeom>
        </p:spPr>
        <p:txBody>
          <a:bodyPr anchor="t" rtlCol="false" tIns="0" lIns="0" bIns="0" rIns="0">
            <a:spAutoFit/>
          </a:bodyPr>
          <a:lstStyle/>
          <a:p>
            <a:pPr algn="ctr">
              <a:lnSpc>
                <a:spcPts val="4265"/>
              </a:lnSpc>
            </a:pPr>
            <a:r>
              <a:rPr lang="en-US" b="true" sz="4846" spc="-305">
                <a:solidFill>
                  <a:srgbClr val="FFFFFF"/>
                </a:solidFill>
                <a:latin typeface="Amiri Bold"/>
                <a:ea typeface="Amiri Bold"/>
                <a:cs typeface="Amiri Bold"/>
                <a:sym typeface="Amiri Bold"/>
              </a:rPr>
              <a:t>3</a:t>
            </a:r>
          </a:p>
        </p:txBody>
      </p:sp>
      <p:sp>
        <p:nvSpPr>
          <p:cNvPr name="TextBox 12" id="12"/>
          <p:cNvSpPr txBox="true"/>
          <p:nvPr/>
        </p:nvSpPr>
        <p:spPr>
          <a:xfrm rot="0">
            <a:off x="9828761" y="651599"/>
            <a:ext cx="6475999" cy="494109"/>
          </a:xfrm>
          <a:prstGeom prst="rect">
            <a:avLst/>
          </a:prstGeom>
        </p:spPr>
        <p:txBody>
          <a:bodyPr anchor="t" rtlCol="false" tIns="0" lIns="0" bIns="0" rIns="0">
            <a:spAutoFit/>
          </a:bodyPr>
          <a:lstStyle/>
          <a:p>
            <a:pPr algn="l">
              <a:lnSpc>
                <a:spcPts val="3703"/>
              </a:lnSpc>
            </a:pPr>
            <a:r>
              <a:rPr lang="en-US" sz="3703">
                <a:solidFill>
                  <a:srgbClr val="FFFFFF"/>
                </a:solidFill>
                <a:latin typeface="Amiri"/>
                <a:ea typeface="Amiri"/>
                <a:cs typeface="Amiri"/>
                <a:sym typeface="Amiri"/>
              </a:rPr>
              <a:t>Introduction</a:t>
            </a:r>
          </a:p>
        </p:txBody>
      </p:sp>
      <p:grpSp>
        <p:nvGrpSpPr>
          <p:cNvPr name="Group 13" id="13"/>
          <p:cNvGrpSpPr/>
          <p:nvPr/>
        </p:nvGrpSpPr>
        <p:grpSpPr>
          <a:xfrm rot="0">
            <a:off x="8372683" y="4385547"/>
            <a:ext cx="1152924" cy="115292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15" id="15"/>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FFFFFF"/>
                  </a:solidFill>
                  <a:latin typeface="Canva Sans Bold"/>
                  <a:ea typeface="Canva Sans Bold"/>
                  <a:cs typeface="Canva Sans Bold"/>
                  <a:sym typeface="Canva Sans Bold"/>
                </a:rPr>
                <a:t>4</a:t>
              </a:r>
            </a:p>
          </p:txBody>
        </p:sp>
      </p:grpSp>
      <p:grpSp>
        <p:nvGrpSpPr>
          <p:cNvPr name="Group 16" id="16"/>
          <p:cNvGrpSpPr/>
          <p:nvPr/>
        </p:nvGrpSpPr>
        <p:grpSpPr>
          <a:xfrm rot="0">
            <a:off x="8335501" y="1636917"/>
            <a:ext cx="1152924" cy="115292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18" id="18"/>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FFFFFF"/>
                  </a:solidFill>
                  <a:latin typeface="Canva Sans Bold"/>
                  <a:ea typeface="Canva Sans Bold"/>
                  <a:cs typeface="Canva Sans Bold"/>
                  <a:sym typeface="Canva Sans Bold"/>
                </a:rPr>
                <a:t>2</a:t>
              </a:r>
            </a:p>
          </p:txBody>
        </p:sp>
      </p:grpSp>
      <p:grpSp>
        <p:nvGrpSpPr>
          <p:cNvPr name="Group 19" id="19"/>
          <p:cNvGrpSpPr/>
          <p:nvPr/>
        </p:nvGrpSpPr>
        <p:grpSpPr>
          <a:xfrm rot="0">
            <a:off x="8335501" y="5817459"/>
            <a:ext cx="1152924" cy="11529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21" id="21"/>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FFFFFF"/>
                  </a:solidFill>
                  <a:latin typeface="Canva Sans Bold"/>
                  <a:ea typeface="Canva Sans Bold"/>
                  <a:cs typeface="Canva Sans Bold"/>
                  <a:sym typeface="Canva Sans Bold"/>
                </a:rPr>
                <a:t>5</a:t>
              </a:r>
            </a:p>
          </p:txBody>
        </p:sp>
      </p:grpSp>
      <p:sp>
        <p:nvSpPr>
          <p:cNvPr name="TextBox 22" id="22"/>
          <p:cNvSpPr txBox="true"/>
          <p:nvPr/>
        </p:nvSpPr>
        <p:spPr>
          <a:xfrm rot="0">
            <a:off x="8505551" y="600204"/>
            <a:ext cx="738462" cy="603250"/>
          </a:xfrm>
          <a:prstGeom prst="rect">
            <a:avLst/>
          </a:prstGeom>
        </p:spPr>
        <p:txBody>
          <a:bodyPr anchor="t" rtlCol="false" tIns="0" lIns="0" bIns="0" rIns="0">
            <a:spAutoFit/>
          </a:bodyPr>
          <a:lstStyle/>
          <a:p>
            <a:pPr algn="ctr">
              <a:lnSpc>
                <a:spcPts val="4400"/>
              </a:lnSpc>
            </a:pPr>
            <a:r>
              <a:rPr lang="en-US" b="true" sz="5000" spc="-315">
                <a:solidFill>
                  <a:srgbClr val="FFFFFF"/>
                </a:solidFill>
                <a:latin typeface="Amiri Bold"/>
                <a:ea typeface="Amiri Bold"/>
                <a:cs typeface="Amiri Bold"/>
                <a:sym typeface="Amiri Bold"/>
              </a:rPr>
              <a:t>3</a:t>
            </a:r>
          </a:p>
        </p:txBody>
      </p:sp>
      <p:grpSp>
        <p:nvGrpSpPr>
          <p:cNvPr name="Group 23" id="23"/>
          <p:cNvGrpSpPr/>
          <p:nvPr/>
        </p:nvGrpSpPr>
        <p:grpSpPr>
          <a:xfrm rot="0">
            <a:off x="8335501" y="282137"/>
            <a:ext cx="1152924" cy="115292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25" id="25"/>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FFFFFF"/>
                  </a:solidFill>
                  <a:latin typeface="Canva Sans Bold"/>
                  <a:ea typeface="Canva Sans Bold"/>
                  <a:cs typeface="Canva Sans Bold"/>
                  <a:sym typeface="Canva Sans Bold"/>
                </a:rPr>
                <a:t>1</a:t>
              </a:r>
            </a:p>
          </p:txBody>
        </p:sp>
      </p:grpSp>
      <p:grpSp>
        <p:nvGrpSpPr>
          <p:cNvPr name="Group 26" id="26"/>
          <p:cNvGrpSpPr/>
          <p:nvPr/>
        </p:nvGrpSpPr>
        <p:grpSpPr>
          <a:xfrm rot="0">
            <a:off x="8335501" y="7249371"/>
            <a:ext cx="1152924" cy="115292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28" id="28"/>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FFFFFF"/>
                  </a:solidFill>
                  <a:latin typeface="Canva Sans Bold"/>
                  <a:ea typeface="Canva Sans Bold"/>
                  <a:cs typeface="Canva Sans Bold"/>
                  <a:sym typeface="Canva Sans Bold"/>
                </a:rPr>
                <a:t>6</a:t>
              </a:r>
            </a:p>
          </p:txBody>
        </p:sp>
      </p:grpSp>
      <p:grpSp>
        <p:nvGrpSpPr>
          <p:cNvPr name="Group 29" id="29"/>
          <p:cNvGrpSpPr/>
          <p:nvPr/>
        </p:nvGrpSpPr>
        <p:grpSpPr>
          <a:xfrm rot="0">
            <a:off x="8390332" y="8697570"/>
            <a:ext cx="1152924" cy="11529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31" id="31"/>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FFFFFF"/>
                  </a:solidFill>
                  <a:latin typeface="Canva Sans Bold"/>
                  <a:ea typeface="Canva Sans Bold"/>
                  <a:cs typeface="Canva Sans Bold"/>
                  <a:sym typeface="Canva Sans Bold"/>
                </a:rPr>
                <a:t>7</a:t>
              </a:r>
            </a:p>
          </p:txBody>
        </p:sp>
      </p:grpSp>
      <p:sp>
        <p:nvSpPr>
          <p:cNvPr name="TextBox 32" id="32"/>
          <p:cNvSpPr txBox="true"/>
          <p:nvPr/>
        </p:nvSpPr>
        <p:spPr>
          <a:xfrm rot="0">
            <a:off x="9791073" y="1999662"/>
            <a:ext cx="6475999" cy="494109"/>
          </a:xfrm>
          <a:prstGeom prst="rect">
            <a:avLst/>
          </a:prstGeom>
        </p:spPr>
        <p:txBody>
          <a:bodyPr anchor="t" rtlCol="false" tIns="0" lIns="0" bIns="0" rIns="0">
            <a:spAutoFit/>
          </a:bodyPr>
          <a:lstStyle/>
          <a:p>
            <a:pPr algn="l">
              <a:lnSpc>
                <a:spcPts val="3703"/>
              </a:lnSpc>
            </a:pPr>
            <a:r>
              <a:rPr lang="en-US" sz="3703">
                <a:solidFill>
                  <a:srgbClr val="FFFFFF"/>
                </a:solidFill>
                <a:latin typeface="Amiri"/>
                <a:ea typeface="Amiri"/>
                <a:cs typeface="Amiri"/>
                <a:sym typeface="Amiri"/>
              </a:rPr>
              <a:t>Présentation de DevProfile</a:t>
            </a:r>
          </a:p>
        </p:txBody>
      </p:sp>
      <p:sp>
        <p:nvSpPr>
          <p:cNvPr name="TextBox 33" id="33"/>
          <p:cNvSpPr txBox="true"/>
          <p:nvPr/>
        </p:nvSpPr>
        <p:spPr>
          <a:xfrm rot="0">
            <a:off x="9757445" y="3336540"/>
            <a:ext cx="6475999" cy="494109"/>
          </a:xfrm>
          <a:prstGeom prst="rect">
            <a:avLst/>
          </a:prstGeom>
        </p:spPr>
        <p:txBody>
          <a:bodyPr anchor="t" rtlCol="false" tIns="0" lIns="0" bIns="0" rIns="0">
            <a:spAutoFit/>
          </a:bodyPr>
          <a:lstStyle/>
          <a:p>
            <a:pPr algn="l">
              <a:lnSpc>
                <a:spcPts val="3703"/>
              </a:lnSpc>
            </a:pPr>
            <a:r>
              <a:rPr lang="en-US" sz="3703">
                <a:solidFill>
                  <a:srgbClr val="FFFFFF"/>
                </a:solidFill>
                <a:latin typeface="Amiri"/>
                <a:ea typeface="Amiri"/>
                <a:cs typeface="Amiri"/>
                <a:sym typeface="Amiri"/>
              </a:rPr>
              <a:t>Fonctionnalités réalisées</a:t>
            </a:r>
          </a:p>
        </p:txBody>
      </p:sp>
      <p:sp>
        <p:nvSpPr>
          <p:cNvPr name="TextBox 34" id="34"/>
          <p:cNvSpPr txBox="true"/>
          <p:nvPr/>
        </p:nvSpPr>
        <p:spPr>
          <a:xfrm rot="0">
            <a:off x="9791073" y="4666617"/>
            <a:ext cx="6475999" cy="494109"/>
          </a:xfrm>
          <a:prstGeom prst="rect">
            <a:avLst/>
          </a:prstGeom>
        </p:spPr>
        <p:txBody>
          <a:bodyPr anchor="t" rtlCol="false" tIns="0" lIns="0" bIns="0" rIns="0">
            <a:spAutoFit/>
          </a:bodyPr>
          <a:lstStyle/>
          <a:p>
            <a:pPr algn="l">
              <a:lnSpc>
                <a:spcPts val="3703"/>
              </a:lnSpc>
            </a:pPr>
            <a:r>
              <a:rPr lang="en-US" sz="3703">
                <a:solidFill>
                  <a:srgbClr val="FFFFFF"/>
                </a:solidFill>
                <a:latin typeface="Amiri"/>
                <a:ea typeface="Amiri"/>
                <a:cs typeface="Amiri"/>
                <a:sym typeface="Amiri"/>
              </a:rPr>
              <a:t>Architecture technique</a:t>
            </a:r>
          </a:p>
        </p:txBody>
      </p:sp>
      <p:sp>
        <p:nvSpPr>
          <p:cNvPr name="TextBox 35" id="35"/>
          <p:cNvSpPr txBox="true"/>
          <p:nvPr/>
        </p:nvSpPr>
        <p:spPr>
          <a:xfrm rot="0">
            <a:off x="9791073" y="6294323"/>
            <a:ext cx="6475999" cy="494109"/>
          </a:xfrm>
          <a:prstGeom prst="rect">
            <a:avLst/>
          </a:prstGeom>
        </p:spPr>
        <p:txBody>
          <a:bodyPr anchor="t" rtlCol="false" tIns="0" lIns="0" bIns="0" rIns="0">
            <a:spAutoFit/>
          </a:bodyPr>
          <a:lstStyle/>
          <a:p>
            <a:pPr algn="l">
              <a:lnSpc>
                <a:spcPts val="3703"/>
              </a:lnSpc>
            </a:pPr>
            <a:r>
              <a:rPr lang="en-US" sz="3703">
                <a:solidFill>
                  <a:srgbClr val="FFFFFF"/>
                </a:solidFill>
                <a:latin typeface="Amiri"/>
                <a:ea typeface="Amiri"/>
                <a:cs typeface="Amiri"/>
                <a:sym typeface="Amiri"/>
              </a:rPr>
              <a:t>Présentation</a:t>
            </a:r>
          </a:p>
        </p:txBody>
      </p:sp>
      <p:sp>
        <p:nvSpPr>
          <p:cNvPr name="TextBox 36" id="36"/>
          <p:cNvSpPr txBox="true"/>
          <p:nvPr/>
        </p:nvSpPr>
        <p:spPr>
          <a:xfrm rot="0">
            <a:off x="9828761" y="7651803"/>
            <a:ext cx="6475999" cy="494109"/>
          </a:xfrm>
          <a:prstGeom prst="rect">
            <a:avLst/>
          </a:prstGeom>
        </p:spPr>
        <p:txBody>
          <a:bodyPr anchor="t" rtlCol="false" tIns="0" lIns="0" bIns="0" rIns="0">
            <a:spAutoFit/>
          </a:bodyPr>
          <a:lstStyle/>
          <a:p>
            <a:pPr algn="l">
              <a:lnSpc>
                <a:spcPts val="3703"/>
              </a:lnSpc>
            </a:pPr>
            <a:r>
              <a:rPr lang="en-US" sz="3703">
                <a:solidFill>
                  <a:srgbClr val="FFFFFF"/>
                </a:solidFill>
                <a:latin typeface="Amiri"/>
                <a:ea typeface="Amiri"/>
                <a:cs typeface="Amiri"/>
                <a:sym typeface="Amiri"/>
              </a:rPr>
              <a:t>Amélioration</a:t>
            </a:r>
          </a:p>
        </p:txBody>
      </p:sp>
      <p:sp>
        <p:nvSpPr>
          <p:cNvPr name="TextBox 37" id="37"/>
          <p:cNvSpPr txBox="true"/>
          <p:nvPr/>
        </p:nvSpPr>
        <p:spPr>
          <a:xfrm rot="0">
            <a:off x="9828761" y="9228619"/>
            <a:ext cx="6475999" cy="494109"/>
          </a:xfrm>
          <a:prstGeom prst="rect">
            <a:avLst/>
          </a:prstGeom>
        </p:spPr>
        <p:txBody>
          <a:bodyPr anchor="t" rtlCol="false" tIns="0" lIns="0" bIns="0" rIns="0">
            <a:spAutoFit/>
          </a:bodyPr>
          <a:lstStyle/>
          <a:p>
            <a:pPr algn="l">
              <a:lnSpc>
                <a:spcPts val="3703"/>
              </a:lnSpc>
            </a:pPr>
            <a:r>
              <a:rPr lang="en-US" sz="3703">
                <a:solidFill>
                  <a:srgbClr val="FFFFFF"/>
                </a:solidFill>
                <a:latin typeface="Amiri"/>
                <a:ea typeface="Amiri"/>
                <a:cs typeface="Amiri"/>
                <a:sym typeface="Amiri"/>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7330606">
            <a:off x="3614838" y="-741782"/>
            <a:ext cx="26421496" cy="7926449"/>
          </a:xfrm>
          <a:custGeom>
            <a:avLst/>
            <a:gdLst/>
            <a:ahLst/>
            <a:cxnLst/>
            <a:rect r="r" b="b" t="t" l="l"/>
            <a:pathLst>
              <a:path h="7926449" w="26421496">
                <a:moveTo>
                  <a:pt x="0" y="0"/>
                </a:moveTo>
                <a:lnTo>
                  <a:pt x="26421497" y="0"/>
                </a:lnTo>
                <a:lnTo>
                  <a:pt x="26421497" y="7926449"/>
                </a:lnTo>
                <a:lnTo>
                  <a:pt x="0" y="79264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4203" y="1046765"/>
            <a:ext cx="7614640" cy="1329349"/>
          </a:xfrm>
          <a:prstGeom prst="rect">
            <a:avLst/>
          </a:prstGeom>
        </p:spPr>
        <p:txBody>
          <a:bodyPr anchor="t" rtlCol="false" tIns="0" lIns="0" bIns="0" rIns="0">
            <a:spAutoFit/>
          </a:bodyPr>
          <a:lstStyle/>
          <a:p>
            <a:pPr algn="l">
              <a:lnSpc>
                <a:spcPts val="9603"/>
              </a:lnSpc>
            </a:pPr>
            <a:r>
              <a:rPr lang="en-US" sz="10913" spc="-687" b="true">
                <a:solidFill>
                  <a:srgbClr val="FFFFFF"/>
                </a:solidFill>
                <a:latin typeface="Amiri Bold"/>
                <a:ea typeface="Amiri Bold"/>
                <a:cs typeface="Amiri Bold"/>
                <a:sym typeface="Amiri Bold"/>
              </a:rPr>
              <a:t>Introduction</a:t>
            </a:r>
          </a:p>
        </p:txBody>
      </p:sp>
      <p:sp>
        <p:nvSpPr>
          <p:cNvPr name="TextBox 4" id="4"/>
          <p:cNvSpPr txBox="true"/>
          <p:nvPr/>
        </p:nvSpPr>
        <p:spPr>
          <a:xfrm rot="0">
            <a:off x="303486" y="1601901"/>
            <a:ext cx="11276799" cy="6915480"/>
          </a:xfrm>
          <a:prstGeom prst="rect">
            <a:avLst/>
          </a:prstGeom>
        </p:spPr>
        <p:txBody>
          <a:bodyPr anchor="t" rtlCol="false" tIns="0" lIns="0" bIns="0" rIns="0">
            <a:spAutoFit/>
          </a:bodyPr>
          <a:lstStyle/>
          <a:p>
            <a:pPr algn="l">
              <a:lnSpc>
                <a:spcPts val="2673"/>
              </a:lnSpc>
            </a:pPr>
          </a:p>
          <a:p>
            <a:pPr algn="l">
              <a:lnSpc>
                <a:spcPts val="2673"/>
              </a:lnSpc>
            </a:pPr>
          </a:p>
          <a:p>
            <a:pPr algn="l">
              <a:lnSpc>
                <a:spcPts val="4113"/>
              </a:lnSpc>
            </a:pPr>
          </a:p>
          <a:p>
            <a:pPr algn="l">
              <a:lnSpc>
                <a:spcPts val="4113"/>
              </a:lnSpc>
            </a:pPr>
            <a:r>
              <a:rPr lang="en-US" sz="4240">
                <a:solidFill>
                  <a:srgbClr val="FFFFFF"/>
                </a:solidFill>
                <a:latin typeface="Amiri"/>
                <a:ea typeface="Amiri"/>
                <a:cs typeface="Amiri"/>
                <a:sym typeface="Amiri"/>
              </a:rPr>
              <a:t>Dans le cadre du module Développement Web Avancé, nous avons conçu une application web nommée DevProfile. Ce projet a pour objectif de permettre aux développeurs de présenter efficacement leurs compétences et réalisations techniques.</a:t>
            </a:r>
          </a:p>
          <a:p>
            <a:pPr algn="l">
              <a:lnSpc>
                <a:spcPts val="4113"/>
              </a:lnSpc>
            </a:pPr>
            <a:r>
              <a:rPr lang="en-US" sz="4240">
                <a:solidFill>
                  <a:srgbClr val="FFFFFF"/>
                </a:solidFill>
                <a:latin typeface="Amiri"/>
                <a:ea typeface="Amiri"/>
                <a:cs typeface="Amiri"/>
                <a:sym typeface="Amiri"/>
              </a:rPr>
              <a:t>Nous allons vous présenter les fonctionnalités de l'application, son architecture technique, les technologies utilisées, ainsi que les perspectives d'amélioration envisagées.</a:t>
            </a:r>
          </a:p>
          <a:p>
            <a:pPr algn="l">
              <a:lnSpc>
                <a:spcPts val="4307"/>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94389" y="-1135201"/>
            <a:ext cx="12557403" cy="1255740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156077">
            <a:off x="7622519" y="4049228"/>
            <a:ext cx="15477019" cy="15477019"/>
          </a:xfrm>
          <a:custGeom>
            <a:avLst/>
            <a:gdLst/>
            <a:ahLst/>
            <a:cxnLst/>
            <a:rect r="r" b="b" t="t" l="l"/>
            <a:pathLst>
              <a:path h="15477019" w="15477019">
                <a:moveTo>
                  <a:pt x="0" y="0"/>
                </a:moveTo>
                <a:lnTo>
                  <a:pt x="15477019" y="0"/>
                </a:lnTo>
                <a:lnTo>
                  <a:pt x="15477019" y="15477018"/>
                </a:lnTo>
                <a:lnTo>
                  <a:pt x="0" y="154770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886380"/>
            <a:ext cx="15372421" cy="1187611"/>
          </a:xfrm>
          <a:prstGeom prst="rect">
            <a:avLst/>
          </a:prstGeom>
        </p:spPr>
        <p:txBody>
          <a:bodyPr anchor="t" rtlCol="false" tIns="0" lIns="0" bIns="0" rIns="0">
            <a:spAutoFit/>
          </a:bodyPr>
          <a:lstStyle/>
          <a:p>
            <a:pPr algn="l">
              <a:lnSpc>
                <a:spcPts val="8522"/>
              </a:lnSpc>
            </a:pPr>
            <a:r>
              <a:rPr lang="en-US" sz="9684" spc="-610" b="true">
                <a:solidFill>
                  <a:srgbClr val="FFFFFF"/>
                </a:solidFill>
                <a:latin typeface="Amiri Bold"/>
                <a:ea typeface="Amiri Bold"/>
                <a:cs typeface="Amiri Bold"/>
                <a:sym typeface="Amiri Bold"/>
              </a:rPr>
              <a:t>Présentation de DevProfile</a:t>
            </a:r>
          </a:p>
        </p:txBody>
      </p:sp>
      <p:sp>
        <p:nvSpPr>
          <p:cNvPr name="TextBox 7" id="7"/>
          <p:cNvSpPr txBox="true"/>
          <p:nvPr/>
        </p:nvSpPr>
        <p:spPr>
          <a:xfrm rot="0">
            <a:off x="1028700" y="3560095"/>
            <a:ext cx="16230600" cy="5363746"/>
          </a:xfrm>
          <a:prstGeom prst="rect">
            <a:avLst/>
          </a:prstGeom>
        </p:spPr>
        <p:txBody>
          <a:bodyPr anchor="t" rtlCol="false" tIns="0" lIns="0" bIns="0" rIns="0">
            <a:spAutoFit/>
          </a:bodyPr>
          <a:lstStyle/>
          <a:p>
            <a:pPr algn="l">
              <a:lnSpc>
                <a:spcPts val="3846"/>
              </a:lnSpc>
            </a:pPr>
          </a:p>
          <a:p>
            <a:pPr algn="l">
              <a:lnSpc>
                <a:spcPts val="3846"/>
              </a:lnSpc>
            </a:pPr>
          </a:p>
          <a:p>
            <a:pPr algn="l">
              <a:lnSpc>
                <a:spcPts val="3846"/>
              </a:lnSpc>
            </a:pPr>
            <a:r>
              <a:rPr lang="en-US" sz="3846">
                <a:solidFill>
                  <a:srgbClr val="FFFFFF"/>
                </a:solidFill>
                <a:latin typeface="Amiri"/>
                <a:ea typeface="Amiri"/>
                <a:cs typeface="Amiri"/>
                <a:sym typeface="Amiri"/>
              </a:rPr>
              <a:t>DevProfile est une application web dédiée aux développeurs souhaitant créer un profil technique personnalisé. Elle permet à l’utilisateur de renseigner ses informations personnelles, d’ajouter ses projets avec description et lien, et de définir ses compétences techniques. L’utilisateur peut également générer automatiquement un CV au format PDF à partir de ces données. L’application est pensée pour être simple à utiliser, tout en respectant les bonnes pratiques du développement web.</a:t>
            </a:r>
          </a:p>
          <a:p>
            <a:pPr algn="l">
              <a:lnSpc>
                <a:spcPts val="4046"/>
              </a:lnSpc>
            </a:pPr>
          </a:p>
          <a:p>
            <a:pPr algn="l">
              <a:lnSpc>
                <a:spcPts val="374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31416"/>
        </a:solidFill>
      </p:bgPr>
    </p:bg>
    <p:spTree>
      <p:nvGrpSpPr>
        <p:cNvPr id="1" name=""/>
        <p:cNvGrpSpPr/>
        <p:nvPr/>
      </p:nvGrpSpPr>
      <p:grpSpPr>
        <a:xfrm>
          <a:off x="0" y="0"/>
          <a:ext cx="0" cy="0"/>
          <a:chOff x="0" y="0"/>
          <a:chExt cx="0" cy="0"/>
        </a:xfrm>
      </p:grpSpPr>
      <p:sp>
        <p:nvSpPr>
          <p:cNvPr name="Freeform 2" id="2"/>
          <p:cNvSpPr/>
          <p:nvPr/>
        </p:nvSpPr>
        <p:spPr>
          <a:xfrm flipH="false" flipV="false" rot="0">
            <a:off x="-4040844" y="-910048"/>
            <a:ext cx="9274740" cy="7605287"/>
          </a:xfrm>
          <a:custGeom>
            <a:avLst/>
            <a:gdLst/>
            <a:ahLst/>
            <a:cxnLst/>
            <a:rect r="r" b="b" t="t" l="l"/>
            <a:pathLst>
              <a:path h="7605287" w="9274740">
                <a:moveTo>
                  <a:pt x="0" y="0"/>
                </a:moveTo>
                <a:lnTo>
                  <a:pt x="9274740" y="0"/>
                </a:lnTo>
                <a:lnTo>
                  <a:pt x="9274740" y="7605287"/>
                </a:lnTo>
                <a:lnTo>
                  <a:pt x="0" y="760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4218604" y="-1214872"/>
            <a:ext cx="9274740" cy="7605287"/>
          </a:xfrm>
          <a:custGeom>
            <a:avLst/>
            <a:gdLst/>
            <a:ahLst/>
            <a:cxnLst/>
            <a:rect r="r" b="b" t="t" l="l"/>
            <a:pathLst>
              <a:path h="7605287" w="9274740">
                <a:moveTo>
                  <a:pt x="0" y="7605287"/>
                </a:moveTo>
                <a:lnTo>
                  <a:pt x="9274740" y="7605287"/>
                </a:lnTo>
                <a:lnTo>
                  <a:pt x="9274740" y="0"/>
                </a:lnTo>
                <a:lnTo>
                  <a:pt x="0" y="0"/>
                </a:lnTo>
                <a:lnTo>
                  <a:pt x="0" y="76052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4218604" y="6390415"/>
            <a:ext cx="9274740" cy="7605287"/>
          </a:xfrm>
          <a:custGeom>
            <a:avLst/>
            <a:gdLst/>
            <a:ahLst/>
            <a:cxnLst/>
            <a:rect r="r" b="b" t="t" l="l"/>
            <a:pathLst>
              <a:path h="7605287" w="9274740">
                <a:moveTo>
                  <a:pt x="0" y="7605287"/>
                </a:moveTo>
                <a:lnTo>
                  <a:pt x="9274740" y="7605287"/>
                </a:lnTo>
                <a:lnTo>
                  <a:pt x="9274740" y="0"/>
                </a:lnTo>
                <a:lnTo>
                  <a:pt x="0" y="0"/>
                </a:lnTo>
                <a:lnTo>
                  <a:pt x="0" y="76052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218604" y="6390415"/>
            <a:ext cx="9274740" cy="7605287"/>
          </a:xfrm>
          <a:custGeom>
            <a:avLst/>
            <a:gdLst/>
            <a:ahLst/>
            <a:cxnLst/>
            <a:rect r="r" b="b" t="t" l="l"/>
            <a:pathLst>
              <a:path h="7605287" w="9274740">
                <a:moveTo>
                  <a:pt x="0" y="0"/>
                </a:moveTo>
                <a:lnTo>
                  <a:pt x="9274740" y="0"/>
                </a:lnTo>
                <a:lnTo>
                  <a:pt x="9274740" y="7605287"/>
                </a:lnTo>
                <a:lnTo>
                  <a:pt x="0" y="760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067373" y="547671"/>
            <a:ext cx="17092715" cy="1295433"/>
          </a:xfrm>
          <a:prstGeom prst="rect">
            <a:avLst/>
          </a:prstGeom>
        </p:spPr>
        <p:txBody>
          <a:bodyPr anchor="t" rtlCol="false" tIns="0" lIns="0" bIns="0" rIns="0">
            <a:spAutoFit/>
          </a:bodyPr>
          <a:lstStyle/>
          <a:p>
            <a:pPr algn="l">
              <a:lnSpc>
                <a:spcPts val="9444"/>
              </a:lnSpc>
            </a:pPr>
            <a:r>
              <a:rPr lang="en-US" sz="10732" spc="-676" b="true">
                <a:solidFill>
                  <a:srgbClr val="FFFFFF"/>
                </a:solidFill>
                <a:latin typeface="Amiri Bold"/>
                <a:ea typeface="Amiri Bold"/>
                <a:cs typeface="Amiri Bold"/>
                <a:sym typeface="Amiri Bold"/>
              </a:rPr>
              <a:t>Fonctionnalités réalisées</a:t>
            </a:r>
          </a:p>
        </p:txBody>
      </p:sp>
      <p:sp>
        <p:nvSpPr>
          <p:cNvPr name="Freeform 7" id="7"/>
          <p:cNvSpPr/>
          <p:nvPr/>
        </p:nvSpPr>
        <p:spPr>
          <a:xfrm flipH="false" flipV="true" rot="0">
            <a:off x="12621930" y="3418455"/>
            <a:ext cx="9274740" cy="7605287"/>
          </a:xfrm>
          <a:custGeom>
            <a:avLst/>
            <a:gdLst/>
            <a:ahLst/>
            <a:cxnLst/>
            <a:rect r="r" b="b" t="t" l="l"/>
            <a:pathLst>
              <a:path h="7605287" w="9274740">
                <a:moveTo>
                  <a:pt x="0" y="7605287"/>
                </a:moveTo>
                <a:lnTo>
                  <a:pt x="9274740" y="7605287"/>
                </a:lnTo>
                <a:lnTo>
                  <a:pt x="9274740" y="0"/>
                </a:lnTo>
                <a:lnTo>
                  <a:pt x="0" y="0"/>
                </a:lnTo>
                <a:lnTo>
                  <a:pt x="0" y="76052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621930" y="4625809"/>
            <a:ext cx="9274740" cy="7605287"/>
          </a:xfrm>
          <a:custGeom>
            <a:avLst/>
            <a:gdLst/>
            <a:ahLst/>
            <a:cxnLst/>
            <a:rect r="r" b="b" t="t" l="l"/>
            <a:pathLst>
              <a:path h="7605287" w="9274740">
                <a:moveTo>
                  <a:pt x="0" y="0"/>
                </a:moveTo>
                <a:lnTo>
                  <a:pt x="9274740" y="0"/>
                </a:lnTo>
                <a:lnTo>
                  <a:pt x="9274740" y="7605287"/>
                </a:lnTo>
                <a:lnTo>
                  <a:pt x="0" y="760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659321" y="2174764"/>
            <a:ext cx="16230600" cy="5434538"/>
          </a:xfrm>
          <a:prstGeom prst="rect">
            <a:avLst/>
          </a:prstGeom>
        </p:spPr>
        <p:txBody>
          <a:bodyPr anchor="t" rtlCol="false" tIns="0" lIns="0" bIns="0" rIns="0">
            <a:spAutoFit/>
          </a:bodyPr>
          <a:lstStyle/>
          <a:p>
            <a:pPr algn="l">
              <a:lnSpc>
                <a:spcPts val="3033"/>
              </a:lnSpc>
            </a:pPr>
          </a:p>
          <a:p>
            <a:pPr algn="l">
              <a:lnSpc>
                <a:spcPts val="3233"/>
              </a:lnSpc>
            </a:pPr>
            <a:r>
              <a:rPr lang="en-US" sz="3233">
                <a:solidFill>
                  <a:srgbClr val="FFFFFF"/>
                </a:solidFill>
                <a:latin typeface="Amiri"/>
                <a:ea typeface="Amiri"/>
                <a:cs typeface="Amiri"/>
                <a:sym typeface="Amiri"/>
              </a:rPr>
              <a:t>DevPr</a:t>
            </a:r>
            <a:r>
              <a:rPr lang="en-US" sz="3233">
                <a:solidFill>
                  <a:srgbClr val="FFFFFF"/>
                </a:solidFill>
                <a:latin typeface="Amiri"/>
                <a:ea typeface="Amiri"/>
                <a:cs typeface="Amiri"/>
                <a:sym typeface="Amiri"/>
              </a:rPr>
              <a:t>ofile intègre plusieurs fonctionnalités essentielles qui rendent l’application complète, intuitive et utile pour tout développeur.</a:t>
            </a:r>
          </a:p>
          <a:p>
            <a:pPr algn="l" marL="698051" indent="-349025" lvl="1">
              <a:lnSpc>
                <a:spcPts val="3233"/>
              </a:lnSpc>
              <a:buFont typeface="Arial"/>
              <a:buChar char="•"/>
            </a:pPr>
            <a:r>
              <a:rPr lang="en-US" sz="3233">
                <a:solidFill>
                  <a:srgbClr val="FFFFFF"/>
                </a:solidFill>
                <a:latin typeface="Amiri"/>
                <a:ea typeface="Amiri"/>
                <a:cs typeface="Amiri"/>
                <a:sym typeface="Amiri"/>
              </a:rPr>
              <a:t> Authentification sécurisée grâce à Laravel Breeze (inscription, connexion, déconnexion).</a:t>
            </a:r>
          </a:p>
          <a:p>
            <a:pPr algn="l" marL="698051" indent="-349025" lvl="1">
              <a:lnSpc>
                <a:spcPts val="3233"/>
              </a:lnSpc>
              <a:buFont typeface="Arial"/>
              <a:buChar char="•"/>
            </a:pPr>
            <a:r>
              <a:rPr lang="en-US" sz="3233">
                <a:solidFill>
                  <a:srgbClr val="FFFFFF"/>
                </a:solidFill>
                <a:latin typeface="Amiri"/>
                <a:ea typeface="Amiri"/>
                <a:cs typeface="Amiri"/>
                <a:sym typeface="Amiri"/>
              </a:rPr>
              <a:t>Édition du profil : modification du nom, bio, titre, et autres informations personnelles.</a:t>
            </a:r>
          </a:p>
          <a:p>
            <a:pPr algn="l" marL="698051" indent="-349025" lvl="1">
              <a:lnSpc>
                <a:spcPts val="3233"/>
              </a:lnSpc>
              <a:buFont typeface="Arial"/>
              <a:buChar char="•"/>
            </a:pPr>
            <a:r>
              <a:rPr lang="en-US" sz="3233">
                <a:solidFill>
                  <a:srgbClr val="FFFFFF"/>
                </a:solidFill>
                <a:latin typeface="Amiri"/>
                <a:ea typeface="Amiri"/>
                <a:cs typeface="Amiri"/>
                <a:sym typeface="Amiri"/>
              </a:rPr>
              <a:t> </a:t>
            </a:r>
            <a:r>
              <a:rPr lang="en-US" sz="3233">
                <a:solidFill>
                  <a:srgbClr val="FFFFFF"/>
                </a:solidFill>
                <a:latin typeface="Amiri"/>
                <a:ea typeface="Amiri"/>
                <a:cs typeface="Amiri"/>
                <a:sym typeface="Amiri"/>
              </a:rPr>
              <a:t>Gestion des projets : possibilité d’ajouter, de modifier et de supprimer ses projets.</a:t>
            </a:r>
          </a:p>
          <a:p>
            <a:pPr algn="l" marL="698051" indent="-349025" lvl="1">
              <a:lnSpc>
                <a:spcPts val="3233"/>
              </a:lnSpc>
              <a:buFont typeface="Arial"/>
              <a:buChar char="•"/>
            </a:pPr>
            <a:r>
              <a:rPr lang="en-US" sz="3233">
                <a:solidFill>
                  <a:srgbClr val="FFFFFF"/>
                </a:solidFill>
                <a:latin typeface="Amiri"/>
                <a:ea typeface="Amiri"/>
                <a:cs typeface="Amiri"/>
                <a:sym typeface="Amiri"/>
              </a:rPr>
              <a:t>Gestion des compétences : ajout ou suppression de mots-clés représentant les compétences techniques.</a:t>
            </a:r>
          </a:p>
          <a:p>
            <a:pPr algn="l" marL="698051" indent="-349025" lvl="1">
              <a:lnSpc>
                <a:spcPts val="3233"/>
              </a:lnSpc>
              <a:buFont typeface="Arial"/>
              <a:buChar char="•"/>
            </a:pPr>
            <a:r>
              <a:rPr lang="en-US" sz="3233">
                <a:solidFill>
                  <a:srgbClr val="FFFFFF"/>
                </a:solidFill>
                <a:latin typeface="Amiri"/>
                <a:ea typeface="Amiri"/>
                <a:cs typeface="Amiri"/>
                <a:sym typeface="Amiri"/>
              </a:rPr>
              <a:t> </a:t>
            </a:r>
            <a:r>
              <a:rPr lang="en-US" sz="3233">
                <a:solidFill>
                  <a:srgbClr val="FFFFFF"/>
                </a:solidFill>
                <a:latin typeface="Amiri"/>
                <a:ea typeface="Amiri"/>
                <a:cs typeface="Amiri"/>
                <a:sym typeface="Amiri"/>
              </a:rPr>
              <a:t>Génération automatique d’un CV en PDF contenant toutes les données saisies par l’utilisateur.</a:t>
            </a:r>
          </a:p>
          <a:p>
            <a:pPr algn="l" marL="698051" indent="-349025" lvl="1">
              <a:lnSpc>
                <a:spcPts val="3233"/>
              </a:lnSpc>
              <a:buFont typeface="Arial"/>
              <a:buChar char="•"/>
            </a:pPr>
            <a:r>
              <a:rPr lang="en-US" sz="3233">
                <a:solidFill>
                  <a:srgbClr val="FFFFFF"/>
                </a:solidFill>
                <a:latin typeface="Amiri"/>
                <a:ea typeface="Amiri"/>
                <a:cs typeface="Amiri"/>
                <a:sym typeface="Amiri"/>
              </a:rPr>
              <a:t> </a:t>
            </a:r>
            <a:r>
              <a:rPr lang="en-US" sz="3233">
                <a:solidFill>
                  <a:srgbClr val="FFFFFF"/>
                </a:solidFill>
                <a:latin typeface="Amiri"/>
                <a:ea typeface="Amiri"/>
                <a:cs typeface="Amiri"/>
                <a:sym typeface="Amiri"/>
              </a:rPr>
              <a:t>Profil public accessible via une URL unique du type /profile/username, facilitant le partage professionnel.</a:t>
            </a:r>
          </a:p>
          <a:p>
            <a:pPr algn="l" marL="698051" indent="-349025" lvl="1">
              <a:lnSpc>
                <a:spcPts val="3233"/>
              </a:lnSpc>
              <a:buFont typeface="Arial"/>
              <a:buChar char="•"/>
            </a:pPr>
          </a:p>
          <a:p>
            <a:pPr algn="l">
              <a:lnSpc>
                <a:spcPts val="4133"/>
              </a:lnSpc>
            </a:pPr>
          </a:p>
        </p:txBody>
      </p:sp>
      <p:sp>
        <p:nvSpPr>
          <p:cNvPr name="Freeform 10" id="10"/>
          <p:cNvSpPr/>
          <p:nvPr/>
        </p:nvSpPr>
        <p:spPr>
          <a:xfrm flipH="false" flipV="false" rot="0">
            <a:off x="12621930" y="-1901401"/>
            <a:ext cx="9274740" cy="7605287"/>
          </a:xfrm>
          <a:custGeom>
            <a:avLst/>
            <a:gdLst/>
            <a:ahLst/>
            <a:cxnLst/>
            <a:rect r="r" b="b" t="t" l="l"/>
            <a:pathLst>
              <a:path h="7605287" w="9274740">
                <a:moveTo>
                  <a:pt x="0" y="0"/>
                </a:moveTo>
                <a:lnTo>
                  <a:pt x="9274740" y="0"/>
                </a:lnTo>
                <a:lnTo>
                  <a:pt x="9274740" y="7605287"/>
                </a:lnTo>
                <a:lnTo>
                  <a:pt x="0" y="76052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true" rot="0">
            <a:off x="12621930" y="-2979478"/>
            <a:ext cx="9274740" cy="7605287"/>
          </a:xfrm>
          <a:custGeom>
            <a:avLst/>
            <a:gdLst/>
            <a:ahLst/>
            <a:cxnLst/>
            <a:rect r="r" b="b" t="t" l="l"/>
            <a:pathLst>
              <a:path h="7605287" w="9274740">
                <a:moveTo>
                  <a:pt x="0" y="7605287"/>
                </a:moveTo>
                <a:lnTo>
                  <a:pt x="9274740" y="7605287"/>
                </a:lnTo>
                <a:lnTo>
                  <a:pt x="9274740" y="0"/>
                </a:lnTo>
                <a:lnTo>
                  <a:pt x="0" y="0"/>
                </a:lnTo>
                <a:lnTo>
                  <a:pt x="0" y="7605287"/>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31416"/>
        </a:solidFill>
      </p:bgPr>
    </p:bg>
    <p:spTree>
      <p:nvGrpSpPr>
        <p:cNvPr id="1" name=""/>
        <p:cNvGrpSpPr/>
        <p:nvPr/>
      </p:nvGrpSpPr>
      <p:grpSpPr>
        <a:xfrm>
          <a:off x="0" y="0"/>
          <a:ext cx="0" cy="0"/>
          <a:chOff x="0" y="0"/>
          <a:chExt cx="0" cy="0"/>
        </a:xfrm>
      </p:grpSpPr>
      <p:grpSp>
        <p:nvGrpSpPr>
          <p:cNvPr name="Group 2" id="2"/>
          <p:cNvGrpSpPr/>
          <p:nvPr/>
        </p:nvGrpSpPr>
        <p:grpSpPr>
          <a:xfrm rot="0">
            <a:off x="7393626" y="-645555"/>
            <a:ext cx="13652663" cy="136526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C2D8">
                    <a:alpha val="100000"/>
                  </a:srgbClr>
                </a:gs>
                <a:gs pos="33333">
                  <a:srgbClr val="22626D">
                    <a:alpha val="100000"/>
                  </a:srgbClr>
                </a:gs>
                <a:gs pos="66667">
                  <a:srgbClr val="131416">
                    <a:alpha val="100000"/>
                  </a:srgbClr>
                </a:gs>
                <a:gs pos="100000">
                  <a:srgbClr val="131416">
                    <a:alpha val="100000"/>
                  </a:srgbClr>
                </a:gs>
              </a:gsLst>
              <a:lin ang="270000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158656" y="1389178"/>
            <a:ext cx="9583198" cy="958319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7467212">
            <a:off x="6418884" y="1038275"/>
            <a:ext cx="16756192" cy="16756192"/>
          </a:xfrm>
          <a:custGeom>
            <a:avLst/>
            <a:gdLst/>
            <a:ahLst/>
            <a:cxnLst/>
            <a:rect r="r" b="b" t="t" l="l"/>
            <a:pathLst>
              <a:path h="16756192" w="16756192">
                <a:moveTo>
                  <a:pt x="0" y="0"/>
                </a:moveTo>
                <a:lnTo>
                  <a:pt x="16756191" y="0"/>
                </a:lnTo>
                <a:lnTo>
                  <a:pt x="16756191" y="16756192"/>
                </a:lnTo>
                <a:lnTo>
                  <a:pt x="0" y="16756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93096" y="796788"/>
            <a:ext cx="16477393" cy="1557361"/>
          </a:xfrm>
          <a:prstGeom prst="rect">
            <a:avLst/>
          </a:prstGeom>
        </p:spPr>
        <p:txBody>
          <a:bodyPr anchor="t" rtlCol="false" tIns="0" lIns="0" bIns="0" rIns="0">
            <a:spAutoFit/>
          </a:bodyPr>
          <a:lstStyle/>
          <a:p>
            <a:pPr algn="l">
              <a:lnSpc>
                <a:spcPts val="11263"/>
              </a:lnSpc>
            </a:pPr>
            <a:r>
              <a:rPr lang="en-US" sz="12799" spc="-806" b="true">
                <a:solidFill>
                  <a:srgbClr val="FFFFFF"/>
                </a:solidFill>
                <a:latin typeface="Amiri Bold"/>
                <a:ea typeface="Amiri Bold"/>
                <a:cs typeface="Amiri Bold"/>
                <a:sym typeface="Amiri Bold"/>
              </a:rPr>
              <a:t>Architecture technique</a:t>
            </a:r>
          </a:p>
        </p:txBody>
      </p:sp>
      <p:sp>
        <p:nvSpPr>
          <p:cNvPr name="TextBox 10" id="10"/>
          <p:cNvSpPr txBox="true"/>
          <p:nvPr/>
        </p:nvSpPr>
        <p:spPr>
          <a:xfrm rot="0">
            <a:off x="1736790" y="2456355"/>
            <a:ext cx="14814420" cy="6548830"/>
          </a:xfrm>
          <a:prstGeom prst="rect">
            <a:avLst/>
          </a:prstGeom>
        </p:spPr>
        <p:txBody>
          <a:bodyPr anchor="t" rtlCol="false" tIns="0" lIns="0" bIns="0" rIns="0">
            <a:spAutoFit/>
          </a:bodyPr>
          <a:lstStyle/>
          <a:p>
            <a:pPr algn="l">
              <a:lnSpc>
                <a:spcPts val="4327"/>
              </a:lnSpc>
            </a:pPr>
          </a:p>
          <a:p>
            <a:pPr algn="l">
              <a:lnSpc>
                <a:spcPts val="4327"/>
              </a:lnSpc>
            </a:pPr>
            <a:r>
              <a:rPr lang="en-US" sz="4327">
                <a:solidFill>
                  <a:srgbClr val="FFFFFF"/>
                </a:solidFill>
                <a:latin typeface="Amiri"/>
                <a:ea typeface="Amiri"/>
                <a:cs typeface="Amiri"/>
                <a:sym typeface="Amiri"/>
              </a:rPr>
              <a:t>  L’application est construite selon le modèle MVC (Modèle - Vue - Contrôleur), garantissant une séparation claire des responsabilités. Les modèles représentent les entités principales :</a:t>
            </a:r>
          </a:p>
          <a:p>
            <a:pPr algn="l">
              <a:lnSpc>
                <a:spcPts val="4327"/>
              </a:lnSpc>
            </a:pPr>
          </a:p>
          <a:p>
            <a:pPr algn="l">
              <a:lnSpc>
                <a:spcPts val="4327"/>
              </a:lnSpc>
            </a:pPr>
            <a:r>
              <a:rPr lang="en-US" sz="4327">
                <a:solidFill>
                  <a:srgbClr val="FFFFFF"/>
                </a:solidFill>
                <a:latin typeface="Amiri"/>
                <a:ea typeface="Amiri"/>
                <a:cs typeface="Amiri"/>
                <a:sym typeface="Amiri"/>
              </a:rPr>
              <a:t> User, Project, et Skill. Les vues sont conçues avec Blade pour assurer une interface claire et responsive. Les contrôleurs gèrent la logique métier entre les données et les vues. Les relations Eloquent permettent de lier un utilisateur à plusieurs projets et compétences, ce qui reflète fidèlement la réalité du métier de développeur.</a:t>
            </a:r>
          </a:p>
          <a:p>
            <a:pPr algn="l">
              <a:lnSpc>
                <a:spcPts val="4327"/>
              </a:lnSpc>
            </a:pPr>
          </a:p>
          <a:p>
            <a:pPr algn="l">
              <a:lnSpc>
                <a:spcPts val="4327"/>
              </a:lnSpc>
            </a:pP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927333" y="-3073167"/>
            <a:ext cx="16433333" cy="164333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7B67F0">
                      <a:alpha val="100000"/>
                    </a:srgbClr>
                  </a:gs>
                  <a:gs pos="50000">
                    <a:srgbClr val="FFAFFF">
                      <a:alpha val="100000"/>
                    </a:srgbClr>
                  </a:gs>
                  <a:gs pos="100000">
                    <a:srgbClr val="AFEEFF">
                      <a:alpha val="100000"/>
                    </a:srgbClr>
                  </a:gs>
                </a:gsLst>
                <a:lin ang="0"/>
              </a:gra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806218" y="-2194282"/>
            <a:ext cx="14675565" cy="1467556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0098CF">
                      <a:alpha val="100000"/>
                    </a:srgbClr>
                  </a:gs>
                  <a:gs pos="50000">
                    <a:srgbClr val="6171BB">
                      <a:alpha val="100000"/>
                    </a:srgbClr>
                  </a:gs>
                  <a:gs pos="100000">
                    <a:srgbClr val="E6EBFF">
                      <a:alpha val="100000"/>
                    </a:srgbClr>
                  </a:gs>
                </a:gsLst>
                <a:lin ang="0"/>
              </a:gra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786468" y="-1009149"/>
            <a:ext cx="12715063" cy="1271506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 cap="sq">
              <a:gradFill>
                <a:gsLst>
                  <a:gs pos="0">
                    <a:srgbClr val="ED47E6">
                      <a:alpha val="100000"/>
                    </a:srgbClr>
                  </a:gs>
                  <a:gs pos="50000">
                    <a:srgbClr val="FD5EA5">
                      <a:alpha val="100000"/>
                    </a:srgbClr>
                  </a:gs>
                  <a:gs pos="100000">
                    <a:srgbClr val="FFAED2">
                      <a:alpha val="100000"/>
                    </a:srgbClr>
                  </a:gs>
                </a:gsLst>
                <a:lin ang="0"/>
              </a:gra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4998600" y="1568401"/>
            <a:ext cx="10502931" cy="1371002"/>
          </a:xfrm>
          <a:prstGeom prst="rect">
            <a:avLst/>
          </a:prstGeom>
        </p:spPr>
        <p:txBody>
          <a:bodyPr anchor="t" rtlCol="false" tIns="0" lIns="0" bIns="0" rIns="0">
            <a:spAutoFit/>
          </a:bodyPr>
          <a:lstStyle/>
          <a:p>
            <a:pPr algn="ctr">
              <a:lnSpc>
                <a:spcPts val="9929"/>
              </a:lnSpc>
            </a:pPr>
            <a:r>
              <a:rPr lang="en-US" b="true" sz="11282" spc="-710">
                <a:solidFill>
                  <a:srgbClr val="FFFFFF"/>
                </a:solidFill>
                <a:latin typeface="Amiri Bold"/>
                <a:ea typeface="Amiri Bold"/>
                <a:cs typeface="Amiri Bold"/>
                <a:sym typeface="Amiri Bold"/>
              </a:rPr>
              <a:t>Présentation</a:t>
            </a:r>
          </a:p>
        </p:txBody>
      </p:sp>
      <p:sp>
        <p:nvSpPr>
          <p:cNvPr name="TextBox 12" id="12"/>
          <p:cNvSpPr txBox="true"/>
          <p:nvPr/>
        </p:nvSpPr>
        <p:spPr>
          <a:xfrm rot="0">
            <a:off x="3395526" y="3025127"/>
            <a:ext cx="11753862" cy="5379701"/>
          </a:xfrm>
          <a:prstGeom prst="rect">
            <a:avLst/>
          </a:prstGeom>
        </p:spPr>
        <p:txBody>
          <a:bodyPr anchor="t" rtlCol="false" tIns="0" lIns="0" bIns="0" rIns="0">
            <a:spAutoFit/>
          </a:bodyPr>
          <a:lstStyle/>
          <a:p>
            <a:pPr algn="l">
              <a:lnSpc>
                <a:spcPts val="3736"/>
              </a:lnSpc>
            </a:pPr>
          </a:p>
          <a:p>
            <a:pPr algn="l">
              <a:lnSpc>
                <a:spcPts val="3736"/>
              </a:lnSpc>
            </a:pPr>
            <a:r>
              <a:rPr lang="en-US" sz="3851">
                <a:solidFill>
                  <a:srgbClr val="FFFFFF"/>
                </a:solidFill>
                <a:latin typeface="Amiri"/>
                <a:ea typeface="Amiri"/>
                <a:cs typeface="Amiri"/>
                <a:sym typeface="Amiri"/>
              </a:rPr>
              <a:t>Lors de la démonstration, nous présentons l’interface utilisateur qui affiche le profil public. Celui-ci contient les projets réalisés sous forme de liste, les compétences de l’utilisateur, ainsi qu’un bouton permettant de générer et télécharger un CV en format PDF. L’ensemble est organisé de manière intuitive, offrant une expérience utilisateur fluide et efficace. Cette démonstration met en évidence la cohérence entre la conception technique et le rendu final.</a:t>
            </a:r>
          </a:p>
          <a:p>
            <a:pPr algn="l">
              <a:lnSpc>
                <a:spcPts val="4016"/>
              </a:lnSpc>
            </a:pPr>
          </a:p>
          <a:p>
            <a:pPr algn="l">
              <a:lnSpc>
                <a:spcPts val="499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207644" y="1883704"/>
            <a:ext cx="1517287" cy="6519591"/>
          </a:xfrm>
          <a:custGeom>
            <a:avLst/>
            <a:gdLst/>
            <a:ahLst/>
            <a:cxnLst/>
            <a:rect r="r" b="b" t="t" l="l"/>
            <a:pathLst>
              <a:path h="6519591" w="1517287">
                <a:moveTo>
                  <a:pt x="0" y="0"/>
                </a:moveTo>
                <a:lnTo>
                  <a:pt x="1517287" y="0"/>
                </a:lnTo>
                <a:lnTo>
                  <a:pt x="1517287" y="6519592"/>
                </a:lnTo>
                <a:lnTo>
                  <a:pt x="0" y="6519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3340796" y="1883704"/>
            <a:ext cx="1517287" cy="6519591"/>
          </a:xfrm>
          <a:custGeom>
            <a:avLst/>
            <a:gdLst/>
            <a:ahLst/>
            <a:cxnLst/>
            <a:rect r="r" b="b" t="t" l="l"/>
            <a:pathLst>
              <a:path h="6519591" w="1517287">
                <a:moveTo>
                  <a:pt x="0" y="6519592"/>
                </a:moveTo>
                <a:lnTo>
                  <a:pt x="1517286" y="6519592"/>
                </a:lnTo>
                <a:lnTo>
                  <a:pt x="1517286" y="0"/>
                </a:lnTo>
                <a:lnTo>
                  <a:pt x="0" y="0"/>
                </a:lnTo>
                <a:lnTo>
                  <a:pt x="0" y="65195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77207" y="1883704"/>
            <a:ext cx="1517287" cy="6519591"/>
          </a:xfrm>
          <a:custGeom>
            <a:avLst/>
            <a:gdLst/>
            <a:ahLst/>
            <a:cxnLst/>
            <a:rect r="r" b="b" t="t" l="l"/>
            <a:pathLst>
              <a:path h="6519591" w="1517287">
                <a:moveTo>
                  <a:pt x="0" y="0"/>
                </a:moveTo>
                <a:lnTo>
                  <a:pt x="1517287" y="0"/>
                </a:lnTo>
                <a:lnTo>
                  <a:pt x="1517287" y="6519592"/>
                </a:lnTo>
                <a:lnTo>
                  <a:pt x="0" y="6519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357278" y="2105450"/>
            <a:ext cx="8435212" cy="1261632"/>
          </a:xfrm>
          <a:prstGeom prst="rect">
            <a:avLst/>
          </a:prstGeom>
        </p:spPr>
        <p:txBody>
          <a:bodyPr anchor="t" rtlCol="false" tIns="0" lIns="0" bIns="0" rIns="0">
            <a:spAutoFit/>
          </a:bodyPr>
          <a:lstStyle/>
          <a:p>
            <a:pPr algn="l">
              <a:lnSpc>
                <a:spcPts val="9113"/>
              </a:lnSpc>
            </a:pPr>
            <a:r>
              <a:rPr lang="en-US" sz="10355" spc="-652" b="true">
                <a:solidFill>
                  <a:srgbClr val="FFFFFF"/>
                </a:solidFill>
                <a:latin typeface="Amiri Bold"/>
                <a:ea typeface="Amiri Bold"/>
                <a:cs typeface="Amiri Bold"/>
                <a:sym typeface="Amiri Bold"/>
              </a:rPr>
              <a:t>Améliorationrt</a:t>
            </a:r>
          </a:p>
        </p:txBody>
      </p:sp>
      <p:sp>
        <p:nvSpPr>
          <p:cNvPr name="TextBox 6" id="6"/>
          <p:cNvSpPr txBox="true"/>
          <p:nvPr/>
        </p:nvSpPr>
        <p:spPr>
          <a:xfrm rot="0">
            <a:off x="1357278" y="3503850"/>
            <a:ext cx="8886584" cy="5861130"/>
          </a:xfrm>
          <a:prstGeom prst="rect">
            <a:avLst/>
          </a:prstGeom>
        </p:spPr>
        <p:txBody>
          <a:bodyPr anchor="t" rtlCol="false" tIns="0" lIns="0" bIns="0" rIns="0">
            <a:spAutoFit/>
          </a:bodyPr>
          <a:lstStyle/>
          <a:p>
            <a:pPr algn="l">
              <a:lnSpc>
                <a:spcPts val="2503"/>
              </a:lnSpc>
            </a:pPr>
          </a:p>
          <a:p>
            <a:pPr algn="l">
              <a:lnSpc>
                <a:spcPts val="2703"/>
              </a:lnSpc>
            </a:pPr>
            <a:r>
              <a:rPr lang="en-US" sz="2703">
                <a:solidFill>
                  <a:srgbClr val="FFFFFF"/>
                </a:solidFill>
                <a:latin typeface="Amiri"/>
                <a:ea typeface="Amiri"/>
                <a:cs typeface="Amiri"/>
                <a:sym typeface="Amiri"/>
              </a:rPr>
              <a:t>Plusieurs axes d'amélioration peuvent être envisagés pour enrichir</a:t>
            </a:r>
            <a:r>
              <a:rPr lang="en-US" sz="2703">
                <a:solidFill>
                  <a:srgbClr val="FFFFFF"/>
                </a:solidFill>
                <a:latin typeface="Amiri"/>
                <a:ea typeface="Amiri"/>
                <a:cs typeface="Amiri"/>
                <a:sym typeface="Amiri"/>
              </a:rPr>
              <a:t> davantage l'application DevProfile, tant sur le plan fonctionnel que sur l'expérience utilisateur. Ces pistes permettraient d’augmenter la qualité, la flexibilité et l’accessibilité de l’outil.</a:t>
            </a:r>
          </a:p>
          <a:p>
            <a:pPr algn="l" marL="583610" indent="-291805" lvl="1">
              <a:lnSpc>
                <a:spcPts val="2703"/>
              </a:lnSpc>
              <a:buFont typeface="Arial"/>
              <a:buChar char="•"/>
            </a:pPr>
            <a:r>
              <a:rPr lang="en-US" sz="2703">
                <a:solidFill>
                  <a:srgbClr val="FFFFFF"/>
                </a:solidFill>
                <a:latin typeface="Amiri"/>
                <a:ea typeface="Amiri"/>
                <a:cs typeface="Amiri"/>
                <a:sym typeface="Amiri"/>
              </a:rPr>
              <a:t>Ajouter une prévisualisation du CV avant son téléchargement pour vérification.</a:t>
            </a:r>
          </a:p>
          <a:p>
            <a:pPr algn="l" marL="583610" indent="-291805" lvl="1">
              <a:lnSpc>
                <a:spcPts val="2703"/>
              </a:lnSpc>
              <a:buFont typeface="Arial"/>
              <a:buChar char="•"/>
            </a:pPr>
            <a:r>
              <a:rPr lang="en-US" sz="2703">
                <a:solidFill>
                  <a:srgbClr val="FFFFFF"/>
                </a:solidFill>
                <a:latin typeface="Amiri"/>
                <a:ea typeface="Amiri"/>
                <a:cs typeface="Amiri"/>
                <a:sym typeface="Amiri"/>
              </a:rPr>
              <a:t>Permettre l’upload d’une photo de profil pour une personnalisation plus visuelle.</a:t>
            </a:r>
          </a:p>
          <a:p>
            <a:pPr algn="l" marL="583610" indent="-291805" lvl="1">
              <a:lnSpc>
                <a:spcPts val="2703"/>
              </a:lnSpc>
              <a:buFont typeface="Arial"/>
              <a:buChar char="•"/>
            </a:pPr>
            <a:r>
              <a:rPr lang="en-US" sz="2703">
                <a:solidFill>
                  <a:srgbClr val="FFFFFF"/>
                </a:solidFill>
                <a:latin typeface="Amiri"/>
                <a:ea typeface="Amiri"/>
                <a:cs typeface="Amiri"/>
                <a:sym typeface="Amiri"/>
              </a:rPr>
              <a:t>Ajouter la prise en charge du multilingue (français/anglais) afin de toucher une audience plus large.</a:t>
            </a:r>
          </a:p>
          <a:p>
            <a:pPr algn="l" marL="583610" indent="-291805" lvl="1">
              <a:lnSpc>
                <a:spcPts val="2703"/>
              </a:lnSpc>
              <a:buFont typeface="Arial"/>
              <a:buChar char="•"/>
            </a:pPr>
            <a:r>
              <a:rPr lang="en-US" sz="2703">
                <a:solidFill>
                  <a:srgbClr val="FFFFFF"/>
                </a:solidFill>
                <a:latin typeface="Amiri"/>
                <a:ea typeface="Amiri"/>
                <a:cs typeface="Amiri"/>
                <a:sym typeface="Amiri"/>
              </a:rPr>
              <a:t>Développer une version mobile ou une application PWA pour un accès plus pratique.</a:t>
            </a:r>
          </a:p>
          <a:p>
            <a:pPr algn="l" marL="583610" indent="-291805" lvl="1">
              <a:lnSpc>
                <a:spcPts val="2703"/>
              </a:lnSpc>
              <a:buFont typeface="Arial"/>
              <a:buChar char="•"/>
            </a:pPr>
            <a:r>
              <a:rPr lang="en-US" sz="2703">
                <a:solidFill>
                  <a:srgbClr val="FFFFFF"/>
                </a:solidFill>
                <a:latin typeface="Amiri"/>
                <a:ea typeface="Amiri"/>
                <a:cs typeface="Amiri"/>
                <a:sym typeface="Amiri"/>
              </a:rPr>
              <a:t>Ajouter des rôles d’utilisateur (ex. : admin, visiteur) pour une gestion plus structurée des accès.</a:t>
            </a:r>
          </a:p>
          <a:p>
            <a:pPr algn="l">
              <a:lnSpc>
                <a:spcPts val="300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416">
                <a:alpha val="100000"/>
              </a:srgbClr>
            </a:gs>
            <a:gs pos="33333">
              <a:srgbClr val="284247">
                <a:alpha val="100000"/>
              </a:srgbClr>
            </a:gs>
            <a:gs pos="66667">
              <a:srgbClr val="19616D">
                <a:alpha val="100000"/>
              </a:srgbClr>
            </a:gs>
            <a:gs pos="100000">
              <a:srgbClr val="3CC2D8">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478673" y="1887919"/>
            <a:ext cx="7665327" cy="1418247"/>
          </a:xfrm>
          <a:prstGeom prst="rect">
            <a:avLst/>
          </a:prstGeom>
        </p:spPr>
        <p:txBody>
          <a:bodyPr anchor="t" rtlCol="false" tIns="0" lIns="0" bIns="0" rIns="0">
            <a:spAutoFit/>
          </a:bodyPr>
          <a:lstStyle/>
          <a:p>
            <a:pPr algn="l">
              <a:lnSpc>
                <a:spcPts val="10291"/>
              </a:lnSpc>
            </a:pPr>
            <a:r>
              <a:rPr lang="en-US" sz="11694" spc="-736" b="true">
                <a:solidFill>
                  <a:srgbClr val="FFFFFF"/>
                </a:solidFill>
                <a:latin typeface="Amiri Bold"/>
                <a:ea typeface="Amiri Bold"/>
                <a:cs typeface="Amiri Bold"/>
                <a:sym typeface="Amiri Bold"/>
              </a:rPr>
              <a:t>Conclusion</a:t>
            </a:r>
          </a:p>
        </p:txBody>
      </p:sp>
      <p:sp>
        <p:nvSpPr>
          <p:cNvPr name="Freeform 3" id="3"/>
          <p:cNvSpPr/>
          <p:nvPr/>
        </p:nvSpPr>
        <p:spPr>
          <a:xfrm flipH="true" flipV="false" rot="0">
            <a:off x="-2361385" y="4902020"/>
            <a:ext cx="7315200" cy="3458095"/>
          </a:xfrm>
          <a:custGeom>
            <a:avLst/>
            <a:gdLst/>
            <a:ahLst/>
            <a:cxnLst/>
            <a:rect r="r" b="b" t="t" l="l"/>
            <a:pathLst>
              <a:path h="3458095" w="7315200">
                <a:moveTo>
                  <a:pt x="7315200" y="0"/>
                </a:moveTo>
                <a:lnTo>
                  <a:pt x="0" y="0"/>
                </a:lnTo>
                <a:lnTo>
                  <a:pt x="0" y="3458094"/>
                </a:lnTo>
                <a:lnTo>
                  <a:pt x="7315200" y="3458094"/>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2520327" y="-478418"/>
            <a:ext cx="7315200" cy="3458095"/>
          </a:xfrm>
          <a:custGeom>
            <a:avLst/>
            <a:gdLst/>
            <a:ahLst/>
            <a:cxnLst/>
            <a:rect r="r" b="b" t="t" l="l"/>
            <a:pathLst>
              <a:path h="3458095" w="7315200">
                <a:moveTo>
                  <a:pt x="7315200" y="0"/>
                </a:moveTo>
                <a:lnTo>
                  <a:pt x="0" y="0"/>
                </a:lnTo>
                <a:lnTo>
                  <a:pt x="0" y="3458094"/>
                </a:lnTo>
                <a:lnTo>
                  <a:pt x="7315200" y="345809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343005" y="687020"/>
            <a:ext cx="7315200" cy="3458095"/>
          </a:xfrm>
          <a:custGeom>
            <a:avLst/>
            <a:gdLst/>
            <a:ahLst/>
            <a:cxnLst/>
            <a:rect r="r" b="b" t="t" l="l"/>
            <a:pathLst>
              <a:path h="3458095" w="7315200">
                <a:moveTo>
                  <a:pt x="0" y="0"/>
                </a:moveTo>
                <a:lnTo>
                  <a:pt x="7315200" y="0"/>
                </a:lnTo>
                <a:lnTo>
                  <a:pt x="7315200" y="3458095"/>
                </a:lnTo>
                <a:lnTo>
                  <a:pt x="0" y="34580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572285" y="3971530"/>
            <a:ext cx="14380698" cy="6315470"/>
          </a:xfrm>
          <a:prstGeom prst="rect">
            <a:avLst/>
          </a:prstGeom>
        </p:spPr>
        <p:txBody>
          <a:bodyPr anchor="t" rtlCol="false" tIns="0" lIns="0" bIns="0" rIns="0">
            <a:spAutoFit/>
          </a:bodyPr>
          <a:lstStyle/>
          <a:p>
            <a:pPr algn="l">
              <a:lnSpc>
                <a:spcPts val="4140"/>
              </a:lnSpc>
            </a:pPr>
          </a:p>
          <a:p>
            <a:pPr algn="l">
              <a:lnSpc>
                <a:spcPts val="4140"/>
              </a:lnSpc>
            </a:pPr>
            <a:r>
              <a:rPr lang="en-US" sz="4140">
                <a:solidFill>
                  <a:srgbClr val="FFFFFF"/>
                </a:solidFill>
                <a:latin typeface="Amiri"/>
                <a:ea typeface="Amiri"/>
                <a:cs typeface="Amiri"/>
                <a:sym typeface="Amiri"/>
              </a:rPr>
              <a:t>En résumé, c</a:t>
            </a:r>
            <a:r>
              <a:rPr lang="en-US" sz="4140">
                <a:solidFill>
                  <a:srgbClr val="FFFFFF"/>
                </a:solidFill>
                <a:latin typeface="Amiri"/>
                <a:ea typeface="Amiri"/>
                <a:cs typeface="Amiri"/>
                <a:sym typeface="Amiri"/>
              </a:rPr>
              <a:t>e projet nous a permis de mettre en pratique de nombreuses compétences en développement web, notamment l’utilisation de Laravel, la structure MVC, l’ORM Eloquent, et l’intégration de bibliothèques comme Tailwind CSS et DomPDF. DevProfile est une application fonctionnelle, moderne et pertinente, qui pourrait très bien servir comme portfolio réel pour un développeur. Ce projet représente pour nous une expérience formatrice et une base solide pour des développements futurs. Merci pour votre attention.</a:t>
            </a:r>
          </a:p>
          <a:p>
            <a:pPr algn="l">
              <a:lnSpc>
                <a:spcPts val="4140"/>
              </a:lnSpc>
            </a:pPr>
          </a:p>
          <a:p>
            <a:pPr algn="l">
              <a:lnSpc>
                <a:spcPts val="41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DAGnLqXlGoA</dc:identifier>
  <dcterms:modified xsi:type="dcterms:W3CDTF">2011-08-01T06:04:30Z</dcterms:modified>
  <cp:revision>1</cp:revision>
  <dc:title>Cyan Gradient Technology Startup Business Company Presentation</dc:title>
</cp:coreProperties>
</file>