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136477" y="450377"/>
            <a:ext cx="11368443" cy="5363570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rgbClr val="0070C0"/>
                </a:solidFill>
              </a:rPr>
              <a:t>1- </a:t>
            </a:r>
            <a:r>
              <a:rPr lang="fr-FR" dirty="0">
                <a:solidFill>
                  <a:srgbClr val="0070C0"/>
                </a:solidFill>
              </a:rPr>
              <a:t>la différence entre une métrique générale une métrique logicielle</a:t>
            </a:r>
            <a:r>
              <a:rPr lang="fr-FR" dirty="0" smtClean="0">
                <a:solidFill>
                  <a:srgbClr val="0070C0"/>
                </a:solidFill>
              </a:rPr>
              <a:t>:</a:t>
            </a:r>
          </a:p>
          <a:p>
            <a:pPr marL="0" indent="0">
              <a:buNone/>
            </a:pPr>
            <a:r>
              <a:rPr lang="fr-FR" sz="2000" dirty="0">
                <a:latin typeface="Aparajita" panose="02020603050405020304" pitchFamily="18" charset="0"/>
                <a:cs typeface="Aparajita" panose="02020603050405020304" pitchFamily="18" charset="0"/>
              </a:rPr>
              <a:t>on a dit que </a:t>
            </a:r>
            <a:r>
              <a:rPr lang="fr-FR" sz="2000" b="1" dirty="0"/>
              <a:t>une métrique générale </a:t>
            </a:r>
            <a:r>
              <a:rPr lang="fr-FR" sz="2000" dirty="0"/>
              <a:t> est une mesure quantitative utilisée pour évaluer, comparer ou suivre une caractéristique particulière d’un système,</a:t>
            </a:r>
            <a:r>
              <a:rPr lang="fr-FR" sz="2000" b="1" dirty="0"/>
              <a:t> et une métrique logiciel </a:t>
            </a:r>
            <a:r>
              <a:rPr lang="fr-FR" sz="2000" dirty="0"/>
              <a:t>est une mesure utilisée spécifiquement dans le contexte du développement logiciel pour évaluer des aspects du code, du processus de développement ou de la </a:t>
            </a:r>
            <a:r>
              <a:rPr lang="fr-FR" sz="2000" dirty="0" smtClean="0"/>
              <a:t>qualité de  produit </a:t>
            </a:r>
            <a:r>
              <a:rPr lang="fr-FR" sz="2000" dirty="0"/>
              <a:t>final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0070C0"/>
                </a:solidFill>
              </a:rPr>
              <a:t>2-la </a:t>
            </a:r>
            <a:r>
              <a:rPr lang="fr-FR" dirty="0">
                <a:solidFill>
                  <a:srgbClr val="0070C0"/>
                </a:solidFill>
              </a:rPr>
              <a:t>qualité du code et les principaux critères pour l'évaluer dans un projet logiciel</a:t>
            </a:r>
            <a:r>
              <a:rPr lang="fr-FR" dirty="0" smtClean="0">
                <a:solidFill>
                  <a:srgbClr val="0070C0"/>
                </a:solidFill>
              </a:rPr>
              <a:t>:</a:t>
            </a:r>
          </a:p>
          <a:p>
            <a:pPr marL="0" indent="0">
              <a:buNone/>
            </a:pPr>
            <a:r>
              <a:rPr lang="fr-FR" sz="2000" dirty="0"/>
              <a:t>Alors la qualité du code est une façon de parler de l'efficacité, de la lisibilité et de l'utilisabilité du code. On peut l’évaluer par plusieurs critères comme: la documentation, la portabilité et la sécurité, la fiabilité ,le nombre de bugs connus. 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0070C0"/>
                </a:solidFill>
              </a:rPr>
              <a:t>3-</a:t>
            </a:r>
            <a:r>
              <a:rPr lang="en-US" dirty="0">
                <a:solidFill>
                  <a:srgbClr val="0070C0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Presentation sur SonarQube:</a:t>
            </a:r>
          </a:p>
          <a:p>
            <a:pPr marL="0" indent="0">
              <a:buNone/>
            </a:pPr>
            <a:r>
              <a:rPr lang="en-US" sz="2000" b="1" dirty="0">
                <a:latin typeface="Heebo" pitchFamily="34" charset="0"/>
                <a:ea typeface="Heebo" pitchFamily="34" charset="-122"/>
                <a:cs typeface="Heebo" pitchFamily="34" charset="-120"/>
              </a:rPr>
              <a:t>SonarQube est un outil open-source reconnu pour l'analyse de la qualité du code source. il permet aux développeurs d'identifier et de résoudre les problèmes de qualité, de sécurité et de performance dans leur code.</a:t>
            </a:r>
          </a:p>
          <a:p>
            <a:pPr marL="0" indent="0">
              <a:buNone/>
            </a:pPr>
            <a:endParaRPr lang="fr-FR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0147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5534"/>
            <a:ext cx="10822675" cy="6762466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rgbClr val="0070C0"/>
                </a:solidFill>
              </a:rPr>
              <a:t>4-</a:t>
            </a:r>
            <a:r>
              <a:rPr lang="en-US" dirty="0">
                <a:solidFill>
                  <a:srgbClr val="0070C0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Types de Métriques avec SonarQube</a:t>
            </a:r>
            <a:r>
              <a:rPr lang="en-US" dirty="0" smtClean="0">
                <a:solidFill>
                  <a:srgbClr val="0070C0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:</a:t>
            </a:r>
          </a:p>
          <a:p>
            <a:r>
              <a:rPr lang="en-US" sz="2000" dirty="0"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Densité des commentaires.</a:t>
            </a:r>
          </a:p>
          <a:p>
            <a:r>
              <a:rPr lang="en-US" sz="2000" dirty="0"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Taux de coverture des tests unitaires.</a:t>
            </a:r>
          </a:p>
          <a:p>
            <a:r>
              <a:rPr lang="en-US" sz="2000" dirty="0"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Detéction de bogues potentiels …etc</a:t>
            </a:r>
            <a:r>
              <a:rPr lang="en-US" sz="2000" dirty="0" smtClean="0"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5-</a:t>
            </a:r>
            <a:r>
              <a:rPr lang="en-US" dirty="0">
                <a:solidFill>
                  <a:srgbClr val="0070C0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Les Axes de la Qualité du Code avec SonarQube:</a:t>
            </a:r>
          </a:p>
          <a:p>
            <a:pPr marL="0" indent="0">
              <a:buNone/>
            </a:pPr>
            <a:r>
              <a:rPr lang="en-US" sz="2000" dirty="0"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Architecture &amp; Design, Documentation, Duplication de code, Complexité, les bogues potentiels …etc</a:t>
            </a:r>
            <a:r>
              <a:rPr lang="en-US" sz="2000" dirty="0" smtClean="0"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6-Tableau </a:t>
            </a:r>
            <a:r>
              <a:rPr lang="en-US" dirty="0">
                <a:solidFill>
                  <a:srgbClr val="0070C0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de bord et </a:t>
            </a:r>
            <a:r>
              <a:rPr lang="en-US" altLang="zh-CN" b="1" dirty="0">
                <a:solidFill>
                  <a:srgbClr val="0070C0"/>
                </a:solidFill>
                <a:latin typeface="Arial" panose="020B0604020202020204"/>
                <a:ea typeface="Arial" panose="020B0604020202020204"/>
              </a:rPr>
              <a:t>Scores de maintenabilité, fiabilité et sécurité (MFS</a:t>
            </a:r>
            <a:r>
              <a:rPr lang="en-US" altLang="zh-CN" b="1" dirty="0" smtClean="0">
                <a:solidFill>
                  <a:srgbClr val="0070C0"/>
                </a:solidFill>
                <a:latin typeface="Arial" panose="020B0604020202020204"/>
                <a:ea typeface="Arial" panose="020B0604020202020204"/>
              </a:rPr>
              <a:t>)</a:t>
            </a:r>
          </a:p>
          <a:p>
            <a:pPr marL="0" indent="0">
              <a:buNone/>
            </a:pPr>
            <a:endParaRPr lang="en-US" altLang="zh-CN" b="1" dirty="0" smtClean="0">
              <a:solidFill>
                <a:srgbClr val="0070C0"/>
              </a:solidFill>
              <a:latin typeface="Arial" panose="020B0604020202020204"/>
              <a:ea typeface="Arial" panose="020B0604020202020204"/>
            </a:endParaRPr>
          </a:p>
          <a:p>
            <a:pPr marL="0" indent="0">
              <a:buNone/>
            </a:pPr>
            <a:endParaRPr lang="en-US" altLang="zh-CN" b="1" dirty="0" smtClean="0">
              <a:solidFill>
                <a:srgbClr val="0070C0"/>
              </a:solidFill>
              <a:latin typeface="Arial" panose="020B0604020202020204"/>
              <a:ea typeface="Arial" panose="020B0604020202020204"/>
            </a:endParaRPr>
          </a:p>
          <a:p>
            <a:pPr marL="0" indent="0">
              <a:buNone/>
            </a:pPr>
            <a:endParaRPr lang="en-US" altLang="zh-CN" b="1" dirty="0" smtClean="0">
              <a:solidFill>
                <a:srgbClr val="0070C0"/>
              </a:solidFill>
              <a:latin typeface="Arial" panose="020B0604020202020204"/>
              <a:ea typeface="Arial" panose="020B0604020202020204"/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0070C0"/>
                </a:solidFill>
                <a:latin typeface="Arial" panose="020B0604020202020204"/>
                <a:ea typeface="Arial" panose="020B0604020202020204"/>
              </a:rPr>
              <a:t>7-</a:t>
            </a:r>
            <a:r>
              <a:rPr lang="en-US" b="1" dirty="0" smtClean="0">
                <a:solidFill>
                  <a:srgbClr val="0070C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Installation  </a:t>
            </a:r>
            <a:r>
              <a:rPr lang="en-US" b="1" dirty="0">
                <a:solidFill>
                  <a:srgbClr val="0070C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et configuration de  SonarQube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0070C0"/>
              </a:solidFill>
              <a:latin typeface="Arial" panose="020B0604020202020204"/>
              <a:ea typeface="Arial" panose="020B0604020202020204"/>
            </a:endParaRPr>
          </a:p>
          <a:p>
            <a:pPr marL="0" indent="0">
              <a:buNone/>
            </a:pPr>
            <a:endParaRPr lang="en-US" dirty="0">
              <a:latin typeface="Crimson Pro Semi Bold" pitchFamily="34" charset="0"/>
              <a:ea typeface="Crimson Pro Semi Bold" pitchFamily="34" charset="-122"/>
              <a:cs typeface="Crimson Pro Semi Bold" pitchFamily="34" charset="-120"/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rimson Pro Semi Bold" pitchFamily="34" charset="0"/>
              <a:ea typeface="Crimson Pro Semi Bold" pitchFamily="34" charset="-122"/>
              <a:cs typeface="Crimson Pro Semi Bold" pitchFamily="34" charset="-120"/>
            </a:endParaRP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05" y="4080681"/>
            <a:ext cx="6872902" cy="96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133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247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Aparajita</vt:lpstr>
      <vt:lpstr>Arial</vt:lpstr>
      <vt:lpstr>Calibri</vt:lpstr>
      <vt:lpstr>Calibri Light</vt:lpstr>
      <vt:lpstr>Crimson Pro Semi Bold</vt:lpstr>
      <vt:lpstr>Heebo</vt:lpstr>
      <vt:lpstr>Petrona Bold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Zakaria ErRabii</dc:creator>
  <cp:lastModifiedBy>Zakaria ErRabii</cp:lastModifiedBy>
  <cp:revision>4</cp:revision>
  <dcterms:created xsi:type="dcterms:W3CDTF">2024-12-22T20:34:18Z</dcterms:created>
  <dcterms:modified xsi:type="dcterms:W3CDTF">2024-12-22T21:01:29Z</dcterms:modified>
</cp:coreProperties>
</file>