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2" r:id="rId9"/>
    <p:sldId id="263" r:id="rId10"/>
    <p:sldId id="264" r:id="rId11"/>
    <p:sldId id="265" r:id="rId12"/>
    <p:sldId id="266" r:id="rId13"/>
    <p:sldId id="267" r:id="rId14"/>
  </p:sldIdLst>
  <p:sldSz cx="14630400" cy="8229600"/>
  <p:notesSz cx="8229600" cy="14630400"/>
  <p:embeddedFontLst>
    <p:embeddedFont>
      <p:font typeface="Crimson Pro Semi Bold" pitchFamily="34" charset="0"/>
      <p:regular r:id="rId18"/>
    </p:embeddedFont>
    <p:embeddedFont>
      <p:font typeface="Crimson Pro Semi Bold" pitchFamily="34" charset="-122"/>
      <p:regular r:id="rId19"/>
    </p:embeddedFont>
    <p:embeddedFont>
      <p:font typeface="Crimson Pro Semi Bold" pitchFamily="34" charset="-120"/>
      <p:regular r:id="rId20"/>
    </p:embeddedFont>
    <p:embeddedFont>
      <p:font typeface="Heebo" pitchFamily="34" charset="0"/>
      <p:regular r:id="rId21"/>
    </p:embeddedFont>
    <p:embeddedFont>
      <p:font typeface="Heebo" pitchFamily="34" charset="-122"/>
      <p:regular r:id="rId22"/>
    </p:embeddedFont>
    <p:embeddedFont>
      <p:font typeface="Heebo" pitchFamily="34" charset="-120"/>
      <p:regular r:id="rId23"/>
    </p:embeddedFont>
    <p:embeddedFont>
      <p:font typeface="Calibri" panose="020F0502020204030204" charset="0"/>
      <p:regular r:id="rId24"/>
      <p:bold r:id="rId25"/>
      <p:italic r:id="rId26"/>
      <p:boldItalic r:id="rId27"/>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10.fntdata"/><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9.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6.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562298"/>
            <a:ext cx="7556421" cy="1956435"/>
          </a:xfrm>
          <a:prstGeom prst="rect">
            <a:avLst/>
          </a:prstGeom>
          <a:noFill/>
        </p:spPr>
        <p:txBody>
          <a:bodyPr wrap="square" lIns="0" tIns="0" rIns="0" bIns="0" rtlCol="0" anchor="t"/>
          <a:lstStyle/>
          <a:p>
            <a:pPr marL="0" indent="0">
              <a:lnSpc>
                <a:spcPts val="7700"/>
              </a:lnSpc>
              <a:buNone/>
            </a:pPr>
            <a:r>
              <a:rPr lang="en-US" sz="6150" dirty="0">
                <a:solidFill>
                  <a:srgbClr val="00B0F0"/>
                </a:solidFill>
                <a:latin typeface="Crimson Pro Semi Bold" pitchFamily="34" charset="0"/>
                <a:ea typeface="Crimson Pro Semi Bold" pitchFamily="34" charset="-122"/>
                <a:cs typeface="Crimson Pro Semi Bold" pitchFamily="34" charset="-120"/>
              </a:rPr>
              <a:t>Présentation de SonarQube</a:t>
            </a:r>
            <a:endParaRPr lang="en-US" sz="6150" dirty="0">
              <a:solidFill>
                <a:srgbClr val="00B0F0"/>
              </a:solidFill>
              <a:latin typeface="Crimson Pro Semi Bold" pitchFamily="34" charset="0"/>
              <a:ea typeface="Crimson Pro Semi Bold" pitchFamily="34" charset="-122"/>
              <a:cs typeface="Crimson Pro Semi Bold" pitchFamily="34" charset="-120"/>
            </a:endParaRPr>
          </a:p>
        </p:txBody>
      </p:sp>
      <p:sp>
        <p:nvSpPr>
          <p:cNvPr id="4" name="Text 1"/>
          <p:cNvSpPr/>
          <p:nvPr/>
        </p:nvSpPr>
        <p:spPr>
          <a:xfrm>
            <a:off x="5892800" y="4233545"/>
            <a:ext cx="8262620" cy="1089025"/>
          </a:xfrm>
          <a:prstGeom prst="rect">
            <a:avLst/>
          </a:prstGeom>
          <a:noFill/>
        </p:spPr>
        <p:txBody>
          <a:bodyPr wrap="square" lIns="0" tIns="0" rIns="0" bIns="0" rtlCol="0" anchor="t"/>
          <a:lstStyle/>
          <a:p>
            <a:pPr marL="0" indent="0">
              <a:lnSpc>
                <a:spcPts val="2850"/>
              </a:lnSpc>
              <a:buNone/>
            </a:pPr>
            <a:r>
              <a:rPr lang="en-US" sz="2400" b="1" dirty="0">
                <a:solidFill>
                  <a:srgbClr val="00B0F0"/>
                </a:solidFill>
                <a:latin typeface="Heebo" pitchFamily="34" charset="0"/>
                <a:ea typeface="Heebo" pitchFamily="34" charset="-122"/>
                <a:cs typeface="Heebo" pitchFamily="34" charset="-120"/>
              </a:rPr>
              <a:t>SonarQube</a:t>
            </a:r>
            <a:r>
              <a:rPr lang="en-US" sz="2400" b="1" dirty="0">
                <a:solidFill>
                  <a:srgbClr val="4C4C4D"/>
                </a:solidFill>
                <a:latin typeface="Heebo" pitchFamily="34" charset="0"/>
                <a:ea typeface="Heebo" pitchFamily="34" charset="-122"/>
                <a:cs typeface="Heebo" pitchFamily="34" charset="-120"/>
              </a:rPr>
              <a:t> est un outil </a:t>
            </a:r>
            <a:r>
              <a:rPr lang="en-US" sz="2400" b="1" dirty="0">
                <a:solidFill>
                  <a:srgbClr val="00B0F0"/>
                </a:solidFill>
                <a:latin typeface="Heebo" pitchFamily="34" charset="0"/>
                <a:ea typeface="Heebo" pitchFamily="34" charset="-122"/>
                <a:cs typeface="Heebo" pitchFamily="34" charset="-120"/>
              </a:rPr>
              <a:t>open-source</a:t>
            </a:r>
            <a:r>
              <a:rPr lang="en-US" sz="2400" b="1" dirty="0">
                <a:solidFill>
                  <a:srgbClr val="4C4C4D"/>
                </a:solidFill>
                <a:latin typeface="Heebo" pitchFamily="34" charset="0"/>
                <a:ea typeface="Heebo" pitchFamily="34" charset="-122"/>
                <a:cs typeface="Heebo" pitchFamily="34" charset="-120"/>
              </a:rPr>
              <a:t> reconnu pour l'analyse de la</a:t>
            </a:r>
            <a:r>
              <a:rPr lang="en-US" sz="2400" b="1" dirty="0">
                <a:solidFill>
                  <a:srgbClr val="00B0F0"/>
                </a:solidFill>
                <a:latin typeface="Heebo" pitchFamily="34" charset="0"/>
                <a:ea typeface="Heebo" pitchFamily="34" charset="-122"/>
                <a:cs typeface="Heebo" pitchFamily="34" charset="-120"/>
              </a:rPr>
              <a:t> qualité du code</a:t>
            </a:r>
            <a:r>
              <a:rPr lang="en-US" sz="2400" b="1" dirty="0">
                <a:solidFill>
                  <a:srgbClr val="4C4C4D"/>
                </a:solidFill>
                <a:latin typeface="Heebo" pitchFamily="34" charset="0"/>
                <a:ea typeface="Heebo" pitchFamily="34" charset="-122"/>
                <a:cs typeface="Heebo" pitchFamily="34" charset="-120"/>
              </a:rPr>
              <a:t> source. Il permet aux développeurs d'identifier et de résoudre les problèmes de</a:t>
            </a:r>
            <a:r>
              <a:rPr lang="en-US" sz="2400" b="1" dirty="0">
                <a:solidFill>
                  <a:srgbClr val="00B0F0"/>
                </a:solidFill>
                <a:latin typeface="Heebo" pitchFamily="34" charset="0"/>
                <a:ea typeface="Heebo" pitchFamily="34" charset="-122"/>
                <a:cs typeface="Heebo" pitchFamily="34" charset="-120"/>
              </a:rPr>
              <a:t> qualité</a:t>
            </a:r>
            <a:r>
              <a:rPr lang="en-US" sz="2400" b="1" dirty="0">
                <a:solidFill>
                  <a:srgbClr val="4C4C4D"/>
                </a:solidFill>
                <a:latin typeface="Heebo" pitchFamily="34" charset="0"/>
                <a:ea typeface="Heebo" pitchFamily="34" charset="-122"/>
                <a:cs typeface="Heebo" pitchFamily="34" charset="-120"/>
              </a:rPr>
              <a:t>, de </a:t>
            </a:r>
            <a:r>
              <a:rPr lang="en-US" sz="2400" b="1" dirty="0">
                <a:solidFill>
                  <a:srgbClr val="00B0F0"/>
                </a:solidFill>
                <a:latin typeface="Heebo" pitchFamily="34" charset="0"/>
                <a:ea typeface="Heebo" pitchFamily="34" charset="-122"/>
                <a:cs typeface="Heebo" pitchFamily="34" charset="-120"/>
              </a:rPr>
              <a:t>sécurité </a:t>
            </a:r>
            <a:r>
              <a:rPr lang="en-US" sz="2400" b="1" dirty="0">
                <a:solidFill>
                  <a:srgbClr val="4C4C4D"/>
                </a:solidFill>
                <a:latin typeface="Heebo" pitchFamily="34" charset="0"/>
                <a:ea typeface="Heebo" pitchFamily="34" charset="-122"/>
                <a:cs typeface="Heebo" pitchFamily="34" charset="-120"/>
              </a:rPr>
              <a:t>et de </a:t>
            </a:r>
            <a:r>
              <a:rPr lang="en-US" sz="2400" b="1" dirty="0">
                <a:solidFill>
                  <a:srgbClr val="00B0F0"/>
                </a:solidFill>
                <a:latin typeface="Heebo" pitchFamily="34" charset="0"/>
                <a:ea typeface="Heebo" pitchFamily="34" charset="-122"/>
                <a:cs typeface="Heebo" pitchFamily="34" charset="-120"/>
              </a:rPr>
              <a:t>performance</a:t>
            </a:r>
            <a:r>
              <a:rPr lang="en-US" sz="2400" b="1" dirty="0">
                <a:solidFill>
                  <a:srgbClr val="4C4C4D"/>
                </a:solidFill>
                <a:latin typeface="Heebo" pitchFamily="34" charset="0"/>
                <a:ea typeface="Heebo" pitchFamily="34" charset="-122"/>
                <a:cs typeface="Heebo" pitchFamily="34" charset="-120"/>
              </a:rPr>
              <a:t> dans leur code.</a:t>
            </a:r>
            <a:endParaRPr lang="en-US" sz="2400" b="1" dirty="0">
              <a:solidFill>
                <a:srgbClr val="4C4C4D"/>
              </a:solidFill>
              <a:latin typeface="Heebo" pitchFamily="34" charset="0"/>
              <a:ea typeface="Heebo" pitchFamily="34" charset="-122"/>
              <a:cs typeface="Heebo"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Zone de texte 1"/>
          <p:cNvSpPr txBox="1"/>
          <p:nvPr/>
        </p:nvSpPr>
        <p:spPr>
          <a:xfrm>
            <a:off x="551180" y="292735"/>
            <a:ext cx="10046335" cy="802640"/>
          </a:xfrm>
          <a:prstGeom prst="rect">
            <a:avLst/>
          </a:prstGeom>
          <a:noFill/>
        </p:spPr>
        <p:txBody>
          <a:bodyPr wrap="square" rtlCol="0" anchor="t">
            <a:spAutoFit/>
          </a:bodyPr>
          <a:p>
            <a:pPr marL="0" indent="0">
              <a:lnSpc>
                <a:spcPts val="5550"/>
              </a:lnSpc>
              <a:buNone/>
            </a:pPr>
            <a:r>
              <a:rPr lang="en-US" sz="4450" dirty="0">
                <a:solidFill>
                  <a:srgbClr val="00B0F0"/>
                </a:solidFill>
                <a:latin typeface="Crimson Pro Semi Bold" pitchFamily="34" charset="0"/>
                <a:ea typeface="Crimson Pro Semi Bold" pitchFamily="34" charset="-122"/>
                <a:cs typeface="Crimson Pro Semi Bold" pitchFamily="34" charset="-120"/>
                <a:sym typeface="+mn-ea"/>
              </a:rPr>
              <a:t>Mesures de Couverture de Tests</a:t>
            </a:r>
            <a:endParaRPr lang="en-US" altLang="en-US" sz="4450" dirty="0">
              <a:solidFill>
                <a:srgbClr val="00B0F0"/>
              </a:solidFill>
              <a:latin typeface="Crimson Pro Semi Bold" pitchFamily="34" charset="0"/>
              <a:ea typeface="Crimson Pro Semi Bold" pitchFamily="34" charset="-122"/>
              <a:cs typeface="Crimson Pro Semi Bold" pitchFamily="34" charset="-120"/>
              <a:sym typeface="+mn-ea"/>
            </a:endParaRPr>
          </a:p>
        </p:txBody>
      </p:sp>
      <p:sp>
        <p:nvSpPr>
          <p:cNvPr id="3" name="Text 1"/>
          <p:cNvSpPr/>
          <p:nvPr/>
        </p:nvSpPr>
        <p:spPr>
          <a:xfrm>
            <a:off x="641390" y="1542891"/>
            <a:ext cx="2992636" cy="354330"/>
          </a:xfrm>
          <a:prstGeom prst="rect">
            <a:avLst/>
          </a:prstGeom>
          <a:noFill/>
        </p:spPr>
        <p:txBody>
          <a:bodyPr wrap="none" lIns="0" tIns="0" rIns="0" bIns="0" rtlCol="0" anchor="t"/>
          <a:p>
            <a:pPr marL="0" indent="0">
              <a:lnSpc>
                <a:spcPts val="2750"/>
              </a:lnSpc>
              <a:buNone/>
            </a:pPr>
            <a:r>
              <a:rPr lang="en-US" sz="2200" b="1" dirty="0">
                <a:solidFill>
                  <a:schemeClr val="accent1"/>
                </a:solidFill>
                <a:latin typeface="Crimson Pro Semi Bold" pitchFamily="34" charset="0"/>
                <a:ea typeface="Crimson Pro Semi Bold" pitchFamily="34" charset="-122"/>
                <a:cs typeface="Crimson Pro Semi Bold" pitchFamily="34" charset="-120"/>
              </a:rPr>
              <a:t>Nombre de tests unitaires</a:t>
            </a:r>
            <a:endParaRPr lang="en-US" sz="2200" b="1" dirty="0">
              <a:solidFill>
                <a:schemeClr val="accent1"/>
              </a:solidFill>
              <a:latin typeface="Crimson Pro Semi Bold" pitchFamily="34" charset="0"/>
              <a:ea typeface="Crimson Pro Semi Bold" pitchFamily="34" charset="-122"/>
              <a:cs typeface="Crimson Pro Semi Bold" pitchFamily="34" charset="-120"/>
            </a:endParaRPr>
          </a:p>
        </p:txBody>
      </p:sp>
      <p:sp>
        <p:nvSpPr>
          <p:cNvPr id="4" name="Text 2"/>
          <p:cNvSpPr/>
          <p:nvPr/>
        </p:nvSpPr>
        <p:spPr>
          <a:xfrm>
            <a:off x="641390" y="2124035"/>
            <a:ext cx="6244709" cy="362903"/>
          </a:xfrm>
          <a:prstGeom prst="rect">
            <a:avLst/>
          </a:prstGeom>
          <a:noFill/>
        </p:spPr>
        <p:txBody>
          <a:bodyPr wrap="none" lIns="0" tIns="0" rIns="0" bIns="0" rtlCol="0" anchor="t"/>
          <a:p>
            <a:pPr marL="0" indent="0">
              <a:lnSpc>
                <a:spcPts val="2850"/>
              </a:lnSpc>
              <a:buNone/>
            </a:pPr>
            <a:r>
              <a:rPr lang="en-US" sz="1750" dirty="0">
                <a:solidFill>
                  <a:srgbClr val="4C4C4D"/>
                </a:solidFill>
                <a:latin typeface="Heebo" pitchFamily="34" charset="0"/>
                <a:ea typeface="Heebo" pitchFamily="34" charset="-122"/>
                <a:cs typeface="Heebo" pitchFamily="34" charset="-120"/>
              </a:rPr>
              <a:t>Indique le nombre total de tests unitaires écrits pour le code.</a:t>
            </a:r>
            <a:endParaRPr lang="en-US" sz="1750" dirty="0"/>
          </a:p>
        </p:txBody>
      </p:sp>
      <p:sp>
        <p:nvSpPr>
          <p:cNvPr id="5" name="Text 3"/>
          <p:cNvSpPr/>
          <p:nvPr/>
        </p:nvSpPr>
        <p:spPr>
          <a:xfrm>
            <a:off x="7447121" y="1542891"/>
            <a:ext cx="2835235" cy="354330"/>
          </a:xfrm>
          <a:prstGeom prst="rect">
            <a:avLst/>
          </a:prstGeom>
          <a:noFill/>
        </p:spPr>
        <p:txBody>
          <a:bodyPr wrap="none" lIns="0" tIns="0" rIns="0" bIns="0" rtlCol="0" anchor="t"/>
          <a:p>
            <a:pPr marL="0" indent="0">
              <a:lnSpc>
                <a:spcPts val="2750"/>
              </a:lnSpc>
              <a:buNone/>
            </a:pPr>
            <a:r>
              <a:rPr lang="en-US" sz="2200" b="1" dirty="0">
                <a:solidFill>
                  <a:schemeClr val="accent1"/>
                </a:solidFill>
                <a:latin typeface="Crimson Pro Semi Bold" pitchFamily="34" charset="0"/>
                <a:ea typeface="Crimson Pro Semi Bold" pitchFamily="34" charset="-122"/>
                <a:cs typeface="Crimson Pro Semi Bold" pitchFamily="34" charset="-120"/>
              </a:rPr>
              <a:t>Tests unitaires échoués</a:t>
            </a:r>
            <a:endParaRPr lang="en-US" sz="2200" b="1" dirty="0">
              <a:solidFill>
                <a:schemeClr val="accent1"/>
              </a:solidFill>
              <a:latin typeface="Crimson Pro Semi Bold" pitchFamily="34" charset="0"/>
              <a:ea typeface="Crimson Pro Semi Bold" pitchFamily="34" charset="-122"/>
              <a:cs typeface="Crimson Pro Semi Bold" pitchFamily="34" charset="-120"/>
            </a:endParaRPr>
          </a:p>
        </p:txBody>
      </p:sp>
      <p:sp>
        <p:nvSpPr>
          <p:cNvPr id="6" name="Text 4"/>
          <p:cNvSpPr/>
          <p:nvPr/>
        </p:nvSpPr>
        <p:spPr>
          <a:xfrm>
            <a:off x="7447121" y="2124035"/>
            <a:ext cx="6244709" cy="725805"/>
          </a:xfrm>
          <a:prstGeom prst="rect">
            <a:avLst/>
          </a:prstGeom>
          <a:noFill/>
        </p:spPr>
        <p:txBody>
          <a:bodyPr wrap="square" lIns="0" tIns="0" rIns="0" bIns="0" rtlCol="0" anchor="t"/>
          <a:p>
            <a:pPr marL="0" indent="0">
              <a:lnSpc>
                <a:spcPts val="2850"/>
              </a:lnSpc>
              <a:buNone/>
            </a:pPr>
            <a:r>
              <a:rPr lang="en-US" sz="1750" dirty="0">
                <a:solidFill>
                  <a:srgbClr val="4C4C4D"/>
                </a:solidFill>
                <a:latin typeface="Heebo" pitchFamily="34" charset="0"/>
                <a:ea typeface="Heebo" pitchFamily="34" charset="-122"/>
                <a:cs typeface="Heebo" pitchFamily="34" charset="-120"/>
              </a:rPr>
              <a:t>Indique le nombre de tests unitaires qui n'ont pas réussi à valider les conditions attendues.</a:t>
            </a:r>
            <a:endParaRPr lang="en-US" sz="1750" dirty="0"/>
          </a:p>
        </p:txBody>
      </p:sp>
      <p:sp>
        <p:nvSpPr>
          <p:cNvPr id="7" name="Text 1"/>
          <p:cNvSpPr/>
          <p:nvPr/>
        </p:nvSpPr>
        <p:spPr>
          <a:xfrm>
            <a:off x="641390" y="3416141"/>
            <a:ext cx="3477697" cy="354330"/>
          </a:xfrm>
          <a:prstGeom prst="rect">
            <a:avLst/>
          </a:prstGeom>
          <a:noFill/>
        </p:spPr>
        <p:txBody>
          <a:bodyPr wrap="none" lIns="0" tIns="0" rIns="0" bIns="0" rtlCol="0" anchor="t"/>
          <a:p>
            <a:pPr marL="0" indent="0">
              <a:lnSpc>
                <a:spcPts val="2750"/>
              </a:lnSpc>
              <a:buNone/>
            </a:pPr>
            <a:r>
              <a:rPr lang="en-US" sz="2200" b="1" dirty="0">
                <a:solidFill>
                  <a:schemeClr val="accent1"/>
                </a:solidFill>
                <a:latin typeface="Crimson Pro Semi Bold" pitchFamily="34" charset="0"/>
                <a:ea typeface="Crimson Pro Semi Bold" pitchFamily="34" charset="-122"/>
                <a:cs typeface="Crimson Pro Semi Bold" pitchFamily="34" charset="-120"/>
              </a:rPr>
              <a:t>Exceptions lors de l'exécution</a:t>
            </a:r>
            <a:endParaRPr lang="en-US" sz="2200" b="1" dirty="0">
              <a:solidFill>
                <a:schemeClr val="accent1"/>
              </a:solidFill>
              <a:latin typeface="Crimson Pro Semi Bold" pitchFamily="34" charset="0"/>
              <a:ea typeface="Crimson Pro Semi Bold" pitchFamily="34" charset="-122"/>
              <a:cs typeface="Crimson Pro Semi Bold" pitchFamily="34" charset="-120"/>
            </a:endParaRPr>
          </a:p>
        </p:txBody>
      </p:sp>
      <p:sp>
        <p:nvSpPr>
          <p:cNvPr id="8" name="Text 2"/>
          <p:cNvSpPr/>
          <p:nvPr/>
        </p:nvSpPr>
        <p:spPr>
          <a:xfrm>
            <a:off x="641390" y="3997285"/>
            <a:ext cx="6244709" cy="725805"/>
          </a:xfrm>
          <a:prstGeom prst="rect">
            <a:avLst/>
          </a:prstGeom>
          <a:noFill/>
        </p:spPr>
        <p:txBody>
          <a:bodyPr wrap="square" lIns="0" tIns="0" rIns="0" bIns="0" rtlCol="0" anchor="t"/>
          <a:p>
            <a:pPr marL="0" indent="0">
              <a:lnSpc>
                <a:spcPts val="2850"/>
              </a:lnSpc>
              <a:buNone/>
            </a:pPr>
            <a:r>
              <a:rPr lang="en-US" sz="1750" dirty="0">
                <a:solidFill>
                  <a:srgbClr val="4C4C4D"/>
                </a:solidFill>
                <a:latin typeface="Heebo" pitchFamily="34" charset="0"/>
                <a:ea typeface="Heebo" pitchFamily="34" charset="-122"/>
                <a:cs typeface="Heebo" pitchFamily="34" charset="-120"/>
              </a:rPr>
              <a:t>Indique le nombre de cas où des exceptions ont été levées lors de l'exécution des tests unitaires.</a:t>
            </a:r>
            <a:endParaRPr lang="en-US" sz="1750" dirty="0"/>
          </a:p>
        </p:txBody>
      </p:sp>
      <p:sp>
        <p:nvSpPr>
          <p:cNvPr id="9" name="Text 3"/>
          <p:cNvSpPr/>
          <p:nvPr/>
        </p:nvSpPr>
        <p:spPr>
          <a:xfrm>
            <a:off x="7447121" y="3416141"/>
            <a:ext cx="2835235" cy="354330"/>
          </a:xfrm>
          <a:prstGeom prst="rect">
            <a:avLst/>
          </a:prstGeom>
          <a:noFill/>
        </p:spPr>
        <p:txBody>
          <a:bodyPr wrap="none" lIns="0" tIns="0" rIns="0" bIns="0" rtlCol="0" anchor="t"/>
          <a:p>
            <a:pPr marL="0" indent="0">
              <a:lnSpc>
                <a:spcPts val="2750"/>
              </a:lnSpc>
              <a:buNone/>
            </a:pPr>
            <a:r>
              <a:rPr lang="en-US" sz="2200" b="1" dirty="0">
                <a:solidFill>
                  <a:schemeClr val="accent1"/>
                </a:solidFill>
                <a:latin typeface="Crimson Pro Semi Bold" pitchFamily="34" charset="0"/>
                <a:ea typeface="Crimson Pro Semi Bold" pitchFamily="34" charset="-122"/>
                <a:cs typeface="Crimson Pro Semi Bold" pitchFamily="34" charset="-120"/>
              </a:rPr>
              <a:t>Lignes non couvertes</a:t>
            </a:r>
            <a:endParaRPr lang="en-US" sz="2200" b="1" dirty="0">
              <a:solidFill>
                <a:schemeClr val="accent1"/>
              </a:solidFill>
              <a:latin typeface="Crimson Pro Semi Bold" pitchFamily="34" charset="0"/>
              <a:ea typeface="Crimson Pro Semi Bold" pitchFamily="34" charset="-122"/>
              <a:cs typeface="Crimson Pro Semi Bold" pitchFamily="34" charset="-120"/>
            </a:endParaRPr>
          </a:p>
        </p:txBody>
      </p:sp>
      <p:sp>
        <p:nvSpPr>
          <p:cNvPr id="10" name="Text 4"/>
          <p:cNvSpPr/>
          <p:nvPr/>
        </p:nvSpPr>
        <p:spPr>
          <a:xfrm>
            <a:off x="7447121" y="3997285"/>
            <a:ext cx="6244709" cy="725805"/>
          </a:xfrm>
          <a:prstGeom prst="rect">
            <a:avLst/>
          </a:prstGeom>
          <a:noFill/>
        </p:spPr>
        <p:txBody>
          <a:bodyPr wrap="square" lIns="0" tIns="0" rIns="0" bIns="0" rtlCol="0" anchor="t"/>
          <a:p>
            <a:pPr marL="0" indent="0">
              <a:lnSpc>
                <a:spcPts val="2850"/>
              </a:lnSpc>
              <a:buNone/>
            </a:pPr>
            <a:r>
              <a:rPr lang="en-US" sz="1750" dirty="0">
                <a:solidFill>
                  <a:srgbClr val="4C4C4D"/>
                </a:solidFill>
                <a:latin typeface="Heebo" pitchFamily="34" charset="0"/>
                <a:ea typeface="Heebo" pitchFamily="34" charset="-122"/>
                <a:cs typeface="Heebo" pitchFamily="34" charset="-120"/>
              </a:rPr>
              <a:t>Indique les lignes de code qui n'ont pas été exécutées par les tests unitaires, signalant des zones non testées.</a:t>
            </a:r>
            <a:endParaRPr lang="en-US" sz="1750" dirty="0"/>
          </a:p>
        </p:txBody>
      </p:sp>
      <p:sp>
        <p:nvSpPr>
          <p:cNvPr id="11" name="Text 1"/>
          <p:cNvSpPr/>
          <p:nvPr/>
        </p:nvSpPr>
        <p:spPr>
          <a:xfrm>
            <a:off x="631865" y="5289550"/>
            <a:ext cx="3002280" cy="354330"/>
          </a:xfrm>
          <a:prstGeom prst="rect">
            <a:avLst/>
          </a:prstGeom>
          <a:noFill/>
        </p:spPr>
        <p:txBody>
          <a:bodyPr wrap="none" lIns="0" tIns="0" rIns="0" bIns="0" rtlCol="0" anchor="t"/>
          <a:p>
            <a:pPr marL="0" indent="0">
              <a:lnSpc>
                <a:spcPts val="2750"/>
              </a:lnSpc>
              <a:buNone/>
            </a:pPr>
            <a:r>
              <a:rPr lang="en-US" sz="2200" b="1" dirty="0">
                <a:solidFill>
                  <a:schemeClr val="accent1"/>
                </a:solidFill>
                <a:latin typeface="Crimson Pro Semi Bold" pitchFamily="34" charset="0"/>
                <a:ea typeface="Crimson Pro Semi Bold" pitchFamily="34" charset="-122"/>
                <a:cs typeface="Crimson Pro Semi Bold" pitchFamily="34" charset="-120"/>
              </a:rPr>
              <a:t>Conditions non couvertes</a:t>
            </a:r>
            <a:endParaRPr lang="en-US" sz="2200" b="1" dirty="0">
              <a:solidFill>
                <a:schemeClr val="accent1"/>
              </a:solidFill>
              <a:latin typeface="Crimson Pro Semi Bold" pitchFamily="34" charset="0"/>
              <a:ea typeface="Crimson Pro Semi Bold" pitchFamily="34" charset="-122"/>
              <a:cs typeface="Crimson Pro Semi Bold" pitchFamily="34" charset="-120"/>
            </a:endParaRPr>
          </a:p>
        </p:txBody>
      </p:sp>
      <p:sp>
        <p:nvSpPr>
          <p:cNvPr id="12" name="Text 2"/>
          <p:cNvSpPr/>
          <p:nvPr/>
        </p:nvSpPr>
        <p:spPr>
          <a:xfrm>
            <a:off x="631865" y="5870694"/>
            <a:ext cx="6244709" cy="1088708"/>
          </a:xfrm>
          <a:prstGeom prst="rect">
            <a:avLst/>
          </a:prstGeom>
          <a:noFill/>
        </p:spPr>
        <p:txBody>
          <a:bodyPr wrap="square" lIns="0" tIns="0" rIns="0" bIns="0" rtlCol="0" anchor="t"/>
          <a:p>
            <a:pPr marL="0" indent="0">
              <a:lnSpc>
                <a:spcPts val="2850"/>
              </a:lnSpc>
              <a:buNone/>
            </a:pPr>
            <a:r>
              <a:rPr lang="en-US" sz="1750" dirty="0">
                <a:solidFill>
                  <a:srgbClr val="4C4C4D"/>
                </a:solidFill>
                <a:latin typeface="Heebo" pitchFamily="34" charset="0"/>
                <a:ea typeface="Heebo" pitchFamily="34" charset="-122"/>
                <a:cs typeface="Heebo" pitchFamily="34" charset="-120"/>
              </a:rPr>
              <a:t>Indique les conditions dans les instructions conditionnelles (if, switch) qui n'ont pas été évaluées à true ou à false par les tests.</a:t>
            </a:r>
            <a:endParaRPr lang="en-US" sz="1750" dirty="0"/>
          </a:p>
        </p:txBody>
      </p:sp>
      <p:sp>
        <p:nvSpPr>
          <p:cNvPr id="13" name="Text 3"/>
          <p:cNvSpPr/>
          <p:nvPr/>
        </p:nvSpPr>
        <p:spPr>
          <a:xfrm>
            <a:off x="7437596" y="5289550"/>
            <a:ext cx="2835235" cy="354330"/>
          </a:xfrm>
          <a:prstGeom prst="rect">
            <a:avLst/>
          </a:prstGeom>
          <a:noFill/>
        </p:spPr>
        <p:txBody>
          <a:bodyPr wrap="none" lIns="0" tIns="0" rIns="0" bIns="0" rtlCol="0" anchor="t"/>
          <a:p>
            <a:pPr marL="0" indent="0">
              <a:lnSpc>
                <a:spcPts val="2750"/>
              </a:lnSpc>
              <a:buNone/>
            </a:pPr>
            <a:r>
              <a:rPr lang="en-US" sz="2200" b="1" dirty="0">
                <a:solidFill>
                  <a:schemeClr val="accent1"/>
                </a:solidFill>
                <a:latin typeface="Crimson Pro Semi Bold" pitchFamily="34" charset="0"/>
                <a:ea typeface="Crimson Pro Semi Bold" pitchFamily="34" charset="-122"/>
                <a:cs typeface="Crimson Pro Semi Bold" pitchFamily="34" charset="-120"/>
              </a:rPr>
              <a:t>Couverture</a:t>
            </a:r>
            <a:endParaRPr lang="en-US" sz="2200" b="1" dirty="0">
              <a:solidFill>
                <a:schemeClr val="accent1"/>
              </a:solidFill>
              <a:latin typeface="Crimson Pro Semi Bold" pitchFamily="34" charset="0"/>
              <a:ea typeface="Crimson Pro Semi Bold" pitchFamily="34" charset="-122"/>
              <a:cs typeface="Crimson Pro Semi Bold" pitchFamily="34" charset="-120"/>
            </a:endParaRPr>
          </a:p>
        </p:txBody>
      </p:sp>
      <p:sp>
        <p:nvSpPr>
          <p:cNvPr id="14" name="Text 4"/>
          <p:cNvSpPr/>
          <p:nvPr/>
        </p:nvSpPr>
        <p:spPr>
          <a:xfrm>
            <a:off x="7437596" y="5870694"/>
            <a:ext cx="6244709" cy="1088708"/>
          </a:xfrm>
          <a:prstGeom prst="rect">
            <a:avLst/>
          </a:prstGeom>
          <a:noFill/>
        </p:spPr>
        <p:txBody>
          <a:bodyPr wrap="square" lIns="0" tIns="0" rIns="0" bIns="0" rtlCol="0" anchor="t"/>
          <a:p>
            <a:pPr marL="0" indent="0">
              <a:lnSpc>
                <a:spcPts val="2850"/>
              </a:lnSpc>
              <a:buNone/>
            </a:pPr>
            <a:r>
              <a:rPr lang="en-US" sz="1750" dirty="0">
                <a:solidFill>
                  <a:srgbClr val="4C4C4D"/>
                </a:solidFill>
                <a:latin typeface="Heebo" pitchFamily="34" charset="0"/>
                <a:ea typeface="Heebo" pitchFamily="34" charset="-122"/>
                <a:cs typeface="Heebo" pitchFamily="34" charset="-120"/>
              </a:rPr>
              <a:t>Le ratio entre les éléments du code couverts par les tests et le total des éléments du code. Il donne une vue d'ensemble de la couverture.</a:t>
            </a:r>
            <a:endParaRPr lang="en-US" sz="1750" dirty="0"/>
          </a:p>
        </p:txBody>
      </p:sp>
      <p:sp>
        <p:nvSpPr>
          <p:cNvPr id="15" name="Zone de texte 14"/>
          <p:cNvSpPr txBox="1"/>
          <p:nvPr/>
        </p:nvSpPr>
        <p:spPr>
          <a:xfrm>
            <a:off x="13381355" y="7809865"/>
            <a:ext cx="4876800" cy="368300"/>
          </a:xfrm>
          <a:prstGeom prst="rect">
            <a:avLst/>
          </a:prstGeom>
          <a:noFill/>
        </p:spPr>
        <p:txBody>
          <a:bodyPr wrap="square" rtlCol="0">
            <a:spAutoFit/>
          </a:bodyPr>
          <a:p>
            <a:endParaRPr lang="fr-FR" altLang="en-US"/>
          </a:p>
        </p:txBody>
      </p:sp>
      <p:cxnSp>
        <p:nvCxnSpPr>
          <p:cNvPr id="16" name="Connecteur droit 15"/>
          <p:cNvCxnSpPr/>
          <p:nvPr/>
        </p:nvCxnSpPr>
        <p:spPr>
          <a:xfrm>
            <a:off x="7181850" y="1444625"/>
            <a:ext cx="0" cy="605472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0"/>
          <p:cNvSpPr/>
          <p:nvPr/>
        </p:nvSpPr>
        <p:spPr>
          <a:xfrm>
            <a:off x="696635" y="497840"/>
            <a:ext cx="7478673" cy="708779"/>
          </a:xfrm>
          <a:prstGeom prst="rect">
            <a:avLst/>
          </a:prstGeom>
          <a:noFill/>
        </p:spPr>
        <p:txBody>
          <a:bodyPr wrap="none" lIns="0" tIns="0" rIns="0" bIns="0" rtlCol="0" anchor="t"/>
          <a:p>
            <a:pPr marL="0" indent="0">
              <a:lnSpc>
                <a:spcPts val="5550"/>
              </a:lnSpc>
              <a:buNone/>
            </a:pPr>
            <a:r>
              <a:rPr lang="en-US" sz="4450" dirty="0">
                <a:solidFill>
                  <a:srgbClr val="00B0F0"/>
                </a:solidFill>
                <a:latin typeface="Crimson Pro Semi Bold" pitchFamily="34" charset="0"/>
                <a:ea typeface="Crimson Pro Semi Bold" pitchFamily="34" charset="-122"/>
                <a:cs typeface="Crimson Pro Semi Bold" pitchFamily="34" charset="-120"/>
              </a:rPr>
              <a:t>Mesures de Complexité du Code</a:t>
            </a:r>
            <a:endParaRPr lang="en-US" sz="4450" dirty="0">
              <a:solidFill>
                <a:srgbClr val="00B0F0"/>
              </a:solidFill>
              <a:latin typeface="Crimson Pro Semi Bold" pitchFamily="34" charset="0"/>
              <a:ea typeface="Crimson Pro Semi Bold" pitchFamily="34" charset="-122"/>
              <a:cs typeface="Crimson Pro Semi Bold" pitchFamily="34" charset="-120"/>
            </a:endParaRPr>
          </a:p>
        </p:txBody>
      </p:sp>
      <p:pic>
        <p:nvPicPr>
          <p:cNvPr id="3" name="Image 0" descr="preencoded.png"/>
          <p:cNvPicPr>
            <a:picLocks noChangeAspect="1"/>
          </p:cNvPicPr>
          <p:nvPr/>
        </p:nvPicPr>
        <p:blipFill>
          <a:blip r:embed="rId1"/>
          <a:stretch>
            <a:fillRect/>
          </a:stretch>
        </p:blipFill>
        <p:spPr>
          <a:xfrm>
            <a:off x="4054515" y="1658342"/>
            <a:ext cx="1614011" cy="807958"/>
          </a:xfrm>
          <a:prstGeom prst="rect">
            <a:avLst/>
          </a:prstGeom>
        </p:spPr>
      </p:pic>
      <p:sp>
        <p:nvSpPr>
          <p:cNvPr id="4" name="Text 1"/>
          <p:cNvSpPr/>
          <p:nvPr/>
        </p:nvSpPr>
        <p:spPr>
          <a:xfrm>
            <a:off x="4810800" y="1922661"/>
            <a:ext cx="101322" cy="453509"/>
          </a:xfrm>
          <a:prstGeom prst="rect">
            <a:avLst/>
          </a:prstGeom>
          <a:noFill/>
        </p:spPr>
        <p:txBody>
          <a:bodyPr wrap="none" lIns="0" tIns="0" rIns="0" bIns="0" rtlCol="0" anchor="t"/>
          <a:p>
            <a:pPr marL="0" indent="0" algn="ctr">
              <a:lnSpc>
                <a:spcPts val="35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1</a:t>
            </a:r>
            <a:endParaRPr lang="en-US" sz="2200" dirty="0"/>
          </a:p>
        </p:txBody>
      </p:sp>
      <p:sp>
        <p:nvSpPr>
          <p:cNvPr id="5" name="Text 2"/>
          <p:cNvSpPr/>
          <p:nvPr/>
        </p:nvSpPr>
        <p:spPr>
          <a:xfrm>
            <a:off x="5895340" y="1885156"/>
            <a:ext cx="2086808" cy="354330"/>
          </a:xfrm>
          <a:prstGeom prst="rect">
            <a:avLst/>
          </a:prstGeom>
          <a:noFill/>
        </p:spPr>
        <p:txBody>
          <a:bodyPr wrap="none" lIns="0" tIns="0" rIns="0" bIns="0" rtlCol="0" anchor="t"/>
          <a:p>
            <a:pPr marL="0" indent="0" algn="l">
              <a:lnSpc>
                <a:spcPts val="2750"/>
              </a:lnSpc>
              <a:buNone/>
            </a:pPr>
            <a:r>
              <a:rPr lang="en-US" sz="2200" dirty="0">
                <a:solidFill>
                  <a:schemeClr val="tx1"/>
                </a:solidFill>
                <a:latin typeface="Crimson Pro Semi Bold" pitchFamily="34" charset="0"/>
                <a:ea typeface="Crimson Pro Semi Bold" pitchFamily="34" charset="-122"/>
                <a:cs typeface="Crimson Pro Semi Bold" pitchFamily="34" charset="-120"/>
              </a:rPr>
              <a:t>Complexité totale</a:t>
            </a:r>
            <a:endParaRPr lang="en-US" sz="2200" dirty="0">
              <a:solidFill>
                <a:schemeClr val="tx1"/>
              </a:solidFill>
              <a:latin typeface="Crimson Pro Semi Bold" pitchFamily="34" charset="0"/>
              <a:ea typeface="Crimson Pro Semi Bold" pitchFamily="34" charset="-122"/>
              <a:cs typeface="Crimson Pro Semi Bold" pitchFamily="34" charset="-120"/>
            </a:endParaRPr>
          </a:p>
        </p:txBody>
      </p:sp>
      <p:sp>
        <p:nvSpPr>
          <p:cNvPr id="6" name="Shape 3"/>
          <p:cNvSpPr/>
          <p:nvPr/>
        </p:nvSpPr>
        <p:spPr>
          <a:xfrm>
            <a:off x="5725200" y="2479397"/>
            <a:ext cx="8861822" cy="15240"/>
          </a:xfrm>
          <a:prstGeom prst="roundRect">
            <a:avLst>
              <a:gd name="adj" fmla="val 223256"/>
            </a:avLst>
          </a:prstGeom>
          <a:solidFill>
            <a:srgbClr val="D8D4D4"/>
          </a:solidFill>
        </p:spPr>
      </p:sp>
      <p:pic>
        <p:nvPicPr>
          <p:cNvPr id="7" name="Image 1" descr="preencoded.png"/>
          <p:cNvPicPr>
            <a:picLocks noChangeAspect="1"/>
          </p:cNvPicPr>
          <p:nvPr/>
        </p:nvPicPr>
        <p:blipFill>
          <a:blip r:embed="rId2"/>
          <a:stretch>
            <a:fillRect/>
          </a:stretch>
        </p:blipFill>
        <p:spPr>
          <a:xfrm>
            <a:off x="3247509" y="2522974"/>
            <a:ext cx="3228022" cy="807958"/>
          </a:xfrm>
          <a:prstGeom prst="rect">
            <a:avLst/>
          </a:prstGeom>
        </p:spPr>
      </p:pic>
      <p:sp>
        <p:nvSpPr>
          <p:cNvPr id="8" name="Text 4"/>
          <p:cNvSpPr/>
          <p:nvPr/>
        </p:nvSpPr>
        <p:spPr>
          <a:xfrm>
            <a:off x="4791154" y="2700139"/>
            <a:ext cx="140613" cy="453509"/>
          </a:xfrm>
          <a:prstGeom prst="rect">
            <a:avLst/>
          </a:prstGeom>
          <a:noFill/>
        </p:spPr>
        <p:txBody>
          <a:bodyPr wrap="none" lIns="0" tIns="0" rIns="0" bIns="0" rtlCol="0" anchor="t"/>
          <a:p>
            <a:pPr marL="0" indent="0" algn="ctr">
              <a:lnSpc>
                <a:spcPts val="35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2</a:t>
            </a:r>
            <a:endParaRPr lang="en-US" sz="2200" dirty="0"/>
          </a:p>
        </p:txBody>
      </p:sp>
      <p:sp>
        <p:nvSpPr>
          <p:cNvPr id="9" name="Text 5"/>
          <p:cNvSpPr/>
          <p:nvPr/>
        </p:nvSpPr>
        <p:spPr>
          <a:xfrm>
            <a:off x="6702346" y="2749788"/>
            <a:ext cx="2904292" cy="354330"/>
          </a:xfrm>
          <a:prstGeom prst="rect">
            <a:avLst/>
          </a:prstGeom>
          <a:noFill/>
        </p:spPr>
        <p:txBody>
          <a:bodyPr wrap="none" lIns="0" tIns="0" rIns="0" bIns="0" rtlCol="0" anchor="t"/>
          <a:p>
            <a:pPr marL="0" indent="0" algn="l">
              <a:lnSpc>
                <a:spcPts val="2750"/>
              </a:lnSpc>
              <a:buNone/>
            </a:pPr>
            <a:r>
              <a:rPr lang="en-US" sz="2200" dirty="0">
                <a:solidFill>
                  <a:schemeClr val="tx1"/>
                </a:solidFill>
                <a:latin typeface="Crimson Pro Semi Bold" pitchFamily="34" charset="0"/>
                <a:ea typeface="Crimson Pro Semi Bold" pitchFamily="34" charset="-122"/>
                <a:cs typeface="Crimson Pro Semi Bold" pitchFamily="34" charset="-120"/>
              </a:rPr>
              <a:t>Complexité par méthode</a:t>
            </a:r>
            <a:endParaRPr lang="en-US" sz="2200" dirty="0">
              <a:solidFill>
                <a:schemeClr val="tx1"/>
              </a:solidFill>
              <a:latin typeface="Crimson Pro Semi Bold" pitchFamily="34" charset="0"/>
              <a:ea typeface="Crimson Pro Semi Bold" pitchFamily="34" charset="-122"/>
              <a:cs typeface="Crimson Pro Semi Bold" pitchFamily="34" charset="-120"/>
            </a:endParaRPr>
          </a:p>
        </p:txBody>
      </p:sp>
      <p:sp>
        <p:nvSpPr>
          <p:cNvPr id="10" name="Shape 6"/>
          <p:cNvSpPr/>
          <p:nvPr/>
        </p:nvSpPr>
        <p:spPr>
          <a:xfrm>
            <a:off x="6532205" y="3344029"/>
            <a:ext cx="8054816" cy="15240"/>
          </a:xfrm>
          <a:prstGeom prst="roundRect">
            <a:avLst>
              <a:gd name="adj" fmla="val 223256"/>
            </a:avLst>
          </a:prstGeom>
          <a:solidFill>
            <a:srgbClr val="D8D4D4"/>
          </a:solidFill>
        </p:spPr>
      </p:sp>
      <p:pic>
        <p:nvPicPr>
          <p:cNvPr id="11" name="Image 2" descr="preencoded.png"/>
          <p:cNvPicPr>
            <a:picLocks noChangeAspect="1"/>
          </p:cNvPicPr>
          <p:nvPr/>
        </p:nvPicPr>
        <p:blipFill>
          <a:blip r:embed="rId3"/>
          <a:stretch>
            <a:fillRect/>
          </a:stretch>
        </p:blipFill>
        <p:spPr>
          <a:xfrm>
            <a:off x="2440503" y="3387606"/>
            <a:ext cx="4842034" cy="807958"/>
          </a:xfrm>
          <a:prstGeom prst="rect">
            <a:avLst/>
          </a:prstGeom>
        </p:spPr>
      </p:pic>
      <p:sp>
        <p:nvSpPr>
          <p:cNvPr id="12" name="Text 7"/>
          <p:cNvSpPr/>
          <p:nvPr/>
        </p:nvSpPr>
        <p:spPr>
          <a:xfrm>
            <a:off x="4793298" y="3564771"/>
            <a:ext cx="136446" cy="453509"/>
          </a:xfrm>
          <a:prstGeom prst="rect">
            <a:avLst/>
          </a:prstGeom>
          <a:noFill/>
        </p:spPr>
        <p:txBody>
          <a:bodyPr wrap="none" lIns="0" tIns="0" rIns="0" bIns="0" rtlCol="0" anchor="t"/>
          <a:p>
            <a:pPr marL="0" indent="0" algn="ctr">
              <a:lnSpc>
                <a:spcPts val="35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3</a:t>
            </a:r>
            <a:endParaRPr lang="en-US" sz="2200" dirty="0"/>
          </a:p>
        </p:txBody>
      </p:sp>
      <p:sp>
        <p:nvSpPr>
          <p:cNvPr id="13" name="Text 8"/>
          <p:cNvSpPr/>
          <p:nvPr/>
        </p:nvSpPr>
        <p:spPr>
          <a:xfrm>
            <a:off x="7509351" y="3614420"/>
            <a:ext cx="2621161" cy="354330"/>
          </a:xfrm>
          <a:prstGeom prst="rect">
            <a:avLst/>
          </a:prstGeom>
          <a:noFill/>
        </p:spPr>
        <p:txBody>
          <a:bodyPr wrap="none" lIns="0" tIns="0" rIns="0" bIns="0" rtlCol="0" anchor="t"/>
          <a:p>
            <a:pPr marL="0" indent="0" algn="l">
              <a:lnSpc>
                <a:spcPts val="2750"/>
              </a:lnSpc>
              <a:buNone/>
            </a:pPr>
            <a:r>
              <a:rPr lang="en-US" sz="2200" dirty="0">
                <a:solidFill>
                  <a:schemeClr val="tx1"/>
                </a:solidFill>
                <a:latin typeface="Crimson Pro Semi Bold" pitchFamily="34" charset="0"/>
                <a:ea typeface="Crimson Pro Semi Bold" pitchFamily="34" charset="-122"/>
                <a:cs typeface="Crimson Pro Semi Bold" pitchFamily="34" charset="-120"/>
              </a:rPr>
              <a:t>Complexité par fichier</a:t>
            </a:r>
            <a:endParaRPr lang="en-US" sz="2200" dirty="0">
              <a:solidFill>
                <a:schemeClr val="tx1"/>
              </a:solidFill>
              <a:latin typeface="Crimson Pro Semi Bold" pitchFamily="34" charset="0"/>
              <a:ea typeface="Crimson Pro Semi Bold" pitchFamily="34" charset="-122"/>
              <a:cs typeface="Crimson Pro Semi Bold" pitchFamily="34" charset="-120"/>
            </a:endParaRPr>
          </a:p>
        </p:txBody>
      </p:sp>
      <p:sp>
        <p:nvSpPr>
          <p:cNvPr id="14" name="Shape 9"/>
          <p:cNvSpPr/>
          <p:nvPr/>
        </p:nvSpPr>
        <p:spPr>
          <a:xfrm>
            <a:off x="7339211" y="4208661"/>
            <a:ext cx="7247811" cy="15240"/>
          </a:xfrm>
          <a:prstGeom prst="roundRect">
            <a:avLst>
              <a:gd name="adj" fmla="val 223256"/>
            </a:avLst>
          </a:prstGeom>
          <a:solidFill>
            <a:srgbClr val="D8D4D4"/>
          </a:solidFill>
        </p:spPr>
      </p:sp>
      <p:pic>
        <p:nvPicPr>
          <p:cNvPr id="15" name="Image 3" descr="preencoded.png"/>
          <p:cNvPicPr>
            <a:picLocks noChangeAspect="1"/>
          </p:cNvPicPr>
          <p:nvPr/>
        </p:nvPicPr>
        <p:blipFill>
          <a:blip r:embed="rId4"/>
          <a:stretch>
            <a:fillRect/>
          </a:stretch>
        </p:blipFill>
        <p:spPr>
          <a:xfrm>
            <a:off x="1634014" y="4252238"/>
            <a:ext cx="6456164" cy="807958"/>
          </a:xfrm>
          <a:prstGeom prst="rect">
            <a:avLst/>
          </a:prstGeom>
        </p:spPr>
      </p:pic>
      <p:sp>
        <p:nvSpPr>
          <p:cNvPr id="16" name="Text 10"/>
          <p:cNvSpPr/>
          <p:nvPr/>
        </p:nvSpPr>
        <p:spPr>
          <a:xfrm>
            <a:off x="4786630" y="4429403"/>
            <a:ext cx="149543" cy="453509"/>
          </a:xfrm>
          <a:prstGeom prst="rect">
            <a:avLst/>
          </a:prstGeom>
          <a:noFill/>
        </p:spPr>
        <p:txBody>
          <a:bodyPr wrap="none" lIns="0" tIns="0" rIns="0" bIns="0" rtlCol="0" anchor="t"/>
          <a:p>
            <a:pPr marL="0" indent="0" algn="ctr">
              <a:lnSpc>
                <a:spcPts val="35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4</a:t>
            </a:r>
            <a:endParaRPr lang="en-US" sz="2200" dirty="0"/>
          </a:p>
        </p:txBody>
      </p:sp>
      <p:sp>
        <p:nvSpPr>
          <p:cNvPr id="17" name="Text 11"/>
          <p:cNvSpPr/>
          <p:nvPr/>
        </p:nvSpPr>
        <p:spPr>
          <a:xfrm>
            <a:off x="8316357" y="4479052"/>
            <a:ext cx="2547104" cy="354330"/>
          </a:xfrm>
          <a:prstGeom prst="rect">
            <a:avLst/>
          </a:prstGeom>
          <a:noFill/>
        </p:spPr>
        <p:txBody>
          <a:bodyPr wrap="none" lIns="0" tIns="0" rIns="0" bIns="0" rtlCol="0" anchor="t"/>
          <a:p>
            <a:pPr marL="0" indent="0" algn="l">
              <a:lnSpc>
                <a:spcPts val="2750"/>
              </a:lnSpc>
              <a:buNone/>
            </a:pPr>
            <a:r>
              <a:rPr lang="en-US" sz="2200" dirty="0">
                <a:solidFill>
                  <a:schemeClr val="tx1"/>
                </a:solidFill>
                <a:latin typeface="Crimson Pro Semi Bold" pitchFamily="34" charset="0"/>
                <a:ea typeface="Crimson Pro Semi Bold" pitchFamily="34" charset="-122"/>
                <a:cs typeface="Crimson Pro Semi Bold" pitchFamily="34" charset="-120"/>
              </a:rPr>
              <a:t>Complexité par classe</a:t>
            </a:r>
            <a:endParaRPr lang="en-US" sz="2200" dirty="0">
              <a:solidFill>
                <a:schemeClr val="tx1"/>
              </a:solidFill>
              <a:latin typeface="Crimson Pro Semi Bold" pitchFamily="34" charset="0"/>
              <a:ea typeface="Crimson Pro Semi Bold" pitchFamily="34" charset="-122"/>
              <a:cs typeface="Crimson Pro Semi Bold" pitchFamily="34" charset="-120"/>
            </a:endParaRPr>
          </a:p>
        </p:txBody>
      </p:sp>
      <p:sp>
        <p:nvSpPr>
          <p:cNvPr id="18" name="Zone de texte 17"/>
          <p:cNvSpPr txBox="1"/>
          <p:nvPr/>
        </p:nvSpPr>
        <p:spPr>
          <a:xfrm>
            <a:off x="836295" y="5793740"/>
            <a:ext cx="11402060" cy="1322070"/>
          </a:xfrm>
          <a:prstGeom prst="rect">
            <a:avLst/>
          </a:prstGeom>
        </p:spPr>
        <p:txBody>
          <a:bodyPr wrap="square">
            <a:spAutoFit/>
          </a:bodyPr>
          <a:p>
            <a:r>
              <a:rPr lang="en-US" altLang="zh-CN" sz="2000" b="1">
                <a:solidFill>
                  <a:srgbClr val="000000"/>
                </a:solidFill>
                <a:latin typeface="Calibri" panose="020F0502020204030204" charset="0"/>
                <a:ea typeface="Arial" panose="020B0604020202020204"/>
                <a:cs typeface="Calibri" panose="020F0502020204030204" charset="0"/>
              </a:rPr>
              <a:t>• Le calcul de la complexité d’une méthode se base sur la complexité cyclomatique. Elle est minimum de 1 (1 pour la méthode). Elle est incrémentée de 1 pour </a:t>
            </a:r>
            <a:endParaRPr lang="en-US" altLang="zh-CN" sz="2000" b="1">
              <a:solidFill>
                <a:srgbClr val="000000"/>
              </a:solidFill>
              <a:latin typeface="Calibri" panose="020F0502020204030204" charset="0"/>
              <a:ea typeface="Arial" panose="020B0604020202020204"/>
              <a:cs typeface="Calibri" panose="020F0502020204030204" charset="0"/>
            </a:endParaRPr>
          </a:p>
          <a:p>
            <a:r>
              <a:rPr lang="en-US" altLang="zh-CN" sz="2000" b="1">
                <a:solidFill>
                  <a:srgbClr val="000000"/>
                </a:solidFill>
                <a:latin typeface="Calibri" panose="020F0502020204030204" charset="0"/>
                <a:ea typeface="Arial" panose="020B0604020202020204"/>
                <a:cs typeface="Calibri" panose="020F0502020204030204" charset="0"/>
              </a:rPr>
              <a:t>chaque if, case, for, while, throw, catch, return (sauf s’il est en dernière instruction de la fonction), &amp;&amp;, ||, opérateur conditionnel ternaire</a:t>
            </a:r>
            <a:endParaRPr lang="en-US" altLang="zh-CN" sz="2000" b="1">
              <a:solidFill>
                <a:srgbClr val="000000"/>
              </a:solidFill>
              <a:latin typeface="Calibri" panose="020F0502020204030204" charset="0"/>
              <a:ea typeface="Arial" panose="020B0604020202020204"/>
              <a:cs typeface="Calibri" panose="020F0502020204030204" charset="0"/>
            </a:endParaRPr>
          </a:p>
        </p:txBody>
      </p:sp>
      <p:sp>
        <p:nvSpPr>
          <p:cNvPr id="19" name="Virage 18"/>
          <p:cNvSpPr/>
          <p:nvPr/>
        </p:nvSpPr>
        <p:spPr>
          <a:xfrm>
            <a:off x="177800" y="5881370"/>
            <a:ext cx="518795" cy="565785"/>
          </a:xfrm>
          <a:prstGeom prst="ben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16295" y="320318"/>
            <a:ext cx="6339721" cy="708779"/>
          </a:xfrm>
          <a:prstGeom prst="rect">
            <a:avLst/>
          </a:prstGeom>
          <a:noFill/>
        </p:spPr>
        <p:txBody>
          <a:bodyPr wrap="none" lIns="0" tIns="0" rIns="0" bIns="0" rtlCol="0" anchor="t"/>
          <a:lstStyle/>
          <a:p>
            <a:pPr marL="0" indent="0">
              <a:lnSpc>
                <a:spcPts val="5550"/>
              </a:lnSpc>
              <a:buNone/>
            </a:pPr>
            <a:r>
              <a:rPr lang="en-US" sz="4450" dirty="0">
                <a:solidFill>
                  <a:srgbClr val="00B0F0"/>
                </a:solidFill>
                <a:latin typeface="Crimson Pro Semi Bold" pitchFamily="34" charset="0"/>
                <a:ea typeface="Crimson Pro Semi Bold" pitchFamily="34" charset="-122"/>
                <a:cs typeface="Crimson Pro Semi Bold" pitchFamily="34" charset="-120"/>
              </a:rPr>
              <a:t>Architecture de SonarQube</a:t>
            </a:r>
            <a:endParaRPr lang="en-US" sz="4450" dirty="0">
              <a:solidFill>
                <a:srgbClr val="00B0F0"/>
              </a:solidFill>
              <a:latin typeface="Crimson Pro Semi Bold" pitchFamily="34" charset="0"/>
              <a:ea typeface="Crimson Pro Semi Bold" pitchFamily="34" charset="-122"/>
              <a:cs typeface="Crimson Pro Semi Bold" pitchFamily="34" charset="-120"/>
            </a:endParaRPr>
          </a:p>
        </p:txBody>
      </p:sp>
      <p:sp>
        <p:nvSpPr>
          <p:cNvPr id="3" name="Text 1"/>
          <p:cNvSpPr/>
          <p:nvPr/>
        </p:nvSpPr>
        <p:spPr>
          <a:xfrm>
            <a:off x="516295" y="1511618"/>
            <a:ext cx="2835235" cy="354330"/>
          </a:xfrm>
          <a:prstGeom prst="rect">
            <a:avLst/>
          </a:prstGeom>
          <a:noFill/>
        </p:spPr>
        <p:txBody>
          <a:bodyPr wrap="none" lIns="0" tIns="0" rIns="0" bIns="0" rtlCol="0" anchor="t"/>
          <a:lstStyle/>
          <a:p>
            <a:pPr marL="0" indent="0">
              <a:lnSpc>
                <a:spcPts val="2750"/>
              </a:lnSpc>
              <a:buNone/>
            </a:pPr>
            <a:r>
              <a:rPr lang="en-US" sz="2400" b="1" dirty="0">
                <a:solidFill>
                  <a:schemeClr val="accent1"/>
                </a:solidFill>
                <a:latin typeface="Crimson Pro Semi Bold" pitchFamily="34" charset="0"/>
                <a:ea typeface="Crimson Pro Semi Bold" pitchFamily="34" charset="-122"/>
                <a:cs typeface="Crimson Pro Semi Bold" pitchFamily="34" charset="-120"/>
              </a:rPr>
              <a:t>Exécuteur</a:t>
            </a:r>
            <a:endParaRPr lang="en-US" sz="2400" b="1" dirty="0">
              <a:solidFill>
                <a:schemeClr val="accent1"/>
              </a:solidFill>
              <a:latin typeface="Crimson Pro Semi Bold" pitchFamily="34" charset="0"/>
              <a:ea typeface="Crimson Pro Semi Bold" pitchFamily="34" charset="-122"/>
              <a:cs typeface="Crimson Pro Semi Bold" pitchFamily="34" charset="-120"/>
            </a:endParaRPr>
          </a:p>
        </p:txBody>
      </p:sp>
      <p:sp>
        <p:nvSpPr>
          <p:cNvPr id="4" name="Text 2"/>
          <p:cNvSpPr/>
          <p:nvPr/>
        </p:nvSpPr>
        <p:spPr>
          <a:xfrm>
            <a:off x="516295" y="2092762"/>
            <a:ext cx="3978116" cy="1814513"/>
          </a:xfrm>
          <a:prstGeom prst="rect">
            <a:avLst/>
          </a:prstGeom>
          <a:noFill/>
        </p:spPr>
        <p:txBody>
          <a:bodyPr wrap="square" lIns="0" tIns="0" rIns="0" bIns="0" rtlCol="0" anchor="t"/>
          <a:lstStyle/>
          <a:p>
            <a:pPr marL="0" indent="0">
              <a:lnSpc>
                <a:spcPts val="2850"/>
              </a:lnSpc>
              <a:buNone/>
            </a:pPr>
            <a:r>
              <a:rPr lang="en-US" sz="1750" dirty="0">
                <a:solidFill>
                  <a:schemeClr val="tx1"/>
                </a:solidFill>
                <a:latin typeface="Heebo" pitchFamily="34" charset="0"/>
                <a:ea typeface="Heebo" pitchFamily="34" charset="-122"/>
                <a:cs typeface="Heebo" pitchFamily="34" charset="-120"/>
              </a:rPr>
              <a:t>L'exécuteur est responsable de l'exécution des analyses de code et de l'agrégation des résultats. Il utilise des plugins spécifiques au langage pour analyser le code source</a:t>
            </a:r>
            <a:r>
              <a:rPr lang="en-US" sz="1750" dirty="0">
                <a:solidFill>
                  <a:srgbClr val="4C4C4D"/>
                </a:solidFill>
                <a:latin typeface="Heebo" pitchFamily="34" charset="0"/>
                <a:ea typeface="Heebo" pitchFamily="34" charset="-122"/>
                <a:cs typeface="Heebo" pitchFamily="34" charset="-120"/>
              </a:rPr>
              <a:t>.</a:t>
            </a:r>
            <a:endParaRPr lang="en-US" sz="1750" dirty="0"/>
          </a:p>
        </p:txBody>
      </p:sp>
      <p:sp>
        <p:nvSpPr>
          <p:cNvPr id="5" name="Text 3"/>
          <p:cNvSpPr/>
          <p:nvPr/>
        </p:nvSpPr>
        <p:spPr>
          <a:xfrm>
            <a:off x="5055433" y="1511618"/>
            <a:ext cx="2835235" cy="354330"/>
          </a:xfrm>
          <a:prstGeom prst="rect">
            <a:avLst/>
          </a:prstGeom>
          <a:noFill/>
        </p:spPr>
        <p:txBody>
          <a:bodyPr wrap="none" lIns="0" tIns="0" rIns="0" bIns="0" rtlCol="0" anchor="t"/>
          <a:lstStyle/>
          <a:p>
            <a:pPr marL="0" indent="0">
              <a:lnSpc>
                <a:spcPts val="2750"/>
              </a:lnSpc>
              <a:buNone/>
            </a:pPr>
            <a:r>
              <a:rPr lang="en-US" sz="2200" b="1" dirty="0">
                <a:solidFill>
                  <a:srgbClr val="0070C0"/>
                </a:solidFill>
                <a:latin typeface="Crimson Pro Semi Bold" pitchFamily="34" charset="0"/>
                <a:ea typeface="Crimson Pro Semi Bold" pitchFamily="34" charset="-122"/>
                <a:cs typeface="Crimson Pro Semi Bold" pitchFamily="34" charset="-120"/>
              </a:rPr>
              <a:t>Base de Données</a:t>
            </a:r>
            <a:endParaRPr lang="en-US" sz="2200" b="1" dirty="0">
              <a:solidFill>
                <a:srgbClr val="0070C0"/>
              </a:solidFill>
              <a:latin typeface="Crimson Pro Semi Bold" pitchFamily="34" charset="0"/>
              <a:ea typeface="Crimson Pro Semi Bold" pitchFamily="34" charset="-122"/>
              <a:cs typeface="Crimson Pro Semi Bold" pitchFamily="34" charset="-120"/>
            </a:endParaRPr>
          </a:p>
        </p:txBody>
      </p:sp>
      <p:sp>
        <p:nvSpPr>
          <p:cNvPr id="6" name="Text 4"/>
          <p:cNvSpPr/>
          <p:nvPr/>
        </p:nvSpPr>
        <p:spPr>
          <a:xfrm>
            <a:off x="5055433" y="2092762"/>
            <a:ext cx="3978116" cy="1814513"/>
          </a:xfrm>
          <a:prstGeom prst="rect">
            <a:avLst/>
          </a:prstGeom>
          <a:noFill/>
        </p:spPr>
        <p:txBody>
          <a:bodyPr wrap="square" lIns="0" tIns="0" rIns="0" bIns="0" rtlCol="0" anchor="t"/>
          <a:lstStyle/>
          <a:p>
            <a:pPr marL="0" indent="0">
              <a:lnSpc>
                <a:spcPts val="2850"/>
              </a:lnSpc>
              <a:buNone/>
            </a:pPr>
            <a:r>
              <a:rPr lang="en-US" sz="1750" dirty="0">
                <a:solidFill>
                  <a:schemeClr val="tx1"/>
                </a:solidFill>
                <a:latin typeface="Heebo" pitchFamily="34" charset="0"/>
                <a:ea typeface="Heebo" pitchFamily="34" charset="-122"/>
                <a:cs typeface="Heebo" pitchFamily="34" charset="-120"/>
              </a:rPr>
              <a:t>La base de données stocke toutes les informations relatives aux projets analysés par SonarQube, y compris les métriques, les violations de règles et l'historique des analyses.</a:t>
            </a:r>
            <a:endParaRPr lang="en-US" sz="1750" dirty="0">
              <a:solidFill>
                <a:schemeClr val="tx1"/>
              </a:solidFill>
              <a:latin typeface="Heebo" pitchFamily="34" charset="0"/>
              <a:ea typeface="Heebo" pitchFamily="34" charset="-122"/>
              <a:cs typeface="Heebo" pitchFamily="34" charset="-120"/>
            </a:endParaRPr>
          </a:p>
        </p:txBody>
      </p:sp>
      <p:sp>
        <p:nvSpPr>
          <p:cNvPr id="7" name="Text 5"/>
          <p:cNvSpPr/>
          <p:nvPr/>
        </p:nvSpPr>
        <p:spPr>
          <a:xfrm>
            <a:off x="9594572" y="1511618"/>
            <a:ext cx="2835235" cy="354330"/>
          </a:xfrm>
          <a:prstGeom prst="rect">
            <a:avLst/>
          </a:prstGeom>
          <a:noFill/>
        </p:spPr>
        <p:txBody>
          <a:bodyPr wrap="none" lIns="0" tIns="0" rIns="0" bIns="0" rtlCol="0" anchor="t"/>
          <a:lstStyle/>
          <a:p>
            <a:pPr marL="0" indent="0">
              <a:lnSpc>
                <a:spcPts val="2750"/>
              </a:lnSpc>
              <a:buNone/>
            </a:pPr>
            <a:r>
              <a:rPr lang="en-US" sz="2200" b="1" dirty="0">
                <a:solidFill>
                  <a:srgbClr val="0070C0"/>
                </a:solidFill>
                <a:latin typeface="Crimson Pro Semi Bold" pitchFamily="34" charset="0"/>
                <a:ea typeface="Crimson Pro Semi Bold" pitchFamily="34" charset="-122"/>
                <a:cs typeface="Crimson Pro Semi Bold" pitchFamily="34" charset="-120"/>
              </a:rPr>
              <a:t>Serveur Web</a:t>
            </a:r>
            <a:endParaRPr lang="en-US" sz="2200" b="1" dirty="0">
              <a:solidFill>
                <a:srgbClr val="0070C0"/>
              </a:solidFill>
              <a:latin typeface="Crimson Pro Semi Bold" pitchFamily="34" charset="0"/>
              <a:ea typeface="Crimson Pro Semi Bold" pitchFamily="34" charset="-122"/>
              <a:cs typeface="Crimson Pro Semi Bold" pitchFamily="34" charset="-120"/>
            </a:endParaRPr>
          </a:p>
        </p:txBody>
      </p:sp>
      <p:sp>
        <p:nvSpPr>
          <p:cNvPr id="8" name="Text 6"/>
          <p:cNvSpPr/>
          <p:nvPr/>
        </p:nvSpPr>
        <p:spPr>
          <a:xfrm>
            <a:off x="9594572" y="2092762"/>
            <a:ext cx="3978116" cy="1451610"/>
          </a:xfrm>
          <a:prstGeom prst="rect">
            <a:avLst/>
          </a:prstGeom>
          <a:noFill/>
        </p:spPr>
        <p:txBody>
          <a:bodyPr wrap="square" lIns="0" tIns="0" rIns="0" bIns="0" rtlCol="0" anchor="t"/>
          <a:lstStyle/>
          <a:p>
            <a:pPr marL="0" indent="0">
              <a:lnSpc>
                <a:spcPts val="2850"/>
              </a:lnSpc>
              <a:buNone/>
            </a:pPr>
            <a:r>
              <a:rPr lang="en-US" sz="1750" dirty="0">
                <a:solidFill>
                  <a:schemeClr val="tx1"/>
                </a:solidFill>
                <a:latin typeface="Heebo" pitchFamily="34" charset="0"/>
                <a:ea typeface="Heebo" pitchFamily="34" charset="-122"/>
                <a:cs typeface="Heebo" pitchFamily="34" charset="-120"/>
              </a:rPr>
              <a:t>Le serveur web fournit une interface utilisateur pour visualiser les résultats des analyses, configurer SonarQube et gérer les projets.</a:t>
            </a:r>
            <a:endParaRPr lang="en-US" sz="1750" dirty="0">
              <a:solidFill>
                <a:schemeClr val="tx1"/>
              </a:solidFill>
              <a:latin typeface="Heebo" pitchFamily="34" charset="0"/>
              <a:ea typeface="Heebo" pitchFamily="34" charset="-122"/>
              <a:cs typeface="Heebo" pitchFamily="34" charset="-120"/>
            </a:endParaRPr>
          </a:p>
        </p:txBody>
      </p:sp>
      <p:pic>
        <p:nvPicPr>
          <p:cNvPr id="9" name="Image 8"/>
          <p:cNvPicPr>
            <a:picLocks noChangeAspect="1"/>
          </p:cNvPicPr>
          <p:nvPr/>
        </p:nvPicPr>
        <p:blipFill>
          <a:blip r:embed="rId1"/>
          <a:stretch>
            <a:fillRect/>
          </a:stretch>
        </p:blipFill>
        <p:spPr>
          <a:xfrm>
            <a:off x="0" y="4360545"/>
            <a:ext cx="13388340" cy="38690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09732" y="935831"/>
            <a:ext cx="7568089" cy="633651"/>
          </a:xfrm>
          <a:prstGeom prst="rect">
            <a:avLst/>
          </a:prstGeom>
          <a:noFill/>
        </p:spPr>
        <p:txBody>
          <a:bodyPr wrap="none" lIns="0" tIns="0" rIns="0" bIns="0" rtlCol="0" anchor="t"/>
          <a:lstStyle/>
          <a:p>
            <a:pPr marL="0" indent="0">
              <a:lnSpc>
                <a:spcPts val="4950"/>
              </a:lnSpc>
              <a:buNone/>
            </a:pPr>
            <a:r>
              <a:rPr lang="en-US" sz="3950" dirty="0">
                <a:solidFill>
                  <a:srgbClr val="00B0F0"/>
                </a:solidFill>
                <a:latin typeface="Crimson Pro Semi Bold" pitchFamily="34" charset="0"/>
                <a:ea typeface="Crimson Pro Semi Bold" pitchFamily="34" charset="-122"/>
                <a:cs typeface="Crimson Pro Semi Bold" pitchFamily="34" charset="-120"/>
              </a:rPr>
              <a:t>Types de Métriques avec SonarQube</a:t>
            </a:r>
            <a:endParaRPr lang="en-US" sz="3950" dirty="0">
              <a:solidFill>
                <a:srgbClr val="00B0F0"/>
              </a:solidFill>
              <a:latin typeface="Crimson Pro Semi Bold" pitchFamily="34" charset="0"/>
              <a:ea typeface="Crimson Pro Semi Bold" pitchFamily="34" charset="-122"/>
              <a:cs typeface="Crimson Pro Semi Bold" pitchFamily="34" charset="-120"/>
            </a:endParaRPr>
          </a:p>
        </p:txBody>
      </p:sp>
      <p:sp>
        <p:nvSpPr>
          <p:cNvPr id="4" name="Shape 1"/>
          <p:cNvSpPr/>
          <p:nvPr/>
        </p:nvSpPr>
        <p:spPr>
          <a:xfrm>
            <a:off x="709732" y="2101691"/>
            <a:ext cx="456248" cy="456248"/>
          </a:xfrm>
          <a:prstGeom prst="roundRect">
            <a:avLst>
              <a:gd name="adj" fmla="val 6668"/>
            </a:avLst>
          </a:prstGeom>
          <a:solidFill>
            <a:srgbClr val="F2EEEE"/>
          </a:solidFill>
        </p:spPr>
      </p:sp>
      <p:sp>
        <p:nvSpPr>
          <p:cNvPr id="5" name="Text 2"/>
          <p:cNvSpPr/>
          <p:nvPr/>
        </p:nvSpPr>
        <p:spPr>
          <a:xfrm>
            <a:off x="883444" y="2177653"/>
            <a:ext cx="108704" cy="304205"/>
          </a:xfrm>
          <a:prstGeom prst="rect">
            <a:avLst/>
          </a:prstGeom>
          <a:noFill/>
        </p:spPr>
        <p:txBody>
          <a:bodyPr wrap="none" lIns="0" tIns="0" rIns="0" bIns="0" rtlCol="0" anchor="t"/>
          <a:lstStyle/>
          <a:p>
            <a:pPr marL="0" indent="0" algn="ctr">
              <a:lnSpc>
                <a:spcPts val="2350"/>
              </a:lnSpc>
              <a:buNone/>
            </a:pPr>
            <a:r>
              <a:rPr lang="en-US" sz="2350" dirty="0">
                <a:solidFill>
                  <a:srgbClr val="4C4C4D"/>
                </a:solidFill>
                <a:latin typeface="Crimson Pro Semi Bold" pitchFamily="34" charset="0"/>
                <a:ea typeface="Crimson Pro Semi Bold" pitchFamily="34" charset="-122"/>
                <a:cs typeface="Crimson Pro Semi Bold" pitchFamily="34" charset="-120"/>
              </a:rPr>
              <a:t>1</a:t>
            </a:r>
            <a:endParaRPr lang="en-US" sz="2350" dirty="0"/>
          </a:p>
        </p:txBody>
      </p:sp>
      <p:sp>
        <p:nvSpPr>
          <p:cNvPr id="6" name="Text 3"/>
          <p:cNvSpPr/>
          <p:nvPr/>
        </p:nvSpPr>
        <p:spPr>
          <a:xfrm>
            <a:off x="1368743" y="2101691"/>
            <a:ext cx="2798207" cy="316825"/>
          </a:xfrm>
          <a:prstGeom prst="rect">
            <a:avLst/>
          </a:prstGeom>
          <a:noFill/>
        </p:spPr>
        <p:txBody>
          <a:bodyPr wrap="none" lIns="0" tIns="0" rIns="0" bIns="0" rtlCol="0" anchor="t"/>
          <a:lstStyle/>
          <a:p>
            <a:pPr marL="0" indent="0">
              <a:lnSpc>
                <a:spcPts val="2450"/>
              </a:lnSpc>
              <a:buNone/>
            </a:pPr>
            <a:r>
              <a:rPr lang="en-US" sz="1950" b="1" dirty="0">
                <a:solidFill>
                  <a:schemeClr val="accent1"/>
                </a:solidFill>
                <a:latin typeface="Crimson Pro Semi Bold" pitchFamily="34" charset="0"/>
                <a:ea typeface="Crimson Pro Semi Bold" pitchFamily="34" charset="-122"/>
                <a:cs typeface="Crimson Pro Semi Bold" pitchFamily="34" charset="-120"/>
              </a:rPr>
              <a:t>Densité des Commentaires</a:t>
            </a:r>
            <a:endParaRPr lang="en-US" sz="1950" b="1" dirty="0">
              <a:solidFill>
                <a:schemeClr val="accent1"/>
              </a:solidFill>
              <a:latin typeface="Crimson Pro Semi Bold" pitchFamily="34" charset="0"/>
              <a:ea typeface="Crimson Pro Semi Bold" pitchFamily="34" charset="-122"/>
              <a:cs typeface="Crimson Pro Semi Bold" pitchFamily="34" charset="-120"/>
            </a:endParaRPr>
          </a:p>
        </p:txBody>
      </p:sp>
      <p:sp>
        <p:nvSpPr>
          <p:cNvPr id="7" name="Text 4"/>
          <p:cNvSpPr/>
          <p:nvPr/>
        </p:nvSpPr>
        <p:spPr>
          <a:xfrm>
            <a:off x="1368743" y="2540079"/>
            <a:ext cx="3101935" cy="1297305"/>
          </a:xfrm>
          <a:prstGeom prst="rect">
            <a:avLst/>
          </a:prstGeom>
          <a:noFill/>
        </p:spPr>
        <p:txBody>
          <a:bodyPr wrap="square" lIns="0" tIns="0" rIns="0" bIns="0" rtlCol="0" anchor="t"/>
          <a:lstStyle/>
          <a:p>
            <a:pPr marL="0" indent="0">
              <a:lnSpc>
                <a:spcPts val="2550"/>
              </a:lnSpc>
              <a:buNone/>
            </a:pPr>
            <a:r>
              <a:rPr lang="en-US" sz="1550" dirty="0">
                <a:solidFill>
                  <a:schemeClr val="tx1"/>
                </a:solidFill>
                <a:latin typeface="Heebo" pitchFamily="34" charset="0"/>
                <a:ea typeface="Heebo" pitchFamily="34" charset="-122"/>
                <a:cs typeface="Heebo" pitchFamily="34" charset="-120"/>
              </a:rPr>
              <a:t>Mesure la proportion de code commenté par rapport au code total, permettant d'identifier les zones à documenter davantage</a:t>
            </a:r>
            <a:r>
              <a:rPr lang="en-US" sz="1550" dirty="0">
                <a:solidFill>
                  <a:srgbClr val="4C4C4D"/>
                </a:solidFill>
                <a:latin typeface="Heebo" pitchFamily="34" charset="0"/>
                <a:ea typeface="Heebo" pitchFamily="34" charset="-122"/>
                <a:cs typeface="Heebo" pitchFamily="34" charset="-120"/>
              </a:rPr>
              <a:t>.</a:t>
            </a:r>
            <a:endParaRPr lang="en-US" sz="1550" dirty="0"/>
          </a:p>
        </p:txBody>
      </p:sp>
      <p:sp>
        <p:nvSpPr>
          <p:cNvPr id="8" name="Shape 5"/>
          <p:cNvSpPr/>
          <p:nvPr/>
        </p:nvSpPr>
        <p:spPr>
          <a:xfrm>
            <a:off x="4673441" y="2101691"/>
            <a:ext cx="456248" cy="456248"/>
          </a:xfrm>
          <a:prstGeom prst="roundRect">
            <a:avLst>
              <a:gd name="adj" fmla="val 6668"/>
            </a:avLst>
          </a:prstGeom>
          <a:solidFill>
            <a:srgbClr val="F2EEEE"/>
          </a:solidFill>
        </p:spPr>
      </p:sp>
      <p:sp>
        <p:nvSpPr>
          <p:cNvPr id="9" name="Text 6"/>
          <p:cNvSpPr/>
          <p:nvPr/>
        </p:nvSpPr>
        <p:spPr>
          <a:xfrm>
            <a:off x="4826079" y="2177653"/>
            <a:ext cx="150971" cy="304205"/>
          </a:xfrm>
          <a:prstGeom prst="rect">
            <a:avLst/>
          </a:prstGeom>
          <a:noFill/>
        </p:spPr>
        <p:txBody>
          <a:bodyPr wrap="none" lIns="0" tIns="0" rIns="0" bIns="0" rtlCol="0" anchor="t"/>
          <a:lstStyle/>
          <a:p>
            <a:pPr marL="0" indent="0" algn="ctr">
              <a:lnSpc>
                <a:spcPts val="2350"/>
              </a:lnSpc>
              <a:buNone/>
            </a:pPr>
            <a:r>
              <a:rPr lang="en-US" sz="2350" dirty="0">
                <a:solidFill>
                  <a:srgbClr val="4C4C4D"/>
                </a:solidFill>
                <a:latin typeface="Crimson Pro Semi Bold" pitchFamily="34" charset="0"/>
                <a:ea typeface="Crimson Pro Semi Bold" pitchFamily="34" charset="-122"/>
                <a:cs typeface="Crimson Pro Semi Bold" pitchFamily="34" charset="-120"/>
              </a:rPr>
              <a:t>2</a:t>
            </a:r>
            <a:endParaRPr lang="en-US" sz="2350" dirty="0"/>
          </a:p>
        </p:txBody>
      </p:sp>
      <p:sp>
        <p:nvSpPr>
          <p:cNvPr id="10" name="Text 7"/>
          <p:cNvSpPr/>
          <p:nvPr/>
        </p:nvSpPr>
        <p:spPr>
          <a:xfrm>
            <a:off x="5332452" y="2101691"/>
            <a:ext cx="3101935" cy="633651"/>
          </a:xfrm>
          <a:prstGeom prst="rect">
            <a:avLst/>
          </a:prstGeom>
          <a:noFill/>
        </p:spPr>
        <p:txBody>
          <a:bodyPr wrap="square" lIns="0" tIns="0" rIns="0" bIns="0" rtlCol="0" anchor="t"/>
          <a:lstStyle/>
          <a:p>
            <a:pPr marL="0" indent="0">
              <a:lnSpc>
                <a:spcPts val="2450"/>
              </a:lnSpc>
              <a:buNone/>
            </a:pPr>
            <a:r>
              <a:rPr lang="en-US" sz="1950" b="1" dirty="0">
                <a:solidFill>
                  <a:schemeClr val="accent1"/>
                </a:solidFill>
                <a:latin typeface="Crimson Pro Semi Bold" pitchFamily="34" charset="0"/>
                <a:ea typeface="Crimson Pro Semi Bold" pitchFamily="34" charset="-122"/>
                <a:cs typeface="Crimson Pro Semi Bold" pitchFamily="34" charset="-120"/>
              </a:rPr>
              <a:t>Taux de Couverture des Tests Unitaires</a:t>
            </a:r>
            <a:endParaRPr lang="en-US" sz="1950" b="1" dirty="0">
              <a:solidFill>
                <a:schemeClr val="accent1"/>
              </a:solidFill>
              <a:latin typeface="Crimson Pro Semi Bold" pitchFamily="34" charset="0"/>
              <a:ea typeface="Crimson Pro Semi Bold" pitchFamily="34" charset="-122"/>
              <a:cs typeface="Crimson Pro Semi Bold" pitchFamily="34" charset="-120"/>
            </a:endParaRPr>
          </a:p>
        </p:txBody>
      </p:sp>
      <p:sp>
        <p:nvSpPr>
          <p:cNvPr id="11" name="Text 8"/>
          <p:cNvSpPr/>
          <p:nvPr/>
        </p:nvSpPr>
        <p:spPr>
          <a:xfrm>
            <a:off x="5332452" y="2856905"/>
            <a:ext cx="3101935" cy="1621631"/>
          </a:xfrm>
          <a:prstGeom prst="rect">
            <a:avLst/>
          </a:prstGeom>
          <a:noFill/>
        </p:spPr>
        <p:txBody>
          <a:bodyPr wrap="square" lIns="0" tIns="0" rIns="0" bIns="0" rtlCol="0" anchor="t"/>
          <a:lstStyle/>
          <a:p>
            <a:pPr marL="0" indent="0">
              <a:lnSpc>
                <a:spcPts val="2550"/>
              </a:lnSpc>
              <a:buNone/>
            </a:pPr>
            <a:r>
              <a:rPr lang="en-US" sz="1550" dirty="0">
                <a:solidFill>
                  <a:srgbClr val="4C4C4D"/>
                </a:solidFill>
                <a:latin typeface="Heebo" pitchFamily="34" charset="0"/>
                <a:ea typeface="Heebo" pitchFamily="34" charset="-122"/>
                <a:cs typeface="Heebo" pitchFamily="34" charset="-120"/>
              </a:rPr>
              <a:t>I</a:t>
            </a:r>
            <a:r>
              <a:rPr lang="en-US" sz="1550" dirty="0">
                <a:solidFill>
                  <a:schemeClr val="tx1"/>
                </a:solidFill>
                <a:latin typeface="Heebo" pitchFamily="34" charset="0"/>
                <a:ea typeface="Heebo" pitchFamily="34" charset="-122"/>
                <a:cs typeface="Heebo" pitchFamily="34" charset="-120"/>
              </a:rPr>
              <a:t>ndique le pourcentage de code source couvert par les tests unitaires, un indicateur essentiel pour garantir la qualité et la fiabilité du code.</a:t>
            </a:r>
            <a:endParaRPr lang="en-US" sz="1550" dirty="0">
              <a:solidFill>
                <a:schemeClr val="tx1"/>
              </a:solidFill>
              <a:latin typeface="Heebo" pitchFamily="34" charset="0"/>
              <a:ea typeface="Heebo" pitchFamily="34" charset="-122"/>
              <a:cs typeface="Heebo" pitchFamily="34" charset="-120"/>
            </a:endParaRPr>
          </a:p>
        </p:txBody>
      </p:sp>
      <p:sp>
        <p:nvSpPr>
          <p:cNvPr id="12" name="Shape 9"/>
          <p:cNvSpPr/>
          <p:nvPr/>
        </p:nvSpPr>
        <p:spPr>
          <a:xfrm>
            <a:off x="709732" y="4909423"/>
            <a:ext cx="456248" cy="456248"/>
          </a:xfrm>
          <a:prstGeom prst="roundRect">
            <a:avLst>
              <a:gd name="adj" fmla="val 6668"/>
            </a:avLst>
          </a:prstGeom>
          <a:solidFill>
            <a:srgbClr val="F2EEEE"/>
          </a:solidFill>
        </p:spPr>
      </p:sp>
      <p:sp>
        <p:nvSpPr>
          <p:cNvPr id="13" name="Text 10"/>
          <p:cNvSpPr/>
          <p:nvPr/>
        </p:nvSpPr>
        <p:spPr>
          <a:xfrm>
            <a:off x="864632" y="4985385"/>
            <a:ext cx="146447" cy="304205"/>
          </a:xfrm>
          <a:prstGeom prst="rect">
            <a:avLst/>
          </a:prstGeom>
          <a:noFill/>
        </p:spPr>
        <p:txBody>
          <a:bodyPr wrap="none" lIns="0" tIns="0" rIns="0" bIns="0" rtlCol="0" anchor="t"/>
          <a:lstStyle/>
          <a:p>
            <a:pPr marL="0" indent="0" algn="ctr">
              <a:lnSpc>
                <a:spcPts val="2350"/>
              </a:lnSpc>
              <a:buNone/>
            </a:pPr>
            <a:r>
              <a:rPr lang="en-US" sz="2350" dirty="0">
                <a:solidFill>
                  <a:srgbClr val="4C4C4D"/>
                </a:solidFill>
                <a:latin typeface="Crimson Pro Semi Bold" pitchFamily="34" charset="0"/>
                <a:ea typeface="Crimson Pro Semi Bold" pitchFamily="34" charset="-122"/>
                <a:cs typeface="Crimson Pro Semi Bold" pitchFamily="34" charset="-120"/>
              </a:rPr>
              <a:t>3</a:t>
            </a:r>
            <a:endParaRPr lang="en-US" sz="2350" dirty="0"/>
          </a:p>
        </p:txBody>
      </p:sp>
      <p:sp>
        <p:nvSpPr>
          <p:cNvPr id="14" name="Text 11"/>
          <p:cNvSpPr/>
          <p:nvPr/>
        </p:nvSpPr>
        <p:spPr>
          <a:xfrm>
            <a:off x="1368743" y="4909423"/>
            <a:ext cx="3101935" cy="633651"/>
          </a:xfrm>
          <a:prstGeom prst="rect">
            <a:avLst/>
          </a:prstGeom>
          <a:noFill/>
        </p:spPr>
        <p:txBody>
          <a:bodyPr wrap="square" lIns="0" tIns="0" rIns="0" bIns="0" rtlCol="0" anchor="t"/>
          <a:lstStyle/>
          <a:p>
            <a:pPr marL="0" indent="0">
              <a:lnSpc>
                <a:spcPts val="2450"/>
              </a:lnSpc>
              <a:buNone/>
            </a:pPr>
            <a:r>
              <a:rPr lang="en-US" sz="1950" b="1" dirty="0">
                <a:solidFill>
                  <a:schemeClr val="accent1"/>
                </a:solidFill>
                <a:latin typeface="Crimson Pro Semi Bold" pitchFamily="34" charset="0"/>
                <a:ea typeface="Crimson Pro Semi Bold" pitchFamily="34" charset="-122"/>
                <a:cs typeface="Crimson Pro Semi Bold" pitchFamily="34" charset="-120"/>
              </a:rPr>
              <a:t>Détection de Bogues Potentiels</a:t>
            </a:r>
            <a:endParaRPr lang="en-US" sz="1950" b="1" dirty="0">
              <a:solidFill>
                <a:schemeClr val="accent1"/>
              </a:solidFill>
              <a:latin typeface="Crimson Pro Semi Bold" pitchFamily="34" charset="0"/>
              <a:ea typeface="Crimson Pro Semi Bold" pitchFamily="34" charset="-122"/>
              <a:cs typeface="Crimson Pro Semi Bold" pitchFamily="34" charset="-120"/>
            </a:endParaRPr>
          </a:p>
        </p:txBody>
      </p:sp>
      <p:sp>
        <p:nvSpPr>
          <p:cNvPr id="15" name="Text 12"/>
          <p:cNvSpPr/>
          <p:nvPr/>
        </p:nvSpPr>
        <p:spPr>
          <a:xfrm>
            <a:off x="1368743" y="5664637"/>
            <a:ext cx="3101935" cy="1621631"/>
          </a:xfrm>
          <a:prstGeom prst="rect">
            <a:avLst/>
          </a:prstGeom>
          <a:noFill/>
        </p:spPr>
        <p:txBody>
          <a:bodyPr wrap="square" lIns="0" tIns="0" rIns="0" bIns="0" rtlCol="0" anchor="t"/>
          <a:lstStyle/>
          <a:p>
            <a:pPr marL="0" indent="0">
              <a:lnSpc>
                <a:spcPts val="2550"/>
              </a:lnSpc>
              <a:buNone/>
            </a:pPr>
            <a:r>
              <a:rPr lang="en-US" sz="1550" dirty="0">
                <a:solidFill>
                  <a:schemeClr val="tx1"/>
                </a:solidFill>
                <a:latin typeface="Heebo" pitchFamily="34" charset="0"/>
                <a:ea typeface="Heebo" pitchFamily="34" charset="-122"/>
                <a:cs typeface="Heebo" pitchFamily="34" charset="-120"/>
              </a:rPr>
              <a:t>Analyse le code pour identifier les bogues potentiels, tels que les erreurs de logique, les problèmes de sécurité et les erreurs de gestion de la mémoire.</a:t>
            </a:r>
            <a:endParaRPr lang="en-US" sz="1550" dirty="0">
              <a:solidFill>
                <a:schemeClr val="tx1"/>
              </a:solidFill>
              <a:latin typeface="Heebo" pitchFamily="34" charset="0"/>
              <a:ea typeface="Heebo" pitchFamily="34" charset="-122"/>
              <a:cs typeface="Heebo" pitchFamily="34" charset="-120"/>
            </a:endParaRPr>
          </a:p>
        </p:txBody>
      </p:sp>
      <p:sp>
        <p:nvSpPr>
          <p:cNvPr id="16" name="Shape 13"/>
          <p:cNvSpPr/>
          <p:nvPr/>
        </p:nvSpPr>
        <p:spPr>
          <a:xfrm>
            <a:off x="4673441" y="4909423"/>
            <a:ext cx="456248" cy="456248"/>
          </a:xfrm>
          <a:prstGeom prst="roundRect">
            <a:avLst>
              <a:gd name="adj" fmla="val 6668"/>
            </a:avLst>
          </a:prstGeom>
          <a:solidFill>
            <a:srgbClr val="F2EEEE"/>
          </a:solidFill>
        </p:spPr>
      </p:sp>
      <p:sp>
        <p:nvSpPr>
          <p:cNvPr id="17" name="Text 14"/>
          <p:cNvSpPr/>
          <p:nvPr/>
        </p:nvSpPr>
        <p:spPr>
          <a:xfrm>
            <a:off x="4821317" y="4985385"/>
            <a:ext cx="160377" cy="304205"/>
          </a:xfrm>
          <a:prstGeom prst="rect">
            <a:avLst/>
          </a:prstGeom>
          <a:noFill/>
        </p:spPr>
        <p:txBody>
          <a:bodyPr wrap="none" lIns="0" tIns="0" rIns="0" bIns="0" rtlCol="0" anchor="t"/>
          <a:lstStyle/>
          <a:p>
            <a:pPr marL="0" indent="0" algn="ctr">
              <a:lnSpc>
                <a:spcPts val="2350"/>
              </a:lnSpc>
              <a:buNone/>
            </a:pPr>
            <a:r>
              <a:rPr lang="en-US" sz="2350" dirty="0">
                <a:solidFill>
                  <a:srgbClr val="4C4C4D"/>
                </a:solidFill>
                <a:latin typeface="Crimson Pro Semi Bold" pitchFamily="34" charset="0"/>
                <a:ea typeface="Crimson Pro Semi Bold" pitchFamily="34" charset="-122"/>
                <a:cs typeface="Crimson Pro Semi Bold" pitchFamily="34" charset="-120"/>
              </a:rPr>
              <a:t>4</a:t>
            </a:r>
            <a:endParaRPr lang="en-US" sz="2350" dirty="0"/>
          </a:p>
        </p:txBody>
      </p:sp>
      <p:sp>
        <p:nvSpPr>
          <p:cNvPr id="18" name="Text 15"/>
          <p:cNvSpPr/>
          <p:nvPr/>
        </p:nvSpPr>
        <p:spPr>
          <a:xfrm>
            <a:off x="5332452" y="4909423"/>
            <a:ext cx="2534960" cy="316825"/>
          </a:xfrm>
          <a:prstGeom prst="rect">
            <a:avLst/>
          </a:prstGeom>
          <a:noFill/>
        </p:spPr>
        <p:txBody>
          <a:bodyPr wrap="none" lIns="0" tIns="0" rIns="0" bIns="0" rtlCol="0" anchor="t"/>
          <a:lstStyle/>
          <a:p>
            <a:pPr marL="0" indent="0">
              <a:lnSpc>
                <a:spcPts val="2450"/>
              </a:lnSpc>
              <a:buNone/>
            </a:pPr>
            <a:r>
              <a:rPr lang="en-US" sz="1950" b="1" dirty="0">
                <a:solidFill>
                  <a:schemeClr val="accent1"/>
                </a:solidFill>
                <a:latin typeface="Crimson Pro Semi Bold" pitchFamily="34" charset="0"/>
                <a:ea typeface="Crimson Pro Semi Bold" pitchFamily="34" charset="-122"/>
                <a:cs typeface="Crimson Pro Semi Bold" pitchFamily="34" charset="-120"/>
              </a:rPr>
              <a:t>Dette Technique</a:t>
            </a:r>
            <a:endParaRPr lang="en-US" sz="1950" b="1" dirty="0">
              <a:solidFill>
                <a:schemeClr val="accent1"/>
              </a:solidFill>
              <a:latin typeface="Crimson Pro Semi Bold" pitchFamily="34" charset="0"/>
              <a:ea typeface="Crimson Pro Semi Bold" pitchFamily="34" charset="-122"/>
              <a:cs typeface="Crimson Pro Semi Bold" pitchFamily="34" charset="-120"/>
            </a:endParaRPr>
          </a:p>
        </p:txBody>
      </p:sp>
      <p:sp>
        <p:nvSpPr>
          <p:cNvPr id="19" name="Text 16"/>
          <p:cNvSpPr/>
          <p:nvPr/>
        </p:nvSpPr>
        <p:spPr>
          <a:xfrm>
            <a:off x="5255617" y="5656421"/>
            <a:ext cx="3101935" cy="1945958"/>
          </a:xfrm>
          <a:prstGeom prst="rect">
            <a:avLst/>
          </a:prstGeom>
          <a:noFill/>
        </p:spPr>
        <p:txBody>
          <a:bodyPr wrap="square" lIns="0" tIns="0" rIns="0" bIns="0" rtlCol="0" anchor="t"/>
          <a:lstStyle/>
          <a:p>
            <a:pPr marL="0" indent="0">
              <a:lnSpc>
                <a:spcPts val="2550"/>
              </a:lnSpc>
              <a:buNone/>
            </a:pPr>
            <a:r>
              <a:rPr lang="en-US" sz="1550" dirty="0">
                <a:solidFill>
                  <a:schemeClr val="tx1"/>
                </a:solidFill>
                <a:latin typeface="Heebo" pitchFamily="34" charset="0"/>
                <a:ea typeface="Heebo" pitchFamily="34" charset="-122"/>
                <a:cs typeface="Heebo" pitchFamily="34" charset="-120"/>
              </a:rPr>
              <a:t>Estime le temps et les efforts nécessaires pour corriger tous les problèmes de qualité du code identifiés par SonarQube, permettant de prioriser les efforts de refactoring.</a:t>
            </a:r>
            <a:endParaRPr lang="en-US" sz="1550" dirty="0">
              <a:solidFill>
                <a:schemeClr val="tx1"/>
              </a:solidFill>
              <a:latin typeface="Heebo" pitchFamily="34" charset="0"/>
              <a:ea typeface="Heebo" pitchFamily="34" charset="-122"/>
              <a:cs typeface="Heebo" pitchFamily="34"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rganigramme : Processus 21"/>
          <p:cNvSpPr/>
          <p:nvPr/>
        </p:nvSpPr>
        <p:spPr>
          <a:xfrm>
            <a:off x="356235" y="2032000"/>
            <a:ext cx="13480415" cy="4692015"/>
          </a:xfrm>
          <a:prstGeom prst="flowChartProcess">
            <a:avLst/>
          </a:prstGeom>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2" name="Text 0"/>
          <p:cNvSpPr/>
          <p:nvPr/>
        </p:nvSpPr>
        <p:spPr>
          <a:xfrm>
            <a:off x="488355" y="450215"/>
            <a:ext cx="10916603" cy="708779"/>
          </a:xfrm>
          <a:prstGeom prst="rect">
            <a:avLst/>
          </a:prstGeom>
          <a:noFill/>
        </p:spPr>
        <p:txBody>
          <a:bodyPr wrap="none" lIns="0" tIns="0" rIns="0" bIns="0" rtlCol="0" anchor="t"/>
          <a:lstStyle/>
          <a:p>
            <a:pPr marL="0" indent="0">
              <a:lnSpc>
                <a:spcPts val="5550"/>
              </a:lnSpc>
              <a:buNone/>
            </a:pPr>
            <a:r>
              <a:rPr lang="en-US" sz="4450" dirty="0">
                <a:solidFill>
                  <a:srgbClr val="00B0F0"/>
                </a:solidFill>
                <a:latin typeface="Crimson Pro Semi Bold" pitchFamily="34" charset="0"/>
                <a:ea typeface="Crimson Pro Semi Bold" pitchFamily="34" charset="-122"/>
                <a:cs typeface="Crimson Pro Semi Bold" pitchFamily="34" charset="-120"/>
              </a:rPr>
              <a:t>Les Axes de la Qualité du Code avec SonarQube</a:t>
            </a:r>
            <a:endParaRPr lang="en-US" sz="4450" dirty="0">
              <a:solidFill>
                <a:srgbClr val="00B0F0"/>
              </a:solidFill>
              <a:latin typeface="Crimson Pro Semi Bold" pitchFamily="34" charset="0"/>
              <a:ea typeface="Crimson Pro Semi Bold" pitchFamily="34" charset="-122"/>
              <a:cs typeface="Crimson Pro Semi Bold" pitchFamily="34" charset="-120"/>
            </a:endParaRPr>
          </a:p>
        </p:txBody>
      </p:sp>
      <p:grpSp>
        <p:nvGrpSpPr>
          <p:cNvPr id="10" name="Grouper 9"/>
          <p:cNvGrpSpPr/>
          <p:nvPr/>
        </p:nvGrpSpPr>
        <p:grpSpPr>
          <a:xfrm>
            <a:off x="356870" y="2037080"/>
            <a:ext cx="13479780" cy="4992370"/>
            <a:chOff x="1250" y="4168"/>
            <a:chExt cx="20540" cy="5296"/>
          </a:xfrm>
          <a:solidFill>
            <a:schemeClr val="accent5">
              <a:lumMod val="20000"/>
              <a:lumOff val="80000"/>
            </a:schemeClr>
          </a:solidFill>
        </p:grpSpPr>
        <p:sp>
          <p:nvSpPr>
            <p:cNvPr id="3" name="Text 1"/>
            <p:cNvSpPr/>
            <p:nvPr/>
          </p:nvSpPr>
          <p:spPr>
            <a:xfrm>
              <a:off x="1250" y="4168"/>
              <a:ext cx="20540" cy="5296"/>
            </a:xfrm>
            <a:prstGeom prst="rect">
              <a:avLst/>
            </a:prstGeom>
            <a:grpFill/>
          </p:spPr>
          <p:txBody>
            <a:bodyPr wrap="none" lIns="0" tIns="0" rIns="0" bIns="0" rtlCol="0" anchor="t"/>
            <a:lstStyle/>
            <a:p>
              <a:pPr marL="0" indent="0" algn="l">
                <a:lnSpc>
                  <a:spcPts val="2850"/>
                </a:lnSpc>
                <a:buSzPct val="100000"/>
                <a:buNone/>
              </a:pPr>
              <a:r>
                <a:rPr lang="en-US" sz="1750" b="1" dirty="0">
                  <a:solidFill>
                    <a:schemeClr val="accent1"/>
                  </a:solidFill>
                  <a:latin typeface="Heebo" pitchFamily="34" charset="0"/>
                  <a:ea typeface="Heebo" pitchFamily="34" charset="-122"/>
                  <a:cs typeface="Heebo" pitchFamily="34" charset="-120"/>
                </a:rPr>
                <a:t>Architecture &amp; Design</a:t>
              </a:r>
              <a:r>
                <a:rPr lang="en-US" sz="1750" b="1" dirty="0">
                  <a:solidFill>
                    <a:srgbClr val="4C4C4D"/>
                  </a:solidFill>
                  <a:latin typeface="Heebo" pitchFamily="34" charset="0"/>
                  <a:ea typeface="Heebo" pitchFamily="34" charset="-122"/>
                  <a:cs typeface="Heebo" pitchFamily="34" charset="-120"/>
                </a:rPr>
                <a:t>:</a:t>
              </a:r>
              <a:r>
                <a:rPr lang="en-US" sz="1750" dirty="0">
                  <a:solidFill>
                    <a:srgbClr val="4C4C4D"/>
                  </a:solidFill>
                  <a:latin typeface="Heebo" pitchFamily="34" charset="0"/>
                  <a:ea typeface="Heebo" pitchFamily="34" charset="-122"/>
                  <a:cs typeface="Heebo" pitchFamily="34" charset="-120"/>
                </a:rPr>
                <a:t> </a:t>
              </a:r>
              <a:r>
                <a:rPr lang="en-US" sz="1750" dirty="0">
                  <a:solidFill>
                    <a:schemeClr val="tx1"/>
                  </a:solidFill>
                  <a:latin typeface="Heebo" pitchFamily="34" charset="0"/>
                  <a:ea typeface="Heebo" pitchFamily="34" charset="-122"/>
                  <a:cs typeface="Heebo" pitchFamily="34" charset="-120"/>
                </a:rPr>
                <a:t>Analyse la structure du code et les dépendances entre les modules</a:t>
              </a:r>
              <a:r>
                <a:rPr lang="fr-FR" altLang="en-US" sz="1750" dirty="0">
                  <a:solidFill>
                    <a:schemeClr val="tx1"/>
                  </a:solidFill>
                  <a:latin typeface="Heebo" pitchFamily="34" charset="0"/>
                  <a:ea typeface="Heebo" pitchFamily="34" charset="-122"/>
                  <a:cs typeface="Heebo" pitchFamily="34" charset="-120"/>
                </a:rPr>
                <a:t>                                                        </a:t>
              </a:r>
              <a:r>
                <a:rPr lang="en-US" sz="1750" dirty="0">
                  <a:solidFill>
                    <a:schemeClr val="tx1"/>
                  </a:solidFill>
                  <a:latin typeface="Heebo" pitchFamily="34" charset="0"/>
                  <a:ea typeface="Heebo" pitchFamily="34" charset="-122"/>
                  <a:cs typeface="Heebo" pitchFamily="34" charset="-120"/>
                </a:rPr>
                <a:t>.</a:t>
              </a:r>
              <a:endParaRPr lang="en-US" sz="1750" dirty="0">
                <a:solidFill>
                  <a:schemeClr val="tx1"/>
                </a:solidFill>
                <a:latin typeface="Heebo" pitchFamily="34" charset="0"/>
                <a:ea typeface="Heebo" pitchFamily="34" charset="-122"/>
                <a:cs typeface="Heebo" pitchFamily="34" charset="-120"/>
              </a:endParaRPr>
            </a:p>
            <a:p>
              <a:pPr marL="0" indent="0" algn="l">
                <a:lnSpc>
                  <a:spcPts val="2850"/>
                </a:lnSpc>
                <a:buSzPct val="100000"/>
                <a:buNone/>
              </a:pPr>
              <a:endParaRPr lang="en-US" sz="1750" dirty="0">
                <a:solidFill>
                  <a:schemeClr val="tx1"/>
                </a:solidFill>
                <a:latin typeface="Heebo" pitchFamily="34" charset="0"/>
                <a:ea typeface="Heebo" pitchFamily="34" charset="-122"/>
                <a:cs typeface="Heebo" pitchFamily="34" charset="-120"/>
              </a:endParaRPr>
            </a:p>
            <a:p>
              <a:pPr marL="0" indent="0" algn="l">
                <a:lnSpc>
                  <a:spcPts val="2850"/>
                </a:lnSpc>
                <a:buSzPct val="100000"/>
                <a:buNone/>
              </a:pPr>
              <a:endParaRPr lang="en-US" sz="1750" dirty="0">
                <a:solidFill>
                  <a:schemeClr val="tx1"/>
                </a:solidFill>
                <a:latin typeface="Heebo" pitchFamily="34" charset="0"/>
                <a:ea typeface="Heebo" pitchFamily="34" charset="-122"/>
                <a:cs typeface="Heebo" pitchFamily="34" charset="-120"/>
              </a:endParaRPr>
            </a:p>
            <a:p>
              <a:pPr marL="0" indent="0" algn="l">
                <a:lnSpc>
                  <a:spcPts val="2850"/>
                </a:lnSpc>
                <a:buSzPct val="100000"/>
                <a:buNone/>
              </a:pPr>
              <a:endParaRPr lang="en-US" sz="1750" dirty="0">
                <a:solidFill>
                  <a:schemeClr val="tx1"/>
                </a:solidFill>
                <a:latin typeface="Heebo" pitchFamily="34" charset="0"/>
                <a:ea typeface="Heebo" pitchFamily="34" charset="-122"/>
                <a:cs typeface="Heebo" pitchFamily="34" charset="-120"/>
              </a:endParaRPr>
            </a:p>
            <a:p>
              <a:pPr marL="0" indent="0" algn="l">
                <a:lnSpc>
                  <a:spcPts val="2850"/>
                </a:lnSpc>
                <a:buSzPct val="100000"/>
                <a:buNone/>
              </a:pPr>
              <a:endParaRPr lang="en-US" sz="1750" dirty="0">
                <a:solidFill>
                  <a:schemeClr val="tx1"/>
                </a:solidFill>
                <a:latin typeface="Heebo" pitchFamily="34" charset="0"/>
                <a:ea typeface="Heebo" pitchFamily="34" charset="-122"/>
                <a:cs typeface="Heebo" pitchFamily="34" charset="-120"/>
              </a:endParaRPr>
            </a:p>
          </p:txBody>
        </p:sp>
        <p:sp>
          <p:nvSpPr>
            <p:cNvPr id="4" name="Text 2"/>
            <p:cNvSpPr/>
            <p:nvPr/>
          </p:nvSpPr>
          <p:spPr>
            <a:xfrm>
              <a:off x="1250" y="4835"/>
              <a:ext cx="20539" cy="572"/>
            </a:xfrm>
            <a:prstGeom prst="rect">
              <a:avLst/>
            </a:prstGeom>
            <a:grpFill/>
          </p:spPr>
          <p:txBody>
            <a:bodyPr wrap="none" lIns="0" tIns="0" rIns="0" bIns="0" rtlCol="0" anchor="t"/>
            <a:lstStyle/>
            <a:p>
              <a:pPr marL="0" indent="0" algn="l">
                <a:lnSpc>
                  <a:spcPts val="2850"/>
                </a:lnSpc>
                <a:buSzPct val="100000"/>
                <a:buNone/>
              </a:pPr>
              <a:r>
                <a:rPr lang="en-US" sz="1750" b="1" dirty="0">
                  <a:solidFill>
                    <a:schemeClr val="accent1"/>
                  </a:solidFill>
                  <a:latin typeface="Heebo" pitchFamily="34" charset="0"/>
                  <a:ea typeface="Heebo" pitchFamily="34" charset="-122"/>
                  <a:cs typeface="Heebo" pitchFamily="34" charset="-120"/>
                </a:rPr>
                <a:t>Documentation</a:t>
              </a:r>
              <a:r>
                <a:rPr lang="en-US" sz="1750" b="1" dirty="0">
                  <a:solidFill>
                    <a:srgbClr val="4C4C4D"/>
                  </a:solidFill>
                  <a:latin typeface="Heebo" pitchFamily="34" charset="0"/>
                  <a:ea typeface="Heebo" pitchFamily="34" charset="-122"/>
                  <a:cs typeface="Heebo" pitchFamily="34" charset="-120"/>
                </a:rPr>
                <a:t>:</a:t>
              </a:r>
              <a:r>
                <a:rPr lang="en-US" sz="1750" dirty="0">
                  <a:solidFill>
                    <a:srgbClr val="4C4C4D"/>
                  </a:solidFill>
                  <a:latin typeface="Heebo" pitchFamily="34" charset="0"/>
                  <a:ea typeface="Heebo" pitchFamily="34" charset="-122"/>
                  <a:cs typeface="Heebo" pitchFamily="34" charset="-120"/>
                </a:rPr>
                <a:t> </a:t>
              </a:r>
              <a:r>
                <a:rPr lang="en-US" sz="1750" dirty="0">
                  <a:solidFill>
                    <a:schemeClr val="tx1"/>
                  </a:solidFill>
                  <a:latin typeface="Heebo" pitchFamily="34" charset="0"/>
                  <a:ea typeface="Heebo" pitchFamily="34" charset="-122"/>
                  <a:cs typeface="Heebo" pitchFamily="34" charset="-120"/>
                </a:rPr>
                <a:t>Vérifie la présence et la qualité des commentaires et de la documentation</a:t>
              </a:r>
              <a:r>
                <a:rPr lang="en-US" sz="1750" dirty="0">
                  <a:solidFill>
                    <a:srgbClr val="4C4C4D"/>
                  </a:solidFill>
                  <a:latin typeface="Heebo" pitchFamily="34" charset="0"/>
                  <a:ea typeface="Heebo" pitchFamily="34" charset="-122"/>
                  <a:cs typeface="Heebo" pitchFamily="34" charset="-120"/>
                </a:rPr>
                <a:t>.</a:t>
              </a:r>
              <a:endParaRPr lang="en-US" sz="1750" dirty="0"/>
            </a:p>
          </p:txBody>
        </p:sp>
        <p:sp>
          <p:nvSpPr>
            <p:cNvPr id="5" name="Text 3"/>
            <p:cNvSpPr/>
            <p:nvPr/>
          </p:nvSpPr>
          <p:spPr>
            <a:xfrm>
              <a:off x="1250" y="5531"/>
              <a:ext cx="20539" cy="572"/>
            </a:xfrm>
            <a:prstGeom prst="rect">
              <a:avLst/>
            </a:prstGeom>
            <a:grpFill/>
          </p:spPr>
          <p:txBody>
            <a:bodyPr wrap="none" lIns="0" tIns="0" rIns="0" bIns="0" rtlCol="0" anchor="t"/>
            <a:lstStyle/>
            <a:p>
              <a:pPr marL="0" indent="0" algn="l">
                <a:lnSpc>
                  <a:spcPts val="2850"/>
                </a:lnSpc>
                <a:buSzPct val="100000"/>
                <a:buNone/>
              </a:pPr>
              <a:r>
                <a:rPr lang="en-US" sz="1750" b="1" dirty="0">
                  <a:solidFill>
                    <a:schemeClr val="accent1"/>
                  </a:solidFill>
                  <a:latin typeface="Heebo" pitchFamily="34" charset="0"/>
                  <a:ea typeface="Heebo" pitchFamily="34" charset="-122"/>
                  <a:cs typeface="Heebo" pitchFamily="34" charset="-120"/>
                </a:rPr>
                <a:t>Standards de Codag</a:t>
              </a:r>
              <a:r>
                <a:rPr lang="en-US" sz="1750" b="1" dirty="0">
                  <a:solidFill>
                    <a:srgbClr val="4C4C4D"/>
                  </a:solidFill>
                  <a:latin typeface="Heebo" pitchFamily="34" charset="0"/>
                  <a:ea typeface="Heebo" pitchFamily="34" charset="-122"/>
                  <a:cs typeface="Heebo" pitchFamily="34" charset="-120"/>
                </a:rPr>
                <a:t>e:</a:t>
              </a:r>
              <a:r>
                <a:rPr lang="en-US" sz="1750" dirty="0">
                  <a:solidFill>
                    <a:srgbClr val="4C4C4D"/>
                  </a:solidFill>
                  <a:latin typeface="Heebo" pitchFamily="34" charset="0"/>
                  <a:ea typeface="Heebo" pitchFamily="34" charset="-122"/>
                  <a:cs typeface="Heebo" pitchFamily="34" charset="-120"/>
                </a:rPr>
                <a:t> </a:t>
              </a:r>
              <a:r>
                <a:rPr lang="en-US" sz="1750" dirty="0">
                  <a:solidFill>
                    <a:schemeClr val="tx1"/>
                  </a:solidFill>
                  <a:latin typeface="Heebo" pitchFamily="34" charset="0"/>
                  <a:ea typeface="Heebo" pitchFamily="34" charset="-122"/>
                  <a:cs typeface="Heebo" pitchFamily="34" charset="-120"/>
                </a:rPr>
                <a:t>Détecte les violations des règles de codage et des conventions de nommage.</a:t>
              </a:r>
              <a:endParaRPr lang="en-US" sz="1750" dirty="0">
                <a:solidFill>
                  <a:schemeClr val="tx1"/>
                </a:solidFill>
                <a:latin typeface="Heebo" pitchFamily="34" charset="0"/>
                <a:ea typeface="Heebo" pitchFamily="34" charset="-122"/>
                <a:cs typeface="Heebo" pitchFamily="34" charset="-120"/>
              </a:endParaRPr>
            </a:p>
          </p:txBody>
        </p:sp>
        <p:sp>
          <p:nvSpPr>
            <p:cNvPr id="6" name="Text 4"/>
            <p:cNvSpPr/>
            <p:nvPr/>
          </p:nvSpPr>
          <p:spPr>
            <a:xfrm>
              <a:off x="1250" y="6228"/>
              <a:ext cx="20539" cy="572"/>
            </a:xfrm>
            <a:prstGeom prst="rect">
              <a:avLst/>
            </a:prstGeom>
            <a:grpFill/>
          </p:spPr>
          <p:txBody>
            <a:bodyPr wrap="none" lIns="0" tIns="0" rIns="0" bIns="0" rtlCol="0" anchor="t"/>
            <a:lstStyle/>
            <a:p>
              <a:pPr marL="0" indent="0" algn="l">
                <a:lnSpc>
                  <a:spcPts val="2850"/>
                </a:lnSpc>
                <a:buSzPct val="100000"/>
                <a:buNone/>
              </a:pPr>
              <a:r>
                <a:rPr lang="en-US" sz="1750" b="1" dirty="0">
                  <a:solidFill>
                    <a:schemeClr val="accent1"/>
                  </a:solidFill>
                  <a:latin typeface="Heebo" pitchFamily="34" charset="0"/>
                  <a:ea typeface="Heebo" pitchFamily="34" charset="-122"/>
                  <a:cs typeface="Heebo" pitchFamily="34" charset="-120"/>
                </a:rPr>
                <a:t>Duplication de Code</a:t>
              </a:r>
              <a:r>
                <a:rPr lang="en-US" sz="1750" b="1" dirty="0">
                  <a:solidFill>
                    <a:srgbClr val="4C4C4D"/>
                  </a:solidFill>
                  <a:latin typeface="Heebo" pitchFamily="34" charset="0"/>
                  <a:ea typeface="Heebo" pitchFamily="34" charset="-122"/>
                  <a:cs typeface="Heebo" pitchFamily="34" charset="-120"/>
                </a:rPr>
                <a:t>:</a:t>
              </a:r>
              <a:r>
                <a:rPr lang="en-US" sz="1750" dirty="0">
                  <a:solidFill>
                    <a:srgbClr val="4C4C4D"/>
                  </a:solidFill>
                  <a:latin typeface="Heebo" pitchFamily="34" charset="0"/>
                  <a:ea typeface="Heebo" pitchFamily="34" charset="-122"/>
                  <a:cs typeface="Heebo" pitchFamily="34" charset="-120"/>
                </a:rPr>
                <a:t> </a:t>
              </a:r>
              <a:r>
                <a:rPr lang="en-US" sz="1750" dirty="0">
                  <a:solidFill>
                    <a:schemeClr val="tx1"/>
                  </a:solidFill>
                  <a:latin typeface="Heebo" pitchFamily="34" charset="0"/>
                  <a:ea typeface="Heebo" pitchFamily="34" charset="-122"/>
                  <a:cs typeface="Heebo" pitchFamily="34" charset="-120"/>
                </a:rPr>
                <a:t>Identifie les sections de code dupliquées, réduisant la complexité et améliorant la maintenabilité</a:t>
              </a:r>
              <a:r>
                <a:rPr lang="en-US" sz="1750" dirty="0">
                  <a:solidFill>
                    <a:srgbClr val="4C4C4D"/>
                  </a:solidFill>
                  <a:latin typeface="Heebo" pitchFamily="34" charset="0"/>
                  <a:ea typeface="Heebo" pitchFamily="34" charset="-122"/>
                  <a:cs typeface="Heebo" pitchFamily="34" charset="-120"/>
                </a:rPr>
                <a:t>.</a:t>
              </a:r>
              <a:endParaRPr lang="en-US" sz="1750" dirty="0"/>
            </a:p>
          </p:txBody>
        </p:sp>
        <p:sp>
          <p:nvSpPr>
            <p:cNvPr id="7" name="Text 5"/>
            <p:cNvSpPr/>
            <p:nvPr/>
          </p:nvSpPr>
          <p:spPr>
            <a:xfrm>
              <a:off x="1250" y="6924"/>
              <a:ext cx="20539" cy="572"/>
            </a:xfrm>
            <a:prstGeom prst="rect">
              <a:avLst/>
            </a:prstGeom>
            <a:grpFill/>
          </p:spPr>
          <p:txBody>
            <a:bodyPr wrap="none" lIns="0" tIns="0" rIns="0" bIns="0" rtlCol="0" anchor="t"/>
            <a:lstStyle/>
            <a:p>
              <a:pPr marL="0" indent="0" algn="l">
                <a:lnSpc>
                  <a:spcPts val="2850"/>
                </a:lnSpc>
                <a:buSzPct val="100000"/>
                <a:buNone/>
              </a:pPr>
              <a:r>
                <a:rPr lang="en-US" sz="1750" b="1" dirty="0">
                  <a:solidFill>
                    <a:schemeClr val="accent1"/>
                  </a:solidFill>
                  <a:latin typeface="Heebo" pitchFamily="34" charset="0"/>
                  <a:ea typeface="Heebo" pitchFamily="34" charset="-122"/>
                  <a:cs typeface="Heebo" pitchFamily="34" charset="-120"/>
                </a:rPr>
                <a:t>Tests Unitaires</a:t>
              </a:r>
              <a:r>
                <a:rPr lang="en-US" sz="1750" b="1" dirty="0">
                  <a:solidFill>
                    <a:srgbClr val="4C4C4D"/>
                  </a:solidFill>
                  <a:latin typeface="Heebo" pitchFamily="34" charset="0"/>
                  <a:ea typeface="Heebo" pitchFamily="34" charset="-122"/>
                  <a:cs typeface="Heebo" pitchFamily="34" charset="-120"/>
                </a:rPr>
                <a:t>:</a:t>
              </a:r>
              <a:r>
                <a:rPr lang="en-US" sz="1750" dirty="0">
                  <a:solidFill>
                    <a:srgbClr val="4C4C4D"/>
                  </a:solidFill>
                  <a:latin typeface="Heebo" pitchFamily="34" charset="0"/>
                  <a:ea typeface="Heebo" pitchFamily="34" charset="-122"/>
                  <a:cs typeface="Heebo" pitchFamily="34" charset="-120"/>
                </a:rPr>
                <a:t> </a:t>
              </a:r>
              <a:r>
                <a:rPr lang="en-US" sz="1750" dirty="0">
                  <a:solidFill>
                    <a:schemeClr val="tx1"/>
                  </a:solidFill>
                  <a:latin typeface="Heebo" pitchFamily="34" charset="0"/>
                  <a:ea typeface="Heebo" pitchFamily="34" charset="-122"/>
                  <a:cs typeface="Heebo" pitchFamily="34" charset="-120"/>
                </a:rPr>
                <a:t>Évalue la couverture des tests unitaires, garantissant la fiabilité et la qualité du code</a:t>
              </a:r>
              <a:r>
                <a:rPr lang="en-US" sz="1750" dirty="0">
                  <a:solidFill>
                    <a:srgbClr val="4C4C4D"/>
                  </a:solidFill>
                  <a:latin typeface="Heebo" pitchFamily="34" charset="0"/>
                  <a:ea typeface="Heebo" pitchFamily="34" charset="-122"/>
                  <a:cs typeface="Heebo" pitchFamily="34" charset="-120"/>
                </a:rPr>
                <a:t>.</a:t>
              </a:r>
              <a:endParaRPr lang="en-US" sz="1750" dirty="0"/>
            </a:p>
          </p:txBody>
        </p:sp>
        <p:sp>
          <p:nvSpPr>
            <p:cNvPr id="8" name="Text 6"/>
            <p:cNvSpPr/>
            <p:nvPr/>
          </p:nvSpPr>
          <p:spPr>
            <a:xfrm>
              <a:off x="1250" y="7620"/>
              <a:ext cx="20539" cy="572"/>
            </a:xfrm>
            <a:prstGeom prst="rect">
              <a:avLst/>
            </a:prstGeom>
            <a:grpFill/>
          </p:spPr>
          <p:txBody>
            <a:bodyPr wrap="none" lIns="0" tIns="0" rIns="0" bIns="0" rtlCol="0" anchor="t"/>
            <a:lstStyle/>
            <a:p>
              <a:pPr marL="0" indent="0" algn="l">
                <a:lnSpc>
                  <a:spcPts val="2850"/>
                </a:lnSpc>
                <a:buSzPct val="100000"/>
                <a:buNone/>
              </a:pPr>
              <a:r>
                <a:rPr lang="en-US" sz="1750" b="1" dirty="0">
                  <a:solidFill>
                    <a:schemeClr val="accent1"/>
                  </a:solidFill>
                  <a:latin typeface="Heebo" pitchFamily="34" charset="0"/>
                  <a:ea typeface="Heebo" pitchFamily="34" charset="-122"/>
                  <a:cs typeface="Heebo" pitchFamily="34" charset="-120"/>
                </a:rPr>
                <a:t>Complexité</a:t>
              </a:r>
              <a:r>
                <a:rPr lang="en-US" sz="1750" b="1" dirty="0">
                  <a:solidFill>
                    <a:srgbClr val="4C4C4D"/>
                  </a:solidFill>
                  <a:latin typeface="Heebo" pitchFamily="34" charset="0"/>
                  <a:ea typeface="Heebo" pitchFamily="34" charset="-122"/>
                  <a:cs typeface="Heebo" pitchFamily="34" charset="-120"/>
                </a:rPr>
                <a:t>:</a:t>
              </a:r>
              <a:r>
                <a:rPr lang="en-US" sz="1750" dirty="0">
                  <a:solidFill>
                    <a:srgbClr val="4C4C4D"/>
                  </a:solidFill>
                  <a:latin typeface="Heebo" pitchFamily="34" charset="0"/>
                  <a:ea typeface="Heebo" pitchFamily="34" charset="-122"/>
                  <a:cs typeface="Heebo" pitchFamily="34" charset="-120"/>
                </a:rPr>
                <a:t> </a:t>
              </a:r>
              <a:r>
                <a:rPr lang="en-US" sz="1750" dirty="0">
                  <a:solidFill>
                    <a:schemeClr val="tx1"/>
                  </a:solidFill>
                  <a:latin typeface="Heebo" pitchFamily="34" charset="0"/>
                  <a:ea typeface="Heebo" pitchFamily="34" charset="-122"/>
                  <a:cs typeface="Heebo" pitchFamily="34" charset="-120"/>
                </a:rPr>
                <a:t>Mesure la complexité du code, permettant d'identifier les zones difficiles à comprendre et à maintenir.</a:t>
              </a:r>
              <a:endParaRPr lang="en-US" sz="1750" dirty="0">
                <a:solidFill>
                  <a:schemeClr val="tx1"/>
                </a:solidFill>
                <a:latin typeface="Heebo" pitchFamily="34" charset="0"/>
                <a:ea typeface="Heebo" pitchFamily="34" charset="-122"/>
                <a:cs typeface="Heebo" pitchFamily="34" charset="-120"/>
              </a:endParaRPr>
            </a:p>
          </p:txBody>
        </p:sp>
        <p:sp>
          <p:nvSpPr>
            <p:cNvPr id="9" name="Text 7"/>
            <p:cNvSpPr/>
            <p:nvPr/>
          </p:nvSpPr>
          <p:spPr>
            <a:xfrm>
              <a:off x="1250" y="8317"/>
              <a:ext cx="20539" cy="1143"/>
            </a:xfrm>
            <a:prstGeom prst="rect">
              <a:avLst/>
            </a:prstGeom>
            <a:grpFill/>
          </p:spPr>
          <p:txBody>
            <a:bodyPr wrap="square" lIns="0" tIns="0" rIns="0" bIns="0" rtlCol="0" anchor="t"/>
            <a:lstStyle/>
            <a:p>
              <a:pPr marL="0" indent="0" algn="l">
                <a:lnSpc>
                  <a:spcPts val="2850"/>
                </a:lnSpc>
                <a:buSzPct val="100000"/>
                <a:buNone/>
              </a:pPr>
              <a:r>
                <a:rPr lang="en-US" sz="1750" b="1" dirty="0">
                  <a:solidFill>
                    <a:schemeClr val="accent1"/>
                  </a:solidFill>
                  <a:latin typeface="Heebo" pitchFamily="34" charset="0"/>
                  <a:ea typeface="Heebo" pitchFamily="34" charset="-122"/>
                  <a:cs typeface="Heebo" pitchFamily="34" charset="-120"/>
                </a:rPr>
                <a:t>Bogues Potentiels</a:t>
              </a:r>
              <a:r>
                <a:rPr lang="en-US" sz="1750" b="1" dirty="0">
                  <a:solidFill>
                    <a:srgbClr val="4C4C4D"/>
                  </a:solidFill>
                  <a:latin typeface="Heebo" pitchFamily="34" charset="0"/>
                  <a:ea typeface="Heebo" pitchFamily="34" charset="-122"/>
                  <a:cs typeface="Heebo" pitchFamily="34" charset="-120"/>
                </a:rPr>
                <a:t>:</a:t>
              </a:r>
              <a:r>
                <a:rPr lang="en-US" sz="1750" dirty="0">
                  <a:solidFill>
                    <a:srgbClr val="4C4C4D"/>
                  </a:solidFill>
                  <a:latin typeface="Heebo" pitchFamily="34" charset="0"/>
                  <a:ea typeface="Heebo" pitchFamily="34" charset="-122"/>
                  <a:cs typeface="Heebo" pitchFamily="34" charset="-120"/>
                </a:rPr>
                <a:t> </a:t>
              </a:r>
              <a:r>
                <a:rPr lang="en-US" sz="1750" dirty="0">
                  <a:solidFill>
                    <a:schemeClr val="tx1"/>
                  </a:solidFill>
                  <a:latin typeface="Heebo" pitchFamily="34" charset="0"/>
                  <a:ea typeface="Heebo" pitchFamily="34" charset="-122"/>
                  <a:cs typeface="Heebo" pitchFamily="34" charset="-120"/>
                </a:rPr>
                <a:t>Analyse le code pour identifier les bogues potentiels, tels que les erreurs de logique et les problèmes de sécurité.</a:t>
              </a:r>
              <a:endParaRPr lang="en-US" sz="1750" dirty="0">
                <a:solidFill>
                  <a:schemeClr val="tx1"/>
                </a:solidFill>
                <a:latin typeface="Heebo" pitchFamily="34" charset="0"/>
                <a:ea typeface="Heebo" pitchFamily="34" charset="-122"/>
                <a:cs typeface="Heebo" pitchFamily="34" charset="-120"/>
              </a:endParaRPr>
            </a:p>
          </p:txBody>
        </p:sp>
      </p:grpSp>
      <p:sp>
        <p:nvSpPr>
          <p:cNvPr id="25" name="Virage 24"/>
          <p:cNvSpPr/>
          <p:nvPr/>
        </p:nvSpPr>
        <p:spPr>
          <a:xfrm rot="5400000">
            <a:off x="11080750" y="941705"/>
            <a:ext cx="1069975" cy="829945"/>
          </a:xfrm>
          <a:prstGeom prst="bentArrow">
            <a:avLst/>
          </a:prstGeom>
          <a:solidFill>
            <a:srgbClr val="0070C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51220" y="231775"/>
            <a:ext cx="8213408" cy="708779"/>
          </a:xfrm>
          <a:prstGeom prst="rect">
            <a:avLst/>
          </a:prstGeom>
          <a:noFill/>
        </p:spPr>
        <p:txBody>
          <a:bodyPr wrap="none" lIns="0" tIns="0" rIns="0" bIns="0" rtlCol="0" anchor="t"/>
          <a:lstStyle/>
          <a:p>
            <a:pPr marL="0" indent="0">
              <a:lnSpc>
                <a:spcPts val="5550"/>
              </a:lnSpc>
              <a:buNone/>
            </a:pPr>
            <a:r>
              <a:rPr lang="en-US" sz="4450" dirty="0">
                <a:solidFill>
                  <a:srgbClr val="00B0F0"/>
                </a:solidFill>
                <a:latin typeface="Crimson Pro Semi Bold" pitchFamily="34" charset="0"/>
                <a:ea typeface="Crimson Pro Semi Bold" pitchFamily="34" charset="-122"/>
                <a:cs typeface="Crimson Pro Semi Bold" pitchFamily="34" charset="-120"/>
              </a:rPr>
              <a:t>Classification des Défauts Logiciels</a:t>
            </a:r>
            <a:endParaRPr lang="en-US" sz="4450" dirty="0">
              <a:solidFill>
                <a:srgbClr val="00B0F0"/>
              </a:solidFill>
              <a:latin typeface="Crimson Pro Semi Bold" pitchFamily="34" charset="0"/>
              <a:ea typeface="Crimson Pro Semi Bold" pitchFamily="34" charset="-122"/>
              <a:cs typeface="Crimson Pro Semi Bold" pitchFamily="34" charset="-120"/>
            </a:endParaRPr>
          </a:p>
        </p:txBody>
      </p:sp>
      <p:pic>
        <p:nvPicPr>
          <p:cNvPr id="3" name="Image 0" descr="preencoded.png"/>
          <p:cNvPicPr>
            <a:picLocks noChangeAspect="1"/>
          </p:cNvPicPr>
          <p:nvPr/>
        </p:nvPicPr>
        <p:blipFill>
          <a:blip r:embed="rId1"/>
          <a:stretch>
            <a:fillRect/>
          </a:stretch>
        </p:blipFill>
        <p:spPr>
          <a:xfrm>
            <a:off x="551220" y="1146532"/>
            <a:ext cx="4347567" cy="907256"/>
          </a:xfrm>
          <a:prstGeom prst="rect">
            <a:avLst/>
          </a:prstGeom>
        </p:spPr>
      </p:pic>
      <p:sp>
        <p:nvSpPr>
          <p:cNvPr id="4" name="Text 1"/>
          <p:cNvSpPr/>
          <p:nvPr/>
        </p:nvSpPr>
        <p:spPr>
          <a:xfrm>
            <a:off x="778034" y="2393950"/>
            <a:ext cx="2835235" cy="354330"/>
          </a:xfrm>
          <a:prstGeom prst="rect">
            <a:avLst/>
          </a:prstGeom>
          <a:noFill/>
        </p:spPr>
        <p:txBody>
          <a:bodyPr wrap="none" lIns="0" tIns="0" rIns="0" bIns="0" rtlCol="0" anchor="t"/>
          <a:lstStyle/>
          <a:p>
            <a:pPr marL="0" indent="0" algn="l">
              <a:lnSpc>
                <a:spcPts val="2750"/>
              </a:lnSpc>
              <a:buNone/>
            </a:pPr>
            <a:r>
              <a:rPr lang="en-US" sz="2200" b="1" dirty="0">
                <a:solidFill>
                  <a:schemeClr val="accent1"/>
                </a:solidFill>
                <a:latin typeface="Crimson Pro Semi Bold" pitchFamily="34" charset="0"/>
                <a:ea typeface="Crimson Pro Semi Bold" pitchFamily="34" charset="-122"/>
                <a:cs typeface="Crimson Pro Semi Bold" pitchFamily="34" charset="-120"/>
              </a:rPr>
              <a:t>Bugs</a:t>
            </a:r>
            <a:endParaRPr lang="en-US" sz="2200" b="1" dirty="0">
              <a:solidFill>
                <a:schemeClr val="accent1"/>
              </a:solidFill>
              <a:latin typeface="Crimson Pro Semi Bold" pitchFamily="34" charset="0"/>
              <a:ea typeface="Crimson Pro Semi Bold" pitchFamily="34" charset="-122"/>
              <a:cs typeface="Crimson Pro Semi Bold" pitchFamily="34" charset="-120"/>
            </a:endParaRPr>
          </a:p>
        </p:txBody>
      </p:sp>
      <p:sp>
        <p:nvSpPr>
          <p:cNvPr id="5" name="Text 2"/>
          <p:cNvSpPr/>
          <p:nvPr/>
        </p:nvSpPr>
        <p:spPr>
          <a:xfrm>
            <a:off x="778034" y="2884368"/>
            <a:ext cx="3893939" cy="725805"/>
          </a:xfrm>
          <a:prstGeom prst="rect">
            <a:avLst/>
          </a:prstGeom>
          <a:noFill/>
        </p:spPr>
        <p:txBody>
          <a:bodyPr wrap="square" lIns="0" tIns="0" rIns="0" bIns="0" rtlCol="0" anchor="t"/>
          <a:lstStyle/>
          <a:p>
            <a:pPr marL="0" indent="0" algn="l">
              <a:lnSpc>
                <a:spcPts val="2850"/>
              </a:lnSpc>
              <a:buNone/>
            </a:pPr>
            <a:r>
              <a:rPr lang="en-US" sz="1750" dirty="0">
                <a:solidFill>
                  <a:schemeClr val="tx1"/>
                </a:solidFill>
                <a:latin typeface="Heebo" pitchFamily="34" charset="0"/>
                <a:ea typeface="Heebo" pitchFamily="34" charset="-122"/>
                <a:cs typeface="Heebo" pitchFamily="34" charset="-120"/>
              </a:rPr>
              <a:t>Les bugs représentent des erreurs évidentes dans le code.</a:t>
            </a:r>
            <a:endParaRPr lang="en-US" sz="1750" dirty="0">
              <a:solidFill>
                <a:schemeClr val="tx1"/>
              </a:solidFill>
              <a:latin typeface="Heebo" pitchFamily="34" charset="0"/>
              <a:ea typeface="Heebo" pitchFamily="34" charset="-122"/>
              <a:cs typeface="Heebo" pitchFamily="34" charset="-120"/>
            </a:endParaRPr>
          </a:p>
        </p:txBody>
      </p:sp>
      <p:sp>
        <p:nvSpPr>
          <p:cNvPr id="6" name="Text 3"/>
          <p:cNvSpPr/>
          <p:nvPr/>
        </p:nvSpPr>
        <p:spPr>
          <a:xfrm>
            <a:off x="778034" y="3746262"/>
            <a:ext cx="3893939" cy="1088708"/>
          </a:xfrm>
          <a:prstGeom prst="rect">
            <a:avLst/>
          </a:prstGeom>
          <a:noFill/>
        </p:spPr>
        <p:txBody>
          <a:bodyPr wrap="square" lIns="0" tIns="0" rIns="0" bIns="0" rtlCol="0" anchor="t"/>
          <a:lstStyle/>
          <a:p>
            <a:pPr marL="0" indent="0" algn="l">
              <a:lnSpc>
                <a:spcPts val="2850"/>
              </a:lnSpc>
              <a:buNone/>
            </a:pPr>
            <a:r>
              <a:rPr lang="en-US" sz="1750" dirty="0">
                <a:solidFill>
                  <a:schemeClr val="tx1"/>
                </a:solidFill>
                <a:latin typeface="Heebo" pitchFamily="34" charset="0"/>
                <a:ea typeface="Heebo" pitchFamily="34" charset="-122"/>
                <a:cs typeface="Heebo" pitchFamily="34" charset="-120"/>
              </a:rPr>
              <a:t>Ils affectent la fiabilité de l'application et empêchent son bon fonctionnement</a:t>
            </a:r>
            <a:r>
              <a:rPr lang="en-US" sz="1750" dirty="0">
                <a:solidFill>
                  <a:srgbClr val="4C4C4D"/>
                </a:solidFill>
                <a:latin typeface="Heebo" pitchFamily="34" charset="0"/>
                <a:ea typeface="Heebo" pitchFamily="34" charset="-122"/>
                <a:cs typeface="Heebo" pitchFamily="34" charset="-120"/>
              </a:rPr>
              <a:t>.</a:t>
            </a:r>
            <a:endParaRPr lang="en-US" sz="1750" dirty="0"/>
          </a:p>
        </p:txBody>
      </p:sp>
      <p:pic>
        <p:nvPicPr>
          <p:cNvPr id="7" name="Image 1" descr="preencoded.png"/>
          <p:cNvPicPr>
            <a:picLocks noChangeAspect="1"/>
          </p:cNvPicPr>
          <p:nvPr/>
        </p:nvPicPr>
        <p:blipFill>
          <a:blip r:embed="rId2"/>
          <a:stretch>
            <a:fillRect/>
          </a:stretch>
        </p:blipFill>
        <p:spPr>
          <a:xfrm>
            <a:off x="4898787" y="1146532"/>
            <a:ext cx="4347567" cy="907256"/>
          </a:xfrm>
          <a:prstGeom prst="rect">
            <a:avLst/>
          </a:prstGeom>
        </p:spPr>
      </p:pic>
      <p:sp>
        <p:nvSpPr>
          <p:cNvPr id="8" name="Text 4"/>
          <p:cNvSpPr/>
          <p:nvPr/>
        </p:nvSpPr>
        <p:spPr>
          <a:xfrm>
            <a:off x="5125601" y="2393950"/>
            <a:ext cx="2835235" cy="354330"/>
          </a:xfrm>
          <a:prstGeom prst="rect">
            <a:avLst/>
          </a:prstGeom>
          <a:noFill/>
        </p:spPr>
        <p:txBody>
          <a:bodyPr wrap="none" lIns="0" tIns="0" rIns="0" bIns="0" rtlCol="0" anchor="t"/>
          <a:lstStyle/>
          <a:p>
            <a:pPr marL="0" indent="0" algn="l">
              <a:lnSpc>
                <a:spcPts val="2750"/>
              </a:lnSpc>
              <a:buNone/>
            </a:pPr>
            <a:r>
              <a:rPr lang="en-US" sz="2200" b="1" dirty="0">
                <a:solidFill>
                  <a:schemeClr val="accent1"/>
                </a:solidFill>
                <a:latin typeface="Crimson Pro Semi Bold" pitchFamily="34" charset="0"/>
                <a:ea typeface="Crimson Pro Semi Bold" pitchFamily="34" charset="-122"/>
                <a:cs typeface="Crimson Pro Semi Bold" pitchFamily="34" charset="-120"/>
              </a:rPr>
              <a:t>Vulnérabilités</a:t>
            </a:r>
            <a:endParaRPr lang="en-US" sz="2200" b="1" dirty="0">
              <a:solidFill>
                <a:schemeClr val="accent1"/>
              </a:solidFill>
              <a:latin typeface="Crimson Pro Semi Bold" pitchFamily="34" charset="0"/>
              <a:ea typeface="Crimson Pro Semi Bold" pitchFamily="34" charset="-122"/>
              <a:cs typeface="Crimson Pro Semi Bold" pitchFamily="34" charset="-120"/>
            </a:endParaRPr>
          </a:p>
        </p:txBody>
      </p:sp>
      <p:sp>
        <p:nvSpPr>
          <p:cNvPr id="9" name="Text 5"/>
          <p:cNvSpPr/>
          <p:nvPr/>
        </p:nvSpPr>
        <p:spPr>
          <a:xfrm>
            <a:off x="5125601" y="2884368"/>
            <a:ext cx="3893939" cy="725805"/>
          </a:xfrm>
          <a:prstGeom prst="rect">
            <a:avLst/>
          </a:prstGeom>
          <a:noFill/>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L</a:t>
            </a:r>
            <a:r>
              <a:rPr lang="en-US" sz="1750" dirty="0">
                <a:solidFill>
                  <a:schemeClr val="tx1"/>
                </a:solidFill>
                <a:latin typeface="Heebo" pitchFamily="34" charset="0"/>
                <a:ea typeface="Heebo" pitchFamily="34" charset="-122"/>
                <a:cs typeface="Heebo" pitchFamily="34" charset="-120"/>
              </a:rPr>
              <a:t>es vulnérabilités sont des failles dans le code pouvant exploiter le système.</a:t>
            </a:r>
            <a:endParaRPr lang="en-US" sz="1750" dirty="0">
              <a:solidFill>
                <a:schemeClr val="tx1"/>
              </a:solidFill>
              <a:latin typeface="Heebo" pitchFamily="34" charset="0"/>
              <a:ea typeface="Heebo" pitchFamily="34" charset="-122"/>
              <a:cs typeface="Heebo" pitchFamily="34" charset="-120"/>
            </a:endParaRPr>
          </a:p>
        </p:txBody>
      </p:sp>
      <p:sp>
        <p:nvSpPr>
          <p:cNvPr id="10" name="Text 6"/>
          <p:cNvSpPr/>
          <p:nvPr/>
        </p:nvSpPr>
        <p:spPr>
          <a:xfrm>
            <a:off x="5125601" y="3746262"/>
            <a:ext cx="3893939" cy="1088708"/>
          </a:xfrm>
          <a:prstGeom prst="rect">
            <a:avLst/>
          </a:prstGeom>
          <a:noFill/>
        </p:spPr>
        <p:txBody>
          <a:bodyPr wrap="square" lIns="0" tIns="0" rIns="0" bIns="0" rtlCol="0" anchor="t"/>
          <a:lstStyle/>
          <a:p>
            <a:pPr marL="0" indent="0" algn="l">
              <a:lnSpc>
                <a:spcPts val="2850"/>
              </a:lnSpc>
              <a:buNone/>
            </a:pPr>
            <a:r>
              <a:rPr lang="en-US" sz="1750" dirty="0">
                <a:solidFill>
                  <a:schemeClr val="tx1"/>
                </a:solidFill>
                <a:latin typeface="Heebo" pitchFamily="34" charset="0"/>
                <a:ea typeface="Heebo" pitchFamily="34" charset="-122"/>
                <a:cs typeface="Heebo" pitchFamily="34" charset="-120"/>
              </a:rPr>
              <a:t>Elles mettent en danger la sécurité de l'application et peuvent causer des dommages.</a:t>
            </a:r>
            <a:endParaRPr lang="en-US" sz="1750" dirty="0">
              <a:solidFill>
                <a:schemeClr val="tx1"/>
              </a:solidFill>
              <a:latin typeface="Heebo" pitchFamily="34" charset="0"/>
              <a:ea typeface="Heebo" pitchFamily="34" charset="-122"/>
              <a:cs typeface="Heebo" pitchFamily="34" charset="-120"/>
            </a:endParaRPr>
          </a:p>
        </p:txBody>
      </p:sp>
      <p:pic>
        <p:nvPicPr>
          <p:cNvPr id="11" name="Image 2" descr="preencoded.png"/>
          <p:cNvPicPr>
            <a:picLocks noChangeAspect="1"/>
          </p:cNvPicPr>
          <p:nvPr/>
        </p:nvPicPr>
        <p:blipFill>
          <a:blip r:embed="rId3"/>
          <a:stretch>
            <a:fillRect/>
          </a:stretch>
        </p:blipFill>
        <p:spPr>
          <a:xfrm>
            <a:off x="9246354" y="1146532"/>
            <a:ext cx="4347567" cy="907256"/>
          </a:xfrm>
          <a:prstGeom prst="rect">
            <a:avLst/>
          </a:prstGeom>
        </p:spPr>
      </p:pic>
      <p:sp>
        <p:nvSpPr>
          <p:cNvPr id="12" name="Text 7"/>
          <p:cNvSpPr/>
          <p:nvPr/>
        </p:nvSpPr>
        <p:spPr>
          <a:xfrm>
            <a:off x="9473168" y="2393950"/>
            <a:ext cx="2835235" cy="354330"/>
          </a:xfrm>
          <a:prstGeom prst="rect">
            <a:avLst/>
          </a:prstGeom>
          <a:noFill/>
        </p:spPr>
        <p:txBody>
          <a:bodyPr wrap="none" lIns="0" tIns="0" rIns="0" bIns="0" rtlCol="0" anchor="t"/>
          <a:lstStyle/>
          <a:p>
            <a:pPr marL="0" indent="0" algn="l">
              <a:lnSpc>
                <a:spcPts val="2750"/>
              </a:lnSpc>
              <a:buNone/>
            </a:pPr>
            <a:r>
              <a:rPr lang="en-US" sz="2200" b="1" dirty="0">
                <a:solidFill>
                  <a:schemeClr val="accent1"/>
                </a:solidFill>
                <a:latin typeface="Crimson Pro Semi Bold" pitchFamily="34" charset="0"/>
                <a:ea typeface="Crimson Pro Semi Bold" pitchFamily="34" charset="-122"/>
                <a:cs typeface="Crimson Pro Semi Bold" pitchFamily="34" charset="-120"/>
              </a:rPr>
              <a:t>Code Smells</a:t>
            </a:r>
            <a:endParaRPr lang="en-US" sz="2200" b="1" dirty="0">
              <a:solidFill>
                <a:schemeClr val="accent1"/>
              </a:solidFill>
              <a:latin typeface="Crimson Pro Semi Bold" pitchFamily="34" charset="0"/>
              <a:ea typeface="Crimson Pro Semi Bold" pitchFamily="34" charset="-122"/>
              <a:cs typeface="Crimson Pro Semi Bold" pitchFamily="34" charset="-120"/>
            </a:endParaRPr>
          </a:p>
        </p:txBody>
      </p:sp>
      <p:sp>
        <p:nvSpPr>
          <p:cNvPr id="13" name="Text 8"/>
          <p:cNvSpPr/>
          <p:nvPr/>
        </p:nvSpPr>
        <p:spPr>
          <a:xfrm>
            <a:off x="9473168" y="2884368"/>
            <a:ext cx="3893939" cy="1088708"/>
          </a:xfrm>
          <a:prstGeom prst="rect">
            <a:avLst/>
          </a:prstGeom>
          <a:noFill/>
        </p:spPr>
        <p:txBody>
          <a:bodyPr wrap="square" lIns="0" tIns="0" rIns="0" bIns="0" rtlCol="0" anchor="t"/>
          <a:lstStyle/>
          <a:p>
            <a:pPr marL="0" indent="0" algn="l">
              <a:lnSpc>
                <a:spcPts val="2850"/>
              </a:lnSpc>
              <a:buNone/>
            </a:pPr>
            <a:r>
              <a:rPr lang="en-US" sz="1750" dirty="0">
                <a:solidFill>
                  <a:schemeClr val="tx1"/>
                </a:solidFill>
                <a:latin typeface="Heebo" pitchFamily="34" charset="0"/>
                <a:ea typeface="Heebo" pitchFamily="34" charset="-122"/>
                <a:cs typeface="Heebo" pitchFamily="34" charset="-120"/>
              </a:rPr>
              <a:t>Les code smells sont des anti-patrons, des pratiques de programmation non optimales</a:t>
            </a:r>
            <a:r>
              <a:rPr lang="en-US" sz="1750" dirty="0">
                <a:solidFill>
                  <a:srgbClr val="4C4C4D"/>
                </a:solidFill>
                <a:latin typeface="Heebo" pitchFamily="34" charset="0"/>
                <a:ea typeface="Heebo" pitchFamily="34" charset="-122"/>
                <a:cs typeface="Heebo" pitchFamily="34" charset="-120"/>
              </a:rPr>
              <a:t>.</a:t>
            </a:r>
            <a:endParaRPr lang="en-US" sz="1750" dirty="0"/>
          </a:p>
        </p:txBody>
      </p:sp>
      <p:sp>
        <p:nvSpPr>
          <p:cNvPr id="14" name="Text 9"/>
          <p:cNvSpPr/>
          <p:nvPr/>
        </p:nvSpPr>
        <p:spPr>
          <a:xfrm>
            <a:off x="9473168" y="4109164"/>
            <a:ext cx="3893939" cy="1088708"/>
          </a:xfrm>
          <a:prstGeom prst="rect">
            <a:avLst/>
          </a:prstGeom>
          <a:noFill/>
        </p:spPr>
        <p:txBody>
          <a:bodyPr wrap="square" lIns="0" tIns="0" rIns="0" bIns="0" rtlCol="0" anchor="t"/>
          <a:lstStyle/>
          <a:p>
            <a:pPr marL="0" indent="0" algn="l">
              <a:lnSpc>
                <a:spcPts val="2850"/>
              </a:lnSpc>
              <a:buNone/>
            </a:pPr>
            <a:r>
              <a:rPr lang="en-US" sz="1750" dirty="0">
                <a:solidFill>
                  <a:schemeClr val="tx1"/>
                </a:solidFill>
                <a:latin typeface="Heebo" pitchFamily="34" charset="0"/>
                <a:ea typeface="Heebo" pitchFamily="34" charset="-122"/>
                <a:cs typeface="Heebo" pitchFamily="34" charset="-120"/>
              </a:rPr>
              <a:t>Ils impactent la maintenabilité du code et peuvent rendre le développement plus complexe.</a:t>
            </a:r>
            <a:endParaRPr lang="en-US" sz="1750" dirty="0">
              <a:solidFill>
                <a:schemeClr val="tx1"/>
              </a:solidFill>
              <a:latin typeface="Heebo" pitchFamily="34" charset="0"/>
              <a:ea typeface="Heebo" pitchFamily="34" charset="-122"/>
              <a:cs typeface="Heebo" pitchFamily="34" charset="-120"/>
            </a:endParaRPr>
          </a:p>
        </p:txBody>
      </p:sp>
      <p:sp>
        <p:nvSpPr>
          <p:cNvPr id="15" name="Zone de texte 14"/>
          <p:cNvSpPr txBox="1"/>
          <p:nvPr/>
        </p:nvSpPr>
        <p:spPr>
          <a:xfrm>
            <a:off x="777875" y="5334000"/>
            <a:ext cx="14344650" cy="745490"/>
          </a:xfrm>
          <a:prstGeom prst="rect">
            <a:avLst/>
          </a:prstGeom>
        </p:spPr>
        <p:txBody>
          <a:bodyPr wrap="square">
            <a:noAutofit/>
          </a:bodyPr>
          <a:p>
            <a:pPr>
              <a:spcAft>
                <a:spcPct val="0"/>
              </a:spcAft>
            </a:pPr>
            <a:r>
              <a:rPr lang="en-US" altLang="zh-CN" sz="4000" b="1">
                <a:solidFill>
                  <a:srgbClr val="00B0F0"/>
                </a:solidFill>
              </a:rPr>
              <a:t>SonarQube : Aperçu du Tableau de Bord</a:t>
            </a:r>
            <a:endParaRPr lang="en-US" altLang="zh-CN" sz="4000" b="1">
              <a:solidFill>
                <a:srgbClr val="00B0F0"/>
              </a:solidFill>
            </a:endParaRPr>
          </a:p>
        </p:txBody>
      </p:sp>
      <p:pic>
        <p:nvPicPr>
          <p:cNvPr id="16" name="Image 15"/>
          <p:cNvPicPr>
            <a:picLocks noChangeAspect="1"/>
          </p:cNvPicPr>
          <p:nvPr/>
        </p:nvPicPr>
        <p:blipFill>
          <a:blip r:embed="rId4"/>
          <a:stretch>
            <a:fillRect/>
          </a:stretch>
        </p:blipFill>
        <p:spPr>
          <a:xfrm>
            <a:off x="777875" y="6079490"/>
            <a:ext cx="11764645" cy="16586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3933349"/>
            <a:ext cx="13042821" cy="362903"/>
          </a:xfrm>
          <a:prstGeom prst="rect">
            <a:avLst/>
          </a:prstGeom>
          <a:noFill/>
        </p:spPr>
        <p:txBody>
          <a:bodyPr wrap="none" lIns="0" tIns="0" rIns="0" bIns="0" rtlCol="0" anchor="t"/>
          <a:lstStyle/>
          <a:p>
            <a:pPr marL="0" indent="0">
              <a:lnSpc>
                <a:spcPts val="2850"/>
              </a:lnSpc>
              <a:buNone/>
            </a:pPr>
            <a:endParaRPr lang="en-US" sz="1750" dirty="0"/>
          </a:p>
        </p:txBody>
      </p:sp>
      <p:sp>
        <p:nvSpPr>
          <p:cNvPr id="3" name="Zone de texte 2"/>
          <p:cNvSpPr txBox="1"/>
          <p:nvPr/>
        </p:nvSpPr>
        <p:spPr>
          <a:xfrm>
            <a:off x="417830" y="205740"/>
            <a:ext cx="10600055" cy="583565"/>
          </a:xfrm>
          <a:prstGeom prst="rect">
            <a:avLst/>
          </a:prstGeom>
        </p:spPr>
        <p:txBody>
          <a:bodyPr wrap="square">
            <a:spAutoFit/>
          </a:bodyPr>
          <a:p>
            <a:r>
              <a:rPr lang="en-US" altLang="zh-CN" sz="3200" b="1">
                <a:solidFill>
                  <a:srgbClr val="00B0F0"/>
                </a:solidFill>
                <a:latin typeface="Arial" panose="020B0604020202020204"/>
                <a:ea typeface="Arial" panose="020B0604020202020204"/>
              </a:rPr>
              <a:t>Scores de maintenabilité, fiabilité et sécurité (MFS):</a:t>
            </a:r>
            <a:endParaRPr lang="en-US" altLang="zh-CN" sz="3200" b="1">
              <a:solidFill>
                <a:srgbClr val="00B0F0"/>
              </a:solidFill>
              <a:latin typeface="Arial" panose="020B0604020202020204"/>
              <a:ea typeface="Arial" panose="020B0604020202020204"/>
            </a:endParaRPr>
          </a:p>
        </p:txBody>
      </p:sp>
      <p:pic>
        <p:nvPicPr>
          <p:cNvPr id="6" name="Image 5"/>
          <p:cNvPicPr>
            <a:picLocks noChangeAspect="1"/>
          </p:cNvPicPr>
          <p:nvPr/>
        </p:nvPicPr>
        <p:blipFill>
          <a:blip r:embed="rId1"/>
          <a:stretch>
            <a:fillRect/>
          </a:stretch>
        </p:blipFill>
        <p:spPr>
          <a:xfrm>
            <a:off x="627380" y="934085"/>
            <a:ext cx="12525375" cy="5008245"/>
          </a:xfrm>
          <a:prstGeom prst="rect">
            <a:avLst/>
          </a:prstGeom>
        </p:spPr>
      </p:pic>
      <p:sp>
        <p:nvSpPr>
          <p:cNvPr id="8" name="Zone de texte 7"/>
          <p:cNvSpPr txBox="1"/>
          <p:nvPr/>
        </p:nvSpPr>
        <p:spPr>
          <a:xfrm>
            <a:off x="793750" y="6087110"/>
            <a:ext cx="11960860" cy="2010410"/>
          </a:xfrm>
          <a:prstGeom prst="rect">
            <a:avLst/>
          </a:prstGeom>
        </p:spPr>
        <p:txBody>
          <a:bodyPr wrap="square">
            <a:noAutofit/>
          </a:bodyPr>
          <a:p>
            <a:r>
              <a:rPr lang="en-US" altLang="zh-CN" sz="2000" b="1"/>
              <a:t>Le ratio de la dette technique compare le coût de correction des problèmes de type "code smell" au coût de développement de l’application. Il se calcule en divisant le coût total de remédiation par le coût de développement (coût par ligne de code multiplié par le nombre de lignes de code). Si le ratio est élevé, il est plus rentable de réécrire l’application plutôt que de corriger les problèmes existants. Le temps nécessaire pour chaque correction est stocké dans une base de données</a:t>
            </a:r>
            <a:endParaRPr lang="en-US" altLang="zh-CN" sz="20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3760351"/>
            <a:ext cx="5670590" cy="708779"/>
          </a:xfrm>
          <a:prstGeom prst="rect">
            <a:avLst/>
          </a:prstGeom>
          <a:noFill/>
        </p:spPr>
        <p:txBody>
          <a:bodyPr wrap="none" lIns="0" tIns="0" rIns="0" bIns="0" rtlCol="0" anchor="t"/>
          <a:lstStyle/>
          <a:p>
            <a:pPr marL="0" indent="0">
              <a:lnSpc>
                <a:spcPts val="5550"/>
              </a:lnSpc>
              <a:buNone/>
            </a:pPr>
            <a:endParaRPr lang="en-US" sz="4450" dirty="0"/>
          </a:p>
        </p:txBody>
      </p:sp>
      <p:pic>
        <p:nvPicPr>
          <p:cNvPr id="3"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4" name="Zone de texte 3"/>
          <p:cNvSpPr txBox="1"/>
          <p:nvPr/>
        </p:nvSpPr>
        <p:spPr>
          <a:xfrm>
            <a:off x="5791200" y="225425"/>
            <a:ext cx="7315200" cy="775970"/>
          </a:xfrm>
          <a:prstGeom prst="rect">
            <a:avLst/>
          </a:prstGeom>
          <a:noFill/>
        </p:spPr>
        <p:txBody>
          <a:bodyPr wrap="square" rtlCol="0" anchor="t">
            <a:spAutoFit/>
          </a:bodyPr>
          <a:p>
            <a:r>
              <a:rPr lang="en-US" sz="4450" b="1" kern="0" spc="-134" dirty="0">
                <a:solidFill>
                  <a:srgbClr val="00B0F0"/>
                </a:solidFill>
                <a:latin typeface="Calibri" panose="020F0502020204030204" charset="0"/>
                <a:ea typeface="Inter Bold" pitchFamily="34" charset="-122"/>
                <a:cs typeface="Calibri" panose="020F0502020204030204" charset="0"/>
                <a:sym typeface="+mn-ea"/>
              </a:rPr>
              <a:t>Mesurer la qualité du code</a:t>
            </a:r>
            <a:endParaRPr lang="en-US" altLang="en-US" sz="4450" b="1" kern="0" spc="-134" dirty="0">
              <a:solidFill>
                <a:srgbClr val="00B0F0"/>
              </a:solidFill>
              <a:latin typeface="Calibri" panose="020F0502020204030204" charset="0"/>
              <a:ea typeface="Inter Bold" pitchFamily="34" charset="-122"/>
              <a:cs typeface="Calibri" panose="020F0502020204030204" charset="0"/>
              <a:sym typeface="+mn-ea"/>
            </a:endParaRPr>
          </a:p>
        </p:txBody>
      </p:sp>
      <p:sp>
        <p:nvSpPr>
          <p:cNvPr id="5" name="Zone de texte 4"/>
          <p:cNvSpPr txBox="1"/>
          <p:nvPr/>
        </p:nvSpPr>
        <p:spPr>
          <a:xfrm>
            <a:off x="6099810" y="3319780"/>
            <a:ext cx="6549390" cy="1938020"/>
          </a:xfrm>
          <a:prstGeom prst="rect">
            <a:avLst/>
          </a:prstGeom>
          <a:noFill/>
        </p:spPr>
        <p:txBody>
          <a:bodyPr wrap="square" rtlCol="0">
            <a:spAutoFit/>
          </a:bodyPr>
          <a:p>
            <a:r>
              <a:rPr lang="en-US" altLang="fr-FR" sz="2000"/>
              <a:t>Dans </a:t>
            </a:r>
            <a:r>
              <a:rPr lang="en-US" altLang="fr-FR" sz="2000">
                <a:solidFill>
                  <a:srgbClr val="00B0F0"/>
                </a:solidFill>
              </a:rPr>
              <a:t>SonarQube</a:t>
            </a:r>
            <a:r>
              <a:rPr lang="en-US" altLang="fr-FR" sz="2000"/>
              <a:t>, une mesure fait r</a:t>
            </a:r>
            <a:r>
              <a:rPr lang="en-US" altLang="en-US" sz="2000"/>
              <a:t>é</a:t>
            </a:r>
            <a:r>
              <a:rPr lang="en-US" altLang="fr-FR" sz="2000"/>
              <a:t>f</a:t>
            </a:r>
            <a:r>
              <a:rPr lang="en-US" altLang="en-US" sz="2000"/>
              <a:t>é</a:t>
            </a:r>
            <a:r>
              <a:rPr lang="en-US" altLang="fr-FR" sz="2000"/>
              <a:t>rence à un indicateur quantifiable qui permet d'</a:t>
            </a:r>
            <a:r>
              <a:rPr lang="en-US" altLang="en-US" sz="2000"/>
              <a:t>é</a:t>
            </a:r>
            <a:r>
              <a:rPr lang="en-US" altLang="fr-FR" sz="2000"/>
              <a:t>valuer</a:t>
            </a:r>
            <a:r>
              <a:rPr lang="en-US" altLang="fr-FR" sz="2000">
                <a:solidFill>
                  <a:srgbClr val="00B0F0"/>
                </a:solidFill>
              </a:rPr>
              <a:t> la qualit</a:t>
            </a:r>
            <a:r>
              <a:rPr lang="en-US" altLang="en-US" sz="2000">
                <a:solidFill>
                  <a:srgbClr val="00B0F0"/>
                </a:solidFill>
              </a:rPr>
              <a:t>é</a:t>
            </a:r>
            <a:r>
              <a:rPr lang="en-US" altLang="fr-FR" sz="2000">
                <a:solidFill>
                  <a:srgbClr val="00B0F0"/>
                </a:solidFill>
              </a:rPr>
              <a:t> du code</a:t>
            </a:r>
            <a:r>
              <a:rPr lang="en-US" altLang="fr-FR" sz="2000"/>
              <a:t> source d'une application. Les mesures fournissent des donn</a:t>
            </a:r>
            <a:r>
              <a:rPr lang="en-US" altLang="en-US" sz="2000"/>
              <a:t>é</a:t>
            </a:r>
            <a:r>
              <a:rPr lang="en-US" altLang="fr-FR" sz="2000"/>
              <a:t>es d</a:t>
            </a:r>
            <a:r>
              <a:rPr lang="en-US" altLang="en-US" sz="2000"/>
              <a:t>é</a:t>
            </a:r>
            <a:r>
              <a:rPr lang="en-US" altLang="fr-FR" sz="2000"/>
              <a:t>taill</a:t>
            </a:r>
            <a:r>
              <a:rPr lang="en-US" altLang="en-US" sz="2000"/>
              <a:t>é</a:t>
            </a:r>
            <a:r>
              <a:rPr lang="en-US" altLang="fr-FR" sz="2000"/>
              <a:t>es sur divers aspects du code, telles que sa </a:t>
            </a:r>
            <a:r>
              <a:rPr lang="en-US" altLang="fr-FR" sz="2000">
                <a:solidFill>
                  <a:srgbClr val="00B0F0"/>
                </a:solidFill>
              </a:rPr>
              <a:t>complexit</a:t>
            </a:r>
            <a:r>
              <a:rPr lang="en-US" altLang="en-US" sz="2000">
                <a:solidFill>
                  <a:srgbClr val="00B0F0"/>
                </a:solidFill>
              </a:rPr>
              <a:t>é</a:t>
            </a:r>
            <a:r>
              <a:rPr lang="en-US" altLang="fr-FR" sz="2000"/>
              <a:t>, sa </a:t>
            </a:r>
            <a:r>
              <a:rPr lang="en-US" altLang="fr-FR" sz="2000">
                <a:solidFill>
                  <a:srgbClr val="00B0F0"/>
                </a:solidFill>
              </a:rPr>
              <a:t>lisibilit</a:t>
            </a:r>
            <a:r>
              <a:rPr lang="en-US" altLang="en-US" sz="2000">
                <a:solidFill>
                  <a:srgbClr val="00B0F0"/>
                </a:solidFill>
              </a:rPr>
              <a:t>é</a:t>
            </a:r>
            <a:r>
              <a:rPr lang="en-US" altLang="fr-FR" sz="2000"/>
              <a:t>, sa </a:t>
            </a:r>
            <a:r>
              <a:rPr lang="en-US" altLang="fr-FR" sz="2000">
                <a:solidFill>
                  <a:srgbClr val="00B0F0"/>
                </a:solidFill>
              </a:rPr>
              <a:t>couverture </a:t>
            </a:r>
            <a:r>
              <a:rPr lang="en-US" altLang="fr-FR" sz="2000"/>
              <a:t>de tests, sa </a:t>
            </a:r>
            <a:r>
              <a:rPr lang="en-US" altLang="fr-FR" sz="2000">
                <a:solidFill>
                  <a:srgbClr val="00B0F0"/>
                </a:solidFill>
              </a:rPr>
              <a:t>conformit</a:t>
            </a:r>
            <a:r>
              <a:rPr lang="en-US" altLang="en-US" sz="2000">
                <a:solidFill>
                  <a:srgbClr val="00B0F0"/>
                </a:solidFill>
              </a:rPr>
              <a:t>é</a:t>
            </a:r>
            <a:r>
              <a:rPr lang="en-US" altLang="fr-FR" sz="2000">
                <a:solidFill>
                  <a:srgbClr val="00B0F0"/>
                </a:solidFill>
              </a:rPr>
              <a:t> aux normes</a:t>
            </a:r>
            <a:r>
              <a:rPr lang="en-US" altLang="fr-FR" sz="2000"/>
              <a:t> de codage, et plus encore</a:t>
            </a:r>
            <a:endParaRPr lang="en-US" altLang="fr-F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0"/>
          <p:cNvSpPr/>
          <p:nvPr/>
        </p:nvSpPr>
        <p:spPr>
          <a:xfrm>
            <a:off x="617260" y="270312"/>
            <a:ext cx="8693468" cy="708779"/>
          </a:xfrm>
          <a:prstGeom prst="rect">
            <a:avLst/>
          </a:prstGeom>
          <a:noFill/>
        </p:spPr>
        <p:txBody>
          <a:bodyPr wrap="none" lIns="0" tIns="0" rIns="0" bIns="0" rtlCol="0" anchor="t"/>
          <a:p>
            <a:pPr marL="0" indent="0">
              <a:lnSpc>
                <a:spcPts val="5550"/>
              </a:lnSpc>
              <a:buNone/>
            </a:pPr>
            <a:r>
              <a:rPr lang="en-US" sz="4450" b="1" kern="0" spc="-134" dirty="0">
                <a:solidFill>
                  <a:srgbClr val="00B0F0"/>
                </a:solidFill>
                <a:latin typeface="Inter Bold" pitchFamily="34" charset="0"/>
                <a:ea typeface="Inter Bold" pitchFamily="34" charset="-122"/>
                <a:cs typeface="Inter Bold" pitchFamily="34" charset="-120"/>
              </a:rPr>
              <a:t>Documentation: mesurer la clarté</a:t>
            </a:r>
            <a:endParaRPr lang="en-US" sz="4450" b="1" kern="0" spc="-134" dirty="0">
              <a:solidFill>
                <a:srgbClr val="00B0F0"/>
              </a:solidFill>
              <a:latin typeface="Inter Bold" pitchFamily="34" charset="0"/>
              <a:ea typeface="Inter Bold" pitchFamily="34" charset="-122"/>
              <a:cs typeface="Inter Bold" pitchFamily="34" charset="-120"/>
            </a:endParaRPr>
          </a:p>
        </p:txBody>
      </p:sp>
      <p:sp>
        <p:nvSpPr>
          <p:cNvPr id="9" name="Text 1"/>
          <p:cNvSpPr/>
          <p:nvPr/>
        </p:nvSpPr>
        <p:spPr>
          <a:xfrm>
            <a:off x="617260" y="2668111"/>
            <a:ext cx="2835235" cy="354330"/>
          </a:xfrm>
          <a:prstGeom prst="rect">
            <a:avLst/>
          </a:prstGeom>
          <a:noFill/>
        </p:spPr>
        <p:txBody>
          <a:bodyPr wrap="none" lIns="0" tIns="0" rIns="0" bIns="0" rtlCol="0" anchor="t"/>
          <a:p>
            <a:pPr marL="0" indent="0">
              <a:lnSpc>
                <a:spcPts val="2750"/>
              </a:lnSpc>
              <a:buNone/>
            </a:pPr>
            <a:r>
              <a:rPr lang="en-US" sz="2200" b="1" kern="0" spc="-67" dirty="0">
                <a:solidFill>
                  <a:schemeClr val="accent1"/>
                </a:solidFill>
                <a:latin typeface="Calibri" panose="020F0502020204030204" charset="0"/>
                <a:ea typeface="Inter Bold" pitchFamily="34" charset="-122"/>
                <a:cs typeface="Calibri" panose="020F0502020204030204" charset="0"/>
              </a:rPr>
              <a:t>Comment lines</a:t>
            </a:r>
            <a:endParaRPr lang="en-US" sz="2200" b="1" kern="0" spc="-67" dirty="0">
              <a:solidFill>
                <a:schemeClr val="accent1"/>
              </a:solidFill>
              <a:latin typeface="Calibri" panose="020F0502020204030204" charset="0"/>
              <a:ea typeface="Inter Bold" pitchFamily="34" charset="-122"/>
              <a:cs typeface="Calibri" panose="020F0502020204030204" charset="0"/>
            </a:endParaRPr>
          </a:p>
        </p:txBody>
      </p:sp>
      <p:sp>
        <p:nvSpPr>
          <p:cNvPr id="10" name="Text 2"/>
          <p:cNvSpPr/>
          <p:nvPr/>
        </p:nvSpPr>
        <p:spPr>
          <a:xfrm>
            <a:off x="617220" y="3249295"/>
            <a:ext cx="3978275" cy="2463165"/>
          </a:xfrm>
          <a:prstGeom prst="rect">
            <a:avLst/>
          </a:prstGeom>
          <a:noFill/>
        </p:spPr>
        <p:txBody>
          <a:bodyPr wrap="square" lIns="0" tIns="0" rIns="0" bIns="0" rtlCol="0" anchor="t"/>
          <a:p>
            <a:pPr marL="0" indent="0">
              <a:lnSpc>
                <a:spcPts val="2850"/>
              </a:lnSpc>
              <a:buNone/>
            </a:pPr>
            <a:r>
              <a:rPr lang="en-US" altLang="fr-FR" sz="2000" dirty="0">
                <a:solidFill>
                  <a:schemeClr val="tx1"/>
                </a:solidFill>
              </a:rPr>
              <a:t>nombre de lignes contenant des commentaires de documentation ou du code comment</a:t>
            </a:r>
            <a:r>
              <a:rPr lang="en-US" altLang="en-US" sz="2000" dirty="0">
                <a:solidFill>
                  <a:schemeClr val="tx1"/>
                </a:solidFill>
              </a:rPr>
              <a:t>é</a:t>
            </a:r>
            <a:r>
              <a:rPr lang="en-US" altLang="fr-FR" sz="2000" dirty="0">
                <a:solidFill>
                  <a:schemeClr val="tx1"/>
                </a:solidFill>
              </a:rPr>
              <a:t>, les lignes de commentaires non </a:t>
            </a:r>
            <a:endParaRPr lang="en-US" altLang="fr-FR" sz="2000" dirty="0">
              <a:solidFill>
                <a:schemeClr val="tx1"/>
              </a:solidFill>
            </a:endParaRPr>
          </a:p>
          <a:p>
            <a:pPr marL="0" indent="0">
              <a:lnSpc>
                <a:spcPts val="2850"/>
              </a:lnSpc>
              <a:buNone/>
            </a:pPr>
            <a:r>
              <a:rPr lang="en-US" altLang="fr-FR" sz="2000" dirty="0">
                <a:solidFill>
                  <a:schemeClr val="tx1"/>
                </a:solidFill>
              </a:rPr>
              <a:t>significatives sont ignor</a:t>
            </a:r>
            <a:r>
              <a:rPr lang="en-US" altLang="en-US" sz="2000" dirty="0">
                <a:solidFill>
                  <a:schemeClr val="tx1"/>
                </a:solidFill>
              </a:rPr>
              <a:t>é</a:t>
            </a:r>
            <a:r>
              <a:rPr lang="en-US" altLang="fr-FR" sz="2000" dirty="0">
                <a:solidFill>
                  <a:schemeClr val="tx1"/>
                </a:solidFill>
              </a:rPr>
              <a:t>es (ligne vide ou avec le caract</a:t>
            </a:r>
            <a:r>
              <a:rPr lang="en-US" altLang="en-US" sz="2000" dirty="0">
                <a:solidFill>
                  <a:schemeClr val="tx1"/>
                </a:solidFill>
              </a:rPr>
              <a:t>è</a:t>
            </a:r>
            <a:r>
              <a:rPr lang="en-US" altLang="fr-FR" sz="2000" dirty="0">
                <a:solidFill>
                  <a:schemeClr val="tx1"/>
                </a:solidFill>
              </a:rPr>
              <a:t>re sp</a:t>
            </a:r>
            <a:r>
              <a:rPr lang="en-US" altLang="en-US" sz="2000" dirty="0">
                <a:solidFill>
                  <a:schemeClr val="tx1"/>
                </a:solidFill>
              </a:rPr>
              <a:t>é</a:t>
            </a:r>
            <a:r>
              <a:rPr lang="en-US" altLang="fr-FR" sz="2000" dirty="0">
                <a:solidFill>
                  <a:schemeClr val="tx1"/>
                </a:solidFill>
              </a:rPr>
              <a:t>cial *)</a:t>
            </a:r>
            <a:endParaRPr lang="en-US" altLang="fr-FR" sz="2000" dirty="0">
              <a:solidFill>
                <a:schemeClr val="tx1"/>
              </a:solidFill>
            </a:endParaRPr>
          </a:p>
        </p:txBody>
      </p:sp>
      <p:sp>
        <p:nvSpPr>
          <p:cNvPr id="11" name="Text 3"/>
          <p:cNvSpPr/>
          <p:nvPr/>
        </p:nvSpPr>
        <p:spPr>
          <a:xfrm>
            <a:off x="5156398" y="2668111"/>
            <a:ext cx="2835235" cy="354330"/>
          </a:xfrm>
          <a:prstGeom prst="rect">
            <a:avLst/>
          </a:prstGeom>
          <a:noFill/>
        </p:spPr>
        <p:txBody>
          <a:bodyPr wrap="none" lIns="0" tIns="0" rIns="0" bIns="0" rtlCol="0" anchor="t"/>
          <a:p>
            <a:pPr marL="0" indent="0">
              <a:lnSpc>
                <a:spcPts val="2750"/>
              </a:lnSpc>
              <a:buNone/>
            </a:pPr>
            <a:r>
              <a:rPr lang="en-US" sz="2200" b="1" kern="0" spc="-67" dirty="0">
                <a:solidFill>
                  <a:schemeClr val="accent1"/>
                </a:solidFill>
                <a:latin typeface="Calibri" panose="020F0502020204030204" charset="0"/>
                <a:ea typeface="Inter Bold" pitchFamily="34" charset="-122"/>
                <a:cs typeface="Calibri" panose="020F0502020204030204" charset="0"/>
              </a:rPr>
              <a:t>Comments (%)</a:t>
            </a:r>
            <a:endParaRPr lang="en-US" sz="2200" b="1" kern="0" spc="-67" dirty="0">
              <a:solidFill>
                <a:schemeClr val="accent1"/>
              </a:solidFill>
              <a:latin typeface="Calibri" panose="020F0502020204030204" charset="0"/>
              <a:ea typeface="Inter Bold" pitchFamily="34" charset="-122"/>
              <a:cs typeface="Calibri" panose="020F0502020204030204" charset="0"/>
            </a:endParaRPr>
          </a:p>
        </p:txBody>
      </p:sp>
      <p:sp>
        <p:nvSpPr>
          <p:cNvPr id="12" name="Text 4"/>
          <p:cNvSpPr/>
          <p:nvPr/>
        </p:nvSpPr>
        <p:spPr>
          <a:xfrm>
            <a:off x="5156200" y="3249295"/>
            <a:ext cx="3978275" cy="2974975"/>
          </a:xfrm>
          <a:prstGeom prst="rect">
            <a:avLst/>
          </a:prstGeom>
          <a:noFill/>
        </p:spPr>
        <p:txBody>
          <a:bodyPr wrap="square" lIns="0" tIns="0" rIns="0" bIns="0" rtlCol="0" anchor="t"/>
          <a:p>
            <a:pPr marL="0" indent="0">
              <a:lnSpc>
                <a:spcPts val="2850"/>
              </a:lnSpc>
              <a:buNone/>
            </a:pPr>
            <a:r>
              <a:rPr lang="en-US" altLang="fr-FR" sz="2000" dirty="0">
                <a:solidFill>
                  <a:schemeClr val="tx1"/>
                </a:solidFill>
              </a:rPr>
              <a:t>densit</a:t>
            </a:r>
            <a:r>
              <a:rPr lang="en-US" altLang="en-US" sz="2000" dirty="0">
                <a:solidFill>
                  <a:schemeClr val="tx1"/>
                </a:solidFill>
              </a:rPr>
              <a:t>é</a:t>
            </a:r>
            <a:r>
              <a:rPr lang="en-US" altLang="fr-FR" sz="2000" dirty="0">
                <a:solidFill>
                  <a:schemeClr val="tx1"/>
                </a:solidFill>
              </a:rPr>
              <a:t> de commentaire calcul</a:t>
            </a:r>
            <a:r>
              <a:rPr lang="en-US" altLang="en-US" sz="2000" dirty="0">
                <a:solidFill>
                  <a:schemeClr val="tx1"/>
                </a:solidFill>
              </a:rPr>
              <a:t>é</a:t>
            </a:r>
            <a:r>
              <a:rPr lang="en-US" altLang="fr-FR" sz="2000" dirty="0">
                <a:solidFill>
                  <a:schemeClr val="tx1"/>
                </a:solidFill>
              </a:rPr>
              <a:t>e par la formule :</a:t>
            </a:r>
            <a:endParaRPr lang="en-US" altLang="fr-FR" sz="2000" dirty="0">
              <a:solidFill>
                <a:schemeClr val="tx1"/>
              </a:solidFill>
            </a:endParaRPr>
          </a:p>
          <a:p>
            <a:pPr marL="0" indent="0">
              <a:lnSpc>
                <a:spcPts val="2850"/>
              </a:lnSpc>
              <a:buNone/>
            </a:pPr>
            <a:r>
              <a:rPr lang="en-US" altLang="fr-FR" sz="2000" dirty="0">
                <a:solidFill>
                  <a:schemeClr val="tx1"/>
                </a:solidFill>
              </a:rPr>
              <a:t>Comment lines / (Lines of code + Comment lines) * 100 </a:t>
            </a:r>
            <a:endParaRPr lang="en-US" altLang="fr-FR" sz="2000" dirty="0">
              <a:solidFill>
                <a:schemeClr val="tx1"/>
              </a:solidFill>
            </a:endParaRPr>
          </a:p>
          <a:p>
            <a:pPr marL="0" indent="0">
              <a:lnSpc>
                <a:spcPts val="2850"/>
              </a:lnSpc>
              <a:buNone/>
            </a:pPr>
            <a:r>
              <a:rPr lang="en-US" altLang="fr-FR" sz="2000" dirty="0">
                <a:solidFill>
                  <a:schemeClr val="tx1"/>
                </a:solidFill>
              </a:rPr>
              <a:t>Densit</a:t>
            </a:r>
            <a:r>
              <a:rPr lang="en-US" altLang="en-US" sz="2000" dirty="0">
                <a:solidFill>
                  <a:schemeClr val="tx1"/>
                </a:solidFill>
              </a:rPr>
              <a:t>é</a:t>
            </a:r>
            <a:r>
              <a:rPr lang="en-US" altLang="fr-FR" sz="2000" dirty="0">
                <a:solidFill>
                  <a:schemeClr val="tx1"/>
                </a:solidFill>
              </a:rPr>
              <a:t> de 50% = autant de lignes de code que de commentaires </a:t>
            </a:r>
            <a:endParaRPr lang="en-US" altLang="fr-FR" sz="2000" dirty="0">
              <a:solidFill>
                <a:schemeClr val="tx1"/>
              </a:solidFill>
            </a:endParaRPr>
          </a:p>
          <a:p>
            <a:pPr marL="0" indent="0">
              <a:lnSpc>
                <a:spcPts val="2850"/>
              </a:lnSpc>
              <a:buNone/>
            </a:pPr>
            <a:r>
              <a:rPr lang="en-US" altLang="fr-FR" sz="2000" dirty="0">
                <a:solidFill>
                  <a:schemeClr val="tx1"/>
                </a:solidFill>
              </a:rPr>
              <a:t>Densit</a:t>
            </a:r>
            <a:r>
              <a:rPr lang="en-US" altLang="en-US" sz="2000" dirty="0">
                <a:solidFill>
                  <a:schemeClr val="tx1"/>
                </a:solidFill>
              </a:rPr>
              <a:t>é</a:t>
            </a:r>
            <a:r>
              <a:rPr lang="en-US" altLang="fr-FR" sz="2000" dirty="0">
                <a:solidFill>
                  <a:schemeClr val="tx1"/>
                </a:solidFill>
              </a:rPr>
              <a:t> de 100% = le fichier ne contient que des commentaires</a:t>
            </a:r>
            <a:endParaRPr lang="en-US" altLang="fr-FR" sz="2000" dirty="0">
              <a:solidFill>
                <a:schemeClr val="tx1"/>
              </a:solidFill>
            </a:endParaRPr>
          </a:p>
        </p:txBody>
      </p:sp>
      <p:sp>
        <p:nvSpPr>
          <p:cNvPr id="13" name="Text 5"/>
          <p:cNvSpPr/>
          <p:nvPr/>
        </p:nvSpPr>
        <p:spPr>
          <a:xfrm>
            <a:off x="9694902" y="2668111"/>
            <a:ext cx="2835235" cy="354330"/>
          </a:xfrm>
          <a:prstGeom prst="rect">
            <a:avLst/>
          </a:prstGeom>
          <a:noFill/>
        </p:spPr>
        <p:txBody>
          <a:bodyPr wrap="none" lIns="0" tIns="0" rIns="0" bIns="0" rtlCol="0" anchor="t"/>
          <a:p>
            <a:pPr marL="0" indent="0">
              <a:lnSpc>
                <a:spcPts val="2750"/>
              </a:lnSpc>
              <a:buNone/>
            </a:pPr>
            <a:r>
              <a:rPr lang="en-US" sz="2200" b="1" kern="0" spc="-67" dirty="0">
                <a:solidFill>
                  <a:schemeClr val="accent1"/>
                </a:solidFill>
                <a:latin typeface="Calibri" panose="020F0502020204030204" charset="0"/>
                <a:ea typeface="Inter Bold" pitchFamily="34" charset="-122"/>
                <a:cs typeface="Calibri" panose="020F0502020204030204" charset="0"/>
              </a:rPr>
              <a:t>Commented-out LO</a:t>
            </a:r>
            <a:r>
              <a:rPr lang="fr-FR" altLang="en-US" sz="2200" b="1" kern="0" spc="-67" dirty="0">
                <a:solidFill>
                  <a:schemeClr val="accent1"/>
                </a:solidFill>
                <a:latin typeface="Calibri" panose="020F0502020204030204" charset="0"/>
                <a:ea typeface="Inter Bold" pitchFamily="34" charset="-122"/>
                <a:cs typeface="Calibri" panose="020F0502020204030204" charset="0"/>
              </a:rPr>
              <a:t>C</a:t>
            </a:r>
            <a:endParaRPr lang="fr-FR" altLang="en-US" sz="2200" b="1" kern="0" spc="-67" dirty="0">
              <a:solidFill>
                <a:schemeClr val="accent1"/>
              </a:solidFill>
              <a:latin typeface="Calibri" panose="020F0502020204030204" charset="0"/>
              <a:ea typeface="Inter Bold" pitchFamily="34" charset="-122"/>
              <a:cs typeface="Calibri" panose="020F0502020204030204" charset="0"/>
            </a:endParaRPr>
          </a:p>
        </p:txBody>
      </p:sp>
      <p:sp>
        <p:nvSpPr>
          <p:cNvPr id="14" name="Text 6"/>
          <p:cNvSpPr/>
          <p:nvPr/>
        </p:nvSpPr>
        <p:spPr>
          <a:xfrm>
            <a:off x="9695537" y="3249255"/>
            <a:ext cx="3978116" cy="725805"/>
          </a:xfrm>
          <a:prstGeom prst="rect">
            <a:avLst/>
          </a:prstGeom>
          <a:noFill/>
        </p:spPr>
        <p:txBody>
          <a:bodyPr wrap="square" lIns="0" tIns="0" rIns="0" bIns="0" rtlCol="0" anchor="t"/>
          <a:p>
            <a:pPr marL="0" indent="0">
              <a:lnSpc>
                <a:spcPts val="2850"/>
              </a:lnSpc>
              <a:buNone/>
            </a:pPr>
            <a:endParaRPr lang="en-US" sz="1750" dirty="0"/>
          </a:p>
        </p:txBody>
      </p:sp>
      <p:sp>
        <p:nvSpPr>
          <p:cNvPr id="15" name="Zone de texte 14"/>
          <p:cNvSpPr txBox="1"/>
          <p:nvPr/>
        </p:nvSpPr>
        <p:spPr>
          <a:xfrm>
            <a:off x="9479280" y="3248978"/>
            <a:ext cx="5080000" cy="360680"/>
          </a:xfrm>
          <a:prstGeom prst="rect">
            <a:avLst/>
          </a:prstGeom>
        </p:spPr>
        <p:txBody>
          <a:bodyPr>
            <a:spAutoFit/>
          </a:bodyPr>
          <a:p>
            <a:r>
              <a:rPr lang="en-US" altLang="zh-CN" sz="1600">
                <a:solidFill>
                  <a:srgbClr val="000000"/>
                </a:solidFill>
                <a:latin typeface="Arial" panose="020B0604020202020204"/>
                <a:ea typeface="Arial" panose="020B0604020202020204"/>
              </a:rPr>
              <a:t> </a:t>
            </a:r>
            <a:r>
              <a:rPr lang="en-US" altLang="zh-CN" sz="1750">
                <a:solidFill>
                  <a:schemeClr val="tx1"/>
                </a:solidFill>
                <a:latin typeface="Arial" panose="020B0604020202020204"/>
                <a:ea typeface="Arial" panose="020B0604020202020204"/>
              </a:rPr>
              <a:t>nombre de lignes de code commentées.</a:t>
            </a:r>
            <a:endParaRPr lang="en-US" altLang="zh-CN" sz="1750">
              <a:solidFill>
                <a:schemeClr val="tx1"/>
              </a:solidFill>
              <a:latin typeface="Arial" panose="020B0604020202020204"/>
              <a:ea typeface="Arial" panose="020B0604020202020204"/>
            </a:endParaRPr>
          </a:p>
        </p:txBody>
      </p:sp>
      <p:cxnSp>
        <p:nvCxnSpPr>
          <p:cNvPr id="2" name="Connecteur en angle 1"/>
          <p:cNvCxnSpPr/>
          <p:nvPr/>
        </p:nvCxnSpPr>
        <p:spPr>
          <a:xfrm rot="5400000" flipV="1">
            <a:off x="2997835" y="4164965"/>
            <a:ext cx="3555365" cy="560705"/>
          </a:xfrm>
          <a:prstGeom prst="bentConnector3">
            <a:avLst>
              <a:gd name="adj1" fmla="val 50009"/>
            </a:avLst>
          </a:prstGeom>
        </p:spPr>
        <p:style>
          <a:lnRef idx="2">
            <a:schemeClr val="accent1"/>
          </a:lnRef>
          <a:fillRef idx="0">
            <a:srgbClr val="FFFFFF"/>
          </a:fillRef>
          <a:effectRef idx="0">
            <a:srgbClr val="FFFFFF"/>
          </a:effectRef>
          <a:fontRef idx="minor">
            <a:schemeClr val="tx1"/>
          </a:fontRef>
        </p:style>
      </p:cxnSp>
      <p:cxnSp>
        <p:nvCxnSpPr>
          <p:cNvPr id="3" name="Connecteur en angle 2"/>
          <p:cNvCxnSpPr/>
          <p:nvPr/>
        </p:nvCxnSpPr>
        <p:spPr>
          <a:xfrm rot="5400000" flipV="1">
            <a:off x="7767955" y="4034790"/>
            <a:ext cx="3514090" cy="781050"/>
          </a:xfrm>
          <a:prstGeom prst="bentConnector3">
            <a:avLst>
              <a:gd name="adj1" fmla="val 50018"/>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0"/>
          <p:cNvSpPr/>
          <p:nvPr/>
        </p:nvSpPr>
        <p:spPr>
          <a:xfrm>
            <a:off x="416600" y="233839"/>
            <a:ext cx="7556421" cy="1417558"/>
          </a:xfrm>
          <a:prstGeom prst="rect">
            <a:avLst/>
          </a:prstGeom>
          <a:noFill/>
        </p:spPr>
        <p:txBody>
          <a:bodyPr wrap="square" lIns="0" tIns="0" rIns="0" bIns="0" rtlCol="0" anchor="t"/>
          <a:p>
            <a:pPr marL="0" indent="0">
              <a:lnSpc>
                <a:spcPts val="5550"/>
              </a:lnSpc>
              <a:buNone/>
            </a:pPr>
            <a:r>
              <a:rPr lang="en-US" sz="4450" b="1" kern="0" spc="-134" dirty="0">
                <a:solidFill>
                  <a:srgbClr val="00B0F0"/>
                </a:solidFill>
                <a:latin typeface="Calibri" panose="020F0502020204030204" charset="0"/>
                <a:ea typeface="Inter Bold" pitchFamily="34" charset="-122"/>
                <a:cs typeface="Calibri" panose="020F0502020204030204" charset="0"/>
              </a:rPr>
              <a:t>Duplication du code: identifier les redondances</a:t>
            </a:r>
            <a:endParaRPr lang="en-US" sz="4450" b="1" kern="0" spc="-134" dirty="0">
              <a:solidFill>
                <a:srgbClr val="00B0F0"/>
              </a:solidFill>
              <a:latin typeface="Calibri" panose="020F0502020204030204" charset="0"/>
              <a:ea typeface="Inter Bold" pitchFamily="34" charset="-122"/>
              <a:cs typeface="Calibri" panose="020F0502020204030204" charset="0"/>
            </a:endParaRPr>
          </a:p>
        </p:txBody>
      </p:sp>
      <p:sp>
        <p:nvSpPr>
          <p:cNvPr id="4" name="Shape 1"/>
          <p:cNvSpPr/>
          <p:nvPr/>
        </p:nvSpPr>
        <p:spPr>
          <a:xfrm>
            <a:off x="379770" y="2096849"/>
            <a:ext cx="510302" cy="510302"/>
          </a:xfrm>
          <a:prstGeom prst="roundRect">
            <a:avLst>
              <a:gd name="adj" fmla="val 18669"/>
            </a:avLst>
          </a:prstGeom>
          <a:solidFill>
            <a:srgbClr val="DADBF1"/>
          </a:solidFill>
          <a:ln w="7620">
            <a:solidFill>
              <a:srgbClr val="C0C1D7"/>
            </a:solidFill>
            <a:prstDash val="solid"/>
          </a:ln>
        </p:spPr>
      </p:sp>
      <p:sp>
        <p:nvSpPr>
          <p:cNvPr id="5" name="Text 2"/>
          <p:cNvSpPr/>
          <p:nvPr/>
        </p:nvSpPr>
        <p:spPr>
          <a:xfrm>
            <a:off x="566579" y="2181860"/>
            <a:ext cx="136565" cy="340281"/>
          </a:xfrm>
          <a:prstGeom prst="rect">
            <a:avLst/>
          </a:prstGeom>
          <a:noFill/>
        </p:spPr>
        <p:txBody>
          <a:bodyPr wrap="none" lIns="0" tIns="0" rIns="0" bIns="0" rtlCol="0" anchor="t"/>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1</a:t>
            </a:r>
            <a:endParaRPr lang="en-US" sz="2650" dirty="0"/>
          </a:p>
        </p:txBody>
      </p:sp>
      <p:sp>
        <p:nvSpPr>
          <p:cNvPr id="6" name="Text 3"/>
          <p:cNvSpPr/>
          <p:nvPr/>
        </p:nvSpPr>
        <p:spPr>
          <a:xfrm>
            <a:off x="1116886" y="2096849"/>
            <a:ext cx="2835235" cy="354330"/>
          </a:xfrm>
          <a:prstGeom prst="rect">
            <a:avLst/>
          </a:prstGeom>
          <a:noFill/>
        </p:spPr>
        <p:txBody>
          <a:bodyPr wrap="none" lIns="0" tIns="0" rIns="0" bIns="0" rtlCol="0" anchor="t"/>
          <a:p>
            <a:pPr marL="0" indent="0">
              <a:lnSpc>
                <a:spcPts val="2750"/>
              </a:lnSpc>
              <a:buNone/>
            </a:pPr>
            <a:r>
              <a:rPr lang="en-US" sz="2200" b="1" kern="0" spc="-67" dirty="0">
                <a:solidFill>
                  <a:srgbClr val="0070C0"/>
                </a:solidFill>
                <a:latin typeface="Calibri" panose="020F0502020204030204" charset="0"/>
                <a:ea typeface="Inter Bold" pitchFamily="34" charset="-122"/>
                <a:cs typeface="Calibri" panose="020F0502020204030204" charset="0"/>
              </a:rPr>
              <a:t>Duplicated blocks</a:t>
            </a:r>
            <a:endParaRPr lang="en-US" sz="2200" b="1" kern="0" spc="-67" dirty="0">
              <a:solidFill>
                <a:srgbClr val="0070C0"/>
              </a:solidFill>
              <a:latin typeface="Calibri" panose="020F0502020204030204" charset="0"/>
              <a:ea typeface="Inter Bold" pitchFamily="34" charset="-122"/>
              <a:cs typeface="Calibri" panose="020F0502020204030204" charset="0"/>
            </a:endParaRPr>
          </a:p>
        </p:txBody>
      </p:sp>
      <p:sp>
        <p:nvSpPr>
          <p:cNvPr id="7" name="Text 4"/>
          <p:cNvSpPr/>
          <p:nvPr/>
        </p:nvSpPr>
        <p:spPr>
          <a:xfrm>
            <a:off x="1116886" y="2587268"/>
            <a:ext cx="2927747" cy="725805"/>
          </a:xfrm>
          <a:prstGeom prst="rect">
            <a:avLst/>
          </a:prstGeom>
          <a:noFill/>
        </p:spPr>
        <p:txBody>
          <a:bodyPr wrap="square" lIns="0" tIns="0" rIns="0" bIns="0" rtlCol="0" anchor="t"/>
          <a:p>
            <a:pPr marL="0" indent="0">
              <a:lnSpc>
                <a:spcPts val="2850"/>
              </a:lnSpc>
              <a:buNone/>
            </a:pPr>
            <a:r>
              <a:rPr lang="en-US" altLang="fr-FR" dirty="0">
                <a:solidFill>
                  <a:schemeClr val="tx1">
                    <a:lumMod val="95000"/>
                    <a:lumOff val="5000"/>
                  </a:schemeClr>
                </a:solidFill>
              </a:rPr>
              <a:t>nombre de blocs de lignes dupliqu</a:t>
            </a:r>
            <a:r>
              <a:rPr lang="en-US" altLang="en-US" dirty="0">
                <a:solidFill>
                  <a:schemeClr val="tx1">
                    <a:lumMod val="95000"/>
                    <a:lumOff val="5000"/>
                  </a:schemeClr>
                </a:solidFill>
              </a:rPr>
              <a:t>é</a:t>
            </a:r>
            <a:r>
              <a:rPr lang="en-US" altLang="fr-FR" dirty="0">
                <a:solidFill>
                  <a:schemeClr val="tx1">
                    <a:lumMod val="95000"/>
                    <a:lumOff val="5000"/>
                  </a:schemeClr>
                </a:solidFill>
              </a:rPr>
              <a:t>s. Un bloc de code est consid</a:t>
            </a:r>
            <a:r>
              <a:rPr lang="en-US" altLang="en-US" dirty="0">
                <a:solidFill>
                  <a:schemeClr val="tx1">
                    <a:lumMod val="95000"/>
                    <a:lumOff val="5000"/>
                  </a:schemeClr>
                </a:solidFill>
              </a:rPr>
              <a:t>é</a:t>
            </a:r>
            <a:r>
              <a:rPr lang="en-US" altLang="fr-FR" dirty="0">
                <a:solidFill>
                  <a:schemeClr val="tx1">
                    <a:lumMod val="95000"/>
                    <a:lumOff val="5000"/>
                  </a:schemeClr>
                </a:solidFill>
              </a:rPr>
              <a:t>r</a:t>
            </a:r>
            <a:r>
              <a:rPr lang="en-US" altLang="en-US" dirty="0">
                <a:solidFill>
                  <a:schemeClr val="tx1">
                    <a:lumMod val="95000"/>
                    <a:lumOff val="5000"/>
                  </a:schemeClr>
                </a:solidFill>
              </a:rPr>
              <a:t>é</a:t>
            </a:r>
            <a:r>
              <a:rPr lang="en-US" altLang="fr-FR" dirty="0">
                <a:solidFill>
                  <a:schemeClr val="tx1">
                    <a:lumMod val="95000"/>
                    <a:lumOff val="5000"/>
                  </a:schemeClr>
                </a:solidFill>
              </a:rPr>
              <a:t> comme dupliqu</a:t>
            </a:r>
            <a:r>
              <a:rPr lang="en-US" altLang="en-US" dirty="0">
                <a:solidFill>
                  <a:schemeClr val="tx1">
                    <a:lumMod val="95000"/>
                    <a:lumOff val="5000"/>
                  </a:schemeClr>
                </a:solidFill>
              </a:rPr>
              <a:t>é</a:t>
            </a:r>
            <a:r>
              <a:rPr lang="en-US" altLang="fr-FR" dirty="0">
                <a:solidFill>
                  <a:schemeClr val="tx1">
                    <a:lumMod val="95000"/>
                    <a:lumOff val="5000"/>
                  </a:schemeClr>
                </a:solidFill>
              </a:rPr>
              <a:t> s’il y a au moins 100 tokens</a:t>
            </a:r>
            <a:endParaRPr lang="en-US" altLang="fr-FR" dirty="0">
              <a:solidFill>
                <a:schemeClr val="tx1">
                  <a:lumMod val="95000"/>
                  <a:lumOff val="5000"/>
                </a:schemeClr>
              </a:solidFill>
            </a:endParaRPr>
          </a:p>
          <a:p>
            <a:pPr marL="0" indent="0">
              <a:lnSpc>
                <a:spcPts val="2850"/>
              </a:lnSpc>
              <a:buNone/>
            </a:pPr>
            <a:r>
              <a:rPr lang="en-US" altLang="fr-FR" dirty="0">
                <a:solidFill>
                  <a:schemeClr val="tx1">
                    <a:lumMod val="95000"/>
                    <a:lumOff val="5000"/>
                  </a:schemeClr>
                </a:solidFill>
              </a:rPr>
              <a:t>successifs dupliqu</a:t>
            </a:r>
            <a:r>
              <a:rPr lang="en-US" altLang="en-US" dirty="0">
                <a:solidFill>
                  <a:schemeClr val="tx1">
                    <a:lumMod val="95000"/>
                    <a:lumOff val="5000"/>
                  </a:schemeClr>
                </a:solidFill>
              </a:rPr>
              <a:t>é</a:t>
            </a:r>
            <a:r>
              <a:rPr lang="en-US" altLang="fr-FR" dirty="0">
                <a:solidFill>
                  <a:schemeClr val="tx1">
                    <a:lumMod val="95000"/>
                    <a:lumOff val="5000"/>
                  </a:schemeClr>
                </a:solidFill>
              </a:rPr>
              <a:t>s sur 10 lignes de code (PHP, JavaScript</a:t>
            </a:r>
            <a:endParaRPr lang="en-US" altLang="fr-FR" dirty="0">
              <a:solidFill>
                <a:schemeClr val="tx1">
                  <a:lumMod val="95000"/>
                  <a:lumOff val="5000"/>
                </a:schemeClr>
              </a:solidFill>
            </a:endParaRPr>
          </a:p>
        </p:txBody>
      </p:sp>
      <p:sp>
        <p:nvSpPr>
          <p:cNvPr id="8" name="Shape 5"/>
          <p:cNvSpPr/>
          <p:nvPr/>
        </p:nvSpPr>
        <p:spPr>
          <a:xfrm>
            <a:off x="4271447" y="2096849"/>
            <a:ext cx="510302" cy="510302"/>
          </a:xfrm>
          <a:prstGeom prst="roundRect">
            <a:avLst>
              <a:gd name="adj" fmla="val 18669"/>
            </a:avLst>
          </a:prstGeom>
          <a:solidFill>
            <a:srgbClr val="DADBF1"/>
          </a:solidFill>
          <a:ln w="7620">
            <a:solidFill>
              <a:srgbClr val="C0C1D7"/>
            </a:solidFill>
            <a:prstDash val="solid"/>
          </a:ln>
        </p:spPr>
      </p:sp>
      <p:sp>
        <p:nvSpPr>
          <p:cNvPr id="9" name="Text 6"/>
          <p:cNvSpPr/>
          <p:nvPr/>
        </p:nvSpPr>
        <p:spPr>
          <a:xfrm>
            <a:off x="4424561" y="2181860"/>
            <a:ext cx="204073" cy="340281"/>
          </a:xfrm>
          <a:prstGeom prst="rect">
            <a:avLst/>
          </a:prstGeom>
          <a:noFill/>
        </p:spPr>
        <p:txBody>
          <a:bodyPr wrap="none" lIns="0" tIns="0" rIns="0" bIns="0" rtlCol="0" anchor="t"/>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2</a:t>
            </a:r>
            <a:endParaRPr lang="en-US" sz="2650" dirty="0"/>
          </a:p>
        </p:txBody>
      </p:sp>
      <p:sp>
        <p:nvSpPr>
          <p:cNvPr id="10" name="Text 7"/>
          <p:cNvSpPr/>
          <p:nvPr/>
        </p:nvSpPr>
        <p:spPr>
          <a:xfrm>
            <a:off x="5008563" y="2096849"/>
            <a:ext cx="2835235" cy="354330"/>
          </a:xfrm>
          <a:prstGeom prst="rect">
            <a:avLst/>
          </a:prstGeom>
          <a:noFill/>
        </p:spPr>
        <p:txBody>
          <a:bodyPr wrap="none" lIns="0" tIns="0" rIns="0" bIns="0" rtlCol="0" anchor="t"/>
          <a:p>
            <a:pPr marL="0" indent="0">
              <a:lnSpc>
                <a:spcPts val="2750"/>
              </a:lnSpc>
              <a:buNone/>
            </a:pPr>
            <a:r>
              <a:rPr lang="en-US" sz="2200" b="1" kern="0" spc="-67" dirty="0">
                <a:solidFill>
                  <a:srgbClr val="0070C0"/>
                </a:solidFill>
                <a:latin typeface="Calibri" panose="020F0502020204030204" charset="0"/>
                <a:ea typeface="Inter Bold" pitchFamily="34" charset="-122"/>
                <a:cs typeface="Calibri" panose="020F0502020204030204" charset="0"/>
              </a:rPr>
              <a:t>Duplicated files</a:t>
            </a:r>
            <a:endParaRPr lang="en-US" sz="2200" b="1" kern="0" spc="-67" dirty="0">
              <a:solidFill>
                <a:srgbClr val="0070C0"/>
              </a:solidFill>
              <a:latin typeface="Calibri" panose="020F0502020204030204" charset="0"/>
              <a:ea typeface="Inter Bold" pitchFamily="34" charset="-122"/>
              <a:cs typeface="Calibri" panose="020F0502020204030204" charset="0"/>
            </a:endParaRPr>
          </a:p>
        </p:txBody>
      </p:sp>
      <p:sp>
        <p:nvSpPr>
          <p:cNvPr id="11" name="Text 8"/>
          <p:cNvSpPr/>
          <p:nvPr/>
        </p:nvSpPr>
        <p:spPr>
          <a:xfrm>
            <a:off x="5008563" y="2587268"/>
            <a:ext cx="2927747" cy="1088708"/>
          </a:xfrm>
          <a:prstGeom prst="rect">
            <a:avLst/>
          </a:prstGeom>
          <a:noFill/>
        </p:spPr>
        <p:txBody>
          <a:bodyPr wrap="square" lIns="0" tIns="0" rIns="0" bIns="0" rtlCol="0" anchor="t"/>
          <a:p>
            <a:pPr marL="0" indent="0">
              <a:lnSpc>
                <a:spcPts val="2850"/>
              </a:lnSpc>
              <a:buNone/>
            </a:pPr>
            <a:r>
              <a:rPr lang="en-US" altLang="fr-FR" sz="1750" dirty="0">
                <a:solidFill>
                  <a:schemeClr val="tx1">
                    <a:lumMod val="95000"/>
                    <a:lumOff val="5000"/>
                  </a:schemeClr>
                </a:solidFill>
              </a:rPr>
              <a:t>nombre de fichiers impliqu</a:t>
            </a:r>
            <a:r>
              <a:rPr lang="en-US" altLang="en-US" sz="1750" dirty="0">
                <a:solidFill>
                  <a:schemeClr val="tx1">
                    <a:lumMod val="95000"/>
                    <a:lumOff val="5000"/>
                  </a:schemeClr>
                </a:solidFill>
              </a:rPr>
              <a:t>é</a:t>
            </a:r>
            <a:r>
              <a:rPr lang="en-US" altLang="fr-FR" sz="1750" dirty="0">
                <a:solidFill>
                  <a:schemeClr val="tx1">
                    <a:lumMod val="95000"/>
                    <a:lumOff val="5000"/>
                  </a:schemeClr>
                </a:solidFill>
              </a:rPr>
              <a:t>s dans des duplications</a:t>
            </a:r>
            <a:endParaRPr lang="en-US" altLang="fr-FR" sz="1750" dirty="0">
              <a:solidFill>
                <a:schemeClr val="tx1">
                  <a:lumMod val="95000"/>
                  <a:lumOff val="5000"/>
                </a:schemeClr>
              </a:solidFill>
            </a:endParaRPr>
          </a:p>
        </p:txBody>
      </p:sp>
      <p:sp>
        <p:nvSpPr>
          <p:cNvPr id="12" name="Shape 9"/>
          <p:cNvSpPr/>
          <p:nvPr/>
        </p:nvSpPr>
        <p:spPr>
          <a:xfrm>
            <a:off x="379770" y="5147270"/>
            <a:ext cx="510302" cy="510302"/>
          </a:xfrm>
          <a:prstGeom prst="roundRect">
            <a:avLst>
              <a:gd name="adj" fmla="val 18669"/>
            </a:avLst>
          </a:prstGeom>
          <a:solidFill>
            <a:srgbClr val="DADBF1"/>
          </a:solidFill>
          <a:ln w="7620">
            <a:solidFill>
              <a:srgbClr val="C0C1D7"/>
            </a:solidFill>
            <a:prstDash val="solid"/>
          </a:ln>
        </p:spPr>
      </p:sp>
      <p:sp>
        <p:nvSpPr>
          <p:cNvPr id="13" name="Text 10"/>
          <p:cNvSpPr/>
          <p:nvPr/>
        </p:nvSpPr>
        <p:spPr>
          <a:xfrm>
            <a:off x="530146" y="5232281"/>
            <a:ext cx="209431" cy="340281"/>
          </a:xfrm>
          <a:prstGeom prst="rect">
            <a:avLst/>
          </a:prstGeom>
          <a:noFill/>
        </p:spPr>
        <p:txBody>
          <a:bodyPr wrap="none" lIns="0" tIns="0" rIns="0" bIns="0" rtlCol="0" anchor="t"/>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3</a:t>
            </a:r>
            <a:endParaRPr lang="en-US" sz="2650" dirty="0"/>
          </a:p>
        </p:txBody>
      </p:sp>
      <p:sp>
        <p:nvSpPr>
          <p:cNvPr id="14" name="Text 11"/>
          <p:cNvSpPr/>
          <p:nvPr/>
        </p:nvSpPr>
        <p:spPr>
          <a:xfrm>
            <a:off x="1116886" y="5147270"/>
            <a:ext cx="2835235" cy="354330"/>
          </a:xfrm>
          <a:prstGeom prst="rect">
            <a:avLst/>
          </a:prstGeom>
          <a:noFill/>
        </p:spPr>
        <p:txBody>
          <a:bodyPr wrap="none" lIns="0" tIns="0" rIns="0" bIns="0" rtlCol="0" anchor="t"/>
          <a:p>
            <a:pPr marL="0" indent="0">
              <a:lnSpc>
                <a:spcPts val="2750"/>
              </a:lnSpc>
              <a:buNone/>
            </a:pPr>
            <a:r>
              <a:rPr lang="en-US" sz="2200" b="1" kern="0" spc="-67" dirty="0">
                <a:solidFill>
                  <a:srgbClr val="0070C0"/>
                </a:solidFill>
                <a:latin typeface="Calibri" panose="020F0502020204030204" charset="0"/>
                <a:ea typeface="Inter Bold" pitchFamily="34" charset="-122"/>
                <a:cs typeface="Calibri" panose="020F0502020204030204" charset="0"/>
              </a:rPr>
              <a:t>Duplicated lines</a:t>
            </a:r>
            <a:endParaRPr lang="en-US" sz="2200" b="1" kern="0" spc="-67" dirty="0">
              <a:solidFill>
                <a:srgbClr val="0070C0"/>
              </a:solidFill>
              <a:latin typeface="Calibri" panose="020F0502020204030204" charset="0"/>
              <a:ea typeface="Inter Bold" pitchFamily="34" charset="-122"/>
              <a:cs typeface="Calibri" panose="020F0502020204030204" charset="0"/>
            </a:endParaRPr>
          </a:p>
        </p:txBody>
      </p:sp>
      <p:sp>
        <p:nvSpPr>
          <p:cNvPr id="15" name="Text 12"/>
          <p:cNvSpPr/>
          <p:nvPr/>
        </p:nvSpPr>
        <p:spPr>
          <a:xfrm>
            <a:off x="739696" y="5798979"/>
            <a:ext cx="6819305" cy="362903"/>
          </a:xfrm>
          <a:prstGeom prst="rect">
            <a:avLst/>
          </a:prstGeom>
          <a:noFill/>
        </p:spPr>
        <p:txBody>
          <a:bodyPr wrap="none" lIns="0" tIns="0" rIns="0" bIns="0" rtlCol="0" anchor="t"/>
          <a:p>
            <a:pPr marL="0" indent="0" algn="l">
              <a:lnSpc>
                <a:spcPts val="2850"/>
              </a:lnSpc>
              <a:buNone/>
            </a:pPr>
            <a:r>
              <a:rPr lang="fr-FR" altLang="en-US" kern="0" spc="-36" dirty="0">
                <a:solidFill>
                  <a:srgbClr val="272525"/>
                </a:solidFill>
                <a:latin typeface="Inter" pitchFamily="34" charset="0"/>
                <a:ea typeface="Inter" pitchFamily="34" charset="-122"/>
                <a:cs typeface="Inter" pitchFamily="34" charset="-120"/>
              </a:rPr>
              <a:t>  </a:t>
            </a:r>
            <a:r>
              <a:rPr lang="fr-FR" altLang="en-US" kern="0" spc="-36" dirty="0">
                <a:solidFill>
                  <a:srgbClr val="272525"/>
                </a:solidFill>
                <a:latin typeface="Calibri" panose="020F0502020204030204" charset="0"/>
                <a:ea typeface="Inter" pitchFamily="34" charset="-122"/>
                <a:cs typeface="Calibri" panose="020F0502020204030204" charset="0"/>
              </a:rPr>
              <a:t> </a:t>
            </a:r>
            <a:r>
              <a:rPr lang="en-US" kern="0" spc="-36" dirty="0">
                <a:solidFill>
                  <a:srgbClr val="272525"/>
                </a:solidFill>
                <a:latin typeface="Calibri" panose="020F0502020204030204" charset="0"/>
                <a:ea typeface="Inter" pitchFamily="34" charset="-122"/>
                <a:cs typeface="Calibri" panose="020F0502020204030204" charset="0"/>
              </a:rPr>
              <a:t>Nombre de lignes impliquées dans des duplications</a:t>
            </a:r>
            <a:r>
              <a:rPr lang="fr-FR" altLang="en-US" kern="0" spc="-36" dirty="0">
                <a:solidFill>
                  <a:srgbClr val="272525"/>
                </a:solidFill>
                <a:latin typeface="Calibri" panose="020F0502020204030204" charset="0"/>
                <a:ea typeface="Inter" pitchFamily="34" charset="-122"/>
                <a:cs typeface="Calibri" panose="020F0502020204030204" charset="0"/>
              </a:rPr>
              <a:t>  </a:t>
            </a:r>
            <a:endParaRPr lang="fr-FR" altLang="en-US" kern="0" spc="-36" dirty="0">
              <a:solidFill>
                <a:srgbClr val="272525"/>
              </a:solidFill>
              <a:latin typeface="Calibri" panose="020F0502020204030204" charset="0"/>
              <a:ea typeface="Inter" pitchFamily="34" charset="-122"/>
              <a:cs typeface="Calibri" panose="020F0502020204030204" charset="0"/>
            </a:endParaRPr>
          </a:p>
          <a:p>
            <a:pPr marL="0" indent="0" algn="l">
              <a:lnSpc>
                <a:spcPts val="2850"/>
              </a:lnSpc>
              <a:buNone/>
            </a:pPr>
            <a:r>
              <a:rPr lang="fr-FR" altLang="en-US" kern="0" spc="-36" dirty="0">
                <a:solidFill>
                  <a:srgbClr val="272525"/>
                </a:solidFill>
                <a:latin typeface="Calibri" panose="020F0502020204030204" charset="0"/>
                <a:ea typeface="Inter" pitchFamily="34" charset="-122"/>
                <a:cs typeface="Calibri" panose="020F0502020204030204" charset="0"/>
              </a:rPr>
              <a:t> </a:t>
            </a:r>
            <a:r>
              <a:rPr lang="en-US" altLang="fr-FR" kern="0" spc="-36" dirty="0">
                <a:solidFill>
                  <a:srgbClr val="272525"/>
                </a:solidFill>
                <a:latin typeface="Calibri" panose="020F0502020204030204" charset="0"/>
                <a:ea typeface="Inter" pitchFamily="34" charset="-122"/>
                <a:cs typeface="Calibri" panose="020F0502020204030204" charset="0"/>
              </a:rPr>
              <a:t> densit</a:t>
            </a:r>
            <a:r>
              <a:rPr lang="en-US" altLang="en-US" kern="0" spc="-36" dirty="0">
                <a:solidFill>
                  <a:srgbClr val="272525"/>
                </a:solidFill>
                <a:latin typeface="Calibri" panose="020F0502020204030204" charset="0"/>
                <a:ea typeface="Inter" pitchFamily="34" charset="-122"/>
                <a:cs typeface="Calibri" panose="020F0502020204030204" charset="0"/>
              </a:rPr>
              <a:t>é</a:t>
            </a:r>
            <a:r>
              <a:rPr lang="en-US" altLang="fr-FR" kern="0" spc="-36" dirty="0">
                <a:solidFill>
                  <a:srgbClr val="272525"/>
                </a:solidFill>
                <a:latin typeface="Calibri" panose="020F0502020204030204" charset="0"/>
                <a:ea typeface="Inter" pitchFamily="34" charset="-122"/>
                <a:cs typeface="Calibri" panose="020F0502020204030204" charset="0"/>
              </a:rPr>
              <a:t> de duplication calcul</a:t>
            </a:r>
            <a:r>
              <a:rPr lang="en-US" altLang="en-US" kern="0" spc="-36" dirty="0">
                <a:solidFill>
                  <a:srgbClr val="272525"/>
                </a:solidFill>
                <a:latin typeface="Calibri" panose="020F0502020204030204" charset="0"/>
                <a:ea typeface="Inter" pitchFamily="34" charset="-122"/>
                <a:cs typeface="Calibri" panose="020F0502020204030204" charset="0"/>
              </a:rPr>
              <a:t>é</a:t>
            </a:r>
            <a:r>
              <a:rPr lang="en-US" altLang="fr-FR" kern="0" spc="-36" dirty="0">
                <a:solidFill>
                  <a:srgbClr val="272525"/>
                </a:solidFill>
                <a:latin typeface="Calibri" panose="020F0502020204030204" charset="0"/>
                <a:ea typeface="Inter" pitchFamily="34" charset="-122"/>
                <a:cs typeface="Calibri" panose="020F0502020204030204" charset="0"/>
              </a:rPr>
              <a:t>e par la formule : Duplicated lines / Lines * 100</a:t>
            </a:r>
            <a:endParaRPr lang="en-US" altLang="fr-FR" kern="0" spc="-36" dirty="0">
              <a:solidFill>
                <a:srgbClr val="272525"/>
              </a:solidFill>
              <a:latin typeface="Calibri" panose="020F0502020204030204" charset="0"/>
              <a:ea typeface="Inter" pitchFamily="34" charset="-122"/>
              <a:cs typeface="Calibri" panose="020F0502020204030204" charset="0"/>
            </a:endParaRPr>
          </a:p>
        </p:txBody>
      </p:sp>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6027</Words>
  <Application>WPS Presentation</Application>
  <PresentationFormat>On-screen Show (16:9)</PresentationFormat>
  <Paragraphs>181</Paragraphs>
  <Slides>11</Slides>
  <Notes>8</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11</vt:i4>
      </vt:variant>
    </vt:vector>
  </HeadingPairs>
  <TitlesOfParts>
    <vt:vector size="34" baseType="lpstr">
      <vt:lpstr>Arial</vt:lpstr>
      <vt:lpstr>SimSun</vt:lpstr>
      <vt:lpstr>Wingdings</vt:lpstr>
      <vt:lpstr>Crimson Pro Semi Bold</vt:lpstr>
      <vt:lpstr>Crimson Pro Semi Bold</vt:lpstr>
      <vt:lpstr>Crimson Pro Semi Bold</vt:lpstr>
      <vt:lpstr>Heebo</vt:lpstr>
      <vt:lpstr>Heebo</vt:lpstr>
      <vt:lpstr>Heebo</vt:lpstr>
      <vt:lpstr>Arial</vt:lpstr>
      <vt:lpstr>Inter Bold</vt:lpstr>
      <vt:lpstr>Segoe Print</vt:lpstr>
      <vt:lpstr>Inter Bold</vt:lpstr>
      <vt:lpstr>Inter Bold</vt:lpstr>
      <vt:lpstr>Inter</vt:lpstr>
      <vt:lpstr>Inter</vt:lpstr>
      <vt:lpstr>Inter</vt:lpstr>
      <vt:lpstr>Calibri</vt:lpstr>
      <vt:lpstr>Microsoft YaHei</vt:lpstr>
      <vt:lpstr>Arial Unicode MS</vt:lpstr>
      <vt:lpstr>等线</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Zineb Dl</cp:lastModifiedBy>
  <cp:revision>5</cp:revision>
  <dcterms:created xsi:type="dcterms:W3CDTF">2024-11-27T20:17:00Z</dcterms:created>
  <dcterms:modified xsi:type="dcterms:W3CDTF">2024-11-28T11:18:49Z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69002747FFB34123A3398F26E2718FC1_12</vt:lpwstr>
  </property>
  <property fmtid="{D5CDD505-2E9C-101B-9397-08002B2CF9AE}" pid="3" name="KSOProductBuildVer">
    <vt:lpwstr>1036-12.2.0.18911</vt:lpwstr>
  </property>
</Properties>
</file>