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Bold" charset="1" panose="00000800000000000000"/>
      <p:regular r:id="rId15"/>
    </p:embeddedFont>
    <p:embeddedFont>
      <p:font typeface="Poppins Medium" charset="1" panose="00000600000000000000"/>
      <p:regular r:id="rId16"/>
    </p:embeddedFont>
    <p:embeddedFont>
      <p:font typeface="Canva Sans Bold" charset="1" panose="020B0803030501040103"/>
      <p:regular r:id="rId17"/>
    </p:embeddedFont>
    <p:embeddedFont>
      <p:font typeface="Anton" charset="1" panose="000005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5.pn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 Id="rId7" Target="../media/image17.png" Type="http://schemas.openxmlformats.org/officeDocument/2006/relationships/image"/><Relationship Id="rId8" Target="../media/image18.svg" Type="http://schemas.openxmlformats.org/officeDocument/2006/relationships/image"/><Relationship Id="rId9"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21.png" Type="http://schemas.openxmlformats.org/officeDocument/2006/relationships/image"/><Relationship Id="rId6" Target="../media/image22.svg" Type="http://schemas.openxmlformats.org/officeDocument/2006/relationships/image"/><Relationship Id="rId7"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gif" Type="http://schemas.openxmlformats.org/officeDocument/2006/relationships/image"/><Relationship Id="rId7" Target="../media/image28.png" Type="http://schemas.openxmlformats.org/officeDocument/2006/relationships/image"/><Relationship Id="rId8" Target="../media/image2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85AB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325529" y="3404967"/>
            <a:ext cx="18939059" cy="1464829"/>
            <a:chOff x="0" y="0"/>
            <a:chExt cx="4988065" cy="385799"/>
          </a:xfrm>
        </p:grpSpPr>
        <p:sp>
          <p:nvSpPr>
            <p:cNvPr name="Freeform 3" id="3"/>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4" id="4"/>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5" id="5"/>
          <p:cNvSpPr/>
          <p:nvPr/>
        </p:nvSpPr>
        <p:spPr>
          <a:xfrm flipH="false" flipV="false" rot="0">
            <a:off x="11394226" y="1431741"/>
            <a:ext cx="6379233" cy="8140553"/>
          </a:xfrm>
          <a:custGeom>
            <a:avLst/>
            <a:gdLst/>
            <a:ahLst/>
            <a:cxnLst/>
            <a:rect r="r" b="b" t="t" l="l"/>
            <a:pathLst>
              <a:path h="8140553" w="6379233">
                <a:moveTo>
                  <a:pt x="0" y="0"/>
                </a:moveTo>
                <a:lnTo>
                  <a:pt x="6379233" y="0"/>
                </a:lnTo>
                <a:lnTo>
                  <a:pt x="6379233" y="8140553"/>
                </a:lnTo>
                <a:lnTo>
                  <a:pt x="0" y="81405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010810" y="-155024"/>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2417225" y="6172200"/>
            <a:ext cx="6775868" cy="4114800"/>
          </a:xfrm>
          <a:custGeom>
            <a:avLst/>
            <a:gdLst/>
            <a:ahLst/>
            <a:cxnLst/>
            <a:rect r="r" b="b" t="t" l="l"/>
            <a:pathLst>
              <a:path h="4114800" w="6775868">
                <a:moveTo>
                  <a:pt x="6775869" y="4114800"/>
                </a:moveTo>
                <a:lnTo>
                  <a:pt x="0" y="4114800"/>
                </a:lnTo>
                <a:lnTo>
                  <a:pt x="0" y="0"/>
                </a:lnTo>
                <a:lnTo>
                  <a:pt x="6775869" y="0"/>
                </a:lnTo>
                <a:lnTo>
                  <a:pt x="6775869"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9263774" y="-842039"/>
            <a:ext cx="6775868" cy="4114800"/>
          </a:xfrm>
          <a:custGeom>
            <a:avLst/>
            <a:gdLst/>
            <a:ahLst/>
            <a:cxnLst/>
            <a:rect r="r" b="b" t="t" l="l"/>
            <a:pathLst>
              <a:path h="4114800" w="6775868">
                <a:moveTo>
                  <a:pt x="0" y="0"/>
                </a:moveTo>
                <a:lnTo>
                  <a:pt x="6775868" y="0"/>
                </a:lnTo>
                <a:lnTo>
                  <a:pt x="677586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856933" y="3174284"/>
            <a:ext cx="3083622" cy="3126612"/>
          </a:xfrm>
          <a:custGeom>
            <a:avLst/>
            <a:gdLst/>
            <a:ahLst/>
            <a:cxnLst/>
            <a:rect r="r" b="b" t="t" l="l"/>
            <a:pathLst>
              <a:path h="3126612" w="3083622">
                <a:moveTo>
                  <a:pt x="0" y="0"/>
                </a:moveTo>
                <a:lnTo>
                  <a:pt x="3083622" y="0"/>
                </a:lnTo>
                <a:lnTo>
                  <a:pt x="3083622" y="3126613"/>
                </a:lnTo>
                <a:lnTo>
                  <a:pt x="0" y="3126613"/>
                </a:lnTo>
                <a:lnTo>
                  <a:pt x="0" y="0"/>
                </a:lnTo>
                <a:close/>
              </a:path>
            </a:pathLst>
          </a:custGeom>
          <a:blipFill>
            <a:blip r:embed="rId6">
              <a:alphaModFix amt="71000"/>
            </a:blip>
            <a:stretch>
              <a:fillRect l="0" t="0" r="0" b="0"/>
            </a:stretch>
          </a:blipFill>
        </p:spPr>
      </p:sp>
      <p:sp>
        <p:nvSpPr>
          <p:cNvPr name="Freeform 10" id="10"/>
          <p:cNvSpPr/>
          <p:nvPr/>
        </p:nvSpPr>
        <p:spPr>
          <a:xfrm flipH="false" flipV="false" rot="0">
            <a:off x="-246058" y="1259935"/>
            <a:ext cx="2549517" cy="2585062"/>
          </a:xfrm>
          <a:custGeom>
            <a:avLst/>
            <a:gdLst/>
            <a:ahLst/>
            <a:cxnLst/>
            <a:rect r="r" b="b" t="t" l="l"/>
            <a:pathLst>
              <a:path h="2585062" w="2549517">
                <a:moveTo>
                  <a:pt x="0" y="0"/>
                </a:moveTo>
                <a:lnTo>
                  <a:pt x="2549516" y="0"/>
                </a:lnTo>
                <a:lnTo>
                  <a:pt x="2549516" y="2585062"/>
                </a:lnTo>
                <a:lnTo>
                  <a:pt x="0" y="2585062"/>
                </a:lnTo>
                <a:lnTo>
                  <a:pt x="0" y="0"/>
                </a:lnTo>
                <a:close/>
              </a:path>
            </a:pathLst>
          </a:custGeom>
          <a:blipFill>
            <a:blip r:embed="rId6">
              <a:alphaModFix amt="71000"/>
            </a:blip>
            <a:stretch>
              <a:fillRect l="0" t="0" r="0" b="0"/>
            </a:stretch>
          </a:blipFill>
        </p:spPr>
      </p:sp>
      <p:sp>
        <p:nvSpPr>
          <p:cNvPr name="TextBox 11" id="11"/>
          <p:cNvSpPr txBox="true"/>
          <p:nvPr/>
        </p:nvSpPr>
        <p:spPr>
          <a:xfrm rot="0">
            <a:off x="1888399" y="3452592"/>
            <a:ext cx="9505827" cy="5057278"/>
          </a:xfrm>
          <a:prstGeom prst="rect">
            <a:avLst/>
          </a:prstGeom>
        </p:spPr>
        <p:txBody>
          <a:bodyPr anchor="t" rtlCol="false" tIns="0" lIns="0" bIns="0" rIns="0">
            <a:spAutoFit/>
          </a:bodyPr>
          <a:lstStyle/>
          <a:p>
            <a:pPr algn="l">
              <a:lnSpc>
                <a:spcPts val="9724"/>
              </a:lnSpc>
              <a:spcBef>
                <a:spcPct val="0"/>
              </a:spcBef>
            </a:pPr>
            <a:r>
              <a:rPr lang="en-US" b="true" sz="9350">
                <a:solidFill>
                  <a:srgbClr val="063050"/>
                </a:solidFill>
                <a:latin typeface="Poppins Bold"/>
                <a:ea typeface="Poppins Bold"/>
                <a:cs typeface="Poppins Bold"/>
                <a:sym typeface="Poppins Bold"/>
              </a:rPr>
              <a:t>Intégration de SonarQube avec les outils ALM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5887720" y="-811995"/>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grpSp>
        <p:nvGrpSpPr>
          <p:cNvPr name="Group 4" id="4"/>
          <p:cNvGrpSpPr/>
          <p:nvPr/>
        </p:nvGrpSpPr>
        <p:grpSpPr>
          <a:xfrm rot="0">
            <a:off x="3987373" y="2336074"/>
            <a:ext cx="14728021" cy="1875649"/>
            <a:chOff x="0" y="0"/>
            <a:chExt cx="3878985" cy="493998"/>
          </a:xfrm>
        </p:grpSpPr>
        <p:sp>
          <p:nvSpPr>
            <p:cNvPr name="Freeform 5" id="5"/>
            <p:cNvSpPr/>
            <p:nvPr/>
          </p:nvSpPr>
          <p:spPr>
            <a:xfrm flipH="false" flipV="false" rot="0">
              <a:off x="0" y="0"/>
              <a:ext cx="3878985" cy="493998"/>
            </a:xfrm>
            <a:custGeom>
              <a:avLst/>
              <a:gdLst/>
              <a:ahLst/>
              <a:cxnLst/>
              <a:rect r="r" b="b" t="t" l="l"/>
              <a:pathLst>
                <a:path h="493998" w="3878985">
                  <a:moveTo>
                    <a:pt x="0" y="0"/>
                  </a:moveTo>
                  <a:lnTo>
                    <a:pt x="3878985" y="0"/>
                  </a:lnTo>
                  <a:lnTo>
                    <a:pt x="3878985" y="493998"/>
                  </a:lnTo>
                  <a:lnTo>
                    <a:pt x="0" y="493998"/>
                  </a:lnTo>
                  <a:close/>
                </a:path>
              </a:pathLst>
            </a:custGeom>
            <a:solidFill>
              <a:srgbClr val="2B59C3">
                <a:alpha val="71765"/>
              </a:srgbClr>
            </a:solidFill>
          </p:spPr>
        </p:sp>
        <p:sp>
          <p:nvSpPr>
            <p:cNvPr name="TextBox 6" id="6"/>
            <p:cNvSpPr txBox="true"/>
            <p:nvPr/>
          </p:nvSpPr>
          <p:spPr>
            <a:xfrm>
              <a:off x="0" y="28575"/>
              <a:ext cx="3878985" cy="465423"/>
            </a:xfrm>
            <a:prstGeom prst="rect">
              <a:avLst/>
            </a:prstGeom>
          </p:spPr>
          <p:txBody>
            <a:bodyPr anchor="ctr" rtlCol="false" tIns="50800" lIns="50800" bIns="50800" rIns="50800"/>
            <a:lstStyle/>
            <a:p>
              <a:pPr algn="ctr">
                <a:lnSpc>
                  <a:spcPts val="2661"/>
                </a:lnSpc>
              </a:pPr>
            </a:p>
          </p:txBody>
        </p:sp>
      </p:grpSp>
      <p:sp>
        <p:nvSpPr>
          <p:cNvPr name="Freeform 7" id="7"/>
          <p:cNvSpPr/>
          <p:nvPr/>
        </p:nvSpPr>
        <p:spPr>
          <a:xfrm flipH="false" flipV="false" rot="0">
            <a:off x="776799" y="2336074"/>
            <a:ext cx="6217418" cy="6922226"/>
          </a:xfrm>
          <a:custGeom>
            <a:avLst/>
            <a:gdLst/>
            <a:ahLst/>
            <a:cxnLst/>
            <a:rect r="r" b="b" t="t" l="l"/>
            <a:pathLst>
              <a:path h="6922226" w="6217418">
                <a:moveTo>
                  <a:pt x="0" y="0"/>
                </a:moveTo>
                <a:lnTo>
                  <a:pt x="6217418" y="0"/>
                </a:lnTo>
                <a:lnTo>
                  <a:pt x="6217418" y="6922226"/>
                </a:lnTo>
                <a:lnTo>
                  <a:pt x="0" y="69222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772581" y="5777357"/>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3">
              <a:alphaModFix amt="71000"/>
            </a:blip>
            <a:stretch>
              <a:fillRect l="0" t="0" r="0" b="0"/>
            </a:stretch>
          </a:blipFill>
        </p:spPr>
      </p:sp>
      <p:sp>
        <p:nvSpPr>
          <p:cNvPr name="TextBox 9" id="9"/>
          <p:cNvSpPr txBox="true"/>
          <p:nvPr/>
        </p:nvSpPr>
        <p:spPr>
          <a:xfrm rot="0">
            <a:off x="6635688" y="2865265"/>
            <a:ext cx="12511840" cy="696159"/>
          </a:xfrm>
          <a:prstGeom prst="rect">
            <a:avLst/>
          </a:prstGeom>
        </p:spPr>
        <p:txBody>
          <a:bodyPr anchor="t" rtlCol="false" tIns="0" lIns="0" bIns="0" rIns="0">
            <a:spAutoFit/>
          </a:bodyPr>
          <a:lstStyle/>
          <a:p>
            <a:pPr algn="l">
              <a:lnSpc>
                <a:spcPts val="4917"/>
              </a:lnSpc>
              <a:spcBef>
                <a:spcPct val="0"/>
              </a:spcBef>
            </a:pPr>
            <a:r>
              <a:rPr lang="en-US" b="true" sz="4728">
                <a:solidFill>
                  <a:srgbClr val="F0F7FE"/>
                </a:solidFill>
                <a:latin typeface="Poppins Bold"/>
                <a:ea typeface="Poppins Bold"/>
                <a:cs typeface="Poppins Bold"/>
                <a:sym typeface="Poppins Bold"/>
              </a:rPr>
              <a:t>Objectifs de l'intégration avec ALM</a:t>
            </a:r>
          </a:p>
        </p:txBody>
      </p:sp>
      <p:sp>
        <p:nvSpPr>
          <p:cNvPr name="TextBox 10" id="10"/>
          <p:cNvSpPr txBox="true"/>
          <p:nvPr/>
        </p:nvSpPr>
        <p:spPr>
          <a:xfrm rot="0">
            <a:off x="7528770" y="5105400"/>
            <a:ext cx="9861410" cy="2993584"/>
          </a:xfrm>
          <a:prstGeom prst="rect">
            <a:avLst/>
          </a:prstGeom>
        </p:spPr>
        <p:txBody>
          <a:bodyPr anchor="t" rtlCol="false" tIns="0" lIns="0" bIns="0" rIns="0">
            <a:spAutoFit/>
          </a:bodyPr>
          <a:lstStyle/>
          <a:p>
            <a:pPr algn="l">
              <a:lnSpc>
                <a:spcPts val="4674"/>
              </a:lnSpc>
            </a:pPr>
            <a:r>
              <a:rPr lang="en-US" sz="3831" b="true">
                <a:solidFill>
                  <a:srgbClr val="063050"/>
                </a:solidFill>
                <a:latin typeface="Poppins Medium"/>
                <a:ea typeface="Poppins Medium"/>
                <a:cs typeface="Poppins Medium"/>
                <a:sym typeface="Poppins Medium"/>
              </a:rPr>
              <a:t>L'intégration de SonarQube avec les outils ALM vise à harmoniser le cycle de vie du développement, à faciliter le suivi des défauts et à renforcer la collaboration au sein des équipes.</a:t>
            </a:r>
          </a:p>
        </p:txBody>
      </p:sp>
      <p:sp>
        <p:nvSpPr>
          <p:cNvPr name="Freeform 11" id="11"/>
          <p:cNvSpPr/>
          <p:nvPr/>
        </p:nvSpPr>
        <p:spPr>
          <a:xfrm flipH="true" flipV="true" rot="0">
            <a:off x="14158001" y="6463808"/>
            <a:ext cx="6775868" cy="4114800"/>
          </a:xfrm>
          <a:custGeom>
            <a:avLst/>
            <a:gdLst/>
            <a:ahLst/>
            <a:cxnLst/>
            <a:rect r="r" b="b" t="t" l="l"/>
            <a:pathLst>
              <a:path h="4114800" w="6775868">
                <a:moveTo>
                  <a:pt x="6775868" y="4114800"/>
                </a:moveTo>
                <a:lnTo>
                  <a:pt x="0" y="4114800"/>
                </a:lnTo>
                <a:lnTo>
                  <a:pt x="0" y="0"/>
                </a:lnTo>
                <a:lnTo>
                  <a:pt x="6775868" y="0"/>
                </a:lnTo>
                <a:lnTo>
                  <a:pt x="677586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0712739" y="430595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2946399" y="1956063"/>
            <a:ext cx="4312901" cy="7366756"/>
          </a:xfrm>
          <a:custGeom>
            <a:avLst/>
            <a:gdLst/>
            <a:ahLst/>
            <a:cxnLst/>
            <a:rect r="r" b="b" t="t" l="l"/>
            <a:pathLst>
              <a:path h="7366756" w="4312901">
                <a:moveTo>
                  <a:pt x="4312901" y="0"/>
                </a:moveTo>
                <a:lnTo>
                  <a:pt x="0" y="0"/>
                </a:lnTo>
                <a:lnTo>
                  <a:pt x="0" y="7366756"/>
                </a:lnTo>
                <a:lnTo>
                  <a:pt x="4312901" y="7366756"/>
                </a:lnTo>
                <a:lnTo>
                  <a:pt x="431290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630683" y="784161"/>
            <a:ext cx="5314633" cy="2666980"/>
          </a:xfrm>
          <a:custGeom>
            <a:avLst/>
            <a:gdLst/>
            <a:ahLst/>
            <a:cxnLst/>
            <a:rect r="r" b="b" t="t" l="l"/>
            <a:pathLst>
              <a:path h="2666980" w="5314633">
                <a:moveTo>
                  <a:pt x="0" y="0"/>
                </a:moveTo>
                <a:lnTo>
                  <a:pt x="5314634" y="0"/>
                </a:lnTo>
                <a:lnTo>
                  <a:pt x="5314634"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859447" y="8090545"/>
            <a:ext cx="5314633" cy="2666980"/>
          </a:xfrm>
          <a:custGeom>
            <a:avLst/>
            <a:gdLst/>
            <a:ahLst/>
            <a:cxnLst/>
            <a:rect r="r" b="b" t="t" l="l"/>
            <a:pathLst>
              <a:path h="2666980" w="5314633">
                <a:moveTo>
                  <a:pt x="0" y="0"/>
                </a:moveTo>
                <a:lnTo>
                  <a:pt x="5314633" y="0"/>
                </a:lnTo>
                <a:lnTo>
                  <a:pt x="5314633" y="2666980"/>
                </a:lnTo>
                <a:lnTo>
                  <a:pt x="0" y="26669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0845531" y="1638545"/>
            <a:ext cx="3083622" cy="3126612"/>
          </a:xfrm>
          <a:custGeom>
            <a:avLst/>
            <a:gdLst/>
            <a:ahLst/>
            <a:cxnLst/>
            <a:rect r="r" b="b" t="t" l="l"/>
            <a:pathLst>
              <a:path h="3126612" w="3083622">
                <a:moveTo>
                  <a:pt x="0" y="0"/>
                </a:moveTo>
                <a:lnTo>
                  <a:pt x="3083621" y="0"/>
                </a:lnTo>
                <a:lnTo>
                  <a:pt x="3083621" y="3126613"/>
                </a:lnTo>
                <a:lnTo>
                  <a:pt x="0" y="3126613"/>
                </a:lnTo>
                <a:lnTo>
                  <a:pt x="0" y="0"/>
                </a:lnTo>
                <a:close/>
              </a:path>
            </a:pathLst>
          </a:custGeom>
          <a:blipFill>
            <a:blip r:embed="rId7">
              <a:alphaModFix amt="71000"/>
            </a:blip>
            <a:stretch>
              <a:fillRect l="0" t="0" r="0" b="0"/>
            </a:stretch>
          </a:blipFill>
        </p:spPr>
      </p:sp>
      <p:sp>
        <p:nvSpPr>
          <p:cNvPr name="TextBox 8" id="8"/>
          <p:cNvSpPr txBox="true"/>
          <p:nvPr/>
        </p:nvSpPr>
        <p:spPr>
          <a:xfrm rot="0">
            <a:off x="2465295" y="2606880"/>
            <a:ext cx="6483384"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Définition des outils ALM</a:t>
            </a:r>
          </a:p>
        </p:txBody>
      </p:sp>
      <p:sp>
        <p:nvSpPr>
          <p:cNvPr name="TextBox 9" id="9"/>
          <p:cNvSpPr txBox="true"/>
          <p:nvPr/>
        </p:nvSpPr>
        <p:spPr>
          <a:xfrm rot="0">
            <a:off x="2465295" y="5095875"/>
            <a:ext cx="8551395" cy="3638168"/>
          </a:xfrm>
          <a:prstGeom prst="rect">
            <a:avLst/>
          </a:prstGeom>
        </p:spPr>
        <p:txBody>
          <a:bodyPr anchor="t" rtlCol="false" tIns="0" lIns="0" bIns="0" rIns="0">
            <a:spAutoFit/>
          </a:bodyPr>
          <a:lstStyle/>
          <a:p>
            <a:pPr algn="l">
              <a:lnSpc>
                <a:spcPts val="4758"/>
              </a:lnSpc>
            </a:pPr>
            <a:r>
              <a:rPr lang="en-US" sz="3900" b="true">
                <a:solidFill>
                  <a:srgbClr val="063050"/>
                </a:solidFill>
                <a:latin typeface="Poppins Medium"/>
                <a:ea typeface="Poppins Medium"/>
                <a:cs typeface="Poppins Medium"/>
                <a:sym typeface="Poppins Medium"/>
              </a:rPr>
              <a:t>Les outils ALM regroupent les méthodes et technologies permettant de gérer le développement, la maintenance et la mise à jour des applications tout au long de leur cycle de vie.</a:t>
            </a:r>
          </a:p>
        </p:txBody>
      </p:sp>
      <p:sp>
        <p:nvSpPr>
          <p:cNvPr name="Freeform 10" id="10"/>
          <p:cNvSpPr/>
          <p:nvPr/>
        </p:nvSpPr>
        <p:spPr>
          <a:xfrm flipH="false" flipV="false" rot="0">
            <a:off x="-1395590" y="5254128"/>
            <a:ext cx="3083622" cy="3126612"/>
          </a:xfrm>
          <a:custGeom>
            <a:avLst/>
            <a:gdLst/>
            <a:ahLst/>
            <a:cxnLst/>
            <a:rect r="r" b="b" t="t" l="l"/>
            <a:pathLst>
              <a:path h="3126612" w="3083622">
                <a:moveTo>
                  <a:pt x="0" y="0"/>
                </a:moveTo>
                <a:lnTo>
                  <a:pt x="3083622" y="0"/>
                </a:lnTo>
                <a:lnTo>
                  <a:pt x="3083622" y="3126612"/>
                </a:lnTo>
                <a:lnTo>
                  <a:pt x="0" y="3126612"/>
                </a:lnTo>
                <a:lnTo>
                  <a:pt x="0" y="0"/>
                </a:lnTo>
                <a:close/>
              </a:path>
            </a:pathLst>
          </a:custGeom>
          <a:blipFill>
            <a:blip r:embed="rId7">
              <a:alphaModFix amt="71000"/>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9910714" y="4849406"/>
            <a:ext cx="6393051" cy="4114800"/>
          </a:xfrm>
          <a:custGeom>
            <a:avLst/>
            <a:gdLst/>
            <a:ahLst/>
            <a:cxnLst/>
            <a:rect r="r" b="b" t="t" l="l"/>
            <a:pathLst>
              <a:path h="4114800" w="6393051">
                <a:moveTo>
                  <a:pt x="0" y="0"/>
                </a:moveTo>
                <a:lnTo>
                  <a:pt x="6393051" y="0"/>
                </a:lnTo>
                <a:lnTo>
                  <a:pt x="6393051"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3107240" y="2464745"/>
            <a:ext cx="2551176" cy="4114800"/>
          </a:xfrm>
          <a:custGeom>
            <a:avLst/>
            <a:gdLst/>
            <a:ahLst/>
            <a:cxnLst/>
            <a:rect r="r" b="b" t="t" l="l"/>
            <a:pathLst>
              <a:path h="4114800" w="2551176">
                <a:moveTo>
                  <a:pt x="0" y="0"/>
                </a:moveTo>
                <a:lnTo>
                  <a:pt x="2551176" y="0"/>
                </a:lnTo>
                <a:lnTo>
                  <a:pt x="255117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948091" y="2540234"/>
            <a:ext cx="1765702" cy="1981910"/>
          </a:xfrm>
          <a:custGeom>
            <a:avLst/>
            <a:gdLst/>
            <a:ahLst/>
            <a:cxnLst/>
            <a:rect r="r" b="b" t="t" l="l"/>
            <a:pathLst>
              <a:path h="1981910" w="1765702">
                <a:moveTo>
                  <a:pt x="0" y="0"/>
                </a:moveTo>
                <a:lnTo>
                  <a:pt x="1765702" y="0"/>
                </a:lnTo>
                <a:lnTo>
                  <a:pt x="1765702" y="1981911"/>
                </a:lnTo>
                <a:lnTo>
                  <a:pt x="0" y="19819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936987" y="3531190"/>
            <a:ext cx="1765702" cy="1981910"/>
          </a:xfrm>
          <a:custGeom>
            <a:avLst/>
            <a:gdLst/>
            <a:ahLst/>
            <a:cxnLst/>
            <a:rect r="r" b="b" t="t" l="l"/>
            <a:pathLst>
              <a:path h="1981910" w="1765702">
                <a:moveTo>
                  <a:pt x="0" y="0"/>
                </a:moveTo>
                <a:lnTo>
                  <a:pt x="1765702" y="0"/>
                </a:lnTo>
                <a:lnTo>
                  <a:pt x="1765702" y="1981910"/>
                </a:lnTo>
                <a:lnTo>
                  <a:pt x="0" y="19819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1991022" y="1332965"/>
            <a:ext cx="2232436" cy="2263560"/>
          </a:xfrm>
          <a:custGeom>
            <a:avLst/>
            <a:gdLst/>
            <a:ahLst/>
            <a:cxnLst/>
            <a:rect r="r" b="b" t="t" l="l"/>
            <a:pathLst>
              <a:path h="2263560" w="2232436">
                <a:moveTo>
                  <a:pt x="0" y="0"/>
                </a:moveTo>
                <a:lnTo>
                  <a:pt x="2232436" y="0"/>
                </a:lnTo>
                <a:lnTo>
                  <a:pt x="2232436" y="2263559"/>
                </a:lnTo>
                <a:lnTo>
                  <a:pt x="0" y="2263559"/>
                </a:lnTo>
                <a:lnTo>
                  <a:pt x="0" y="0"/>
                </a:lnTo>
                <a:close/>
              </a:path>
            </a:pathLst>
          </a:custGeom>
          <a:blipFill>
            <a:blip r:embed="rId9">
              <a:alphaModFix amt="71000"/>
            </a:blip>
            <a:stretch>
              <a:fillRect l="0" t="0" r="0" b="0"/>
            </a:stretch>
          </a:blipFill>
        </p:spPr>
      </p:sp>
      <p:sp>
        <p:nvSpPr>
          <p:cNvPr name="TextBox 8" id="8"/>
          <p:cNvSpPr txBox="true"/>
          <p:nvPr/>
        </p:nvSpPr>
        <p:spPr>
          <a:xfrm rot="0">
            <a:off x="2278781" y="2360784"/>
            <a:ext cx="7123293" cy="172662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Exemples d'outils ALM courants</a:t>
            </a:r>
          </a:p>
        </p:txBody>
      </p:sp>
      <p:sp>
        <p:nvSpPr>
          <p:cNvPr name="TextBox 9" id="9"/>
          <p:cNvSpPr txBox="true"/>
          <p:nvPr/>
        </p:nvSpPr>
        <p:spPr>
          <a:xfrm rot="0">
            <a:off x="2278781" y="5034565"/>
            <a:ext cx="6865219" cy="4144388"/>
          </a:xfrm>
          <a:prstGeom prst="rect">
            <a:avLst/>
          </a:prstGeom>
        </p:spPr>
        <p:txBody>
          <a:bodyPr anchor="t" rtlCol="false" tIns="0" lIns="0" bIns="0" rIns="0">
            <a:spAutoFit/>
          </a:bodyPr>
          <a:lstStyle/>
          <a:p>
            <a:pPr algn="l">
              <a:lnSpc>
                <a:spcPts val="4088"/>
              </a:lnSpc>
            </a:pPr>
            <a:r>
              <a:rPr lang="en-US" sz="3351" b="true">
                <a:solidFill>
                  <a:srgbClr val="063050"/>
                </a:solidFill>
                <a:latin typeface="Poppins Medium"/>
                <a:ea typeface="Poppins Medium"/>
                <a:cs typeface="Poppins Medium"/>
                <a:sym typeface="Poppins Medium"/>
              </a:rPr>
              <a:t>Parmi les outils ALM populaires, on trouve Jira pour la gestion de projet, Git pour la gestion de version, Jenkins pour l'intégration continue, et Selenium pour les tests automatisés, chacun offrant des fonctionnalités précises.</a:t>
            </a:r>
          </a:p>
        </p:txBody>
      </p:sp>
      <p:sp>
        <p:nvSpPr>
          <p:cNvPr name="Freeform 10" id="10"/>
          <p:cNvSpPr/>
          <p:nvPr/>
        </p:nvSpPr>
        <p:spPr>
          <a:xfrm flipH="false" flipV="false" rot="0">
            <a:off x="-2157493" y="6777497"/>
            <a:ext cx="4313283" cy="4373418"/>
          </a:xfrm>
          <a:custGeom>
            <a:avLst/>
            <a:gdLst/>
            <a:ahLst/>
            <a:cxnLst/>
            <a:rect r="r" b="b" t="t" l="l"/>
            <a:pathLst>
              <a:path h="4373418" w="4313283">
                <a:moveTo>
                  <a:pt x="0" y="0"/>
                </a:moveTo>
                <a:lnTo>
                  <a:pt x="4313284" y="0"/>
                </a:lnTo>
                <a:lnTo>
                  <a:pt x="4313284" y="4373418"/>
                </a:lnTo>
                <a:lnTo>
                  <a:pt x="0" y="4373418"/>
                </a:lnTo>
                <a:lnTo>
                  <a:pt x="0" y="0"/>
                </a:lnTo>
                <a:close/>
              </a:path>
            </a:pathLst>
          </a:custGeom>
          <a:blipFill>
            <a:blip r:embed="rId9">
              <a:alphaModFix amt="71000"/>
            </a:blip>
            <a:stretch>
              <a:fillRect l="0" t="0" r="0" b="0"/>
            </a:stretch>
          </a:blipFill>
        </p:spPr>
      </p:sp>
      <p:sp>
        <p:nvSpPr>
          <p:cNvPr name="Freeform 11" id="11"/>
          <p:cNvSpPr/>
          <p:nvPr/>
        </p:nvSpPr>
        <p:spPr>
          <a:xfrm flipH="false" flipV="false" rot="0">
            <a:off x="15906066" y="6478896"/>
            <a:ext cx="4313283" cy="4373418"/>
          </a:xfrm>
          <a:custGeom>
            <a:avLst/>
            <a:gdLst/>
            <a:ahLst/>
            <a:cxnLst/>
            <a:rect r="r" b="b" t="t" l="l"/>
            <a:pathLst>
              <a:path h="4373418" w="4313283">
                <a:moveTo>
                  <a:pt x="0" y="0"/>
                </a:moveTo>
                <a:lnTo>
                  <a:pt x="4313283" y="0"/>
                </a:lnTo>
                <a:lnTo>
                  <a:pt x="4313283" y="4373418"/>
                </a:lnTo>
                <a:lnTo>
                  <a:pt x="0" y="4373418"/>
                </a:lnTo>
                <a:lnTo>
                  <a:pt x="0" y="0"/>
                </a:lnTo>
                <a:close/>
              </a:path>
            </a:pathLst>
          </a:custGeom>
          <a:blipFill>
            <a:blip r:embed="rId9">
              <a:alphaModFix amt="71000"/>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2354220" y="1725229"/>
            <a:ext cx="13944460" cy="8094198"/>
          </a:xfrm>
          <a:custGeom>
            <a:avLst/>
            <a:gdLst/>
            <a:ahLst/>
            <a:cxnLst/>
            <a:rect r="r" b="b" t="t" l="l"/>
            <a:pathLst>
              <a:path h="8094198" w="13944460">
                <a:moveTo>
                  <a:pt x="0" y="0"/>
                </a:moveTo>
                <a:lnTo>
                  <a:pt x="13944460" y="0"/>
                </a:lnTo>
                <a:lnTo>
                  <a:pt x="13944460" y="8094198"/>
                </a:lnTo>
                <a:lnTo>
                  <a:pt x="0" y="8094198"/>
                </a:lnTo>
                <a:lnTo>
                  <a:pt x="0" y="0"/>
                </a:lnTo>
                <a:close/>
              </a:path>
            </a:pathLst>
          </a:custGeom>
          <a:blipFill>
            <a:blip r:embed="rId3"/>
            <a:stretch>
              <a:fillRect l="-4013" t="-1167" r="-3165" b="-5127"/>
            </a:stretch>
          </a:blipFill>
        </p:spPr>
      </p:sp>
      <p:sp>
        <p:nvSpPr>
          <p:cNvPr name="TextBox 4" id="4"/>
          <p:cNvSpPr txBox="true"/>
          <p:nvPr/>
        </p:nvSpPr>
        <p:spPr>
          <a:xfrm rot="0">
            <a:off x="1574825" y="336694"/>
            <a:ext cx="15138350" cy="903592"/>
          </a:xfrm>
          <a:prstGeom prst="rect">
            <a:avLst/>
          </a:prstGeom>
        </p:spPr>
        <p:txBody>
          <a:bodyPr anchor="t" rtlCol="false" tIns="0" lIns="0" bIns="0" rIns="0">
            <a:spAutoFit/>
          </a:bodyPr>
          <a:lstStyle/>
          <a:p>
            <a:pPr algn="ctr">
              <a:lnSpc>
                <a:spcPts val="7420"/>
              </a:lnSpc>
            </a:pPr>
            <a:r>
              <a:rPr lang="en-US" sz="5300" b="true">
                <a:solidFill>
                  <a:srgbClr val="145A8E"/>
                </a:solidFill>
                <a:latin typeface="Canva Sans Bold"/>
                <a:ea typeface="Canva Sans Bold"/>
                <a:cs typeface="Canva Sans Bold"/>
                <a:sym typeface="Canva Sans Bold"/>
              </a:rPr>
              <a:t>Intégration de SonarQube avec les outils ALM</a:t>
            </a:r>
            <a:r>
              <a:rPr lang="en-US" sz="5300" b="true">
                <a:solidFill>
                  <a:srgbClr val="000000"/>
                </a:solidFill>
                <a:latin typeface="Canva Sans Bold"/>
                <a:ea typeface="Canva Sans Bold"/>
                <a:cs typeface="Canva Sans Bold"/>
                <a:sym typeface="Canva Sans Bold"/>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true" flipV="false" rot="0">
            <a:off x="4608742" y="3631478"/>
            <a:ext cx="3056450" cy="1533782"/>
          </a:xfrm>
          <a:custGeom>
            <a:avLst/>
            <a:gdLst/>
            <a:ahLst/>
            <a:cxnLst/>
            <a:rect r="r" b="b" t="t" l="l"/>
            <a:pathLst>
              <a:path h="1533782" w="3056450">
                <a:moveTo>
                  <a:pt x="3056450" y="0"/>
                </a:moveTo>
                <a:lnTo>
                  <a:pt x="0" y="0"/>
                </a:lnTo>
                <a:lnTo>
                  <a:pt x="0" y="1533782"/>
                </a:lnTo>
                <a:lnTo>
                  <a:pt x="3056450" y="1533782"/>
                </a:lnTo>
                <a:lnTo>
                  <a:pt x="3056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758816" y="2214070"/>
            <a:ext cx="4841307" cy="7044230"/>
          </a:xfrm>
          <a:custGeom>
            <a:avLst/>
            <a:gdLst/>
            <a:ahLst/>
            <a:cxnLst/>
            <a:rect r="r" b="b" t="t" l="l"/>
            <a:pathLst>
              <a:path h="7044230" w="4841307">
                <a:moveTo>
                  <a:pt x="4841307" y="0"/>
                </a:moveTo>
                <a:lnTo>
                  <a:pt x="0" y="0"/>
                </a:lnTo>
                <a:lnTo>
                  <a:pt x="0" y="7044230"/>
                </a:lnTo>
                <a:lnTo>
                  <a:pt x="4841307" y="7044230"/>
                </a:lnTo>
                <a:lnTo>
                  <a:pt x="484130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892015" y="3432294"/>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
        <p:nvSpPr>
          <p:cNvPr name="TextBox 6" id="6"/>
          <p:cNvSpPr txBox="true"/>
          <p:nvPr/>
        </p:nvSpPr>
        <p:spPr>
          <a:xfrm rot="0">
            <a:off x="8049435" y="2359331"/>
            <a:ext cx="6483384" cy="907471"/>
          </a:xfrm>
          <a:prstGeom prst="rect">
            <a:avLst/>
          </a:prstGeom>
        </p:spPr>
        <p:txBody>
          <a:bodyPr anchor="t" rtlCol="false" tIns="0" lIns="0" bIns="0" rIns="0">
            <a:spAutoFit/>
          </a:bodyPr>
          <a:lstStyle/>
          <a:p>
            <a:pPr algn="l">
              <a:lnSpc>
                <a:spcPts val="6470"/>
              </a:lnSpc>
              <a:spcBef>
                <a:spcPct val="0"/>
              </a:spcBef>
            </a:pPr>
            <a:r>
              <a:rPr lang="en-US" b="true" sz="6221">
                <a:solidFill>
                  <a:srgbClr val="063050"/>
                </a:solidFill>
                <a:latin typeface="Poppins Bold"/>
                <a:ea typeface="Poppins Bold"/>
                <a:cs typeface="Poppins Bold"/>
                <a:sym typeface="Poppins Bold"/>
              </a:rPr>
              <a:t>SonarLint</a:t>
            </a:r>
          </a:p>
        </p:txBody>
      </p:sp>
      <p:sp>
        <p:nvSpPr>
          <p:cNvPr name="TextBox 7" id="7"/>
          <p:cNvSpPr txBox="true"/>
          <p:nvPr/>
        </p:nvSpPr>
        <p:spPr>
          <a:xfrm rot="0">
            <a:off x="8049435" y="3891423"/>
            <a:ext cx="9789420" cy="5804599"/>
          </a:xfrm>
          <a:prstGeom prst="rect">
            <a:avLst/>
          </a:prstGeom>
        </p:spPr>
        <p:txBody>
          <a:bodyPr anchor="t" rtlCol="false" tIns="0" lIns="0" bIns="0" rIns="0">
            <a:spAutoFit/>
          </a:bodyPr>
          <a:lstStyle/>
          <a:p>
            <a:pPr algn="l">
              <a:lnSpc>
                <a:spcPts val="4204"/>
              </a:lnSpc>
            </a:pPr>
            <a:r>
              <a:rPr lang="en-US" sz="3446" b="true">
                <a:solidFill>
                  <a:srgbClr val="063050"/>
                </a:solidFill>
                <a:latin typeface="Poppins Medium"/>
                <a:ea typeface="Poppins Medium"/>
                <a:cs typeface="Poppins Medium"/>
                <a:sym typeface="Poppins Medium"/>
              </a:rPr>
              <a:t>SonarLint est une extension IDE gratuite et open source qui identifie et vous aide à résoudre les problèmes de qualité et de sécurité pendant que vous codez. Comme un correcteur orthographique, SonarLint corrige les défauts et fournit des commentaires en temps réel et des conseils de correction clairs pour fournir un code propre dès le départ. Il supporte presque tous les IDE comme vscode ,ecmipse ,JetBrains..</a:t>
            </a:r>
          </a:p>
        </p:txBody>
      </p:sp>
      <p:sp>
        <p:nvSpPr>
          <p:cNvPr name="Freeform 8" id="8"/>
          <p:cNvSpPr/>
          <p:nvPr/>
        </p:nvSpPr>
        <p:spPr>
          <a:xfrm flipH="true" flipV="false" rot="0">
            <a:off x="-395834" y="6322096"/>
            <a:ext cx="3056450" cy="1533782"/>
          </a:xfrm>
          <a:custGeom>
            <a:avLst/>
            <a:gdLst/>
            <a:ahLst/>
            <a:cxnLst/>
            <a:rect r="r" b="b" t="t" l="l"/>
            <a:pathLst>
              <a:path h="1533782" w="3056450">
                <a:moveTo>
                  <a:pt x="3056450" y="0"/>
                </a:moveTo>
                <a:lnTo>
                  <a:pt x="0" y="0"/>
                </a:lnTo>
                <a:lnTo>
                  <a:pt x="0" y="1533782"/>
                </a:lnTo>
                <a:lnTo>
                  <a:pt x="3056450" y="1533782"/>
                </a:lnTo>
                <a:lnTo>
                  <a:pt x="305645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16504475" y="-263831"/>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7">
              <a:alphaModFix amt="71000"/>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85AB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2697400" y="802391"/>
            <a:ext cx="17871339" cy="17871339"/>
          </a:xfrm>
          <a:custGeom>
            <a:avLst/>
            <a:gdLst/>
            <a:ahLst/>
            <a:cxnLst/>
            <a:rect r="r" b="b" t="t" l="l"/>
            <a:pathLst>
              <a:path h="17871339" w="17871339">
                <a:moveTo>
                  <a:pt x="0" y="0"/>
                </a:moveTo>
                <a:lnTo>
                  <a:pt x="17871339" y="0"/>
                </a:lnTo>
                <a:lnTo>
                  <a:pt x="17871339" y="17871339"/>
                </a:lnTo>
                <a:lnTo>
                  <a:pt x="0" y="17871339"/>
                </a:lnTo>
                <a:lnTo>
                  <a:pt x="0" y="0"/>
                </a:lnTo>
                <a:close/>
              </a:path>
            </a:pathLst>
          </a:custGeom>
          <a:blipFill>
            <a:blip r:embed="rId2">
              <a:alphaModFix amt="32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0762" y="2790345"/>
            <a:ext cx="2947693" cy="4114800"/>
          </a:xfrm>
          <a:custGeom>
            <a:avLst/>
            <a:gdLst/>
            <a:ahLst/>
            <a:cxnLst/>
            <a:rect r="r" b="b" t="t" l="l"/>
            <a:pathLst>
              <a:path h="4114800" w="2947693">
                <a:moveTo>
                  <a:pt x="0" y="0"/>
                </a:moveTo>
                <a:lnTo>
                  <a:pt x="2947693" y="0"/>
                </a:lnTo>
                <a:lnTo>
                  <a:pt x="294769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4" id="4"/>
          <p:cNvPicPr>
            <a:picLocks noChangeAspect="true"/>
          </p:cNvPicPr>
          <p:nvPr/>
        </p:nvPicPr>
        <p:blipFill>
          <a:blip r:embed="rId6"/>
          <a:srcRect l="0" t="0" r="0" b="0"/>
          <a:stretch>
            <a:fillRect/>
          </a:stretch>
        </p:blipFill>
        <p:spPr>
          <a:xfrm flipH="false" flipV="false" rot="0">
            <a:off x="1355315" y="4303831"/>
            <a:ext cx="1098588" cy="1381871"/>
          </a:xfrm>
          <a:prstGeom prst="rect">
            <a:avLst/>
          </a:prstGeom>
        </p:spPr>
      </p:pic>
      <p:sp>
        <p:nvSpPr>
          <p:cNvPr name="AutoShape 5" id="5"/>
          <p:cNvSpPr/>
          <p:nvPr/>
        </p:nvSpPr>
        <p:spPr>
          <a:xfrm flipV="true">
            <a:off x="7955188" y="3162533"/>
            <a:ext cx="2134301" cy="0"/>
          </a:xfrm>
          <a:prstGeom prst="line">
            <a:avLst/>
          </a:prstGeom>
          <a:ln cap="flat" w="142875">
            <a:gradFill>
              <a:gsLst>
                <a:gs pos="0">
                  <a:srgbClr val="3428BA">
                    <a:alpha val="100000"/>
                  </a:srgbClr>
                </a:gs>
                <a:gs pos="100000">
                  <a:srgbClr val="5FA2DB">
                    <a:alpha val="100000"/>
                  </a:srgbClr>
                </a:gs>
              </a:gsLst>
              <a:lin ang="0"/>
            </a:gradFill>
            <a:prstDash val="solid"/>
            <a:headEnd type="none" len="sm" w="sm"/>
            <a:tailEnd type="none" len="sm" w="sm"/>
          </a:ln>
        </p:spPr>
      </p:sp>
      <p:sp>
        <p:nvSpPr>
          <p:cNvPr name="TextBox 6" id="6"/>
          <p:cNvSpPr txBox="true"/>
          <p:nvPr/>
        </p:nvSpPr>
        <p:spPr>
          <a:xfrm rot="0">
            <a:off x="4281021" y="866775"/>
            <a:ext cx="9347289" cy="1437004"/>
          </a:xfrm>
          <a:prstGeom prst="rect">
            <a:avLst/>
          </a:prstGeom>
        </p:spPr>
        <p:txBody>
          <a:bodyPr anchor="t" rtlCol="false" tIns="0" lIns="0" bIns="0" rIns="0">
            <a:spAutoFit/>
          </a:bodyPr>
          <a:lstStyle/>
          <a:p>
            <a:pPr algn="ctr">
              <a:lnSpc>
                <a:spcPts val="11747"/>
              </a:lnSpc>
              <a:spcBef>
                <a:spcPct val="0"/>
              </a:spcBef>
            </a:pPr>
            <a:r>
              <a:rPr lang="en-US" sz="8391">
                <a:solidFill>
                  <a:srgbClr val="3428BA"/>
                </a:solidFill>
                <a:latin typeface="Anton"/>
                <a:ea typeface="Anton"/>
                <a:cs typeface="Anton"/>
                <a:sym typeface="Anton"/>
              </a:rPr>
              <a:t>TEST UNITAIRE</a:t>
            </a:r>
          </a:p>
        </p:txBody>
      </p:sp>
      <p:sp>
        <p:nvSpPr>
          <p:cNvPr name="TextBox 7" id="7"/>
          <p:cNvSpPr txBox="true"/>
          <p:nvPr/>
        </p:nvSpPr>
        <p:spPr>
          <a:xfrm rot="0">
            <a:off x="4596816" y="3808752"/>
            <a:ext cx="9031495" cy="4572891"/>
          </a:xfrm>
          <a:prstGeom prst="rect">
            <a:avLst/>
          </a:prstGeom>
        </p:spPr>
        <p:txBody>
          <a:bodyPr anchor="t" rtlCol="false" tIns="0" lIns="0" bIns="0" rIns="0">
            <a:spAutoFit/>
          </a:bodyPr>
          <a:lstStyle/>
          <a:p>
            <a:pPr algn="ctr">
              <a:lnSpc>
                <a:spcPts val="3625"/>
              </a:lnSpc>
              <a:spcBef>
                <a:spcPct val="0"/>
              </a:spcBef>
            </a:pPr>
            <a:r>
              <a:rPr lang="en-US" sz="2589">
                <a:solidFill>
                  <a:srgbClr val="000000"/>
                </a:solidFill>
                <a:latin typeface="Poppins"/>
                <a:ea typeface="Poppins"/>
                <a:cs typeface="Poppins"/>
                <a:sym typeface="Poppins"/>
              </a:rPr>
              <a:t>Un test unitaire est une méthode de test en programmation qui consiste à tester des unités de code individuelles (comme des fonctions, des méthodes ou des classes) de manière isolée. Le but d’un test unitaire est de valider que chaque unité de code fonctionne correctement indépendamment de son environnement ou des autres parties du système. Cela permet de détecter rapidement les erreurs au niveau du code source, facilitant ainsi la maintenance et l'évolution du logiciel.</a:t>
            </a:r>
          </a:p>
        </p:txBody>
      </p:sp>
      <p:sp>
        <p:nvSpPr>
          <p:cNvPr name="Freeform 8" id="8"/>
          <p:cNvSpPr/>
          <p:nvPr/>
        </p:nvSpPr>
        <p:spPr>
          <a:xfrm flipH="false" flipV="false" rot="0">
            <a:off x="14673897" y="2244875"/>
            <a:ext cx="2947693" cy="4114800"/>
          </a:xfrm>
          <a:custGeom>
            <a:avLst/>
            <a:gdLst/>
            <a:ahLst/>
            <a:cxnLst/>
            <a:rect r="r" b="b" t="t" l="l"/>
            <a:pathLst>
              <a:path h="4114800" w="2947693">
                <a:moveTo>
                  <a:pt x="0" y="0"/>
                </a:moveTo>
                <a:lnTo>
                  <a:pt x="2947693" y="0"/>
                </a:lnTo>
                <a:lnTo>
                  <a:pt x="294769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9" id="9"/>
          <p:cNvPicPr>
            <a:picLocks noChangeAspect="true"/>
          </p:cNvPicPr>
          <p:nvPr/>
        </p:nvPicPr>
        <p:blipFill>
          <a:blip r:embed="rId6"/>
          <a:srcRect l="0" t="0" r="0" b="0"/>
          <a:stretch>
            <a:fillRect/>
          </a:stretch>
        </p:blipFill>
        <p:spPr>
          <a:xfrm flipH="false" flipV="false" rot="0">
            <a:off x="15685338" y="5391660"/>
            <a:ext cx="1203221" cy="1513485"/>
          </a:xfrm>
          <a:prstGeom prst="rect">
            <a:avLst/>
          </a:prstGeom>
        </p:spPr>
      </p:pic>
      <p:sp>
        <p:nvSpPr>
          <p:cNvPr name="Freeform 10" id="10"/>
          <p:cNvSpPr/>
          <p:nvPr/>
        </p:nvSpPr>
        <p:spPr>
          <a:xfrm flipH="false" flipV="false" rot="0">
            <a:off x="17039887" y="9038887"/>
            <a:ext cx="438826" cy="438826"/>
          </a:xfrm>
          <a:custGeom>
            <a:avLst/>
            <a:gdLst/>
            <a:ahLst/>
            <a:cxnLst/>
            <a:rect r="r" b="b" t="t" l="l"/>
            <a:pathLst>
              <a:path h="438826" w="438826">
                <a:moveTo>
                  <a:pt x="0" y="0"/>
                </a:moveTo>
                <a:lnTo>
                  <a:pt x="438826" y="0"/>
                </a:lnTo>
                <a:lnTo>
                  <a:pt x="438826" y="438826"/>
                </a:lnTo>
                <a:lnTo>
                  <a:pt x="0" y="43882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85AB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4268488" y="-276452"/>
            <a:ext cx="5077990" cy="50779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795AC6">
                    <a:alpha val="4500"/>
                  </a:srgbClr>
                </a:gs>
                <a:gs pos="100000">
                  <a:srgbClr val="5540FF">
                    <a:alpha val="100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2090098" y="1247365"/>
            <a:ext cx="5435815" cy="5805239"/>
          </a:xfrm>
          <a:custGeom>
            <a:avLst/>
            <a:gdLst/>
            <a:ahLst/>
            <a:cxnLst/>
            <a:rect r="r" b="b" t="t" l="l"/>
            <a:pathLst>
              <a:path h="5805239" w="5435815">
                <a:moveTo>
                  <a:pt x="0" y="0"/>
                </a:moveTo>
                <a:lnTo>
                  <a:pt x="5435815" y="0"/>
                </a:lnTo>
                <a:lnTo>
                  <a:pt x="5435815" y="5805239"/>
                </a:lnTo>
                <a:lnTo>
                  <a:pt x="0" y="58052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48722" y="290940"/>
            <a:ext cx="10171254" cy="1111467"/>
          </a:xfrm>
          <a:prstGeom prst="rect">
            <a:avLst/>
          </a:prstGeom>
        </p:spPr>
        <p:txBody>
          <a:bodyPr anchor="t" rtlCol="false" tIns="0" lIns="0" bIns="0" rIns="0">
            <a:spAutoFit/>
          </a:bodyPr>
          <a:lstStyle/>
          <a:p>
            <a:pPr algn="ctr">
              <a:lnSpc>
                <a:spcPts val="9088"/>
              </a:lnSpc>
              <a:spcBef>
                <a:spcPct val="0"/>
              </a:spcBef>
            </a:pPr>
            <a:r>
              <a:rPr lang="en-US" sz="6491">
                <a:solidFill>
                  <a:srgbClr val="3428BA"/>
                </a:solidFill>
                <a:latin typeface="Anton"/>
                <a:ea typeface="Anton"/>
                <a:cs typeface="Anton"/>
                <a:sym typeface="Anton"/>
              </a:rPr>
              <a:t>OBJECTIFS DES TESTS UNITAIRES</a:t>
            </a:r>
          </a:p>
        </p:txBody>
      </p:sp>
      <p:sp>
        <p:nvSpPr>
          <p:cNvPr name="TextBox 7" id="7"/>
          <p:cNvSpPr txBox="true"/>
          <p:nvPr/>
        </p:nvSpPr>
        <p:spPr>
          <a:xfrm rot="0">
            <a:off x="648722" y="1510409"/>
            <a:ext cx="11441376" cy="8776591"/>
          </a:xfrm>
          <a:prstGeom prst="rect">
            <a:avLst/>
          </a:prstGeom>
        </p:spPr>
        <p:txBody>
          <a:bodyPr anchor="t" rtlCol="false" tIns="0" lIns="0" bIns="0" rIns="0">
            <a:spAutoFit/>
          </a:bodyPr>
          <a:lstStyle/>
          <a:p>
            <a:pPr algn="l" marL="532175" indent="-266087" lvl="1">
              <a:lnSpc>
                <a:spcPts val="3450"/>
              </a:lnSpc>
              <a:buFont typeface="Arial"/>
              <a:buChar char="•"/>
            </a:pPr>
            <a:r>
              <a:rPr lang="en-US" sz="2464">
                <a:solidFill>
                  <a:srgbClr val="000000"/>
                </a:solidFill>
                <a:latin typeface="Poppins"/>
                <a:ea typeface="Poppins"/>
                <a:cs typeface="Poppins"/>
                <a:sym typeface="Poppins"/>
              </a:rPr>
              <a:t>Vérifier que le code fonctionne correctement :  </a:t>
            </a:r>
          </a:p>
          <a:p>
            <a:pPr algn="l">
              <a:lnSpc>
                <a:spcPts val="3450"/>
              </a:lnSpc>
            </a:pPr>
            <a:r>
              <a:rPr lang="en-US" sz="2464">
                <a:solidFill>
                  <a:srgbClr val="000000"/>
                </a:solidFill>
                <a:latin typeface="Poppins"/>
                <a:ea typeface="Poppins"/>
                <a:cs typeface="Poppins"/>
                <a:sym typeface="Poppins"/>
              </a:rPr>
              <a:t> </a:t>
            </a:r>
            <a:r>
              <a:rPr lang="en-US" sz="2464">
                <a:solidFill>
                  <a:srgbClr val="000000"/>
                </a:solidFill>
                <a:latin typeface="Poppins"/>
                <a:ea typeface="Poppins"/>
                <a:cs typeface="Poppins"/>
                <a:sym typeface="Poppins"/>
              </a:rPr>
              <a:t>Assurer que chaque fonction ou méthode donne les bons résultats avec différents types d'entrées.</a:t>
            </a:r>
          </a:p>
          <a:p>
            <a:pPr algn="l" marL="532175" indent="-266087" lvl="1">
              <a:lnSpc>
                <a:spcPts val="3450"/>
              </a:lnSpc>
              <a:buFont typeface="Arial"/>
              <a:buChar char="•"/>
            </a:pPr>
            <a:r>
              <a:rPr lang="en-US" sz="2464">
                <a:solidFill>
                  <a:srgbClr val="000000"/>
                </a:solidFill>
                <a:latin typeface="Poppins"/>
                <a:ea typeface="Poppins"/>
                <a:cs typeface="Poppins"/>
                <a:sym typeface="Poppins"/>
              </a:rPr>
              <a:t>Trouver les erreurs rapidement :</a:t>
            </a:r>
          </a:p>
          <a:p>
            <a:pPr algn="l">
              <a:lnSpc>
                <a:spcPts val="3450"/>
              </a:lnSpc>
            </a:pPr>
            <a:r>
              <a:rPr lang="en-US" sz="2464">
                <a:solidFill>
                  <a:srgbClr val="000000"/>
                </a:solidFill>
                <a:latin typeface="Poppins"/>
                <a:ea typeface="Poppins"/>
                <a:cs typeface="Poppins"/>
                <a:sym typeface="Poppins"/>
              </a:rPr>
              <a:t>Permet de détecter les bugs dès qu’ils apparaissent, surtout après des changements, pour éviter de grosses erreurs plus tard.</a:t>
            </a:r>
          </a:p>
          <a:p>
            <a:pPr algn="l" marL="532175" indent="-266087" lvl="1">
              <a:lnSpc>
                <a:spcPts val="3450"/>
              </a:lnSpc>
              <a:buFont typeface="Arial"/>
              <a:buChar char="•"/>
            </a:pPr>
            <a:r>
              <a:rPr lang="en-US" sz="2464">
                <a:solidFill>
                  <a:srgbClr val="000000"/>
                </a:solidFill>
                <a:latin typeface="Poppins"/>
                <a:ea typeface="Poppins"/>
                <a:cs typeface="Poppins"/>
                <a:sym typeface="Poppins"/>
              </a:rPr>
              <a:t>Faciliter les mises à jour du code :</a:t>
            </a:r>
          </a:p>
          <a:p>
            <a:pPr algn="l">
              <a:lnSpc>
                <a:spcPts val="3450"/>
              </a:lnSpc>
            </a:pPr>
            <a:r>
              <a:rPr lang="en-US" sz="2464">
                <a:solidFill>
                  <a:srgbClr val="000000"/>
                </a:solidFill>
                <a:latin typeface="Poppins"/>
                <a:ea typeface="Poppins"/>
                <a:cs typeface="Poppins"/>
                <a:sym typeface="Poppins"/>
              </a:rPr>
              <a:t>Si vous changez quelque chose dans le code, les tests vérifient que ces changements n'ont pas cassé autre chose.</a:t>
            </a:r>
          </a:p>
          <a:p>
            <a:pPr algn="l" marL="532175" indent="-266087" lvl="1">
              <a:lnSpc>
                <a:spcPts val="3450"/>
              </a:lnSpc>
              <a:buFont typeface="Arial"/>
              <a:buChar char="•"/>
            </a:pPr>
            <a:r>
              <a:rPr lang="en-US" sz="2464">
                <a:solidFill>
                  <a:srgbClr val="000000"/>
                </a:solidFill>
                <a:latin typeface="Poppins"/>
                <a:ea typeface="Poppins"/>
                <a:cs typeface="Poppins"/>
                <a:sym typeface="Poppins"/>
              </a:rPr>
              <a:t>Encourager un bon design du code :</a:t>
            </a:r>
          </a:p>
          <a:p>
            <a:pPr algn="l">
              <a:lnSpc>
                <a:spcPts val="3450"/>
              </a:lnSpc>
            </a:pPr>
            <a:r>
              <a:rPr lang="en-US" sz="2464">
                <a:solidFill>
                  <a:srgbClr val="000000"/>
                </a:solidFill>
                <a:latin typeface="Poppins"/>
                <a:ea typeface="Poppins"/>
                <a:cs typeface="Poppins"/>
                <a:sym typeface="Poppins"/>
              </a:rPr>
              <a:t>Pour que le code soit testable, il doit être bien structuré, avec des parties indépendantes et faciles à comprendre.</a:t>
            </a:r>
          </a:p>
          <a:p>
            <a:pPr algn="l" marL="532175" indent="-266087" lvl="1">
              <a:lnSpc>
                <a:spcPts val="3450"/>
              </a:lnSpc>
              <a:buFont typeface="Arial"/>
              <a:buChar char="•"/>
            </a:pPr>
            <a:r>
              <a:rPr lang="en-US" sz="2464">
                <a:solidFill>
                  <a:srgbClr val="000000"/>
                </a:solidFill>
                <a:latin typeface="Poppins"/>
                <a:ea typeface="Poppins"/>
                <a:cs typeface="Poppins"/>
                <a:sym typeface="Poppins"/>
              </a:rPr>
              <a:t>Servir de documentation pour le code :</a:t>
            </a:r>
          </a:p>
          <a:p>
            <a:pPr algn="l">
              <a:lnSpc>
                <a:spcPts val="3450"/>
              </a:lnSpc>
            </a:pPr>
            <a:r>
              <a:rPr lang="en-US" sz="2464">
                <a:solidFill>
                  <a:srgbClr val="000000"/>
                </a:solidFill>
                <a:latin typeface="Poppins"/>
                <a:ea typeface="Poppins"/>
                <a:cs typeface="Poppins"/>
                <a:sym typeface="Poppins"/>
              </a:rPr>
              <a:t>Les tests montrent comment une fonction doit se comporter, ce qui peut aider les nouveaux développeurs à comprendre rapidement le code.</a:t>
            </a:r>
          </a:p>
          <a:p>
            <a:pPr algn="l" marL="532175" indent="-266087" lvl="1">
              <a:lnSpc>
                <a:spcPts val="3450"/>
              </a:lnSpc>
              <a:buFont typeface="Arial"/>
              <a:buChar char="•"/>
            </a:pPr>
            <a:r>
              <a:rPr lang="en-US" sz="2464">
                <a:solidFill>
                  <a:srgbClr val="000000"/>
                </a:solidFill>
                <a:latin typeface="Poppins"/>
                <a:ea typeface="Poppins"/>
                <a:cs typeface="Poppins"/>
                <a:sym typeface="Poppins"/>
              </a:rPr>
              <a:t>Améliorer la qualité du logiciel :</a:t>
            </a:r>
          </a:p>
          <a:p>
            <a:pPr algn="l">
              <a:lnSpc>
                <a:spcPts val="3450"/>
              </a:lnSpc>
              <a:spcBef>
                <a:spcPct val="0"/>
              </a:spcBef>
            </a:pPr>
            <a:r>
              <a:rPr lang="en-US" sz="2464">
                <a:solidFill>
                  <a:srgbClr val="000000"/>
                </a:solidFill>
                <a:latin typeface="Poppins"/>
                <a:ea typeface="Poppins"/>
                <a:cs typeface="Poppins"/>
                <a:sym typeface="Poppins"/>
              </a:rPr>
              <a:t>En testant chaque partie du code avant qu’elle ne soit intégrée, vous vous assurez que tout fonctionne correctement, ce qui rend le logiciel plus fiable.</a:t>
            </a:r>
          </a:p>
          <a:p>
            <a:pPr algn="l">
              <a:lnSpc>
                <a:spcPts val="3450"/>
              </a:lnSpc>
              <a:spcBef>
                <a:spcPct val="0"/>
              </a:spcBef>
            </a:pPr>
          </a:p>
        </p:txBody>
      </p:sp>
      <p:sp>
        <p:nvSpPr>
          <p:cNvPr name="Freeform 8" id="8"/>
          <p:cNvSpPr/>
          <p:nvPr/>
        </p:nvSpPr>
        <p:spPr>
          <a:xfrm flipH="false" flipV="false" rot="0">
            <a:off x="17039887" y="9519926"/>
            <a:ext cx="438826" cy="438826"/>
          </a:xfrm>
          <a:custGeom>
            <a:avLst/>
            <a:gdLst/>
            <a:ahLst/>
            <a:cxnLst/>
            <a:rect r="r" b="b" t="t" l="l"/>
            <a:pathLst>
              <a:path h="438826" w="438826">
                <a:moveTo>
                  <a:pt x="0" y="0"/>
                </a:moveTo>
                <a:lnTo>
                  <a:pt x="438826" y="0"/>
                </a:lnTo>
                <a:lnTo>
                  <a:pt x="438826" y="438826"/>
                </a:lnTo>
                <a:lnTo>
                  <a:pt x="0" y="4388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FFFFF">
                <a:alpha val="100000"/>
              </a:srgbClr>
            </a:gs>
            <a:gs pos="100000">
              <a:srgbClr val="85AB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325529" y="5143500"/>
            <a:ext cx="18939059" cy="1464829"/>
            <a:chOff x="0" y="0"/>
            <a:chExt cx="4988065" cy="385799"/>
          </a:xfrm>
        </p:grpSpPr>
        <p:sp>
          <p:nvSpPr>
            <p:cNvPr name="Freeform 3" id="3"/>
            <p:cNvSpPr/>
            <p:nvPr/>
          </p:nvSpPr>
          <p:spPr>
            <a:xfrm flipH="false" flipV="false" rot="0">
              <a:off x="0" y="0"/>
              <a:ext cx="4988065" cy="385799"/>
            </a:xfrm>
            <a:custGeom>
              <a:avLst/>
              <a:gdLst/>
              <a:ahLst/>
              <a:cxnLst/>
              <a:rect r="r" b="b" t="t" l="l"/>
              <a:pathLst>
                <a:path h="385799" w="4988065">
                  <a:moveTo>
                    <a:pt x="0" y="0"/>
                  </a:moveTo>
                  <a:lnTo>
                    <a:pt x="4988065" y="0"/>
                  </a:lnTo>
                  <a:lnTo>
                    <a:pt x="4988065" y="385799"/>
                  </a:lnTo>
                  <a:lnTo>
                    <a:pt x="0" y="385799"/>
                  </a:lnTo>
                  <a:close/>
                </a:path>
              </a:pathLst>
            </a:custGeom>
            <a:solidFill>
              <a:srgbClr val="2B59C3">
                <a:alpha val="71765"/>
              </a:srgbClr>
            </a:solidFill>
          </p:spPr>
        </p:sp>
        <p:sp>
          <p:nvSpPr>
            <p:cNvPr name="TextBox 4" id="4"/>
            <p:cNvSpPr txBox="true"/>
            <p:nvPr/>
          </p:nvSpPr>
          <p:spPr>
            <a:xfrm>
              <a:off x="0" y="28575"/>
              <a:ext cx="4988065" cy="357224"/>
            </a:xfrm>
            <a:prstGeom prst="rect">
              <a:avLst/>
            </a:prstGeom>
          </p:spPr>
          <p:txBody>
            <a:bodyPr anchor="ctr" rtlCol="false" tIns="50800" lIns="50800" bIns="50800" rIns="50800"/>
            <a:lstStyle/>
            <a:p>
              <a:pPr algn="ctr">
                <a:lnSpc>
                  <a:spcPts val="2661"/>
                </a:lnSpc>
              </a:pPr>
            </a:p>
          </p:txBody>
        </p:sp>
      </p:grpSp>
      <p:sp>
        <p:nvSpPr>
          <p:cNvPr name="Freeform 5" id="5"/>
          <p:cNvSpPr/>
          <p:nvPr/>
        </p:nvSpPr>
        <p:spPr>
          <a:xfrm flipH="false" flipV="false" rot="0">
            <a:off x="12326993" y="4137382"/>
            <a:ext cx="3980134" cy="4114800"/>
          </a:xfrm>
          <a:custGeom>
            <a:avLst/>
            <a:gdLst/>
            <a:ahLst/>
            <a:cxnLst/>
            <a:rect r="r" b="b" t="t" l="l"/>
            <a:pathLst>
              <a:path h="4114800" w="3980134">
                <a:moveTo>
                  <a:pt x="0" y="0"/>
                </a:moveTo>
                <a:lnTo>
                  <a:pt x="3980134" y="0"/>
                </a:lnTo>
                <a:lnTo>
                  <a:pt x="398013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54954" y="1809182"/>
            <a:ext cx="2549517" cy="2585062"/>
          </a:xfrm>
          <a:custGeom>
            <a:avLst/>
            <a:gdLst/>
            <a:ahLst/>
            <a:cxnLst/>
            <a:rect r="r" b="b" t="t" l="l"/>
            <a:pathLst>
              <a:path h="2585062" w="2549517">
                <a:moveTo>
                  <a:pt x="0" y="0"/>
                </a:moveTo>
                <a:lnTo>
                  <a:pt x="2549517" y="0"/>
                </a:lnTo>
                <a:lnTo>
                  <a:pt x="2549517" y="2585061"/>
                </a:lnTo>
                <a:lnTo>
                  <a:pt x="0" y="2585061"/>
                </a:lnTo>
                <a:lnTo>
                  <a:pt x="0" y="0"/>
                </a:lnTo>
                <a:close/>
              </a:path>
            </a:pathLst>
          </a:custGeom>
          <a:blipFill>
            <a:blip r:embed="rId4">
              <a:alphaModFix amt="71000"/>
            </a:blip>
            <a:stretch>
              <a:fillRect l="0" t="0" r="0" b="0"/>
            </a:stretch>
          </a:blipFill>
        </p:spPr>
      </p:sp>
      <p:sp>
        <p:nvSpPr>
          <p:cNvPr name="Freeform 7" id="7"/>
          <p:cNvSpPr/>
          <p:nvPr/>
        </p:nvSpPr>
        <p:spPr>
          <a:xfrm flipH="false" flipV="false" rot="0">
            <a:off x="16791823" y="7155733"/>
            <a:ext cx="2549517" cy="2585062"/>
          </a:xfrm>
          <a:custGeom>
            <a:avLst/>
            <a:gdLst/>
            <a:ahLst/>
            <a:cxnLst/>
            <a:rect r="r" b="b" t="t" l="l"/>
            <a:pathLst>
              <a:path h="2585062" w="2549517">
                <a:moveTo>
                  <a:pt x="0" y="0"/>
                </a:moveTo>
                <a:lnTo>
                  <a:pt x="2549517" y="0"/>
                </a:lnTo>
                <a:lnTo>
                  <a:pt x="2549517" y="2585062"/>
                </a:lnTo>
                <a:lnTo>
                  <a:pt x="0" y="2585062"/>
                </a:lnTo>
                <a:lnTo>
                  <a:pt x="0" y="0"/>
                </a:lnTo>
                <a:close/>
              </a:path>
            </a:pathLst>
          </a:custGeom>
          <a:blipFill>
            <a:blip r:embed="rId4">
              <a:alphaModFix amt="71000"/>
            </a:blip>
            <a:stretch>
              <a:fillRect l="0" t="0" r="0" b="0"/>
            </a:stretch>
          </a:blipFill>
        </p:spPr>
      </p:sp>
      <p:sp>
        <p:nvSpPr>
          <p:cNvPr name="TextBox 8" id="8"/>
          <p:cNvSpPr txBox="true"/>
          <p:nvPr/>
        </p:nvSpPr>
        <p:spPr>
          <a:xfrm rot="0">
            <a:off x="2715774" y="5191125"/>
            <a:ext cx="8449147" cy="1371102"/>
          </a:xfrm>
          <a:prstGeom prst="rect">
            <a:avLst/>
          </a:prstGeom>
        </p:spPr>
        <p:txBody>
          <a:bodyPr anchor="t" rtlCol="false" tIns="0" lIns="0" bIns="0" rIns="0">
            <a:spAutoFit/>
          </a:bodyPr>
          <a:lstStyle/>
          <a:p>
            <a:pPr algn="l">
              <a:lnSpc>
                <a:spcPts val="9724"/>
              </a:lnSpc>
              <a:spcBef>
                <a:spcPct val="0"/>
              </a:spcBef>
            </a:pPr>
            <a:r>
              <a:rPr lang="en-US" b="true" sz="9350">
                <a:solidFill>
                  <a:srgbClr val="F4F4F4"/>
                </a:solidFill>
                <a:latin typeface="Poppins Bold"/>
                <a:ea typeface="Poppins Bold"/>
                <a:cs typeface="Poppins Bold"/>
                <a:sym typeface="Poppins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DAGaCcFk7uA</dc:identifier>
  <dcterms:modified xsi:type="dcterms:W3CDTF">2011-08-01T06:04:30Z</dcterms:modified>
  <cp:revision>1</cp:revision>
  <dc:title>sonarqube2</dc:title>
</cp:coreProperties>
</file>