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7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82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77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6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3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3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29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5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55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605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440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99090-195A-45B1-8178-73586B061F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2977-54C4-4A5C-91DA-F5DC42E5D0B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ganigramme : Processus 21"/>
          <p:cNvSpPr/>
          <p:nvPr/>
        </p:nvSpPr>
        <p:spPr>
          <a:xfrm>
            <a:off x="173528" y="1368616"/>
            <a:ext cx="11754573" cy="5044567"/>
          </a:xfrm>
          <a:prstGeom prst="flowChartProcess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altLang="en-US"/>
          </a:p>
        </p:txBody>
      </p:sp>
      <p:sp>
        <p:nvSpPr>
          <p:cNvPr id="5" name="Text 0"/>
          <p:cNvSpPr/>
          <p:nvPr/>
        </p:nvSpPr>
        <p:spPr>
          <a:xfrm>
            <a:off x="150125" y="136478"/>
            <a:ext cx="12041876" cy="7116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0B0F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Les Axes de la Qualité du Code avec SonarQube</a:t>
            </a:r>
          </a:p>
        </p:txBody>
      </p:sp>
      <p:grpSp>
        <p:nvGrpSpPr>
          <p:cNvPr id="6" name="Grouper 9"/>
          <p:cNvGrpSpPr/>
          <p:nvPr/>
        </p:nvGrpSpPr>
        <p:grpSpPr>
          <a:xfrm>
            <a:off x="174124" y="1351128"/>
            <a:ext cx="11754019" cy="5367490"/>
            <a:chOff x="1250" y="4168"/>
            <a:chExt cx="20540" cy="529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8" name="Text 1"/>
            <p:cNvSpPr/>
            <p:nvPr/>
          </p:nvSpPr>
          <p:spPr>
            <a:xfrm>
              <a:off x="1250" y="4168"/>
              <a:ext cx="20540" cy="5296"/>
            </a:xfrm>
            <a:prstGeom prst="rect">
              <a:avLst/>
            </a:prstGeom>
            <a:grpFill/>
          </p:spPr>
          <p:txBody>
            <a:bodyPr wrap="none" lIns="0" tIns="0" rIns="0" bIns="0" rtlCol="0" anchor="t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SzPct val="100000"/>
                <a:buNone/>
              </a:pPr>
              <a:r>
                <a:rPr lang="en-US" sz="1750" b="1" dirty="0">
                  <a:solidFill>
                    <a:schemeClr val="accent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Architecture &amp; Design</a:t>
              </a:r>
              <a:r>
                <a:rPr lang="en-US" sz="1750" b="1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: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Analyse la structure du code et les dépendances entre les modules</a:t>
              </a:r>
              <a:r>
                <a:rPr lang="fr-FR" alt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                                                      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.</a:t>
              </a:r>
            </a:p>
            <a:p>
              <a:pPr marL="0" indent="0" algn="l">
                <a:lnSpc>
                  <a:spcPts val="2850"/>
                </a:lnSpc>
                <a:buSzPct val="100000"/>
                <a:buNone/>
              </a:pPr>
              <a:endPara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endParaRPr>
            </a:p>
            <a:p>
              <a:pPr marL="0" indent="0" algn="l">
                <a:lnSpc>
                  <a:spcPts val="2850"/>
                </a:lnSpc>
                <a:buSzPct val="100000"/>
                <a:buNone/>
              </a:pPr>
              <a:endPara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endParaRPr>
            </a:p>
            <a:p>
              <a:pPr marL="0" indent="0" algn="l">
                <a:lnSpc>
                  <a:spcPts val="2850"/>
                </a:lnSpc>
                <a:buSzPct val="100000"/>
                <a:buNone/>
              </a:pPr>
              <a:endPara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endParaRPr>
            </a:p>
            <a:p>
              <a:pPr marL="0" indent="0" algn="l">
                <a:lnSpc>
                  <a:spcPts val="2850"/>
                </a:lnSpc>
                <a:buSzPct val="100000"/>
                <a:buNone/>
              </a:pPr>
              <a:endPara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endParaRPr>
            </a:p>
          </p:txBody>
        </p:sp>
        <p:sp>
          <p:nvSpPr>
            <p:cNvPr id="9" name="Text 2"/>
            <p:cNvSpPr/>
            <p:nvPr/>
          </p:nvSpPr>
          <p:spPr>
            <a:xfrm>
              <a:off x="1250" y="4835"/>
              <a:ext cx="20539" cy="572"/>
            </a:xfrm>
            <a:prstGeom prst="rect">
              <a:avLst/>
            </a:prstGeom>
            <a:grpFill/>
          </p:spPr>
          <p:txBody>
            <a:bodyPr wrap="none" lIns="0" tIns="0" rIns="0" bIns="0" rtlCol="0" anchor="t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SzPct val="100000"/>
                <a:buNone/>
              </a:pPr>
              <a:r>
                <a:rPr lang="en-US" sz="1750" b="1" dirty="0">
                  <a:solidFill>
                    <a:schemeClr val="accent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Documentation</a:t>
              </a:r>
              <a:r>
                <a:rPr lang="en-US" sz="1750" b="1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: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Vérifie la présence et la qualité des commentaires et de la documentation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.</a:t>
              </a:r>
              <a:endParaRPr lang="en-US" sz="1750" dirty="0"/>
            </a:p>
          </p:txBody>
        </p:sp>
        <p:sp>
          <p:nvSpPr>
            <p:cNvPr id="10" name="Text 3"/>
            <p:cNvSpPr/>
            <p:nvPr/>
          </p:nvSpPr>
          <p:spPr>
            <a:xfrm>
              <a:off x="1250" y="5531"/>
              <a:ext cx="20539" cy="572"/>
            </a:xfrm>
            <a:prstGeom prst="rect">
              <a:avLst/>
            </a:prstGeom>
            <a:grpFill/>
          </p:spPr>
          <p:txBody>
            <a:bodyPr wrap="none" lIns="0" tIns="0" rIns="0" bIns="0" rtlCol="0" anchor="t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SzPct val="100000"/>
                <a:buNone/>
              </a:pPr>
              <a:r>
                <a:rPr lang="en-US" sz="1750" b="1" dirty="0">
                  <a:solidFill>
                    <a:schemeClr val="accent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Standards de Codag</a:t>
              </a:r>
              <a:r>
                <a:rPr lang="en-US" sz="1750" b="1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e: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Détecte les violations des règles de codage et des conventions de nommage.</a:t>
              </a:r>
            </a:p>
          </p:txBody>
        </p:sp>
        <p:sp>
          <p:nvSpPr>
            <p:cNvPr id="11" name="Text 4"/>
            <p:cNvSpPr/>
            <p:nvPr/>
          </p:nvSpPr>
          <p:spPr>
            <a:xfrm>
              <a:off x="1250" y="6228"/>
              <a:ext cx="20539" cy="572"/>
            </a:xfrm>
            <a:prstGeom prst="rect">
              <a:avLst/>
            </a:prstGeom>
            <a:grpFill/>
          </p:spPr>
          <p:txBody>
            <a:bodyPr wrap="none" lIns="0" tIns="0" rIns="0" bIns="0" rtlCol="0" anchor="t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SzPct val="100000"/>
                <a:buNone/>
              </a:pPr>
              <a:r>
                <a:rPr lang="en-US" sz="1750" b="1" dirty="0">
                  <a:solidFill>
                    <a:schemeClr val="accent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Duplication de Code</a:t>
              </a:r>
              <a:r>
                <a:rPr lang="en-US" sz="1750" b="1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: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Identifie les sections de code dupliquées, réduisant la complexité et améliorant la maintenabilité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.</a:t>
              </a:r>
              <a:endParaRPr lang="en-US" sz="1750" dirty="0"/>
            </a:p>
          </p:txBody>
        </p:sp>
        <p:sp>
          <p:nvSpPr>
            <p:cNvPr id="12" name="Text 5"/>
            <p:cNvSpPr/>
            <p:nvPr/>
          </p:nvSpPr>
          <p:spPr>
            <a:xfrm>
              <a:off x="1250" y="6924"/>
              <a:ext cx="20539" cy="572"/>
            </a:xfrm>
            <a:prstGeom prst="rect">
              <a:avLst/>
            </a:prstGeom>
            <a:grpFill/>
          </p:spPr>
          <p:txBody>
            <a:bodyPr wrap="none" lIns="0" tIns="0" rIns="0" bIns="0" rtlCol="0" anchor="t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SzPct val="100000"/>
                <a:buNone/>
              </a:pPr>
              <a:r>
                <a:rPr lang="en-US" sz="1750" b="1" dirty="0">
                  <a:solidFill>
                    <a:schemeClr val="accent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Tests Unitaires</a:t>
              </a:r>
              <a:r>
                <a:rPr lang="en-US" sz="1750" b="1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: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Évalue la couverture des tests unitaires, garantissant la fiabilité et la qualité du code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.</a:t>
              </a:r>
              <a:endParaRPr lang="en-US" sz="1750" dirty="0"/>
            </a:p>
          </p:txBody>
        </p:sp>
        <p:sp>
          <p:nvSpPr>
            <p:cNvPr id="13" name="Text 6"/>
            <p:cNvSpPr/>
            <p:nvPr/>
          </p:nvSpPr>
          <p:spPr>
            <a:xfrm>
              <a:off x="1250" y="7620"/>
              <a:ext cx="20539" cy="572"/>
            </a:xfrm>
            <a:prstGeom prst="rect">
              <a:avLst/>
            </a:prstGeom>
            <a:grpFill/>
          </p:spPr>
          <p:txBody>
            <a:bodyPr wrap="none" lIns="0" tIns="0" rIns="0" bIns="0" rtlCol="0" anchor="t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SzPct val="100000"/>
                <a:buNone/>
              </a:pPr>
              <a:r>
                <a:rPr lang="en-US" sz="1750" b="1" dirty="0">
                  <a:solidFill>
                    <a:schemeClr val="accent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Complexité</a:t>
              </a:r>
              <a:r>
                <a:rPr lang="en-US" sz="1750" b="1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: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Mesure la complexité du code, permettant d'identifier les zones difficiles à comprendre et à maintenir.</a:t>
              </a:r>
            </a:p>
          </p:txBody>
        </p:sp>
        <p:sp>
          <p:nvSpPr>
            <p:cNvPr id="14" name="Text 7"/>
            <p:cNvSpPr/>
            <p:nvPr/>
          </p:nvSpPr>
          <p:spPr>
            <a:xfrm>
              <a:off x="1250" y="8317"/>
              <a:ext cx="20539" cy="1143"/>
            </a:xfrm>
            <a:prstGeom prst="rect">
              <a:avLst/>
            </a:prstGeom>
            <a:grpFill/>
          </p:spPr>
          <p:txBody>
            <a:bodyPr wrap="square" lIns="0" tIns="0" rIns="0" bIns="0" rtlCol="0" anchor="t"/>
            <a:lstStyle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SzPct val="100000"/>
                <a:buNone/>
              </a:pPr>
              <a:r>
                <a:rPr lang="en-US" sz="1750" b="1" dirty="0">
                  <a:solidFill>
                    <a:schemeClr val="accent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Bogues Potentiels</a:t>
              </a:r>
              <a:r>
                <a:rPr lang="en-US" sz="1750" b="1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:</a:t>
              </a:r>
              <a:r>
                <a:rPr lang="en-US" sz="1750" dirty="0">
                  <a:solidFill>
                    <a:srgbClr val="4C4C4D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 </a:t>
              </a:r>
              <a:r>
                <a:rPr lang="en-US" sz="1750" dirty="0">
                  <a:solidFill>
                    <a:schemeClr val="tx1"/>
                  </a:solidFill>
                  <a:latin typeface="Heebo" pitchFamily="34" charset="0"/>
                  <a:ea typeface="Heebo" pitchFamily="34" charset="-122"/>
                  <a:cs typeface="Heebo" pitchFamily="34" charset="-120"/>
                </a:rPr>
                <a:t>Analyse le code pour identifier les bogues potentiels, tels que les erreurs de logique et les problèmes de sécurité.</a:t>
              </a:r>
            </a:p>
          </p:txBody>
        </p:sp>
      </p:grpSp>
      <p:sp>
        <p:nvSpPr>
          <p:cNvPr id="7" name="Virage 24"/>
          <p:cNvSpPr/>
          <p:nvPr/>
        </p:nvSpPr>
        <p:spPr>
          <a:xfrm rot="5400000">
            <a:off x="12220973" y="350404"/>
            <a:ext cx="1150370" cy="723691"/>
          </a:xfrm>
          <a:prstGeom prst="bentArrow">
            <a:avLst/>
          </a:prstGeom>
          <a:solidFill>
            <a:srgbClr val="0070C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00024" y="0"/>
            <a:ext cx="6823731" cy="3846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00B0F0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Classification des Défauts Logiciels</a:t>
            </a: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433" y="669806"/>
            <a:ext cx="3967964" cy="82804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5866" y="18380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accent1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Bugs</a:t>
            </a:r>
          </a:p>
        </p:txBody>
      </p:sp>
      <p:sp>
        <p:nvSpPr>
          <p:cNvPr id="7" name="Text 2"/>
          <p:cNvSpPr/>
          <p:nvPr/>
        </p:nvSpPr>
        <p:spPr>
          <a:xfrm>
            <a:off x="95866" y="2328426"/>
            <a:ext cx="3288863" cy="69449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bugs représentent des erreurs évidentes dans le code.</a:t>
            </a:r>
          </a:p>
        </p:txBody>
      </p:sp>
      <p:sp>
        <p:nvSpPr>
          <p:cNvPr id="8" name="Text 3"/>
          <p:cNvSpPr/>
          <p:nvPr/>
        </p:nvSpPr>
        <p:spPr>
          <a:xfrm>
            <a:off x="95866" y="3119438"/>
            <a:ext cx="2835235" cy="11595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Ils affectent la fiabilité de l'application et empêchent son bon fonctionnement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729" y="590590"/>
            <a:ext cx="4347567" cy="90725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384729" y="18380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accent1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Vulnérabilités</a:t>
            </a:r>
          </a:p>
        </p:txBody>
      </p:sp>
      <p:sp>
        <p:nvSpPr>
          <p:cNvPr id="11" name="Text 5"/>
          <p:cNvSpPr/>
          <p:nvPr/>
        </p:nvSpPr>
        <p:spPr>
          <a:xfrm>
            <a:off x="3384729" y="2328426"/>
            <a:ext cx="389393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</a:t>
            </a:r>
            <a:r>
              <a: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es vulnérabilités sont des failles dans le code pouvant exploiter le système.</a:t>
            </a:r>
          </a:p>
        </p:txBody>
      </p:sp>
      <p:sp>
        <p:nvSpPr>
          <p:cNvPr id="12" name="Text 6"/>
          <p:cNvSpPr/>
          <p:nvPr/>
        </p:nvSpPr>
        <p:spPr>
          <a:xfrm>
            <a:off x="3384729" y="3190320"/>
            <a:ext cx="389393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Elles mettent en danger la sécurité de l'application et peuvent causer des dommages.</a:t>
            </a: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296" y="590590"/>
            <a:ext cx="4347567" cy="9072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32296" y="183800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accent1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Code Smells</a:t>
            </a:r>
          </a:p>
        </p:txBody>
      </p:sp>
      <p:sp>
        <p:nvSpPr>
          <p:cNvPr id="15" name="Text 8"/>
          <p:cNvSpPr/>
          <p:nvPr/>
        </p:nvSpPr>
        <p:spPr>
          <a:xfrm>
            <a:off x="7732296" y="2328426"/>
            <a:ext cx="389393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Les code smells sont des anti-patrons, des pratiques de programmation non optimales</a:t>
            </a: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.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7732296" y="3553222"/>
            <a:ext cx="389393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Ils impactent la maintenabilité du code et peuvent rendre le développement plus complexe.</a:t>
            </a:r>
          </a:p>
        </p:txBody>
      </p:sp>
      <p:sp>
        <p:nvSpPr>
          <p:cNvPr id="17" name="Zone de texte 14"/>
          <p:cNvSpPr txBox="1"/>
          <p:nvPr/>
        </p:nvSpPr>
        <p:spPr>
          <a:xfrm>
            <a:off x="200023" y="4641930"/>
            <a:ext cx="13181629" cy="88161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ct val="0"/>
              </a:spcAft>
            </a:pPr>
            <a:r>
              <a:rPr lang="en-US" altLang="zh-CN" sz="4000" b="1" dirty="0">
                <a:solidFill>
                  <a:srgbClr val="00B0F0"/>
                </a:solidFill>
              </a:rPr>
              <a:t>SonarQube : </a:t>
            </a:r>
            <a:r>
              <a:rPr lang="en-US" altLang="zh-CN" sz="4000" b="1" dirty="0" err="1">
                <a:solidFill>
                  <a:srgbClr val="00B0F0"/>
                </a:solidFill>
              </a:rPr>
              <a:t>Aperçu</a:t>
            </a:r>
            <a:r>
              <a:rPr lang="en-US" altLang="zh-CN" sz="4000" b="1" dirty="0">
                <a:solidFill>
                  <a:srgbClr val="00B0F0"/>
                </a:solidFill>
              </a:rPr>
              <a:t> du Tableau de Bord</a:t>
            </a:r>
          </a:p>
        </p:txBody>
      </p:sp>
      <p:pic>
        <p:nvPicPr>
          <p:cNvPr id="18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6" y="5369005"/>
            <a:ext cx="11764645" cy="165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543884" y="3752703"/>
            <a:ext cx="12146210" cy="2495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Zone de texte 2"/>
          <p:cNvSpPr txBox="1"/>
          <p:nvPr/>
        </p:nvSpPr>
        <p:spPr>
          <a:xfrm>
            <a:off x="214312" y="204258"/>
            <a:ext cx="9657055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rgbClr val="00B0F0"/>
                </a:solidFill>
                <a:latin typeface="Arial" panose="020B0604020202020204"/>
                <a:ea typeface="Arial" panose="020B0604020202020204"/>
              </a:rPr>
              <a:t>Scores de maintenabilité, fiabilité et sécurité (MFS):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476"/>
            <a:ext cx="11015663" cy="4404590"/>
          </a:xfrm>
          <a:prstGeom prst="rect">
            <a:avLst/>
          </a:prstGeom>
        </p:spPr>
      </p:pic>
      <p:sp>
        <p:nvSpPr>
          <p:cNvPr id="7" name="Zone de texte 7"/>
          <p:cNvSpPr txBox="1"/>
          <p:nvPr/>
        </p:nvSpPr>
        <p:spPr>
          <a:xfrm>
            <a:off x="0" y="5091055"/>
            <a:ext cx="11138627" cy="1382418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/>
              <a:t>Le ratio de la </a:t>
            </a:r>
            <a:r>
              <a:rPr lang="en-US" altLang="zh-CN" sz="2000" b="1" dirty="0" err="1"/>
              <a:t>dette</a:t>
            </a:r>
            <a:r>
              <a:rPr lang="en-US" altLang="zh-CN" sz="2000" b="1" dirty="0"/>
              <a:t> technique compare le </a:t>
            </a:r>
            <a:r>
              <a:rPr lang="en-US" altLang="zh-CN" sz="2000" b="1" dirty="0" err="1"/>
              <a:t>coût</a:t>
            </a:r>
            <a:r>
              <a:rPr lang="en-US" altLang="zh-CN" sz="2000" b="1" dirty="0"/>
              <a:t> de correction des problèmes de type "code smell" au </a:t>
            </a:r>
            <a:r>
              <a:rPr lang="en-US" altLang="zh-CN" sz="2000" b="1" dirty="0" err="1"/>
              <a:t>coût</a:t>
            </a:r>
            <a:r>
              <a:rPr lang="en-US" altLang="zh-CN" sz="2000" b="1" dirty="0"/>
              <a:t> de </a:t>
            </a:r>
            <a:r>
              <a:rPr lang="en-US" altLang="zh-CN" sz="2000" b="1" dirty="0" err="1"/>
              <a:t>développement</a:t>
            </a:r>
            <a:r>
              <a:rPr lang="en-US" altLang="zh-CN" sz="2000" b="1" dirty="0"/>
              <a:t> de </a:t>
            </a:r>
            <a:r>
              <a:rPr lang="en-US" altLang="zh-CN" sz="2000" b="1" dirty="0" err="1"/>
              <a:t>l’application</a:t>
            </a:r>
            <a:r>
              <a:rPr lang="en-US" altLang="zh-CN" sz="2000" b="1" dirty="0"/>
              <a:t>. Il se </a:t>
            </a:r>
            <a:r>
              <a:rPr lang="en-US" altLang="zh-CN" sz="2000" b="1" dirty="0" err="1"/>
              <a:t>calcule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en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divisant</a:t>
            </a:r>
            <a:r>
              <a:rPr lang="en-US" altLang="zh-CN" sz="2000" b="1" dirty="0"/>
              <a:t> le </a:t>
            </a:r>
            <a:r>
              <a:rPr lang="en-US" altLang="zh-CN" sz="2000" b="1" dirty="0" err="1"/>
              <a:t>coût</a:t>
            </a:r>
            <a:r>
              <a:rPr lang="en-US" altLang="zh-CN" sz="2000" b="1" dirty="0"/>
              <a:t> total de </a:t>
            </a:r>
            <a:r>
              <a:rPr lang="en-US" altLang="zh-CN" sz="2000" b="1" dirty="0" err="1"/>
              <a:t>remédiation</a:t>
            </a:r>
            <a:r>
              <a:rPr lang="en-US" altLang="zh-CN" sz="2000" b="1" dirty="0"/>
              <a:t> par le </a:t>
            </a:r>
            <a:r>
              <a:rPr lang="en-US" altLang="zh-CN" sz="2000" b="1" dirty="0" err="1"/>
              <a:t>coût</a:t>
            </a:r>
            <a:r>
              <a:rPr lang="en-US" altLang="zh-CN" sz="2000" b="1" dirty="0"/>
              <a:t> de </a:t>
            </a:r>
            <a:r>
              <a:rPr lang="en-US" altLang="zh-CN" sz="2000" b="1" dirty="0" err="1"/>
              <a:t>développement</a:t>
            </a:r>
            <a:r>
              <a:rPr lang="en-US" altLang="zh-CN" sz="2000" b="1" dirty="0"/>
              <a:t> (</a:t>
            </a:r>
            <a:r>
              <a:rPr lang="en-US" altLang="zh-CN" sz="2000" b="1" dirty="0" err="1"/>
              <a:t>coût</a:t>
            </a:r>
            <a:r>
              <a:rPr lang="en-US" altLang="zh-CN" sz="2000" b="1" dirty="0"/>
              <a:t> par </a:t>
            </a:r>
            <a:r>
              <a:rPr lang="en-US" altLang="zh-CN" sz="2000" b="1" dirty="0" err="1"/>
              <a:t>ligne</a:t>
            </a:r>
            <a:r>
              <a:rPr lang="en-US" altLang="zh-CN" sz="2000" b="1" dirty="0"/>
              <a:t> de code </a:t>
            </a:r>
            <a:r>
              <a:rPr lang="en-US" altLang="zh-CN" sz="2000" b="1" dirty="0" err="1"/>
              <a:t>multiplié</a:t>
            </a:r>
            <a:r>
              <a:rPr lang="en-US" altLang="zh-CN" sz="2000" b="1" dirty="0"/>
              <a:t> par le </a:t>
            </a:r>
            <a:r>
              <a:rPr lang="en-US" altLang="zh-CN" sz="2000" b="1" dirty="0" err="1"/>
              <a:t>nombre</a:t>
            </a:r>
            <a:r>
              <a:rPr lang="en-US" altLang="zh-CN" sz="2000" b="1" dirty="0"/>
              <a:t> de </a:t>
            </a:r>
            <a:r>
              <a:rPr lang="en-US" altLang="zh-CN" sz="2000" b="1" dirty="0" err="1"/>
              <a:t>lignes</a:t>
            </a:r>
            <a:r>
              <a:rPr lang="en-US" altLang="zh-CN" sz="2000" b="1" dirty="0"/>
              <a:t> de code). Si le ratio est </a:t>
            </a:r>
            <a:r>
              <a:rPr lang="en-US" altLang="zh-CN" sz="2000" b="1" dirty="0" err="1"/>
              <a:t>élevé</a:t>
            </a:r>
            <a:r>
              <a:rPr lang="en-US" altLang="zh-CN" sz="2000" b="1" dirty="0"/>
              <a:t>, il est plus rentable de </a:t>
            </a:r>
            <a:r>
              <a:rPr lang="en-US" altLang="zh-CN" sz="2000" b="1" dirty="0" err="1"/>
              <a:t>réécrire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l’application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plutôt</a:t>
            </a:r>
            <a:r>
              <a:rPr lang="en-US" altLang="zh-CN" sz="2000" b="1" dirty="0"/>
              <a:t> que de </a:t>
            </a:r>
            <a:r>
              <a:rPr lang="en-US" altLang="zh-CN" sz="2000" b="1" dirty="0" err="1"/>
              <a:t>corriger</a:t>
            </a:r>
            <a:r>
              <a:rPr lang="en-US" altLang="zh-CN" sz="2000" b="1" dirty="0"/>
              <a:t> les problèmes </a:t>
            </a:r>
            <a:r>
              <a:rPr lang="en-US" altLang="zh-CN" sz="2000" b="1" dirty="0" err="1"/>
              <a:t>existants</a:t>
            </a:r>
            <a:r>
              <a:rPr lang="en-US" altLang="zh-CN" sz="2000" b="1" dirty="0"/>
              <a:t>. Le temps </a:t>
            </a:r>
            <a:r>
              <a:rPr lang="en-US" altLang="zh-CN" sz="2000" b="1" dirty="0" err="1"/>
              <a:t>nécessaire</a:t>
            </a:r>
            <a:r>
              <a:rPr lang="en-US" altLang="zh-CN" sz="2000" b="1" dirty="0"/>
              <a:t> pour </a:t>
            </a:r>
            <a:r>
              <a:rPr lang="en-US" altLang="zh-CN" sz="2000" b="1" dirty="0" err="1"/>
              <a:t>chaque</a:t>
            </a:r>
            <a:r>
              <a:rPr lang="en-US" altLang="zh-CN" sz="2000" b="1" dirty="0"/>
              <a:t> correction est </a:t>
            </a:r>
            <a:r>
              <a:rPr lang="en-US" altLang="zh-CN" sz="2000" b="1" dirty="0" err="1"/>
              <a:t>stocké</a:t>
            </a:r>
            <a:r>
              <a:rPr lang="en-US" altLang="zh-CN" sz="2000" b="1" dirty="0"/>
              <a:t> dans </a:t>
            </a:r>
            <a:r>
              <a:rPr lang="en-US" altLang="zh-CN" sz="2000" b="1" dirty="0" err="1"/>
              <a:t>une</a:t>
            </a:r>
            <a:r>
              <a:rPr lang="en-US" altLang="zh-CN" sz="2000" b="1" dirty="0"/>
              <a:t> base de </a:t>
            </a:r>
            <a:r>
              <a:rPr lang="en-US" altLang="zh-CN" sz="2000" b="1" dirty="0" err="1"/>
              <a:t>données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93434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Crimson Pro Semi Bold</vt:lpstr>
      <vt:lpstr>等线</vt:lpstr>
      <vt:lpstr>Heebo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Zakaria ErRabii</dc:creator>
  <cp:lastModifiedBy>Zakaria ErRabii</cp:lastModifiedBy>
  <cp:revision>1</cp:revision>
  <dcterms:created xsi:type="dcterms:W3CDTF">2025-02-03T09:32:40Z</dcterms:created>
  <dcterms:modified xsi:type="dcterms:W3CDTF">2025-02-03T09:33:16Z</dcterms:modified>
</cp:coreProperties>
</file>