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Nuni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Sans-bold.fntdata"/><Relationship Id="rId30" Type="http://schemas.openxmlformats.org/officeDocument/2006/relationships/font" Target="fonts/NunitoSans-regular.fntdata"/><Relationship Id="rId11" Type="http://schemas.openxmlformats.org/officeDocument/2006/relationships/slide" Target="slides/slide7.xml"/><Relationship Id="rId33" Type="http://schemas.openxmlformats.org/officeDocument/2006/relationships/font" Target="fonts/NunitoSans-boldItalic.fntdata"/><Relationship Id="rId10" Type="http://schemas.openxmlformats.org/officeDocument/2006/relationships/slide" Target="slides/slide6.xml"/><Relationship Id="rId32" Type="http://schemas.openxmlformats.org/officeDocument/2006/relationships/font" Target="fonts/Nunito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i="1" lang="en" sz="1600">
                <a:solidFill>
                  <a:srgbClr val="F67031"/>
                </a:solidFill>
                <a:latin typeface="Georgia"/>
                <a:ea typeface="Georgia"/>
                <a:cs typeface="Georgia"/>
                <a:sym typeface="Georgia"/>
              </a:rPr>
              <a:t>FINALITÉ (USAGE)  </a:t>
            </a:r>
          </a:p>
          <a:p>
            <a:pPr lvl="0">
              <a:spcBef>
                <a:spcPts val="0"/>
              </a:spcBef>
              <a:buNone/>
            </a:pPr>
            <a:r>
              <a:rPr i="1" lang="en" sz="1600">
                <a:solidFill>
                  <a:srgbClr val="F67031"/>
                </a:solidFill>
                <a:latin typeface="Georgia"/>
                <a:ea typeface="Georgia"/>
                <a:cs typeface="Georgia"/>
                <a:sym typeface="Georgia"/>
              </a:rPr>
              <a:t>Comprendre un domaine d’application  </a:t>
            </a:r>
          </a:p>
          <a:p>
            <a:pPr lvl="0">
              <a:spcBef>
                <a:spcPts val="0"/>
              </a:spcBef>
              <a:buNone/>
            </a:pPr>
            <a:r>
              <a:rPr i="1" lang="en" sz="1600">
                <a:solidFill>
                  <a:srgbClr val="F67031"/>
                </a:solidFill>
                <a:latin typeface="Georgia"/>
                <a:ea typeface="Georgia"/>
                <a:cs typeface="Georgia"/>
                <a:sym typeface="Georgia"/>
              </a:rPr>
              <a:t>Enregistrer les résultats de discussions interdisciplinaires (représentation partagée)  </a:t>
            </a:r>
          </a:p>
          <a:p>
            <a:pPr lvl="0">
              <a:spcBef>
                <a:spcPts val="0"/>
              </a:spcBef>
              <a:buNone/>
            </a:pPr>
            <a:r>
              <a:rPr i="1" lang="en" sz="1600">
                <a:solidFill>
                  <a:srgbClr val="F67031"/>
                </a:solidFill>
                <a:latin typeface="Georgia"/>
                <a:ea typeface="Georgia"/>
                <a:cs typeface="Georgia"/>
                <a:sym typeface="Georgia"/>
              </a:rPr>
              <a:t>Concevoir de nouvelles applications cohérentes avec le modèle conceptuel de l’utilisateur  Analyser et évaluer l’utilisabilité d’un système interactif  </a:t>
            </a:r>
          </a:p>
          <a:p>
            <a:pPr lvl="0">
              <a:spcBef>
                <a:spcPts val="0"/>
              </a:spcBef>
              <a:buNone/>
            </a:pPr>
            <a:r>
              <a:rPr i="1" lang="en" sz="1600">
                <a:solidFill>
                  <a:srgbClr val="F67031"/>
                </a:solidFill>
                <a:latin typeface="Georgia"/>
                <a:ea typeface="Georgia"/>
                <a:cs typeface="Georgia"/>
                <a:sym typeface="Georgia"/>
              </a:rPr>
              <a:t>Assister l’utilisateur pendant une session interactive (cf. aide contextuelle)  </a:t>
            </a:r>
          </a:p>
          <a:p>
            <a:pPr lvl="0">
              <a:spcBef>
                <a:spcPts val="0"/>
              </a:spcBef>
              <a:buNone/>
            </a:pPr>
            <a:r>
              <a:rPr i="1" lang="en" sz="1600">
                <a:solidFill>
                  <a:srgbClr val="F67031"/>
                </a:solidFill>
                <a:latin typeface="Georgia"/>
                <a:ea typeface="Georgia"/>
                <a:cs typeface="Georgia"/>
                <a:sym typeface="Georgia"/>
              </a:rPr>
              <a:t>Documenter le logiciel interactif</a:t>
            </a:r>
          </a:p>
          <a:p>
            <a:pPr lvl="0">
              <a:spcBef>
                <a:spcPts val="0"/>
              </a:spcBef>
              <a:buNone/>
            </a:pPr>
            <a:r>
              <a:t/>
            </a:r>
            <a:endParaRPr i="1" sz="1600">
              <a:solidFill>
                <a:srgbClr val="F67031"/>
              </a:solidFill>
              <a:latin typeface="Georgia"/>
              <a:ea typeface="Georgia"/>
              <a:cs typeface="Georgia"/>
              <a:sym typeface="Georgia"/>
            </a:endParaRPr>
          </a:p>
          <a:p>
            <a:pPr lvl="0">
              <a:spcBef>
                <a:spcPts val="0"/>
              </a:spcBef>
              <a:buNone/>
            </a:pPr>
            <a:r>
              <a:rPr i="1" lang="en" sz="1600">
                <a:solidFill>
                  <a:srgbClr val="F67031"/>
                </a:solidFill>
                <a:latin typeface="Georgia"/>
                <a:ea typeface="Georgia"/>
                <a:cs typeface="Georgia"/>
                <a:sym typeface="Georgia"/>
              </a:rPr>
              <a:t>CONTENU  Une description de la tâche</a:t>
            </a:r>
          </a:p>
          <a:p>
            <a:pPr lvl="0">
              <a:spcBef>
                <a:spcPts val="0"/>
              </a:spcBef>
              <a:buNone/>
            </a:pPr>
            <a:r>
              <a:t/>
            </a:r>
            <a:endParaRPr i="1" sz="1600">
              <a:solidFill>
                <a:srgbClr val="F67031"/>
              </a:solidFill>
              <a:latin typeface="Georgia"/>
              <a:ea typeface="Georgia"/>
              <a:cs typeface="Georgia"/>
              <a:sym typeface="Georgia"/>
            </a:endParaRPr>
          </a:p>
          <a:p>
            <a:pPr lvl="0">
              <a:spcBef>
                <a:spcPts val="0"/>
              </a:spcBef>
              <a:buNone/>
            </a:pPr>
            <a:r>
              <a:rPr i="1" lang="en" sz="1600">
                <a:solidFill>
                  <a:srgbClr val="F67031"/>
                </a:solidFill>
                <a:latin typeface="Georgia"/>
                <a:ea typeface="Georgia"/>
                <a:cs typeface="Georgia"/>
                <a:sym typeface="Georgia"/>
              </a:rPr>
              <a:t>FORME  </a:t>
            </a:r>
          </a:p>
          <a:p>
            <a:pPr lvl="0">
              <a:spcBef>
                <a:spcPts val="0"/>
              </a:spcBef>
              <a:buNone/>
            </a:pPr>
            <a:r>
              <a:rPr i="1" lang="en" sz="1600">
                <a:solidFill>
                  <a:srgbClr val="F67031"/>
                </a:solidFill>
                <a:latin typeface="Georgia"/>
                <a:ea typeface="Georgia"/>
                <a:cs typeface="Georgia"/>
                <a:sym typeface="Georgia"/>
              </a:rPr>
              <a:t>Représentation formelle et « informelle » de la tâche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9"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68925" y="2387250"/>
            <a:ext cx="3636600" cy="2259000"/>
          </a:xfrm>
          <a:prstGeom prst="rect">
            <a:avLst/>
          </a:prstGeom>
        </p:spPr>
        <p:txBody>
          <a:bodyPr anchorCtr="0" anchor="t" bIns="91425" lIns="91425" rIns="91425" tIns="91425"/>
          <a:lstStyle>
            <a:lvl1pPr lvl="0">
              <a:spcBef>
                <a:spcPts val="0"/>
              </a:spcBef>
              <a:buClr>
                <a:srgbClr val="F67031"/>
              </a:buClr>
              <a:buSzPct val="100000"/>
              <a:defRPr b="1" sz="3000">
                <a:solidFill>
                  <a:srgbClr val="F67031"/>
                </a:solidFill>
              </a:defRPr>
            </a:lvl1pPr>
            <a:lvl2pPr lvl="1">
              <a:spcBef>
                <a:spcPts val="0"/>
              </a:spcBef>
              <a:buClr>
                <a:srgbClr val="F67031"/>
              </a:buClr>
              <a:buSzPct val="100000"/>
              <a:defRPr b="1" sz="3000">
                <a:solidFill>
                  <a:srgbClr val="F67031"/>
                </a:solidFill>
              </a:defRPr>
            </a:lvl2pPr>
            <a:lvl3pPr lvl="2">
              <a:spcBef>
                <a:spcPts val="0"/>
              </a:spcBef>
              <a:buClr>
                <a:srgbClr val="F67031"/>
              </a:buClr>
              <a:buSzPct val="100000"/>
              <a:defRPr b="1" sz="3000">
                <a:solidFill>
                  <a:srgbClr val="F67031"/>
                </a:solidFill>
              </a:defRPr>
            </a:lvl3pPr>
            <a:lvl4pPr lvl="3">
              <a:spcBef>
                <a:spcPts val="0"/>
              </a:spcBef>
              <a:buClr>
                <a:srgbClr val="F67031"/>
              </a:buClr>
              <a:buSzPct val="100000"/>
              <a:defRPr b="1" sz="3000">
                <a:solidFill>
                  <a:srgbClr val="F67031"/>
                </a:solidFill>
              </a:defRPr>
            </a:lvl4pPr>
            <a:lvl5pPr lvl="4">
              <a:spcBef>
                <a:spcPts val="0"/>
              </a:spcBef>
              <a:buClr>
                <a:srgbClr val="F67031"/>
              </a:buClr>
              <a:buSzPct val="100000"/>
              <a:defRPr b="1" sz="3000">
                <a:solidFill>
                  <a:srgbClr val="F67031"/>
                </a:solidFill>
              </a:defRPr>
            </a:lvl5pPr>
            <a:lvl6pPr lvl="5">
              <a:spcBef>
                <a:spcPts val="0"/>
              </a:spcBef>
              <a:buClr>
                <a:srgbClr val="F67031"/>
              </a:buClr>
              <a:buSzPct val="100000"/>
              <a:defRPr b="1" sz="3000">
                <a:solidFill>
                  <a:srgbClr val="F67031"/>
                </a:solidFill>
              </a:defRPr>
            </a:lvl6pPr>
            <a:lvl7pPr lvl="6">
              <a:spcBef>
                <a:spcPts val="0"/>
              </a:spcBef>
              <a:buClr>
                <a:srgbClr val="F67031"/>
              </a:buClr>
              <a:buSzPct val="100000"/>
              <a:defRPr b="1" sz="3000">
                <a:solidFill>
                  <a:srgbClr val="F67031"/>
                </a:solidFill>
              </a:defRPr>
            </a:lvl7pPr>
            <a:lvl8pPr lvl="7">
              <a:spcBef>
                <a:spcPts val="0"/>
              </a:spcBef>
              <a:buClr>
                <a:srgbClr val="F67031"/>
              </a:buClr>
              <a:buSzPct val="100000"/>
              <a:defRPr b="1" sz="3000">
                <a:solidFill>
                  <a:srgbClr val="F67031"/>
                </a:solidFill>
              </a:defRPr>
            </a:lvl8pPr>
            <a:lvl9pPr lvl="8">
              <a:spcBef>
                <a:spcPts val="0"/>
              </a:spcBef>
              <a:buClr>
                <a:srgbClr val="F67031"/>
              </a:buClr>
              <a:buSzPct val="100000"/>
              <a:defRPr b="1" sz="3000">
                <a:solidFill>
                  <a:srgbClr val="F67031"/>
                </a:solidFill>
              </a:defRPr>
            </a:lvl9pPr>
          </a:lstStyle>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65"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234450" y="575500"/>
            <a:ext cx="20463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 type="body"/>
          </p:nvPr>
        </p:nvSpPr>
        <p:spPr>
          <a:xfrm>
            <a:off x="3062199" y="575500"/>
            <a:ext cx="2729999" cy="3981000"/>
          </a:xfrm>
          <a:prstGeom prst="rect">
            <a:avLst/>
          </a:prstGeom>
        </p:spPr>
        <p:txBody>
          <a:bodyPr anchorCtr="0" anchor="t" bIns="91425" lIns="91425" rIns="91425" tIns="91425"/>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p:txBody>
      </p:sp>
      <p:sp>
        <p:nvSpPr>
          <p:cNvPr id="70" name="Shape 70"/>
          <p:cNvSpPr txBox="1"/>
          <p:nvPr>
            <p:ph idx="2" type="body"/>
          </p:nvPr>
        </p:nvSpPr>
        <p:spPr>
          <a:xfrm>
            <a:off x="5956700" y="575500"/>
            <a:ext cx="2730000" cy="3981000"/>
          </a:xfrm>
          <a:prstGeom prst="rect">
            <a:avLst/>
          </a:prstGeom>
        </p:spPr>
        <p:txBody>
          <a:bodyPr anchorCtr="0" anchor="t" bIns="91425" lIns="91425" rIns="91425" tIns="91425"/>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p:txBody>
      </p:sp>
      <p:sp>
        <p:nvSpPr>
          <p:cNvPr id="71" name="Shape 7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72"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5" name="Shape 75"/>
          <p:cNvSpPr txBox="1"/>
          <p:nvPr>
            <p:ph type="title"/>
          </p:nvPr>
        </p:nvSpPr>
        <p:spPr>
          <a:xfrm>
            <a:off x="234450" y="575500"/>
            <a:ext cx="2046300" cy="398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3069324" y="575500"/>
            <a:ext cx="1789799" cy="3981000"/>
          </a:xfrm>
          <a:prstGeom prst="rect">
            <a:avLst/>
          </a:prstGeom>
        </p:spPr>
        <p:txBody>
          <a:bodyPr anchorCtr="0" anchor="t" bIns="91425" lIns="91425" rIns="91425"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7" name="Shape 77"/>
          <p:cNvSpPr txBox="1"/>
          <p:nvPr>
            <p:ph idx="2" type="body"/>
          </p:nvPr>
        </p:nvSpPr>
        <p:spPr>
          <a:xfrm>
            <a:off x="4951005" y="575500"/>
            <a:ext cx="1789800" cy="3981000"/>
          </a:xfrm>
          <a:prstGeom prst="rect">
            <a:avLst/>
          </a:prstGeom>
        </p:spPr>
        <p:txBody>
          <a:bodyPr anchorCtr="0" anchor="t" bIns="91425" lIns="91425" rIns="91425"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8" name="Shape 78"/>
          <p:cNvSpPr txBox="1"/>
          <p:nvPr>
            <p:ph idx="3" type="body"/>
          </p:nvPr>
        </p:nvSpPr>
        <p:spPr>
          <a:xfrm>
            <a:off x="6832686" y="575500"/>
            <a:ext cx="1789800" cy="3981000"/>
          </a:xfrm>
          <a:prstGeom prst="rect">
            <a:avLst/>
          </a:prstGeom>
        </p:spPr>
        <p:txBody>
          <a:bodyPr anchorCtr="0" anchor="t" bIns="91425" lIns="91425" rIns="91425"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9" name="Shape 79"/>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0"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3" name="Shape 83"/>
          <p:cNvSpPr txBox="1"/>
          <p:nvPr>
            <p:ph type="title"/>
          </p:nvPr>
        </p:nvSpPr>
        <p:spPr>
          <a:xfrm>
            <a:off x="234450" y="575500"/>
            <a:ext cx="20463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4" name="Shape 84"/>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5" name="Shape 85"/>
        <p:cNvGrpSpPr/>
        <p:nvPr/>
      </p:nvGrpSpPr>
      <p:grpSpPr>
        <a:xfrm>
          <a:off x="0" y="0"/>
          <a:ext cx="0" cy="0"/>
          <a:chOff x="0" y="0"/>
          <a:chExt cx="0" cy="0"/>
        </a:xfrm>
      </p:grpSpPr>
      <p:sp>
        <p:nvSpPr>
          <p:cNvPr id="86" name="Shape 86"/>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3"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2585477"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16" name="Shape 16"/>
          <p:cNvSpPr txBox="1"/>
          <p:nvPr>
            <p:ph type="ctrTitle"/>
          </p:nvPr>
        </p:nvSpPr>
        <p:spPr>
          <a:xfrm>
            <a:off x="277100" y="284200"/>
            <a:ext cx="2024100" cy="3678000"/>
          </a:xfrm>
          <a:prstGeom prst="rect">
            <a:avLst/>
          </a:prstGeom>
        </p:spPr>
        <p:txBody>
          <a:bodyPr anchorCtr="0" anchor="b" bIns="91425" lIns="91425" rIns="91425"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17" name="Shape 17"/>
          <p:cNvSpPr txBox="1"/>
          <p:nvPr>
            <p:ph idx="1" type="subTitle"/>
          </p:nvPr>
        </p:nvSpPr>
        <p:spPr>
          <a:xfrm>
            <a:off x="277100" y="3983050"/>
            <a:ext cx="2024100" cy="784800"/>
          </a:xfrm>
          <a:prstGeom prst="rect">
            <a:avLst/>
          </a:prstGeom>
        </p:spPr>
        <p:txBody>
          <a:bodyPr anchorCtr="0" anchor="t" bIns="91425" lIns="91425" rIns="91425" tIns="91425"/>
          <a:lstStyle>
            <a:lvl1pPr lvl="0" rtl="0">
              <a:spcBef>
                <a:spcPts val="0"/>
              </a:spcBef>
              <a:buClr>
                <a:srgbClr val="999999"/>
              </a:buClr>
              <a:buFont typeface="Georgia"/>
              <a:buNone/>
              <a:defRPr i="1">
                <a:solidFill>
                  <a:srgbClr val="999999"/>
                </a:solidFill>
                <a:latin typeface="Georgia"/>
                <a:ea typeface="Georgia"/>
                <a:cs typeface="Georgia"/>
                <a:sym typeface="Georgia"/>
              </a:defRPr>
            </a:lvl1pPr>
            <a:lvl2pPr lvl="1" rtl="0">
              <a:spcBef>
                <a:spcPts val="0"/>
              </a:spcBef>
              <a:buClr>
                <a:srgbClr val="999999"/>
              </a:buClr>
              <a:buSzPct val="100000"/>
              <a:buFont typeface="Georgia"/>
              <a:buNone/>
              <a:defRPr i="1" sz="3000">
                <a:solidFill>
                  <a:srgbClr val="999999"/>
                </a:solidFill>
                <a:latin typeface="Georgia"/>
                <a:ea typeface="Georgia"/>
                <a:cs typeface="Georgia"/>
                <a:sym typeface="Georgia"/>
              </a:defRPr>
            </a:lvl2pPr>
            <a:lvl3pPr lvl="2" rtl="0">
              <a:spcBef>
                <a:spcPts val="0"/>
              </a:spcBef>
              <a:buClr>
                <a:srgbClr val="999999"/>
              </a:buClr>
              <a:buSzPct val="100000"/>
              <a:buFont typeface="Georgia"/>
              <a:buNone/>
              <a:defRPr i="1" sz="3000">
                <a:solidFill>
                  <a:srgbClr val="999999"/>
                </a:solidFill>
                <a:latin typeface="Georgia"/>
                <a:ea typeface="Georgia"/>
                <a:cs typeface="Georgia"/>
                <a:sym typeface="Georgia"/>
              </a:defRPr>
            </a:lvl3pPr>
            <a:lvl4pPr lvl="3" rtl="0">
              <a:spcBef>
                <a:spcPts val="0"/>
              </a:spcBef>
              <a:buClr>
                <a:srgbClr val="999999"/>
              </a:buClr>
              <a:buSzPct val="100000"/>
              <a:buFont typeface="Georgia"/>
              <a:buNone/>
              <a:defRPr i="1" sz="3000">
                <a:solidFill>
                  <a:srgbClr val="999999"/>
                </a:solidFill>
                <a:latin typeface="Georgia"/>
                <a:ea typeface="Georgia"/>
                <a:cs typeface="Georgia"/>
                <a:sym typeface="Georgia"/>
              </a:defRPr>
            </a:lvl4pPr>
            <a:lvl5pPr lvl="4" rtl="0">
              <a:spcBef>
                <a:spcPts val="0"/>
              </a:spcBef>
              <a:buClr>
                <a:srgbClr val="999999"/>
              </a:buClr>
              <a:buSzPct val="100000"/>
              <a:buFont typeface="Georgia"/>
              <a:buNone/>
              <a:defRPr i="1" sz="3000">
                <a:solidFill>
                  <a:srgbClr val="999999"/>
                </a:solidFill>
                <a:latin typeface="Georgia"/>
                <a:ea typeface="Georgia"/>
                <a:cs typeface="Georgia"/>
                <a:sym typeface="Georgia"/>
              </a:defRPr>
            </a:lvl5pPr>
            <a:lvl6pPr lvl="5" rtl="0">
              <a:spcBef>
                <a:spcPts val="0"/>
              </a:spcBef>
              <a:buClr>
                <a:srgbClr val="999999"/>
              </a:buClr>
              <a:buSzPct val="100000"/>
              <a:buFont typeface="Georgia"/>
              <a:buNone/>
              <a:defRPr i="1" sz="3000">
                <a:solidFill>
                  <a:srgbClr val="999999"/>
                </a:solidFill>
                <a:latin typeface="Georgia"/>
                <a:ea typeface="Georgia"/>
                <a:cs typeface="Georgia"/>
                <a:sym typeface="Georgia"/>
              </a:defRPr>
            </a:lvl6pPr>
            <a:lvl7pPr lvl="6" rtl="0">
              <a:spcBef>
                <a:spcPts val="0"/>
              </a:spcBef>
              <a:buClr>
                <a:srgbClr val="999999"/>
              </a:buClr>
              <a:buSzPct val="100000"/>
              <a:buFont typeface="Georgia"/>
              <a:buNone/>
              <a:defRPr i="1" sz="3000">
                <a:solidFill>
                  <a:srgbClr val="999999"/>
                </a:solidFill>
                <a:latin typeface="Georgia"/>
                <a:ea typeface="Georgia"/>
                <a:cs typeface="Georgia"/>
                <a:sym typeface="Georgia"/>
              </a:defRPr>
            </a:lvl7pPr>
            <a:lvl8pPr lvl="7" rtl="0">
              <a:spcBef>
                <a:spcPts val="0"/>
              </a:spcBef>
              <a:buClr>
                <a:srgbClr val="999999"/>
              </a:buClr>
              <a:buSzPct val="100000"/>
              <a:buFont typeface="Georgia"/>
              <a:buNone/>
              <a:defRPr i="1" sz="3000">
                <a:solidFill>
                  <a:srgbClr val="999999"/>
                </a:solidFill>
                <a:latin typeface="Georgia"/>
                <a:ea typeface="Georgia"/>
                <a:cs typeface="Georgia"/>
                <a:sym typeface="Georgia"/>
              </a:defRPr>
            </a:lvl8pPr>
            <a:lvl9pPr lvl="8" rtl="0">
              <a:spcBef>
                <a:spcPts val="0"/>
              </a:spcBef>
              <a:buClr>
                <a:srgbClr val="999999"/>
              </a:buClr>
              <a:buSzPct val="100000"/>
              <a:buFont typeface="Georgia"/>
              <a:buNone/>
              <a:defRPr i="1" sz="3000">
                <a:solidFill>
                  <a:srgbClr val="999999"/>
                </a:solidFill>
                <a:latin typeface="Georgia"/>
                <a:ea typeface="Georgia"/>
                <a:cs typeface="Georgia"/>
                <a:sym typeface="Georgia"/>
              </a:defRPr>
            </a:lvl9pPr>
          </a:lstStyle>
          <a:p/>
        </p:txBody>
      </p:sp>
      <p:sp>
        <p:nvSpPr>
          <p:cNvPr id="18" name="Shape 18"/>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able of contents">
    <p:spTree>
      <p:nvGrpSpPr>
        <p:cNvPr id="19" name="Shape 19"/>
        <p:cNvGrpSpPr/>
        <p:nvPr/>
      </p:nvGrpSpPr>
      <p:grpSpPr>
        <a:xfrm>
          <a:off x="0" y="0"/>
          <a:ext cx="0" cy="0"/>
          <a:chOff x="0" y="0"/>
          <a:chExt cx="0" cy="0"/>
        </a:xfrm>
      </p:grpSpPr>
      <p:sp>
        <p:nvSpPr>
          <p:cNvPr id="20" name="Shape 20"/>
          <p:cNvSpPr/>
          <p:nvPr/>
        </p:nvSpPr>
        <p:spPr>
          <a:xfrm flipH="1">
            <a:off x="4568411" y="0"/>
            <a:ext cx="4575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idx="1" type="subTitle"/>
          </p:nvPr>
        </p:nvSpPr>
        <p:spPr>
          <a:xfrm>
            <a:off x="646550" y="1989500"/>
            <a:ext cx="3246900" cy="2126400"/>
          </a:xfrm>
          <a:prstGeom prst="rect">
            <a:avLst/>
          </a:prstGeom>
        </p:spPr>
        <p:txBody>
          <a:bodyPr anchorCtr="0" anchor="t" bIns="91425" lIns="91425" rIns="91425" tIns="91425"/>
          <a:lstStyle>
            <a:lvl1pPr lvl="0" rtl="0">
              <a:spcBef>
                <a:spcPts val="0"/>
              </a:spcBef>
              <a:buClr>
                <a:srgbClr val="FFFFFF"/>
              </a:buClr>
              <a:buFont typeface="Georgia"/>
              <a:buNone/>
              <a:defRPr i="1">
                <a:solidFill>
                  <a:srgbClr val="FFFFFF"/>
                </a:solidFill>
                <a:latin typeface="Georgia"/>
                <a:ea typeface="Georgia"/>
                <a:cs typeface="Georgia"/>
                <a:sym typeface="Georgia"/>
              </a:defRPr>
            </a:lvl1pPr>
            <a:lvl2pPr lvl="1" rtl="0">
              <a:spcBef>
                <a:spcPts val="0"/>
              </a:spcBef>
              <a:buClr>
                <a:srgbClr val="FFFFFF"/>
              </a:buClr>
              <a:buSzPct val="100000"/>
              <a:buFont typeface="Georgia"/>
              <a:buNone/>
              <a:defRPr i="1" sz="3000">
                <a:solidFill>
                  <a:srgbClr val="FFFFFF"/>
                </a:solidFill>
                <a:latin typeface="Georgia"/>
                <a:ea typeface="Georgia"/>
                <a:cs typeface="Georgia"/>
                <a:sym typeface="Georgia"/>
              </a:defRPr>
            </a:lvl2pPr>
            <a:lvl3pPr lvl="2" rtl="0">
              <a:spcBef>
                <a:spcPts val="0"/>
              </a:spcBef>
              <a:buClr>
                <a:srgbClr val="FFFFFF"/>
              </a:buClr>
              <a:buSzPct val="100000"/>
              <a:buFont typeface="Georgia"/>
              <a:buNone/>
              <a:defRPr i="1" sz="3000">
                <a:solidFill>
                  <a:srgbClr val="FFFFFF"/>
                </a:solidFill>
                <a:latin typeface="Georgia"/>
                <a:ea typeface="Georgia"/>
                <a:cs typeface="Georgia"/>
                <a:sym typeface="Georgia"/>
              </a:defRPr>
            </a:lvl3pPr>
            <a:lvl4pPr lvl="3" rtl="0">
              <a:spcBef>
                <a:spcPts val="0"/>
              </a:spcBef>
              <a:buClr>
                <a:srgbClr val="FFFFFF"/>
              </a:buClr>
              <a:buSzPct val="100000"/>
              <a:buFont typeface="Georgia"/>
              <a:buNone/>
              <a:defRPr i="1" sz="3000">
                <a:solidFill>
                  <a:srgbClr val="FFFFFF"/>
                </a:solidFill>
                <a:latin typeface="Georgia"/>
                <a:ea typeface="Georgia"/>
                <a:cs typeface="Georgia"/>
                <a:sym typeface="Georgia"/>
              </a:defRPr>
            </a:lvl4pPr>
            <a:lvl5pPr lvl="4" rtl="0">
              <a:spcBef>
                <a:spcPts val="0"/>
              </a:spcBef>
              <a:buClr>
                <a:srgbClr val="FFFFFF"/>
              </a:buClr>
              <a:buSzPct val="100000"/>
              <a:buFont typeface="Georgia"/>
              <a:buNone/>
              <a:defRPr i="1" sz="3000">
                <a:solidFill>
                  <a:srgbClr val="FFFFFF"/>
                </a:solidFill>
                <a:latin typeface="Georgia"/>
                <a:ea typeface="Georgia"/>
                <a:cs typeface="Georgia"/>
                <a:sym typeface="Georgia"/>
              </a:defRPr>
            </a:lvl5pPr>
            <a:lvl6pPr lvl="5" rtl="0">
              <a:spcBef>
                <a:spcPts val="0"/>
              </a:spcBef>
              <a:buClr>
                <a:srgbClr val="FFFFFF"/>
              </a:buClr>
              <a:buSzPct val="100000"/>
              <a:buFont typeface="Georgia"/>
              <a:buNone/>
              <a:defRPr i="1" sz="3000">
                <a:solidFill>
                  <a:srgbClr val="FFFFFF"/>
                </a:solidFill>
                <a:latin typeface="Georgia"/>
                <a:ea typeface="Georgia"/>
                <a:cs typeface="Georgia"/>
                <a:sym typeface="Georgia"/>
              </a:defRPr>
            </a:lvl6pPr>
            <a:lvl7pPr lvl="6" rtl="0">
              <a:spcBef>
                <a:spcPts val="0"/>
              </a:spcBef>
              <a:buClr>
                <a:srgbClr val="FFFFFF"/>
              </a:buClr>
              <a:buSzPct val="100000"/>
              <a:buFont typeface="Georgia"/>
              <a:buNone/>
              <a:defRPr i="1" sz="3000">
                <a:solidFill>
                  <a:srgbClr val="FFFFFF"/>
                </a:solidFill>
                <a:latin typeface="Georgia"/>
                <a:ea typeface="Georgia"/>
                <a:cs typeface="Georgia"/>
                <a:sym typeface="Georgia"/>
              </a:defRPr>
            </a:lvl7pPr>
            <a:lvl8pPr lvl="7" rtl="0">
              <a:spcBef>
                <a:spcPts val="0"/>
              </a:spcBef>
              <a:buClr>
                <a:srgbClr val="FFFFFF"/>
              </a:buClr>
              <a:buSzPct val="100000"/>
              <a:buFont typeface="Georgia"/>
              <a:buNone/>
              <a:defRPr i="1" sz="3000">
                <a:solidFill>
                  <a:srgbClr val="FFFFFF"/>
                </a:solidFill>
                <a:latin typeface="Georgia"/>
                <a:ea typeface="Georgia"/>
                <a:cs typeface="Georgia"/>
                <a:sym typeface="Georgia"/>
              </a:defRPr>
            </a:lvl8pPr>
            <a:lvl9pPr lvl="8" rtl="0">
              <a:spcBef>
                <a:spcPts val="0"/>
              </a:spcBef>
              <a:buClr>
                <a:srgbClr val="FFFFFF"/>
              </a:buClr>
              <a:buSzPct val="100000"/>
              <a:buFont typeface="Georgia"/>
              <a:buNone/>
              <a:defRPr i="1" sz="3000">
                <a:solidFill>
                  <a:srgbClr val="FFFFFF"/>
                </a:solidFill>
                <a:latin typeface="Georgia"/>
                <a:ea typeface="Georgia"/>
                <a:cs typeface="Georgia"/>
                <a:sym typeface="Georgia"/>
              </a:defRPr>
            </a:lvl9pPr>
          </a:lstStyle>
          <a:p/>
        </p:txBody>
      </p:sp>
      <p:sp>
        <p:nvSpPr>
          <p:cNvPr id="22" name="Shape 2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24" name="Shape 24"/>
          <p:cNvSpPr txBox="1"/>
          <p:nvPr>
            <p:ph idx="2" type="body"/>
          </p:nvPr>
        </p:nvSpPr>
        <p:spPr>
          <a:xfrm>
            <a:off x="5130225" y="1016000"/>
            <a:ext cx="3470700" cy="3099900"/>
          </a:xfrm>
          <a:prstGeom prst="rect">
            <a:avLst/>
          </a:prstGeom>
        </p:spPr>
        <p:txBody>
          <a:bodyPr anchorCtr="0" anchor="t" bIns="91425" lIns="91425" rIns="91425" tIns="91425"/>
          <a:lstStyle>
            <a:lvl1pPr lvl="0" rtl="0">
              <a:spcBef>
                <a:spcPts val="0"/>
              </a:spcBef>
              <a:spcAft>
                <a:spcPts val="1000"/>
              </a:spcAft>
              <a:buClr>
                <a:srgbClr val="F67031"/>
              </a:buClr>
              <a:buSzPct val="100000"/>
              <a:buAutoNum type="arabicPeriod"/>
              <a:defRPr sz="1800"/>
            </a:lvl1pPr>
            <a:lvl2pPr lvl="1" rtl="0">
              <a:spcBef>
                <a:spcPts val="0"/>
              </a:spcBef>
              <a:spcAft>
                <a:spcPts val="1000"/>
              </a:spcAft>
              <a:buAutoNum type="alphaLcPeriod"/>
              <a:defRPr>
                <a:solidFill>
                  <a:srgbClr val="999999"/>
                </a:solidFill>
              </a:defRPr>
            </a:lvl2pPr>
            <a:lvl3pPr lvl="2" rtl="0">
              <a:spcBef>
                <a:spcPts val="0"/>
              </a:spcBef>
              <a:spcAft>
                <a:spcPts val="1000"/>
              </a:spcAft>
              <a:buAutoNum type="romanLcPeriod"/>
              <a:defRPr>
                <a:solidFill>
                  <a:srgbClr val="999999"/>
                </a:solidFill>
              </a:defRPr>
            </a:lvl3pPr>
            <a:lvl4pPr lvl="3" rtl="0">
              <a:spcBef>
                <a:spcPts val="0"/>
              </a:spcBef>
              <a:spcAft>
                <a:spcPts val="1000"/>
              </a:spcAft>
              <a:buAutoNum type="arabicPeriod"/>
              <a:defRPr>
                <a:solidFill>
                  <a:srgbClr val="999999"/>
                </a:solidFill>
              </a:defRPr>
            </a:lvl4pPr>
            <a:lvl5pPr lvl="4" rtl="0">
              <a:spcBef>
                <a:spcPts val="0"/>
              </a:spcBef>
              <a:spcAft>
                <a:spcPts val="1000"/>
              </a:spcAft>
              <a:buClr>
                <a:srgbClr val="999999"/>
              </a:buClr>
              <a:buAutoNum type="alphaLcPeriod"/>
              <a:defRPr>
                <a:solidFill>
                  <a:srgbClr val="999999"/>
                </a:solidFill>
              </a:defRPr>
            </a:lvl5pPr>
            <a:lvl6pPr lvl="5" rtl="0">
              <a:spcBef>
                <a:spcPts val="0"/>
              </a:spcBef>
              <a:spcAft>
                <a:spcPts val="1000"/>
              </a:spcAft>
              <a:buClr>
                <a:srgbClr val="999999"/>
              </a:buClr>
              <a:buAutoNum type="romanLcPeriod"/>
              <a:defRPr>
                <a:solidFill>
                  <a:srgbClr val="999999"/>
                </a:solidFill>
              </a:defRPr>
            </a:lvl6pPr>
            <a:lvl7pPr lvl="6" rtl="0">
              <a:spcBef>
                <a:spcPts val="0"/>
              </a:spcBef>
              <a:spcAft>
                <a:spcPts val="1000"/>
              </a:spcAft>
              <a:buClr>
                <a:srgbClr val="999999"/>
              </a:buClr>
              <a:buAutoNum type="arabicPeriod"/>
              <a:defRPr>
                <a:solidFill>
                  <a:srgbClr val="999999"/>
                </a:solidFill>
              </a:defRPr>
            </a:lvl7pPr>
            <a:lvl8pPr lvl="7" rtl="0">
              <a:spcBef>
                <a:spcPts val="0"/>
              </a:spcBef>
              <a:spcAft>
                <a:spcPts val="1000"/>
              </a:spcAft>
              <a:buClr>
                <a:srgbClr val="999999"/>
              </a:buClr>
              <a:buAutoNum type="alphaLcPeriod"/>
              <a:defRPr>
                <a:solidFill>
                  <a:srgbClr val="999999"/>
                </a:solidFill>
              </a:defRPr>
            </a:lvl8pPr>
            <a:lvl9pPr lvl="8" rtl="0">
              <a:spcBef>
                <a:spcPts val="0"/>
              </a:spcBef>
              <a:spcAft>
                <a:spcPts val="1000"/>
              </a:spcAft>
              <a:buClr>
                <a:srgbClr val="999999"/>
              </a:buClr>
              <a:buAutoNum type="romanLcPeriod"/>
              <a:defRPr>
                <a:solidFill>
                  <a:srgbClr val="999999"/>
                </a:solidFill>
              </a:defRPr>
            </a:lvl9pPr>
          </a:lstStyle>
          <a:p/>
        </p:txBody>
      </p:sp>
      <p:sp>
        <p:nvSpPr>
          <p:cNvPr id="25" name="Shape 25"/>
          <p:cNvSpPr txBox="1"/>
          <p:nvPr>
            <p:ph type="title"/>
          </p:nvPr>
        </p:nvSpPr>
        <p:spPr>
          <a:xfrm>
            <a:off x="646573" y="1016000"/>
            <a:ext cx="3246900" cy="97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26" name="Shape 26"/>
        <p:cNvGrpSpPr/>
        <p:nvPr/>
      </p:nvGrpSpPr>
      <p:grpSpPr>
        <a:xfrm>
          <a:off x="0" y="0"/>
          <a:ext cx="0" cy="0"/>
          <a:chOff x="0" y="0"/>
          <a:chExt cx="0" cy="0"/>
        </a:xfrm>
      </p:grpSpPr>
      <p:sp>
        <p:nvSpPr>
          <p:cNvPr id="27" name="Shape 27"/>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9" name="Shape 29"/>
          <p:cNvSpPr txBox="1"/>
          <p:nvPr>
            <p:ph idx="1" type="body"/>
          </p:nvPr>
        </p:nvSpPr>
        <p:spPr>
          <a:xfrm>
            <a:off x="1847275" y="1704600"/>
            <a:ext cx="5449500" cy="2714700"/>
          </a:xfrm>
          <a:prstGeom prst="rect">
            <a:avLst/>
          </a:prstGeom>
        </p:spPr>
        <p:txBody>
          <a:bodyPr anchorCtr="0" anchor="t" bIns="91425" lIns="91425" rIns="91425" tIns="91425"/>
          <a:lstStyle>
            <a:lvl1pPr lvl="0" rtl="0" algn="ctr">
              <a:spcBef>
                <a:spcPts val="0"/>
              </a:spcBef>
              <a:buSzPct val="100000"/>
              <a:buFont typeface="Georgia"/>
              <a:defRPr i="1" sz="2400">
                <a:latin typeface="Georgia"/>
                <a:ea typeface="Georgia"/>
                <a:cs typeface="Georgia"/>
                <a:sym typeface="Georgia"/>
              </a:defRPr>
            </a:lvl1pPr>
            <a:lvl2pPr lvl="1" rtl="0" algn="ctr">
              <a:spcBef>
                <a:spcPts val="0"/>
              </a:spcBef>
              <a:buSzPct val="100000"/>
              <a:buFont typeface="Georgia"/>
              <a:defRPr i="1" sz="2400">
                <a:latin typeface="Georgia"/>
                <a:ea typeface="Georgia"/>
                <a:cs typeface="Georgia"/>
                <a:sym typeface="Georgia"/>
              </a:defRPr>
            </a:lvl2pPr>
            <a:lvl3pPr lvl="2" rtl="0" algn="ctr">
              <a:spcBef>
                <a:spcPts val="0"/>
              </a:spcBef>
              <a:buSzPct val="100000"/>
              <a:buFont typeface="Georgia"/>
              <a:defRPr i="1" sz="2400">
                <a:latin typeface="Georgia"/>
                <a:ea typeface="Georgia"/>
                <a:cs typeface="Georgia"/>
                <a:sym typeface="Georgia"/>
              </a:defRPr>
            </a:lvl3pPr>
            <a:lvl4pPr lvl="3" rtl="0" algn="ctr">
              <a:spcBef>
                <a:spcPts val="0"/>
              </a:spcBef>
              <a:buSzPct val="100000"/>
              <a:buFont typeface="Georgia"/>
              <a:defRPr i="1" sz="2400">
                <a:latin typeface="Georgia"/>
                <a:ea typeface="Georgia"/>
                <a:cs typeface="Georgia"/>
                <a:sym typeface="Georgia"/>
              </a:defRPr>
            </a:lvl4pPr>
            <a:lvl5pPr lvl="4" rtl="0" algn="ctr">
              <a:spcBef>
                <a:spcPts val="0"/>
              </a:spcBef>
              <a:buSzPct val="100000"/>
              <a:buFont typeface="Georgia"/>
              <a:defRPr i="1" sz="2400">
                <a:latin typeface="Georgia"/>
                <a:ea typeface="Georgia"/>
                <a:cs typeface="Georgia"/>
                <a:sym typeface="Georgia"/>
              </a:defRPr>
            </a:lvl5pPr>
            <a:lvl6pPr lvl="5" rtl="0" algn="ctr">
              <a:spcBef>
                <a:spcPts val="0"/>
              </a:spcBef>
              <a:buSzPct val="100000"/>
              <a:buFont typeface="Georgia"/>
              <a:defRPr i="1" sz="2400">
                <a:latin typeface="Georgia"/>
                <a:ea typeface="Georgia"/>
                <a:cs typeface="Georgia"/>
                <a:sym typeface="Georgia"/>
              </a:defRPr>
            </a:lvl6pPr>
            <a:lvl7pPr lvl="6" rtl="0" algn="ctr">
              <a:spcBef>
                <a:spcPts val="0"/>
              </a:spcBef>
              <a:buSzPct val="100000"/>
              <a:buFont typeface="Georgia"/>
              <a:defRPr i="1" sz="2400">
                <a:latin typeface="Georgia"/>
                <a:ea typeface="Georgia"/>
                <a:cs typeface="Georgia"/>
                <a:sym typeface="Georgia"/>
              </a:defRPr>
            </a:lvl7pPr>
            <a:lvl8pPr lvl="7" rtl="0" algn="ctr">
              <a:spcBef>
                <a:spcPts val="0"/>
              </a:spcBef>
              <a:buSzPct val="100000"/>
              <a:buFont typeface="Georgia"/>
              <a:defRPr i="1" sz="2400">
                <a:latin typeface="Georgia"/>
                <a:ea typeface="Georgia"/>
                <a:cs typeface="Georgia"/>
                <a:sym typeface="Georgia"/>
              </a:defRPr>
            </a:lvl8pPr>
            <a:lvl9pPr lvl="8" algn="ctr">
              <a:spcBef>
                <a:spcPts val="0"/>
              </a:spcBef>
              <a:buSzPct val="100000"/>
              <a:buFont typeface="Georgia"/>
              <a:defRPr i="1" sz="2400">
                <a:latin typeface="Georgia"/>
                <a:ea typeface="Georgia"/>
                <a:cs typeface="Georgia"/>
                <a:sym typeface="Georgia"/>
              </a:defRPr>
            </a:lvl9pPr>
          </a:lstStyle>
          <a:p/>
        </p:txBody>
      </p:sp>
      <p:sp>
        <p:nvSpPr>
          <p:cNvPr id="30" name="Shape 30"/>
          <p:cNvSpPr txBox="1"/>
          <p:nvPr/>
        </p:nvSpPr>
        <p:spPr>
          <a:xfrm>
            <a:off x="3593400" y="227724"/>
            <a:ext cx="1957200" cy="653700"/>
          </a:xfrm>
          <a:prstGeom prst="rect">
            <a:avLst/>
          </a:prstGeom>
          <a:noFill/>
          <a:ln>
            <a:noFill/>
          </a:ln>
        </p:spPr>
        <p:txBody>
          <a:bodyPr anchorCtr="0" anchor="t" bIns="91425" lIns="91425" rIns="91425" tIns="91425">
            <a:noAutofit/>
          </a:bodyPr>
          <a:lstStyle/>
          <a:p>
            <a:pPr lvl="0" algn="ctr">
              <a:spcBef>
                <a:spcPts val="0"/>
              </a:spcBef>
              <a:buNone/>
            </a:pPr>
            <a:r>
              <a:rPr lang="en" sz="7200">
                <a:solidFill>
                  <a:srgbClr val="FFFFFF"/>
                </a:solidFill>
                <a:latin typeface="Nunito Sans"/>
                <a:ea typeface="Nunito Sans"/>
                <a:cs typeface="Nunito Sans"/>
                <a:sym typeface="Nunito Sans"/>
              </a:rPr>
              <a:t>“</a:t>
            </a:r>
          </a:p>
        </p:txBody>
      </p:sp>
      <p:sp>
        <p:nvSpPr>
          <p:cNvPr id="31" name="Shape 3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32"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5" name="Shape 35"/>
          <p:cNvSpPr txBox="1"/>
          <p:nvPr>
            <p:ph type="title"/>
          </p:nvPr>
        </p:nvSpPr>
        <p:spPr>
          <a:xfrm>
            <a:off x="234450" y="575500"/>
            <a:ext cx="20463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090625" y="575500"/>
            <a:ext cx="5596200" cy="39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1 column with intro text">
    <p:spTree>
      <p:nvGrpSpPr>
        <p:cNvPr id="38"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234450" y="575500"/>
            <a:ext cx="2046300" cy="398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3090625" y="575500"/>
            <a:ext cx="5596200" cy="1207800"/>
          </a:xfrm>
          <a:prstGeom prst="rect">
            <a:avLst/>
          </a:prstGeom>
        </p:spPr>
        <p:txBody>
          <a:bodyPr anchorCtr="0" anchor="t" bIns="91425" lIns="91425" rIns="91425" tIns="91425"/>
          <a:lstStyle>
            <a:lvl1pPr lvl="0" rtl="0">
              <a:spcBef>
                <a:spcPts val="0"/>
              </a:spcBef>
              <a:buClr>
                <a:srgbClr val="F67031"/>
              </a:buClr>
              <a:buSzPct val="100000"/>
              <a:buFont typeface="Georgia"/>
              <a:defRPr i="1" sz="1600">
                <a:solidFill>
                  <a:srgbClr val="F67031"/>
                </a:solidFill>
                <a:latin typeface="Georgia"/>
                <a:ea typeface="Georgia"/>
                <a:cs typeface="Georgia"/>
                <a:sym typeface="Georgia"/>
              </a:defRPr>
            </a:lvl1pPr>
            <a:lvl2pPr lvl="1" rtl="0">
              <a:spcBef>
                <a:spcPts val="0"/>
              </a:spcBef>
              <a:buClr>
                <a:srgbClr val="F67031"/>
              </a:buClr>
              <a:buSzPct val="100000"/>
              <a:buFont typeface="Georgia"/>
              <a:defRPr i="1" sz="1600">
                <a:solidFill>
                  <a:srgbClr val="F67031"/>
                </a:solidFill>
                <a:latin typeface="Georgia"/>
                <a:ea typeface="Georgia"/>
                <a:cs typeface="Georgia"/>
                <a:sym typeface="Georgia"/>
              </a:defRPr>
            </a:lvl2pPr>
            <a:lvl3pPr lvl="2" rtl="0">
              <a:spcBef>
                <a:spcPts val="0"/>
              </a:spcBef>
              <a:buClr>
                <a:srgbClr val="F67031"/>
              </a:buClr>
              <a:buSzPct val="100000"/>
              <a:buFont typeface="Georgia"/>
              <a:defRPr i="1" sz="1600">
                <a:solidFill>
                  <a:srgbClr val="F67031"/>
                </a:solidFill>
                <a:latin typeface="Georgia"/>
                <a:ea typeface="Georgia"/>
                <a:cs typeface="Georgia"/>
                <a:sym typeface="Georgia"/>
              </a:defRPr>
            </a:lvl3pPr>
            <a:lvl4pPr lvl="3" rtl="0">
              <a:spcBef>
                <a:spcPts val="0"/>
              </a:spcBef>
              <a:buClr>
                <a:srgbClr val="F67031"/>
              </a:buClr>
              <a:buSzPct val="100000"/>
              <a:buFont typeface="Georgia"/>
              <a:defRPr i="1" sz="1600">
                <a:solidFill>
                  <a:srgbClr val="F67031"/>
                </a:solidFill>
                <a:latin typeface="Georgia"/>
                <a:ea typeface="Georgia"/>
                <a:cs typeface="Georgia"/>
                <a:sym typeface="Georgia"/>
              </a:defRPr>
            </a:lvl4pPr>
            <a:lvl5pPr lvl="4" rtl="0">
              <a:spcBef>
                <a:spcPts val="0"/>
              </a:spcBef>
              <a:buClr>
                <a:srgbClr val="F67031"/>
              </a:buClr>
              <a:buSzPct val="100000"/>
              <a:buFont typeface="Georgia"/>
              <a:defRPr i="1" sz="1600">
                <a:solidFill>
                  <a:srgbClr val="F67031"/>
                </a:solidFill>
                <a:latin typeface="Georgia"/>
                <a:ea typeface="Georgia"/>
                <a:cs typeface="Georgia"/>
                <a:sym typeface="Georgia"/>
              </a:defRPr>
            </a:lvl5pPr>
            <a:lvl6pPr lvl="5" rtl="0">
              <a:spcBef>
                <a:spcPts val="0"/>
              </a:spcBef>
              <a:buClr>
                <a:srgbClr val="F67031"/>
              </a:buClr>
              <a:buSzPct val="100000"/>
              <a:buFont typeface="Georgia"/>
              <a:defRPr i="1" sz="1600">
                <a:solidFill>
                  <a:srgbClr val="F67031"/>
                </a:solidFill>
                <a:latin typeface="Georgia"/>
                <a:ea typeface="Georgia"/>
                <a:cs typeface="Georgia"/>
                <a:sym typeface="Georgia"/>
              </a:defRPr>
            </a:lvl6pPr>
            <a:lvl7pPr lvl="6" rtl="0">
              <a:spcBef>
                <a:spcPts val="0"/>
              </a:spcBef>
              <a:buClr>
                <a:srgbClr val="F67031"/>
              </a:buClr>
              <a:buSzPct val="100000"/>
              <a:buFont typeface="Georgia"/>
              <a:defRPr i="1" sz="1600">
                <a:solidFill>
                  <a:srgbClr val="F67031"/>
                </a:solidFill>
                <a:latin typeface="Georgia"/>
                <a:ea typeface="Georgia"/>
                <a:cs typeface="Georgia"/>
                <a:sym typeface="Georgia"/>
              </a:defRPr>
            </a:lvl7pPr>
            <a:lvl8pPr lvl="7" rtl="0">
              <a:spcBef>
                <a:spcPts val="0"/>
              </a:spcBef>
              <a:buClr>
                <a:srgbClr val="F67031"/>
              </a:buClr>
              <a:buSzPct val="100000"/>
              <a:buFont typeface="Georgia"/>
              <a:defRPr i="1" sz="1600">
                <a:solidFill>
                  <a:srgbClr val="F67031"/>
                </a:solidFill>
                <a:latin typeface="Georgia"/>
                <a:ea typeface="Georgia"/>
                <a:cs typeface="Georgia"/>
                <a:sym typeface="Georgia"/>
              </a:defRPr>
            </a:lvl8pPr>
            <a:lvl9pPr lvl="8" rtl="0">
              <a:spcBef>
                <a:spcPts val="0"/>
              </a:spcBef>
              <a:buClr>
                <a:srgbClr val="F67031"/>
              </a:buClr>
              <a:buSzPct val="100000"/>
              <a:buFont typeface="Georgia"/>
              <a:defRPr i="1" sz="1600">
                <a:solidFill>
                  <a:srgbClr val="F67031"/>
                </a:solidFill>
                <a:latin typeface="Georgia"/>
                <a:ea typeface="Georgia"/>
                <a:cs typeface="Georgia"/>
                <a:sym typeface="Georgia"/>
              </a:defRPr>
            </a:lvl9pPr>
          </a:lstStyle>
          <a:p/>
        </p:txBody>
      </p:sp>
      <p:sp>
        <p:nvSpPr>
          <p:cNvPr id="43" name="Shape 4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4" name="Shape 44"/>
          <p:cNvSpPr txBox="1"/>
          <p:nvPr>
            <p:ph idx="2" type="body"/>
          </p:nvPr>
        </p:nvSpPr>
        <p:spPr>
          <a:xfrm>
            <a:off x="3090625" y="2004312"/>
            <a:ext cx="5596200" cy="25521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2 columns with intro text">
    <p:spTree>
      <p:nvGrpSpPr>
        <p:cNvPr id="45"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34450" y="575500"/>
            <a:ext cx="2046300" cy="398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 type="body"/>
          </p:nvPr>
        </p:nvSpPr>
        <p:spPr>
          <a:xfrm>
            <a:off x="3090625" y="575500"/>
            <a:ext cx="5596200" cy="1207800"/>
          </a:xfrm>
          <a:prstGeom prst="rect">
            <a:avLst/>
          </a:prstGeom>
        </p:spPr>
        <p:txBody>
          <a:bodyPr anchorCtr="0" anchor="t" bIns="91425" lIns="91425" rIns="91425" tIns="91425"/>
          <a:lstStyle>
            <a:lvl1pPr lvl="0" rtl="0">
              <a:spcBef>
                <a:spcPts val="0"/>
              </a:spcBef>
              <a:buClr>
                <a:srgbClr val="F67031"/>
              </a:buClr>
              <a:buSzPct val="100000"/>
              <a:buFont typeface="Georgia"/>
              <a:defRPr i="1" sz="1600">
                <a:solidFill>
                  <a:srgbClr val="F67031"/>
                </a:solidFill>
                <a:latin typeface="Georgia"/>
                <a:ea typeface="Georgia"/>
                <a:cs typeface="Georgia"/>
                <a:sym typeface="Georgia"/>
              </a:defRPr>
            </a:lvl1pPr>
            <a:lvl2pPr lvl="1" rtl="0">
              <a:spcBef>
                <a:spcPts val="0"/>
              </a:spcBef>
              <a:buClr>
                <a:srgbClr val="F67031"/>
              </a:buClr>
              <a:buSzPct val="100000"/>
              <a:buFont typeface="Georgia"/>
              <a:defRPr i="1" sz="1600">
                <a:solidFill>
                  <a:srgbClr val="F67031"/>
                </a:solidFill>
                <a:latin typeface="Georgia"/>
                <a:ea typeface="Georgia"/>
                <a:cs typeface="Georgia"/>
                <a:sym typeface="Georgia"/>
              </a:defRPr>
            </a:lvl2pPr>
            <a:lvl3pPr lvl="2" rtl="0">
              <a:spcBef>
                <a:spcPts val="0"/>
              </a:spcBef>
              <a:buClr>
                <a:srgbClr val="F67031"/>
              </a:buClr>
              <a:buSzPct val="100000"/>
              <a:buFont typeface="Georgia"/>
              <a:defRPr i="1" sz="1600">
                <a:solidFill>
                  <a:srgbClr val="F67031"/>
                </a:solidFill>
                <a:latin typeface="Georgia"/>
                <a:ea typeface="Georgia"/>
                <a:cs typeface="Georgia"/>
                <a:sym typeface="Georgia"/>
              </a:defRPr>
            </a:lvl3pPr>
            <a:lvl4pPr lvl="3" rtl="0">
              <a:spcBef>
                <a:spcPts val="0"/>
              </a:spcBef>
              <a:buClr>
                <a:srgbClr val="F67031"/>
              </a:buClr>
              <a:buSzPct val="100000"/>
              <a:buFont typeface="Georgia"/>
              <a:defRPr i="1" sz="1600">
                <a:solidFill>
                  <a:srgbClr val="F67031"/>
                </a:solidFill>
                <a:latin typeface="Georgia"/>
                <a:ea typeface="Georgia"/>
                <a:cs typeface="Georgia"/>
                <a:sym typeface="Georgia"/>
              </a:defRPr>
            </a:lvl4pPr>
            <a:lvl5pPr lvl="4" rtl="0">
              <a:spcBef>
                <a:spcPts val="0"/>
              </a:spcBef>
              <a:buClr>
                <a:srgbClr val="F67031"/>
              </a:buClr>
              <a:buSzPct val="100000"/>
              <a:buFont typeface="Georgia"/>
              <a:defRPr i="1" sz="1600">
                <a:solidFill>
                  <a:srgbClr val="F67031"/>
                </a:solidFill>
                <a:latin typeface="Georgia"/>
                <a:ea typeface="Georgia"/>
                <a:cs typeface="Georgia"/>
                <a:sym typeface="Georgia"/>
              </a:defRPr>
            </a:lvl5pPr>
            <a:lvl6pPr lvl="5" rtl="0">
              <a:spcBef>
                <a:spcPts val="0"/>
              </a:spcBef>
              <a:buClr>
                <a:srgbClr val="F67031"/>
              </a:buClr>
              <a:buSzPct val="100000"/>
              <a:buFont typeface="Georgia"/>
              <a:defRPr i="1" sz="1600">
                <a:solidFill>
                  <a:srgbClr val="F67031"/>
                </a:solidFill>
                <a:latin typeface="Georgia"/>
                <a:ea typeface="Georgia"/>
                <a:cs typeface="Georgia"/>
                <a:sym typeface="Georgia"/>
              </a:defRPr>
            </a:lvl6pPr>
            <a:lvl7pPr lvl="6" rtl="0">
              <a:spcBef>
                <a:spcPts val="0"/>
              </a:spcBef>
              <a:buClr>
                <a:srgbClr val="F67031"/>
              </a:buClr>
              <a:buSzPct val="100000"/>
              <a:buFont typeface="Georgia"/>
              <a:defRPr i="1" sz="1600">
                <a:solidFill>
                  <a:srgbClr val="F67031"/>
                </a:solidFill>
                <a:latin typeface="Georgia"/>
                <a:ea typeface="Georgia"/>
                <a:cs typeface="Georgia"/>
                <a:sym typeface="Georgia"/>
              </a:defRPr>
            </a:lvl7pPr>
            <a:lvl8pPr lvl="7" rtl="0">
              <a:spcBef>
                <a:spcPts val="0"/>
              </a:spcBef>
              <a:buClr>
                <a:srgbClr val="F67031"/>
              </a:buClr>
              <a:buSzPct val="100000"/>
              <a:buFont typeface="Georgia"/>
              <a:defRPr i="1" sz="1600">
                <a:solidFill>
                  <a:srgbClr val="F67031"/>
                </a:solidFill>
                <a:latin typeface="Georgia"/>
                <a:ea typeface="Georgia"/>
                <a:cs typeface="Georgia"/>
                <a:sym typeface="Georgia"/>
              </a:defRPr>
            </a:lvl8pPr>
            <a:lvl9pPr lvl="8" rtl="0">
              <a:spcBef>
                <a:spcPts val="0"/>
              </a:spcBef>
              <a:buClr>
                <a:srgbClr val="F67031"/>
              </a:buClr>
              <a:buSzPct val="100000"/>
              <a:buFont typeface="Georgia"/>
              <a:defRPr i="1" sz="1600">
                <a:solidFill>
                  <a:srgbClr val="F67031"/>
                </a:solidFill>
                <a:latin typeface="Georgia"/>
                <a:ea typeface="Georgia"/>
                <a:cs typeface="Georgia"/>
                <a:sym typeface="Georgia"/>
              </a:defRPr>
            </a:lvl9pPr>
          </a:lstStyle>
          <a:p/>
        </p:txBody>
      </p:sp>
      <p:sp>
        <p:nvSpPr>
          <p:cNvPr id="50" name="Shape 5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1" name="Shape 51"/>
          <p:cNvSpPr txBox="1"/>
          <p:nvPr>
            <p:ph idx="2" type="body"/>
          </p:nvPr>
        </p:nvSpPr>
        <p:spPr>
          <a:xfrm>
            <a:off x="3090625" y="2004325"/>
            <a:ext cx="2727000" cy="2552100"/>
          </a:xfrm>
          <a:prstGeom prst="rect">
            <a:avLst/>
          </a:prstGeom>
        </p:spPr>
        <p:txBody>
          <a:bodyPr anchorCtr="0" anchor="t" bIns="91425" lIns="91425" rIns="91425" tIns="91425"/>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p:txBody>
      </p:sp>
      <p:sp>
        <p:nvSpPr>
          <p:cNvPr id="52" name="Shape 52"/>
          <p:cNvSpPr txBox="1"/>
          <p:nvPr>
            <p:ph idx="3" type="body"/>
          </p:nvPr>
        </p:nvSpPr>
        <p:spPr>
          <a:xfrm>
            <a:off x="5959744" y="2004325"/>
            <a:ext cx="2727000" cy="2552100"/>
          </a:xfrm>
          <a:prstGeom prst="rect">
            <a:avLst/>
          </a:prstGeom>
        </p:spPr>
        <p:txBody>
          <a:bodyPr anchorCtr="0" anchor="t" bIns="91425" lIns="91425" rIns="91425" tIns="91425"/>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1 column left">
    <p:spTree>
      <p:nvGrpSpPr>
        <p:cNvPr id="53"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a:off x="2585477"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56" name="Shape 56"/>
          <p:cNvSpPr txBox="1"/>
          <p:nvPr>
            <p:ph type="title"/>
          </p:nvPr>
        </p:nvSpPr>
        <p:spPr>
          <a:xfrm>
            <a:off x="234450" y="575500"/>
            <a:ext cx="2046300" cy="1364100"/>
          </a:xfrm>
          <a:prstGeom prst="rect">
            <a:avLst/>
          </a:prstGeom>
        </p:spPr>
        <p:txBody>
          <a:bodyPr anchorCtr="0" anchor="b" bIns="91425" lIns="91425" rIns="91425"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57" name="Shape 5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58" name="Shape 58"/>
          <p:cNvSpPr txBox="1"/>
          <p:nvPr>
            <p:ph idx="1" type="body"/>
          </p:nvPr>
        </p:nvSpPr>
        <p:spPr>
          <a:xfrm>
            <a:off x="234450" y="2004325"/>
            <a:ext cx="2046300" cy="25521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1 column half">
    <p:spTree>
      <p:nvGrpSpPr>
        <p:cNvPr id="59"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4574902"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62" name="Shape 62"/>
          <p:cNvSpPr txBox="1"/>
          <p:nvPr>
            <p:ph type="title"/>
          </p:nvPr>
        </p:nvSpPr>
        <p:spPr>
          <a:xfrm>
            <a:off x="511425" y="575500"/>
            <a:ext cx="3517200" cy="973500"/>
          </a:xfrm>
          <a:prstGeom prst="rect">
            <a:avLst/>
          </a:prstGeom>
        </p:spPr>
        <p:txBody>
          <a:bodyPr anchorCtr="0" anchor="b" bIns="91425" lIns="91425" rIns="91425"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63" name="Shape 6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64" name="Shape 64"/>
          <p:cNvSpPr txBox="1"/>
          <p:nvPr>
            <p:ph idx="1" type="body"/>
          </p:nvPr>
        </p:nvSpPr>
        <p:spPr>
          <a:xfrm>
            <a:off x="511425" y="1598600"/>
            <a:ext cx="3517200" cy="29577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34450" y="575500"/>
            <a:ext cx="2046300" cy="3981000"/>
          </a:xfrm>
          <a:prstGeom prst="rect">
            <a:avLst/>
          </a:prstGeom>
          <a:noFill/>
          <a:ln>
            <a:noFill/>
          </a:ln>
        </p:spPr>
        <p:txBody>
          <a:bodyPr anchorCtr="0" anchor="t" bIns="91425" lIns="91425" rIns="91425" tIns="91425"/>
          <a:lstStyle>
            <a:lvl1pPr lv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p:txBody>
      </p:sp>
      <p:sp>
        <p:nvSpPr>
          <p:cNvPr id="7" name="Shape 7"/>
          <p:cNvSpPr txBox="1"/>
          <p:nvPr>
            <p:ph idx="1" type="body"/>
          </p:nvPr>
        </p:nvSpPr>
        <p:spPr>
          <a:xfrm>
            <a:off x="3090625" y="575500"/>
            <a:ext cx="5596200" cy="3981000"/>
          </a:xfrm>
          <a:prstGeom prst="rect">
            <a:avLst/>
          </a:prstGeom>
          <a:noFill/>
          <a:ln>
            <a:noFill/>
          </a:ln>
        </p:spPr>
        <p:txBody>
          <a:bodyPr anchorCtr="0" anchor="t" bIns="91425" lIns="91425" rIns="91425" tIns="91425"/>
          <a:lstStyle>
            <a:lvl1pPr lv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p:txBody>
      </p:sp>
      <p:sp>
        <p:nvSpPr>
          <p:cNvPr id="8" name="Shape 8"/>
          <p:cNvSpPr txBox="1"/>
          <p:nvPr>
            <p:ph idx="12" type="sldNum"/>
          </p:nvPr>
        </p:nvSpPr>
        <p:spPr>
          <a:xfrm>
            <a:off x="8556783" y="474985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www.youtube.com/watch?v=6EGd0E5N2HI" TargetMode="Externa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Shape 91"/>
          <p:cNvSpPr txBox="1"/>
          <p:nvPr>
            <p:ph type="ctrTitle"/>
          </p:nvPr>
        </p:nvSpPr>
        <p:spPr>
          <a:xfrm>
            <a:off x="468925" y="2387250"/>
            <a:ext cx="3636600" cy="2259000"/>
          </a:xfrm>
          <a:prstGeom prst="rect">
            <a:avLst/>
          </a:prstGeom>
        </p:spPr>
        <p:txBody>
          <a:bodyPr anchorCtr="0" anchor="t" bIns="91425" lIns="91425" rIns="91425" tIns="91425">
            <a:noAutofit/>
          </a:bodyPr>
          <a:lstStyle/>
          <a:p>
            <a:pPr lvl="0">
              <a:spcBef>
                <a:spcPts val="0"/>
              </a:spcBef>
              <a:buNone/>
            </a:pPr>
            <a:r>
              <a:rPr lang="en"/>
              <a:t>NF28 - Présentation de maquette</a:t>
            </a:r>
          </a:p>
          <a:p>
            <a:pPr lvl="0">
              <a:spcBef>
                <a:spcPts val="0"/>
              </a:spcBef>
              <a:buNone/>
            </a:pPr>
            <a:r>
              <a:rPr lang="en"/>
              <a:t>Task Editor</a:t>
            </a:r>
          </a:p>
        </p:txBody>
      </p:sp>
      <p:grpSp>
        <p:nvGrpSpPr>
          <p:cNvPr id="92" name="Shape 92"/>
          <p:cNvGrpSpPr/>
          <p:nvPr/>
        </p:nvGrpSpPr>
        <p:grpSpPr>
          <a:xfrm>
            <a:off x="572751" y="1899264"/>
            <a:ext cx="549262" cy="487982"/>
            <a:chOff x="5292575" y="3681900"/>
            <a:chExt cx="420150" cy="373275"/>
          </a:xfrm>
        </p:grpSpPr>
        <p:sp>
          <p:nvSpPr>
            <p:cNvPr id="93" name="Shape 93"/>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CCCC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CCCC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CCCC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CCCC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2175">
              <a:solidFill>
                <a:srgbClr val="CCCC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CCCC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CCCC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p:nvPr/>
        </p:nvSpPr>
        <p:spPr>
          <a:xfrm>
            <a:off x="3346949" y="612451"/>
            <a:ext cx="5033457" cy="3918604"/>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a:off x="3557581" y="820546"/>
            <a:ext cx="4612200" cy="29451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80000"/>
                </a:solidFill>
                <a:latin typeface="Nunito Sans"/>
                <a:ea typeface="Nunito Sans"/>
                <a:cs typeface="Nunito Sans"/>
                <a:sym typeface="Nunito Sans"/>
              </a:rPr>
              <a:t>Place your screenshot here</a:t>
            </a:r>
          </a:p>
        </p:txBody>
      </p:sp>
      <p:sp>
        <p:nvSpPr>
          <p:cNvPr id="239" name="Shape 239"/>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240" name="Shape 240"/>
          <p:cNvSpPr txBox="1"/>
          <p:nvPr>
            <p:ph type="title"/>
          </p:nvPr>
        </p:nvSpPr>
        <p:spPr>
          <a:xfrm>
            <a:off x="234450" y="575500"/>
            <a:ext cx="2046300" cy="1364100"/>
          </a:xfrm>
          <a:prstGeom prst="rect">
            <a:avLst/>
          </a:prstGeom>
        </p:spPr>
        <p:txBody>
          <a:bodyPr anchorCtr="0" anchor="b" bIns="91425" lIns="91425" rIns="91425" tIns="91425">
            <a:noAutofit/>
          </a:bodyPr>
          <a:lstStyle/>
          <a:p>
            <a:pPr lvl="0" rtl="0">
              <a:spcBef>
                <a:spcPts val="0"/>
              </a:spcBef>
              <a:buNone/>
            </a:pPr>
            <a:r>
              <a:rPr lang="en"/>
              <a:t>Maquette finale</a:t>
            </a:r>
          </a:p>
        </p:txBody>
      </p:sp>
      <p:sp>
        <p:nvSpPr>
          <p:cNvPr id="241" name="Shape 241"/>
          <p:cNvSpPr txBox="1"/>
          <p:nvPr>
            <p:ph idx="1" type="body"/>
          </p:nvPr>
        </p:nvSpPr>
        <p:spPr>
          <a:xfrm>
            <a:off x="234450" y="2004325"/>
            <a:ext cx="2046300" cy="25521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a:solidFill>
                  <a:schemeClr val="dk2"/>
                </a:solidFill>
              </a:rPr>
              <a:t>L’arbre de fichier est abandonné.</a:t>
            </a:r>
          </a:p>
          <a:p>
            <a:pPr indent="-228600" lvl="0" marL="457200" rtl="0">
              <a:spcBef>
                <a:spcPts val="0"/>
              </a:spcBef>
              <a:buClr>
                <a:schemeClr val="dk2"/>
              </a:buClr>
              <a:buAutoNum type="arabicPeriod"/>
            </a:pPr>
            <a:r>
              <a:rPr lang="en">
                <a:solidFill>
                  <a:schemeClr val="dk2"/>
                </a:solidFill>
              </a:rPr>
              <a:t>Arbre de tâche</a:t>
            </a:r>
          </a:p>
          <a:p>
            <a:pPr indent="-228600" lvl="0" marL="457200" rtl="0">
              <a:spcBef>
                <a:spcPts val="0"/>
              </a:spcBef>
              <a:buClr>
                <a:schemeClr val="dk2"/>
              </a:buClr>
              <a:buAutoNum type="arabicPeriod"/>
            </a:pPr>
            <a:r>
              <a:rPr lang="en">
                <a:solidFill>
                  <a:schemeClr val="dk2"/>
                </a:solidFill>
              </a:rPr>
              <a:t>Edition des propriétés</a:t>
            </a:r>
          </a:p>
          <a:p>
            <a:pPr indent="-228600" lvl="0" marL="457200" rtl="0">
              <a:spcBef>
                <a:spcPts val="0"/>
              </a:spcBef>
              <a:buClr>
                <a:schemeClr val="dk2"/>
              </a:buClr>
              <a:buAutoNum type="arabicPeriod"/>
            </a:pPr>
            <a:r>
              <a:rPr lang="en">
                <a:solidFill>
                  <a:schemeClr val="dk2"/>
                </a:solidFill>
              </a:rPr>
              <a:t>XML</a:t>
            </a:r>
          </a:p>
          <a:p>
            <a:pPr lvl="0" rtl="0">
              <a:spcBef>
                <a:spcPts val="0"/>
              </a:spcBef>
              <a:buNone/>
            </a:pPr>
            <a:r>
              <a:t/>
            </a:r>
            <a:endParaRPr/>
          </a:p>
        </p:txBody>
      </p:sp>
      <p:pic>
        <p:nvPicPr>
          <p:cNvPr descr="mainpage_vert.png" id="242" name="Shape 242"/>
          <p:cNvPicPr preferRelativeResize="0"/>
          <p:nvPr/>
        </p:nvPicPr>
        <p:blipFill>
          <a:blip r:embed="rId3">
            <a:alphaModFix/>
          </a:blip>
          <a:stretch>
            <a:fillRect/>
          </a:stretch>
        </p:blipFill>
        <p:spPr>
          <a:xfrm>
            <a:off x="3637400" y="820550"/>
            <a:ext cx="4461475" cy="294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Shape 247"/>
          <p:cNvSpPr txBox="1"/>
          <p:nvPr>
            <p:ph type="ctrTitle"/>
          </p:nvPr>
        </p:nvSpPr>
        <p:spPr>
          <a:xfrm>
            <a:off x="277100" y="284200"/>
            <a:ext cx="2024100" cy="3678000"/>
          </a:xfrm>
          <a:prstGeom prst="rect">
            <a:avLst/>
          </a:prstGeom>
        </p:spPr>
        <p:txBody>
          <a:bodyPr anchorCtr="0" anchor="b" bIns="91425" lIns="91425" rIns="91425" tIns="91425">
            <a:noAutofit/>
          </a:bodyPr>
          <a:lstStyle/>
          <a:p>
            <a:pPr lvl="0" rtl="0">
              <a:spcBef>
                <a:spcPts val="0"/>
              </a:spcBef>
              <a:buNone/>
            </a:pPr>
            <a:r>
              <a:rPr b="1" lang="en" sz="4800"/>
              <a:t>2</a:t>
            </a:r>
            <a:r>
              <a:rPr b="1" lang="en" sz="4800"/>
              <a:t>.</a:t>
            </a:r>
          </a:p>
          <a:p>
            <a:pPr lvl="0" rtl="0">
              <a:spcBef>
                <a:spcPts val="0"/>
              </a:spcBef>
              <a:buNone/>
            </a:pPr>
            <a:r>
              <a:rPr lang="en"/>
              <a:t>Arbre de tâche</a:t>
            </a:r>
          </a:p>
        </p:txBody>
      </p:sp>
      <p:sp>
        <p:nvSpPr>
          <p:cNvPr id="248" name="Shape 248"/>
          <p:cNvSpPr txBox="1"/>
          <p:nvPr>
            <p:ph idx="1" type="subTitle"/>
          </p:nvPr>
        </p:nvSpPr>
        <p:spPr>
          <a:xfrm>
            <a:off x="277100" y="3983050"/>
            <a:ext cx="2024100" cy="784800"/>
          </a:xfrm>
          <a:prstGeom prst="rect">
            <a:avLst/>
          </a:prstGeom>
        </p:spPr>
        <p:txBody>
          <a:bodyPr anchorCtr="0" anchor="t" bIns="91425" lIns="91425" rIns="91425" tIns="91425">
            <a:noAutofit/>
          </a:bodyPr>
          <a:lstStyle/>
          <a:p>
            <a:pPr lvl="0" rtl="0">
              <a:spcBef>
                <a:spcPts val="0"/>
              </a:spcBef>
              <a:buNone/>
            </a:pPr>
            <a:r>
              <a:rPr lang="en"/>
              <a:t>Présentation et fonctionnement</a:t>
            </a:r>
          </a:p>
        </p:txBody>
      </p:sp>
      <p:sp>
        <p:nvSpPr>
          <p:cNvPr id="249" name="Shape 249"/>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idx="1" type="body"/>
          </p:nvPr>
        </p:nvSpPr>
        <p:spPr>
          <a:xfrm>
            <a:off x="3090625" y="575500"/>
            <a:ext cx="5596200" cy="1207800"/>
          </a:xfrm>
          <a:prstGeom prst="rect">
            <a:avLst/>
          </a:prstGeom>
        </p:spPr>
        <p:txBody>
          <a:bodyPr anchorCtr="0" anchor="t" bIns="91425" lIns="91425" rIns="91425" tIns="91425">
            <a:noAutofit/>
          </a:bodyPr>
          <a:lstStyle/>
          <a:p>
            <a:pPr lvl="0">
              <a:spcBef>
                <a:spcPts val="0"/>
              </a:spcBef>
              <a:buNone/>
            </a:pPr>
            <a:r>
              <a:rPr lang="en"/>
              <a:t>L’arbre de tâche regroupe finalement plusieurs composantes</a:t>
            </a:r>
          </a:p>
        </p:txBody>
      </p:sp>
      <p:sp>
        <p:nvSpPr>
          <p:cNvPr id="255" name="Shape 255"/>
          <p:cNvSpPr txBox="1"/>
          <p:nvPr>
            <p:ph type="title"/>
          </p:nvPr>
        </p:nvSpPr>
        <p:spPr>
          <a:xfrm>
            <a:off x="234450" y="575500"/>
            <a:ext cx="2046300" cy="3981000"/>
          </a:xfrm>
          <a:prstGeom prst="rect">
            <a:avLst/>
          </a:prstGeom>
        </p:spPr>
        <p:txBody>
          <a:bodyPr anchorCtr="0" anchor="t" bIns="91425" lIns="91425" rIns="91425" tIns="91425">
            <a:noAutofit/>
          </a:bodyPr>
          <a:lstStyle/>
          <a:p>
            <a:pPr lvl="0">
              <a:spcBef>
                <a:spcPts val="0"/>
              </a:spcBef>
              <a:buNone/>
            </a:pPr>
            <a:r>
              <a:rPr lang="en"/>
              <a:t>L’arbre de tâche et ses composantes</a:t>
            </a:r>
          </a:p>
        </p:txBody>
      </p:sp>
      <p:sp>
        <p:nvSpPr>
          <p:cNvPr id="256" name="Shape 256"/>
          <p:cNvSpPr txBox="1"/>
          <p:nvPr>
            <p:ph idx="2" type="body"/>
          </p:nvPr>
        </p:nvSpPr>
        <p:spPr>
          <a:xfrm>
            <a:off x="3090625" y="2984375"/>
            <a:ext cx="2727000" cy="15720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b="1" lang="en"/>
              <a:t>Arbre de tâche</a:t>
            </a:r>
          </a:p>
          <a:p>
            <a:pPr lvl="0">
              <a:spcBef>
                <a:spcPts val="0"/>
              </a:spcBef>
              <a:buClr>
                <a:schemeClr val="dk1"/>
              </a:buClr>
              <a:buSzPct val="100000"/>
              <a:buFont typeface="Arial"/>
              <a:buNone/>
            </a:pPr>
            <a:r>
              <a:rPr lang="en"/>
              <a:t>Toutes les éditions, interactions et visualisations de l’arbre sont possibles dans cet interface </a:t>
            </a:r>
          </a:p>
          <a:p>
            <a:pPr lvl="0">
              <a:spcBef>
                <a:spcPts val="0"/>
              </a:spcBef>
              <a:buClr>
                <a:schemeClr val="dk1"/>
              </a:buClr>
              <a:buSzPct val="100000"/>
              <a:buFont typeface="Arial"/>
              <a:buNone/>
            </a:pPr>
            <a:r>
              <a:t/>
            </a:r>
            <a:endParaRPr/>
          </a:p>
          <a:p>
            <a:pPr lvl="0">
              <a:spcBef>
                <a:spcPts val="0"/>
              </a:spcBef>
              <a:buNone/>
            </a:pPr>
            <a:r>
              <a:t/>
            </a:r>
            <a:endParaRPr/>
          </a:p>
        </p:txBody>
      </p:sp>
      <p:sp>
        <p:nvSpPr>
          <p:cNvPr id="257" name="Shape 25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58" name="Shape 258"/>
          <p:cNvSpPr txBox="1"/>
          <p:nvPr>
            <p:ph idx="3" type="body"/>
          </p:nvPr>
        </p:nvSpPr>
        <p:spPr>
          <a:xfrm>
            <a:off x="5959748" y="2984375"/>
            <a:ext cx="2726999" cy="15720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b="1" lang="en"/>
              <a:t>Propriétés du modèle</a:t>
            </a:r>
          </a:p>
          <a:p>
            <a:pPr lvl="0">
              <a:spcBef>
                <a:spcPts val="0"/>
              </a:spcBef>
              <a:buClr>
                <a:schemeClr val="dk1"/>
              </a:buClr>
              <a:buSzPct val="100000"/>
              <a:buFont typeface="Arial"/>
              <a:buNone/>
            </a:pPr>
            <a:r>
              <a:rPr lang="en"/>
              <a:t>Dans la limite où les propriétés du modèle sont des tags ceux-ci sont représentable dans l'interface de l’arbre directement. </a:t>
            </a:r>
          </a:p>
          <a:p>
            <a:pPr lvl="0">
              <a:spcBef>
                <a:spcPts val="0"/>
              </a:spcBef>
              <a:buClr>
                <a:schemeClr val="dk1"/>
              </a:buClr>
              <a:buSzPct val="100000"/>
              <a:buFont typeface="Arial"/>
              <a:buNone/>
            </a:pPr>
            <a:r>
              <a:t/>
            </a:r>
            <a:endParaRPr/>
          </a:p>
          <a:p>
            <a:pPr lvl="0">
              <a:spcBef>
                <a:spcPts val="0"/>
              </a:spcBef>
              <a:buNone/>
            </a:pPr>
            <a:r>
              <a:t/>
            </a:r>
            <a:endParaRPr/>
          </a:p>
        </p:txBody>
      </p:sp>
      <p:sp>
        <p:nvSpPr>
          <p:cNvPr id="259" name="Shape 259"/>
          <p:cNvSpPr/>
          <p:nvPr/>
        </p:nvSpPr>
        <p:spPr>
          <a:xfrm rot="729144">
            <a:off x="3149784" y="2050454"/>
            <a:ext cx="916334" cy="857728"/>
          </a:xfrm>
          <a:prstGeom prst="wedgeEllipseCallout">
            <a:avLst>
              <a:gd fmla="val -20833" name="adj1"/>
              <a:gd fmla="val 62500" name="adj2"/>
            </a:avLst>
          </a:prstGeom>
          <a:solidFill>
            <a:srgbClr val="F67031"/>
          </a:solidFill>
          <a:ln>
            <a:noFill/>
          </a:ln>
        </p:spPr>
        <p:txBody>
          <a:bodyPr anchorCtr="0" anchor="ctr" bIns="91425" lIns="91425" rIns="91425" tIns="91425">
            <a:noAutofit/>
          </a:bodyPr>
          <a:lstStyle/>
          <a:p>
            <a:pPr lvl="0">
              <a:spcBef>
                <a:spcPts val="0"/>
              </a:spcBef>
              <a:buNone/>
            </a:pPr>
            <a:r>
              <a:t/>
            </a:r>
            <a:endParaRPr>
              <a:solidFill>
                <a:srgbClr val="00BCD4"/>
              </a:solidFill>
            </a:endParaRPr>
          </a:p>
        </p:txBody>
      </p:sp>
      <p:sp>
        <p:nvSpPr>
          <p:cNvPr id="260" name="Shape 260"/>
          <p:cNvSpPr/>
          <p:nvPr/>
        </p:nvSpPr>
        <p:spPr>
          <a:xfrm flipH="1" rot="-773137">
            <a:off x="3569317" y="1821551"/>
            <a:ext cx="992801" cy="929054"/>
          </a:xfrm>
          <a:prstGeom prst="wedgeEllipseCallout">
            <a:avLst>
              <a:gd fmla="val -20833" name="adj1"/>
              <a:gd fmla="val 62500" name="adj2"/>
            </a:avLst>
          </a:prstGeom>
          <a:solidFill>
            <a:srgbClr val="ED0036">
              <a:alpha val="71540"/>
            </a:srgbClr>
          </a:solidFill>
          <a:ln>
            <a:noFill/>
          </a:ln>
        </p:spPr>
        <p:txBody>
          <a:bodyPr anchorCtr="0" anchor="ctr" bIns="91425" lIns="91425" rIns="91425" tIns="91425">
            <a:noAutofit/>
          </a:bodyPr>
          <a:lstStyle/>
          <a:p>
            <a:pPr lvl="0" rtl="0">
              <a:spcBef>
                <a:spcPts val="0"/>
              </a:spcBef>
              <a:buNone/>
            </a:pPr>
            <a:r>
              <a:t/>
            </a:r>
            <a:endParaRPr>
              <a:solidFill>
                <a:srgbClr val="00BCD4"/>
              </a:solidFill>
            </a:endParaRPr>
          </a:p>
        </p:txBody>
      </p:sp>
      <p:sp>
        <p:nvSpPr>
          <p:cNvPr id="261" name="Shape 261"/>
          <p:cNvSpPr/>
          <p:nvPr/>
        </p:nvSpPr>
        <p:spPr>
          <a:xfrm rot="729144">
            <a:off x="5994159" y="2111229"/>
            <a:ext cx="916334" cy="857728"/>
          </a:xfrm>
          <a:prstGeom prst="wedgeEllipseCallout">
            <a:avLst>
              <a:gd fmla="val -20833" name="adj1"/>
              <a:gd fmla="val 62500" name="adj2"/>
            </a:avLst>
          </a:prstGeom>
          <a:solidFill>
            <a:srgbClr val="F67031"/>
          </a:solidFill>
          <a:ln>
            <a:noFill/>
          </a:ln>
        </p:spPr>
        <p:txBody>
          <a:bodyPr anchorCtr="0" anchor="ctr" bIns="91425" lIns="91425" rIns="91425" tIns="91425">
            <a:noAutofit/>
          </a:bodyPr>
          <a:lstStyle/>
          <a:p>
            <a:pPr lvl="0" rtl="0">
              <a:spcBef>
                <a:spcPts val="0"/>
              </a:spcBef>
              <a:buNone/>
            </a:pPr>
            <a:r>
              <a:t/>
            </a:r>
            <a:endParaRPr>
              <a:solidFill>
                <a:srgbClr val="00BCD4"/>
              </a:solidFill>
            </a:endParaRPr>
          </a:p>
        </p:txBody>
      </p:sp>
      <p:sp>
        <p:nvSpPr>
          <p:cNvPr id="262" name="Shape 262"/>
          <p:cNvSpPr/>
          <p:nvPr/>
        </p:nvSpPr>
        <p:spPr>
          <a:xfrm flipH="1" rot="-773137">
            <a:off x="6413692" y="1882326"/>
            <a:ext cx="992801" cy="929054"/>
          </a:xfrm>
          <a:prstGeom prst="wedgeEllipseCallout">
            <a:avLst>
              <a:gd fmla="val -20833" name="adj1"/>
              <a:gd fmla="val 62500" name="adj2"/>
            </a:avLst>
          </a:prstGeom>
          <a:solidFill>
            <a:srgbClr val="FFA400">
              <a:alpha val="71540"/>
            </a:srgbClr>
          </a:solidFill>
          <a:ln>
            <a:noFill/>
          </a:ln>
        </p:spPr>
        <p:txBody>
          <a:bodyPr anchorCtr="0" anchor="ctr" bIns="91425" lIns="91425" rIns="91425" tIns="91425">
            <a:noAutofit/>
          </a:bodyPr>
          <a:lstStyle/>
          <a:p>
            <a:pPr lvl="0" rtl="0">
              <a:spcBef>
                <a:spcPts val="0"/>
              </a:spcBef>
              <a:buNone/>
            </a:pPr>
            <a:r>
              <a:t/>
            </a:r>
            <a:endParaRPr>
              <a:solidFill>
                <a:srgbClr val="00BCD4"/>
              </a:solidFill>
            </a:endParaRPr>
          </a:p>
        </p:txBody>
      </p:sp>
      <p:grpSp>
        <p:nvGrpSpPr>
          <p:cNvPr id="263" name="Shape 263"/>
          <p:cNvGrpSpPr/>
          <p:nvPr/>
        </p:nvGrpSpPr>
        <p:grpSpPr>
          <a:xfrm>
            <a:off x="3871219" y="2069084"/>
            <a:ext cx="452420" cy="433992"/>
            <a:chOff x="5233525" y="4954450"/>
            <a:chExt cx="538275" cy="516350"/>
          </a:xfrm>
        </p:grpSpPr>
        <p:sp>
          <p:nvSpPr>
            <p:cNvPr id="264" name="Shape 264"/>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5" name="Shape 265"/>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6" name="Shape 266"/>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9" name="Shape 269"/>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a:off x="5497775" y="5299675"/>
              <a:ext cx="4900" cy="126675"/>
            </a:xfrm>
            <a:custGeom>
              <a:pathLst>
                <a:path extrusionOk="0" fill="none" h="5067" w="196">
                  <a:moveTo>
                    <a:pt x="0" y="5067"/>
                  </a:moveTo>
                  <a:lnTo>
                    <a:pt x="195"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75" name="Shape 275"/>
          <p:cNvGrpSpPr/>
          <p:nvPr/>
        </p:nvGrpSpPr>
        <p:grpSpPr>
          <a:xfrm>
            <a:off x="6692598" y="2222121"/>
            <a:ext cx="435021" cy="323445"/>
            <a:chOff x="5247525" y="3007275"/>
            <a:chExt cx="517575" cy="384825"/>
          </a:xfrm>
        </p:grpSpPr>
        <p:sp>
          <p:nvSpPr>
            <p:cNvPr id="276" name="Shape 276"/>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7" name="Shape 277"/>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234450" y="575500"/>
            <a:ext cx="2046300" cy="1164000"/>
          </a:xfrm>
          <a:prstGeom prst="rect">
            <a:avLst/>
          </a:prstGeom>
        </p:spPr>
        <p:txBody>
          <a:bodyPr anchorCtr="0" anchor="t" bIns="91425" lIns="91425" rIns="91425" tIns="91425">
            <a:noAutofit/>
          </a:bodyPr>
          <a:lstStyle/>
          <a:p>
            <a:pPr lvl="0" rtl="0">
              <a:spcBef>
                <a:spcPts val="0"/>
              </a:spcBef>
              <a:buNone/>
            </a:pPr>
            <a:r>
              <a:rPr lang="en"/>
              <a:t>Structure de l’interface</a:t>
            </a:r>
          </a:p>
        </p:txBody>
      </p:sp>
      <p:sp>
        <p:nvSpPr>
          <p:cNvPr id="283" name="Shape 283"/>
          <p:cNvSpPr txBox="1"/>
          <p:nvPr>
            <p:ph idx="1" type="body"/>
          </p:nvPr>
        </p:nvSpPr>
        <p:spPr>
          <a:xfrm>
            <a:off x="3069325" y="1126450"/>
            <a:ext cx="1789800" cy="3353700"/>
          </a:xfrm>
          <a:prstGeom prst="rect">
            <a:avLst/>
          </a:prstGeom>
        </p:spPr>
        <p:txBody>
          <a:bodyPr anchorCtr="0" anchor="t" bIns="91425" lIns="91425" rIns="91425" tIns="91425">
            <a:noAutofit/>
          </a:bodyPr>
          <a:lstStyle/>
          <a:p>
            <a:pPr lvl="0" rtl="0">
              <a:spcBef>
                <a:spcPts val="0"/>
              </a:spcBef>
              <a:buNone/>
            </a:pPr>
            <a:r>
              <a:rPr b="1" lang="en"/>
              <a:t>Propriété du modèle</a:t>
            </a:r>
          </a:p>
          <a:p>
            <a:pPr lvl="0" rtl="0">
              <a:spcBef>
                <a:spcPts val="0"/>
              </a:spcBef>
              <a:buNone/>
            </a:pPr>
            <a:r>
              <a:rPr lang="en"/>
              <a:t>Les propriétés du modèle se limitant aux tags, on peut se permettre de les placer dans l’interface. Ces tags sont censés être utilisés couramment, leur localisation sur la gauche semble donc être justifiée.</a:t>
            </a:r>
          </a:p>
        </p:txBody>
      </p:sp>
      <p:sp>
        <p:nvSpPr>
          <p:cNvPr id="284" name="Shape 284"/>
          <p:cNvSpPr txBox="1"/>
          <p:nvPr>
            <p:ph idx="2" type="body"/>
          </p:nvPr>
        </p:nvSpPr>
        <p:spPr>
          <a:xfrm>
            <a:off x="4951001" y="1126450"/>
            <a:ext cx="1789800" cy="3353700"/>
          </a:xfrm>
          <a:prstGeom prst="rect">
            <a:avLst/>
          </a:prstGeom>
        </p:spPr>
        <p:txBody>
          <a:bodyPr anchorCtr="0" anchor="t" bIns="91425" lIns="91425" rIns="91425" tIns="91425">
            <a:noAutofit/>
          </a:bodyPr>
          <a:lstStyle/>
          <a:p>
            <a:pPr lvl="0" rtl="0">
              <a:spcBef>
                <a:spcPts val="0"/>
              </a:spcBef>
              <a:buNone/>
            </a:pPr>
            <a:r>
              <a:rPr b="1" lang="en"/>
              <a:t>Arbre</a:t>
            </a:r>
          </a:p>
          <a:p>
            <a:pPr lvl="0" rtl="0">
              <a:spcBef>
                <a:spcPts val="0"/>
              </a:spcBef>
              <a:buNone/>
            </a:pPr>
            <a:r>
              <a:rPr lang="en"/>
              <a:t>Interaction avec l’arbre. Déplacement dans celui-ci.</a:t>
            </a:r>
          </a:p>
        </p:txBody>
      </p:sp>
      <p:sp>
        <p:nvSpPr>
          <p:cNvPr id="285" name="Shape 285"/>
          <p:cNvSpPr txBox="1"/>
          <p:nvPr>
            <p:ph idx="3" type="body"/>
          </p:nvPr>
        </p:nvSpPr>
        <p:spPr>
          <a:xfrm>
            <a:off x="6832678" y="1126450"/>
            <a:ext cx="1789800" cy="3353700"/>
          </a:xfrm>
          <a:prstGeom prst="rect">
            <a:avLst/>
          </a:prstGeom>
        </p:spPr>
        <p:txBody>
          <a:bodyPr anchorCtr="0" anchor="t" bIns="91425" lIns="91425" rIns="91425" tIns="91425">
            <a:noAutofit/>
          </a:bodyPr>
          <a:lstStyle/>
          <a:p>
            <a:pPr lvl="0" rtl="0">
              <a:spcBef>
                <a:spcPts val="0"/>
              </a:spcBef>
              <a:buNone/>
            </a:pPr>
            <a:r>
              <a:rPr b="1" lang="en"/>
              <a:t>Actions</a:t>
            </a:r>
          </a:p>
          <a:p>
            <a:pPr lvl="0">
              <a:spcBef>
                <a:spcPts val="0"/>
              </a:spcBef>
              <a:buNone/>
            </a:pPr>
            <a:r>
              <a:rPr lang="en"/>
              <a:t>Toutes les interactions réalisables avec l’arbre se trouvent dans cette section. Une y trouve l’ajout, retrait d’une tâche. Modification de propriétés, zoom, de-zoom, inversion de l’arbre.</a:t>
            </a:r>
          </a:p>
          <a:p>
            <a:pPr lvl="0" rtl="0">
              <a:spcBef>
                <a:spcPts val="0"/>
              </a:spcBef>
              <a:buNone/>
            </a:pPr>
            <a:r>
              <a:rPr lang="en"/>
              <a:t>La présence de ces options juste à droite du modèle facilite leur utilisation et donc l’expérience utilisateur.</a:t>
            </a:r>
          </a:p>
        </p:txBody>
      </p:sp>
      <p:sp>
        <p:nvSpPr>
          <p:cNvPr id="286" name="Shape 286"/>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87" name="Shape 287"/>
          <p:cNvSpPr/>
          <p:nvPr/>
        </p:nvSpPr>
        <p:spPr>
          <a:xfrm>
            <a:off x="97949" y="1847626"/>
            <a:ext cx="2420489" cy="3177916"/>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6703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Nunito Sans"/>
              <a:ea typeface="Nunito Sans"/>
              <a:cs typeface="Nunito Sans"/>
              <a:sym typeface="Nunito Sans"/>
            </a:endParaRPr>
          </a:p>
        </p:txBody>
      </p:sp>
      <p:sp>
        <p:nvSpPr>
          <p:cNvPr id="288" name="Shape 288"/>
          <p:cNvSpPr/>
          <p:nvPr/>
        </p:nvSpPr>
        <p:spPr>
          <a:xfrm>
            <a:off x="260267" y="2063846"/>
            <a:ext cx="2095800" cy="2601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80000"/>
                </a:solidFill>
                <a:latin typeface="Nunito Sans"/>
                <a:ea typeface="Nunito Sans"/>
                <a:cs typeface="Nunito Sans"/>
                <a:sym typeface="Nunito Sans"/>
              </a:rPr>
              <a:t>Place your screenshot here</a:t>
            </a:r>
          </a:p>
        </p:txBody>
      </p:sp>
      <p:grpSp>
        <p:nvGrpSpPr>
          <p:cNvPr id="289" name="Shape 289"/>
          <p:cNvGrpSpPr/>
          <p:nvPr/>
        </p:nvGrpSpPr>
        <p:grpSpPr>
          <a:xfrm>
            <a:off x="3148486" y="772983"/>
            <a:ext cx="435021" cy="323445"/>
            <a:chOff x="5247525" y="3007275"/>
            <a:chExt cx="517575" cy="384825"/>
          </a:xfrm>
        </p:grpSpPr>
        <p:sp>
          <p:nvSpPr>
            <p:cNvPr id="290" name="Shape 290"/>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1" name="Shape 291"/>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92" name="Shape 292"/>
          <p:cNvGrpSpPr/>
          <p:nvPr/>
        </p:nvGrpSpPr>
        <p:grpSpPr>
          <a:xfrm>
            <a:off x="4981869" y="717709"/>
            <a:ext cx="452420" cy="433992"/>
            <a:chOff x="5233525" y="4954450"/>
            <a:chExt cx="538275" cy="516350"/>
          </a:xfrm>
        </p:grpSpPr>
        <p:sp>
          <p:nvSpPr>
            <p:cNvPr id="293" name="Shape 293"/>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5" name="Shape 295"/>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6" name="Shape 296"/>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5367475" y="5025075"/>
              <a:ext cx="81600" cy="105975"/>
            </a:xfrm>
            <a:custGeom>
              <a:pathLst>
                <a:path extrusionOk="0" fill="none" h="4239" w="3264">
                  <a:moveTo>
                    <a:pt x="0" y="1"/>
                  </a:moveTo>
                  <a:lnTo>
                    <a:pt x="3264" y="4238"/>
                  </a:lnTo>
                </a:path>
              </a:pathLst>
            </a:custGeom>
            <a:noFill/>
            <a:ln cap="rnd" cmpd="sng" w="121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0" name="Shape 300"/>
            <p:cNvSpPr/>
            <p:nvPr/>
          </p:nvSpPr>
          <p:spPr>
            <a:xfrm>
              <a:off x="5567800" y="4999500"/>
              <a:ext cx="115100" cy="133975"/>
            </a:xfrm>
            <a:custGeom>
              <a:pathLst>
                <a:path extrusionOk="0" fill="none" h="5359" w="4604">
                  <a:moveTo>
                    <a:pt x="0" y="5359"/>
                  </a:moveTo>
                  <a:lnTo>
                    <a:pt x="4603" y="1"/>
                  </a:lnTo>
                </a:path>
              </a:pathLst>
            </a:custGeom>
            <a:noFill/>
            <a:ln cap="rnd" cmpd="sng" w="121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5600075" y="5217475"/>
              <a:ext cx="127275" cy="16475"/>
            </a:xfrm>
            <a:custGeom>
              <a:pathLst>
                <a:path extrusionOk="0" fill="none" h="659" w="5091">
                  <a:moveTo>
                    <a:pt x="5090" y="658"/>
                  </a:moveTo>
                  <a:lnTo>
                    <a:pt x="0" y="1"/>
                  </a:lnTo>
                </a:path>
              </a:pathLst>
            </a:custGeom>
            <a:noFill/>
            <a:ln cap="rnd" cmpd="sng" w="121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5497775" y="5299675"/>
              <a:ext cx="4900" cy="126675"/>
            </a:xfrm>
            <a:custGeom>
              <a:pathLst>
                <a:path extrusionOk="0" fill="none" h="5067" w="196">
                  <a:moveTo>
                    <a:pt x="0" y="5067"/>
                  </a:moveTo>
                  <a:lnTo>
                    <a:pt x="195" y="1"/>
                  </a:lnTo>
                </a:path>
              </a:pathLst>
            </a:custGeom>
            <a:noFill/>
            <a:ln cap="rnd" cmpd="sng" w="121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3" name="Shape 303"/>
            <p:cNvSpPr/>
            <p:nvPr/>
          </p:nvSpPr>
          <p:spPr>
            <a:xfrm>
              <a:off x="5277975" y="5241825"/>
              <a:ext cx="141275" cy="58500"/>
            </a:xfrm>
            <a:custGeom>
              <a:pathLst>
                <a:path extrusionOk="0" fill="none" h="2340" w="5651">
                  <a:moveTo>
                    <a:pt x="0" y="2339"/>
                  </a:moveTo>
                  <a:lnTo>
                    <a:pt x="5651" y="1"/>
                  </a:lnTo>
                </a:path>
              </a:pathLst>
            </a:custGeom>
            <a:noFill/>
            <a:ln cap="rnd" cmpd="sng" w="1217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descr="Screen Shot 2017-04-23 at 09.45.19 2.png" id="304" name="Shape 304"/>
          <p:cNvPicPr preferRelativeResize="0"/>
          <p:nvPr/>
        </p:nvPicPr>
        <p:blipFill>
          <a:blip r:embed="rId3">
            <a:alphaModFix/>
          </a:blip>
          <a:stretch>
            <a:fillRect/>
          </a:stretch>
        </p:blipFill>
        <p:spPr>
          <a:xfrm>
            <a:off x="272000" y="2146974"/>
            <a:ext cx="2095801" cy="2601599"/>
          </a:xfrm>
          <a:prstGeom prst="rect">
            <a:avLst/>
          </a:prstGeom>
          <a:noFill/>
          <a:ln>
            <a:noFill/>
          </a:ln>
        </p:spPr>
      </p:pic>
      <p:grpSp>
        <p:nvGrpSpPr>
          <p:cNvPr id="305" name="Shape 305"/>
          <p:cNvGrpSpPr/>
          <p:nvPr/>
        </p:nvGrpSpPr>
        <p:grpSpPr>
          <a:xfrm>
            <a:off x="6918040" y="751477"/>
            <a:ext cx="366458" cy="366436"/>
            <a:chOff x="1923675" y="1633650"/>
            <a:chExt cx="436000" cy="435975"/>
          </a:xfrm>
        </p:grpSpPr>
        <p:sp>
          <p:nvSpPr>
            <p:cNvPr id="306" name="Shape 306"/>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7" name="Shape 307"/>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8" name="Shape 308"/>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1" name="Shape 311"/>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p:nvPr/>
        </p:nvSpPr>
        <p:spPr>
          <a:xfrm>
            <a:off x="4423923" y="535612"/>
            <a:ext cx="2879503" cy="4072344"/>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6703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Nunito Sans"/>
              <a:ea typeface="Nunito Sans"/>
              <a:cs typeface="Nunito Sans"/>
              <a:sym typeface="Nunito Sans"/>
            </a:endParaRPr>
          </a:p>
        </p:txBody>
      </p:sp>
      <p:sp>
        <p:nvSpPr>
          <p:cNvPr id="317" name="Shape 317"/>
          <p:cNvSpPr/>
          <p:nvPr/>
        </p:nvSpPr>
        <p:spPr>
          <a:xfrm>
            <a:off x="4905150" y="1049050"/>
            <a:ext cx="2493300" cy="333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80000"/>
                </a:solidFill>
                <a:latin typeface="Nunito Sans"/>
                <a:ea typeface="Nunito Sans"/>
                <a:cs typeface="Nunito Sans"/>
                <a:sym typeface="Nunito Sans"/>
              </a:rPr>
              <a:t>Place your screenshot here</a:t>
            </a:r>
          </a:p>
        </p:txBody>
      </p:sp>
      <p:sp>
        <p:nvSpPr>
          <p:cNvPr id="318" name="Shape 318"/>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319" name="Shape 319"/>
          <p:cNvSpPr txBox="1"/>
          <p:nvPr>
            <p:ph type="title"/>
          </p:nvPr>
        </p:nvSpPr>
        <p:spPr>
          <a:xfrm>
            <a:off x="234450" y="575500"/>
            <a:ext cx="2046300" cy="1364100"/>
          </a:xfrm>
          <a:prstGeom prst="rect">
            <a:avLst/>
          </a:prstGeom>
        </p:spPr>
        <p:txBody>
          <a:bodyPr anchorCtr="0" anchor="b" bIns="91425" lIns="91425" rIns="91425" tIns="91425">
            <a:noAutofit/>
          </a:bodyPr>
          <a:lstStyle/>
          <a:p>
            <a:pPr lvl="0" rtl="0">
              <a:spcBef>
                <a:spcPts val="0"/>
              </a:spcBef>
              <a:buNone/>
            </a:pPr>
            <a:r>
              <a:rPr lang="en"/>
              <a:t>Structure détaillée</a:t>
            </a:r>
          </a:p>
        </p:txBody>
      </p:sp>
      <p:sp>
        <p:nvSpPr>
          <p:cNvPr id="320" name="Shape 320"/>
          <p:cNvSpPr txBox="1"/>
          <p:nvPr>
            <p:ph idx="1" type="body"/>
          </p:nvPr>
        </p:nvSpPr>
        <p:spPr>
          <a:xfrm>
            <a:off x="234450" y="2004325"/>
            <a:ext cx="2046300" cy="2552100"/>
          </a:xfrm>
          <a:prstGeom prst="rect">
            <a:avLst/>
          </a:prstGeom>
        </p:spPr>
        <p:txBody>
          <a:bodyPr anchorCtr="0" anchor="t" bIns="91425" lIns="91425" rIns="91425" tIns="91425">
            <a:noAutofit/>
          </a:bodyPr>
          <a:lstStyle/>
          <a:p>
            <a:pPr indent="-228600" lvl="0" marL="457200" rtl="0">
              <a:spcBef>
                <a:spcPts val="0"/>
              </a:spcBef>
              <a:buClr>
                <a:schemeClr val="dk2"/>
              </a:buClr>
              <a:buAutoNum type="arabicPeriod"/>
            </a:pPr>
            <a:r>
              <a:rPr lang="en">
                <a:solidFill>
                  <a:schemeClr val="dk2"/>
                </a:solidFill>
              </a:rPr>
              <a:t>Ajout - retrait</a:t>
            </a:r>
          </a:p>
          <a:p>
            <a:pPr indent="-228600" lvl="0" marL="457200" rtl="0">
              <a:spcBef>
                <a:spcPts val="0"/>
              </a:spcBef>
              <a:buClr>
                <a:schemeClr val="dk2"/>
              </a:buClr>
              <a:buAutoNum type="arabicPeriod"/>
            </a:pPr>
            <a:r>
              <a:rPr lang="en">
                <a:solidFill>
                  <a:schemeClr val="dk2"/>
                </a:solidFill>
              </a:rPr>
              <a:t>Zoom + - </a:t>
            </a:r>
          </a:p>
          <a:p>
            <a:pPr indent="-228600" lvl="0" marL="457200" rtl="0">
              <a:spcBef>
                <a:spcPts val="0"/>
              </a:spcBef>
              <a:buClr>
                <a:schemeClr val="dk2"/>
              </a:buClr>
              <a:buAutoNum type="arabicPeriod"/>
            </a:pPr>
            <a:r>
              <a:rPr lang="en">
                <a:solidFill>
                  <a:schemeClr val="dk2"/>
                </a:solidFill>
              </a:rPr>
              <a:t>Plier sous arbre</a:t>
            </a:r>
          </a:p>
          <a:p>
            <a:pPr indent="-228600" lvl="0" marL="457200" rtl="0">
              <a:spcBef>
                <a:spcPts val="0"/>
              </a:spcBef>
              <a:buClr>
                <a:schemeClr val="dk2"/>
              </a:buClr>
              <a:buAutoNum type="arabicPeriod"/>
            </a:pPr>
            <a:r>
              <a:rPr lang="en">
                <a:solidFill>
                  <a:schemeClr val="dk2"/>
                </a:solidFill>
              </a:rPr>
              <a:t>Tags</a:t>
            </a:r>
          </a:p>
          <a:p>
            <a:pPr indent="-228600" lvl="0" marL="457200" rtl="0">
              <a:spcBef>
                <a:spcPts val="0"/>
              </a:spcBef>
              <a:buClr>
                <a:schemeClr val="dk2"/>
              </a:buClr>
              <a:buAutoNum type="arabicPeriod"/>
            </a:pPr>
            <a:r>
              <a:rPr lang="en">
                <a:solidFill>
                  <a:schemeClr val="dk2"/>
                </a:solidFill>
              </a:rPr>
              <a:t>Renverser arbre</a:t>
            </a:r>
          </a:p>
          <a:p>
            <a:pPr indent="-228600" lvl="0" marL="457200" rtl="0">
              <a:spcBef>
                <a:spcPts val="0"/>
              </a:spcBef>
              <a:buClr>
                <a:schemeClr val="dk2"/>
              </a:buClr>
              <a:buAutoNum type="arabicPeriod"/>
            </a:pPr>
            <a:r>
              <a:rPr lang="en">
                <a:solidFill>
                  <a:schemeClr val="dk2"/>
                </a:solidFill>
              </a:rPr>
              <a:t>Edition de propriété</a:t>
            </a:r>
          </a:p>
          <a:p>
            <a:pPr indent="-228600" lvl="0" marL="457200" rtl="0">
              <a:spcBef>
                <a:spcPts val="0"/>
              </a:spcBef>
              <a:buClr>
                <a:schemeClr val="dk2"/>
              </a:buClr>
              <a:buAutoNum type="arabicPeriod"/>
            </a:pPr>
            <a:r>
              <a:rPr lang="en">
                <a:solidFill>
                  <a:schemeClr val="dk2"/>
                </a:solidFill>
              </a:rPr>
              <a:t>Tag d’une tâche</a:t>
            </a:r>
          </a:p>
          <a:p>
            <a:pPr lvl="0" rtl="0">
              <a:spcBef>
                <a:spcPts val="0"/>
              </a:spcBef>
              <a:buNone/>
            </a:pPr>
            <a:r>
              <a:t/>
            </a:r>
            <a:endParaRPr/>
          </a:p>
        </p:txBody>
      </p:sp>
      <p:pic>
        <p:nvPicPr>
          <p:cNvPr descr="Screen Shot 2017-04-21 at 16.34.49.png" id="321" name="Shape 321"/>
          <p:cNvPicPr preferRelativeResize="0"/>
          <p:nvPr/>
        </p:nvPicPr>
        <p:blipFill>
          <a:blip r:embed="rId3">
            <a:alphaModFix/>
          </a:blip>
          <a:stretch>
            <a:fillRect/>
          </a:stretch>
        </p:blipFill>
        <p:spPr>
          <a:xfrm>
            <a:off x="4620750" y="910050"/>
            <a:ext cx="2493301" cy="3333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325" name="Shape 325"/>
        <p:cNvGrpSpPr/>
        <p:nvPr/>
      </p:nvGrpSpPr>
      <p:grpSpPr>
        <a:xfrm>
          <a:off x="0" y="0"/>
          <a:ext cx="0" cy="0"/>
          <a:chOff x="0" y="0"/>
          <a:chExt cx="0" cy="0"/>
        </a:xfrm>
      </p:grpSpPr>
      <p:pic>
        <p:nvPicPr>
          <p:cNvPr descr="aoc7tslb1o8-lauren-mancke.jpg" id="326" name="Shape 326"/>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327" name="Shape 327"/>
          <p:cNvSpPr txBox="1"/>
          <p:nvPr>
            <p:ph idx="4294967295" type="title"/>
          </p:nvPr>
        </p:nvSpPr>
        <p:spPr>
          <a:xfrm>
            <a:off x="617225" y="100"/>
            <a:ext cx="7909500" cy="5143500"/>
          </a:xfrm>
          <a:prstGeom prst="rect">
            <a:avLst/>
          </a:prstGeom>
        </p:spPr>
        <p:txBody>
          <a:bodyPr anchorCtr="0" anchor="ctr" bIns="91425" lIns="91425" rIns="91425" tIns="91425">
            <a:noAutofit/>
          </a:bodyPr>
          <a:lstStyle/>
          <a:p>
            <a:pPr lvl="0" rtl="0" algn="ctr">
              <a:spcBef>
                <a:spcPts val="0"/>
              </a:spcBef>
              <a:buNone/>
            </a:pPr>
            <a:r>
              <a:rPr b="1" lang="en" sz="1800"/>
              <a:t>Une vidéo vaut souvent mieux qu’une longue explication.</a:t>
            </a:r>
          </a:p>
        </p:txBody>
      </p:sp>
      <p:sp>
        <p:nvSpPr>
          <p:cNvPr id="328" name="Shape 328"/>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grpSp>
        <p:nvGrpSpPr>
          <p:cNvPr id="333" name="Shape 333"/>
          <p:cNvGrpSpPr/>
          <p:nvPr/>
        </p:nvGrpSpPr>
        <p:grpSpPr>
          <a:xfrm>
            <a:off x="7399333" y="36599"/>
            <a:ext cx="1590882" cy="1590857"/>
            <a:chOff x="6799054" y="3584914"/>
            <a:chExt cx="407950" cy="407975"/>
          </a:xfrm>
        </p:grpSpPr>
        <p:sp>
          <p:nvSpPr>
            <p:cNvPr id="334" name="Shape 334"/>
            <p:cNvSpPr/>
            <p:nvPr/>
          </p:nvSpPr>
          <p:spPr>
            <a:xfrm>
              <a:off x="6950054" y="3735914"/>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6799054" y="3584914"/>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336" name="Shape 336"/>
          <p:cNvGrpSpPr/>
          <p:nvPr/>
        </p:nvGrpSpPr>
        <p:grpSpPr>
          <a:xfrm rot="1508271">
            <a:off x="350578" y="2044776"/>
            <a:ext cx="654062" cy="654025"/>
            <a:chOff x="576250" y="4319400"/>
            <a:chExt cx="442075" cy="442050"/>
          </a:xfrm>
        </p:grpSpPr>
        <p:sp>
          <p:nvSpPr>
            <p:cNvPr id="337" name="Shape 337"/>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8" name="Shape 338"/>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9" name="Shape 339"/>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0" name="Shape 340"/>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41" name="Shape 341"/>
          <p:cNvSpPr/>
          <p:nvPr/>
        </p:nvSpPr>
        <p:spPr>
          <a:xfrm>
            <a:off x="6410280" y="713293"/>
            <a:ext cx="248675" cy="237444"/>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2" name="Shape 342"/>
          <p:cNvSpPr/>
          <p:nvPr/>
        </p:nvSpPr>
        <p:spPr>
          <a:xfrm rot="2697569">
            <a:off x="8048925" y="1928865"/>
            <a:ext cx="377468" cy="360420"/>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3" name="Shape 343"/>
          <p:cNvSpPr/>
          <p:nvPr/>
        </p:nvSpPr>
        <p:spPr>
          <a:xfrm>
            <a:off x="8347544" y="1723093"/>
            <a:ext cx="151198"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4" name="Shape 344"/>
          <p:cNvSpPr/>
          <p:nvPr/>
        </p:nvSpPr>
        <p:spPr>
          <a:xfrm rot="1280187">
            <a:off x="6238007" y="1429474"/>
            <a:ext cx="151178" cy="144397"/>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5" name="Shape 345"/>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46" name="Shape 346"/>
          <p:cNvSpPr/>
          <p:nvPr/>
        </p:nvSpPr>
        <p:spPr>
          <a:xfrm>
            <a:off x="2600750" y="2369783"/>
            <a:ext cx="5956025" cy="1074500"/>
          </a:xfrm>
          <a:custGeom>
            <a:pathLst>
              <a:path extrusionOk="0" h="42980" w="238241">
                <a:moveTo>
                  <a:pt x="0" y="14049"/>
                </a:moveTo>
                <a:cubicBezTo>
                  <a:pt x="5476" y="8572"/>
                  <a:pt x="13935" y="7254"/>
                  <a:pt x="21126" y="4377"/>
                </a:cubicBezTo>
                <a:cubicBezTo>
                  <a:pt x="34914" y="-1140"/>
                  <a:pt x="51579" y="-1336"/>
                  <a:pt x="65669" y="3359"/>
                </a:cubicBezTo>
                <a:cubicBezTo>
                  <a:pt x="71835" y="5413"/>
                  <a:pt x="79873" y="8507"/>
                  <a:pt x="81450" y="14813"/>
                </a:cubicBezTo>
                <a:cubicBezTo>
                  <a:pt x="82972" y="20904"/>
                  <a:pt x="84782" y="28175"/>
                  <a:pt x="81704" y="33648"/>
                </a:cubicBezTo>
                <a:cubicBezTo>
                  <a:pt x="77323" y="41434"/>
                  <a:pt x="64778" y="44710"/>
                  <a:pt x="56251" y="42047"/>
                </a:cubicBezTo>
                <a:cubicBezTo>
                  <a:pt x="49198" y="39843"/>
                  <a:pt x="46785" y="28699"/>
                  <a:pt x="48107" y="21430"/>
                </a:cubicBezTo>
                <a:cubicBezTo>
                  <a:pt x="48969" y="16684"/>
                  <a:pt x="53053" y="12573"/>
                  <a:pt x="57270" y="10231"/>
                </a:cubicBezTo>
                <a:cubicBezTo>
                  <a:pt x="87006" y="-6292"/>
                  <a:pt x="121672" y="33364"/>
                  <a:pt x="155264" y="38739"/>
                </a:cubicBezTo>
                <a:cubicBezTo>
                  <a:pt x="174114" y="41754"/>
                  <a:pt x="194149" y="44396"/>
                  <a:pt x="212533" y="39248"/>
                </a:cubicBezTo>
                <a:cubicBezTo>
                  <a:pt x="225473" y="35624"/>
                  <a:pt x="238241" y="21632"/>
                  <a:pt x="238241" y="8195"/>
                </a:cubicBezTo>
              </a:path>
            </a:pathLst>
          </a:custGeom>
          <a:noFill/>
          <a:ln cap="flat" cmpd="sng" w="9525">
            <a:solidFill>
              <a:srgbClr val="FFFFFF"/>
            </a:solidFill>
            <a:prstDash val="dash"/>
            <a:round/>
            <a:headEnd len="lg" w="lg" type="none"/>
            <a:tailEnd len="lg" w="lg" type="none"/>
          </a:ln>
        </p:spPr>
      </p:sp>
      <p:sp>
        <p:nvSpPr>
          <p:cNvPr id="347" name="Shape 347" title="NF28">
            <a:hlinkClick r:id="rId3"/>
          </p:cNvPr>
          <p:cNvSpPr/>
          <p:nvPr/>
        </p:nvSpPr>
        <p:spPr>
          <a:xfrm>
            <a:off x="1296825" y="282831"/>
            <a:ext cx="5956024" cy="4467018"/>
          </a:xfrm>
          <a:prstGeom prst="rect">
            <a:avLst/>
          </a:prstGeom>
          <a:blipFill>
            <a:blip r:embed="rId4">
              <a:alphaModFix/>
            </a:blip>
            <a:stretch>
              <a:fillRect/>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Shape 352"/>
          <p:cNvSpPr txBox="1"/>
          <p:nvPr>
            <p:ph type="ctrTitle"/>
          </p:nvPr>
        </p:nvSpPr>
        <p:spPr>
          <a:xfrm>
            <a:off x="277100" y="284200"/>
            <a:ext cx="2024100" cy="3678000"/>
          </a:xfrm>
          <a:prstGeom prst="rect">
            <a:avLst/>
          </a:prstGeom>
        </p:spPr>
        <p:txBody>
          <a:bodyPr anchorCtr="0" anchor="b" bIns="91425" lIns="91425" rIns="91425" tIns="91425">
            <a:noAutofit/>
          </a:bodyPr>
          <a:lstStyle/>
          <a:p>
            <a:pPr lvl="0" rtl="0">
              <a:spcBef>
                <a:spcPts val="0"/>
              </a:spcBef>
              <a:buNone/>
            </a:pPr>
            <a:r>
              <a:rPr b="1" lang="en" sz="4800"/>
              <a:t>3</a:t>
            </a:r>
            <a:r>
              <a:rPr b="1" lang="en" sz="4800"/>
              <a:t>.</a:t>
            </a:r>
          </a:p>
          <a:p>
            <a:pPr lvl="0" rtl="0">
              <a:spcBef>
                <a:spcPts val="0"/>
              </a:spcBef>
              <a:buNone/>
            </a:pPr>
            <a:r>
              <a:rPr lang="en"/>
              <a:t>Propriétés des tâches</a:t>
            </a:r>
          </a:p>
        </p:txBody>
      </p:sp>
      <p:sp>
        <p:nvSpPr>
          <p:cNvPr id="353" name="Shape 353"/>
          <p:cNvSpPr txBox="1"/>
          <p:nvPr>
            <p:ph idx="1" type="subTitle"/>
          </p:nvPr>
        </p:nvSpPr>
        <p:spPr>
          <a:xfrm>
            <a:off x="277100" y="3983050"/>
            <a:ext cx="2024100" cy="784800"/>
          </a:xfrm>
          <a:prstGeom prst="rect">
            <a:avLst/>
          </a:prstGeom>
        </p:spPr>
        <p:txBody>
          <a:bodyPr anchorCtr="0" anchor="t" bIns="91425" lIns="91425" rIns="91425" tIns="91425">
            <a:noAutofit/>
          </a:bodyPr>
          <a:lstStyle/>
          <a:p>
            <a:pPr lvl="0" rtl="0">
              <a:spcBef>
                <a:spcPts val="0"/>
              </a:spcBef>
              <a:buNone/>
            </a:pPr>
            <a:r>
              <a:rPr lang="en"/>
              <a:t>Edition et visualisation</a:t>
            </a:r>
          </a:p>
        </p:txBody>
      </p:sp>
      <p:sp>
        <p:nvSpPr>
          <p:cNvPr id="354" name="Shape 354"/>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234450" y="575500"/>
            <a:ext cx="2046300" cy="3981000"/>
          </a:xfrm>
          <a:prstGeom prst="rect">
            <a:avLst/>
          </a:prstGeom>
        </p:spPr>
        <p:txBody>
          <a:bodyPr anchorCtr="0" anchor="t" bIns="91425" lIns="91425" rIns="91425" tIns="91425">
            <a:noAutofit/>
          </a:bodyPr>
          <a:lstStyle/>
          <a:p>
            <a:pPr lvl="0" rtl="0">
              <a:spcBef>
                <a:spcPts val="0"/>
              </a:spcBef>
              <a:buNone/>
            </a:pPr>
            <a:r>
              <a:rPr lang="en" sz="2300"/>
              <a:t>Composantes d’une tâche</a:t>
            </a:r>
          </a:p>
        </p:txBody>
      </p:sp>
      <p:sp>
        <p:nvSpPr>
          <p:cNvPr id="360" name="Shape 36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pSp>
        <p:nvGrpSpPr>
          <p:cNvPr id="361" name="Shape 361"/>
          <p:cNvGrpSpPr/>
          <p:nvPr/>
        </p:nvGrpSpPr>
        <p:grpSpPr>
          <a:xfrm>
            <a:off x="3618600" y="443475"/>
            <a:ext cx="4271950" cy="4256550"/>
            <a:chOff x="3618600" y="537300"/>
            <a:chExt cx="4271950" cy="4256550"/>
          </a:xfrm>
        </p:grpSpPr>
        <p:sp>
          <p:nvSpPr>
            <p:cNvPr id="362" name="Shape 362"/>
            <p:cNvSpPr/>
            <p:nvPr/>
          </p:nvSpPr>
          <p:spPr>
            <a:xfrm>
              <a:off x="3680275" y="537300"/>
              <a:ext cx="1906800" cy="1906800"/>
            </a:xfrm>
            <a:prstGeom prst="ellipse">
              <a:avLst/>
            </a:prstGeom>
            <a:solidFill>
              <a:srgbClr val="FF99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rPr lang="en" sz="1000">
                  <a:solidFill>
                    <a:srgbClr val="FFFFFF"/>
                  </a:solidFill>
                  <a:latin typeface="Nunito Sans"/>
                  <a:ea typeface="Nunito Sans"/>
                  <a:cs typeface="Nunito Sans"/>
                  <a:sym typeface="Nunito Sans"/>
                </a:rPr>
                <a:t>Nom</a:t>
              </a:r>
            </a:p>
            <a:p>
              <a:pPr lvl="0" rtl="0" algn="ctr">
                <a:spcBef>
                  <a:spcPts val="0"/>
                </a:spcBef>
                <a:buNone/>
              </a:pPr>
              <a:r>
                <a:rPr lang="en" sz="1000">
                  <a:solidFill>
                    <a:srgbClr val="FFFFFF"/>
                  </a:solidFill>
                  <a:latin typeface="Nunito Sans"/>
                  <a:ea typeface="Nunito Sans"/>
                  <a:cs typeface="Nunito Sans"/>
                  <a:sym typeface="Nunito Sans"/>
                </a:rPr>
                <a:t>Identifiant</a:t>
              </a:r>
            </a:p>
          </p:txBody>
        </p:sp>
        <p:sp>
          <p:nvSpPr>
            <p:cNvPr id="363" name="Shape 363"/>
            <p:cNvSpPr/>
            <p:nvPr/>
          </p:nvSpPr>
          <p:spPr>
            <a:xfrm>
              <a:off x="5983750" y="537300"/>
              <a:ext cx="1906800" cy="1906800"/>
            </a:xfrm>
            <a:prstGeom prst="ellipse">
              <a:avLst/>
            </a:prstGeom>
            <a:solidFill>
              <a:srgbClr val="F67031"/>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Clr>
                  <a:schemeClr val="dk1"/>
                </a:buClr>
                <a:buSzPct val="110000"/>
                <a:buFont typeface="Arial"/>
                <a:buNone/>
              </a:pPr>
              <a:r>
                <a:rPr lang="en" sz="1000">
                  <a:solidFill>
                    <a:srgbClr val="FFFFFF"/>
                  </a:solidFill>
                  <a:latin typeface="Nunito Sans"/>
                  <a:ea typeface="Nunito Sans"/>
                  <a:cs typeface="Nunito Sans"/>
                  <a:sym typeface="Nunito Sans"/>
                </a:rPr>
                <a:t>Nature de la tâche :</a:t>
              </a:r>
            </a:p>
            <a:p>
              <a:pPr indent="-292100" lvl="0" marL="457200" rtl="0" algn="ctr">
                <a:spcBef>
                  <a:spcPts val="0"/>
                </a:spcBef>
                <a:buClr>
                  <a:srgbClr val="FFFFFF"/>
                </a:buClr>
                <a:buSzPct val="100000"/>
                <a:buFont typeface="Nunito Sans"/>
                <a:buChar char="-"/>
              </a:pPr>
              <a:r>
                <a:rPr lang="en" sz="1000">
                  <a:solidFill>
                    <a:srgbClr val="FFFFFF"/>
                  </a:solidFill>
                  <a:latin typeface="Nunito Sans"/>
                  <a:ea typeface="Nunito Sans"/>
                  <a:cs typeface="Nunito Sans"/>
                  <a:sym typeface="Nunito Sans"/>
                </a:rPr>
                <a:t>Interruptible</a:t>
              </a:r>
            </a:p>
            <a:p>
              <a:pPr indent="-292100" lvl="0" marL="457200" rtl="0" algn="l">
                <a:spcBef>
                  <a:spcPts val="0"/>
                </a:spcBef>
                <a:buClr>
                  <a:srgbClr val="FFFFFF"/>
                </a:buClr>
                <a:buSzPct val="100000"/>
                <a:buFont typeface="Nunito Sans"/>
                <a:buChar char="-"/>
              </a:pPr>
              <a:r>
                <a:rPr lang="en" sz="1000">
                  <a:solidFill>
                    <a:srgbClr val="FFFFFF"/>
                  </a:solidFill>
                  <a:latin typeface="Nunito Sans"/>
                  <a:ea typeface="Nunito Sans"/>
                  <a:cs typeface="Nunito Sans"/>
                  <a:sym typeface="Nunito Sans"/>
                </a:rPr>
                <a:t>Optionnelle</a:t>
              </a:r>
            </a:p>
            <a:p>
              <a:pPr indent="-292100" lvl="0" marL="457200" rtl="0" algn="l">
                <a:spcBef>
                  <a:spcPts val="0"/>
                </a:spcBef>
                <a:buClr>
                  <a:srgbClr val="FFFFFF"/>
                </a:buClr>
                <a:buSzPct val="100000"/>
                <a:buFont typeface="Nunito Sans"/>
                <a:buChar char="-"/>
              </a:pPr>
              <a:r>
                <a:rPr lang="en" sz="1000">
                  <a:solidFill>
                    <a:srgbClr val="FFFFFF"/>
                  </a:solidFill>
                  <a:latin typeface="Nunito Sans"/>
                  <a:ea typeface="Nunito Sans"/>
                  <a:cs typeface="Nunito Sans"/>
                  <a:sym typeface="Nunito Sans"/>
                </a:rPr>
                <a:t>Itérative</a:t>
              </a:r>
            </a:p>
          </p:txBody>
        </p:sp>
        <p:sp>
          <p:nvSpPr>
            <p:cNvPr id="364" name="Shape 364"/>
            <p:cNvSpPr/>
            <p:nvPr/>
          </p:nvSpPr>
          <p:spPr>
            <a:xfrm>
              <a:off x="3618600" y="2887050"/>
              <a:ext cx="1906800" cy="1906800"/>
            </a:xfrm>
            <a:prstGeom prst="ellipse">
              <a:avLst/>
            </a:prstGeom>
            <a:solidFill>
              <a:srgbClr val="CC412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rPr lang="en" sz="1000">
                  <a:solidFill>
                    <a:srgbClr val="FFFFFF"/>
                  </a:solidFill>
                  <a:latin typeface="Nunito Sans"/>
                  <a:ea typeface="Nunito Sans"/>
                  <a:cs typeface="Nunito Sans"/>
                  <a:sym typeface="Nunito Sans"/>
                </a:rPr>
                <a:t>Lien hiérarchique avec la tâche mère</a:t>
              </a:r>
            </a:p>
          </p:txBody>
        </p:sp>
        <p:sp>
          <p:nvSpPr>
            <p:cNvPr id="365" name="Shape 365"/>
            <p:cNvSpPr/>
            <p:nvPr/>
          </p:nvSpPr>
          <p:spPr>
            <a:xfrm>
              <a:off x="5983750" y="2887050"/>
              <a:ext cx="1906800" cy="1906800"/>
            </a:xfrm>
            <a:prstGeom prst="ellipse">
              <a:avLst/>
            </a:prstGeom>
            <a:solidFill>
              <a:srgbClr val="ED0036"/>
            </a:solidFill>
            <a:ln>
              <a:noFill/>
            </a:ln>
          </p:spPr>
          <p:txBody>
            <a:bodyPr anchorCtr="0" anchor="ctr" bIns="91425" lIns="91425" rIns="91425" tIns="91425">
              <a:noAutofit/>
            </a:bodyPr>
            <a:lstStyle/>
            <a:p>
              <a:pPr lvl="0" rtl="0" algn="ctr">
                <a:spcBef>
                  <a:spcPts val="0"/>
                </a:spcBef>
                <a:buNone/>
              </a:pPr>
              <a:r>
                <a:rPr b="1" lang="en" sz="1000">
                  <a:solidFill>
                    <a:srgbClr val="FFFFFF"/>
                  </a:solidFill>
                  <a:latin typeface="Nunito Sans"/>
                  <a:ea typeface="Nunito Sans"/>
                  <a:cs typeface="Nunito Sans"/>
                  <a:sym typeface="Nunito Sans"/>
                </a:rPr>
                <a:t>AND | OR | XOR</a:t>
              </a: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rPr lang="en" sz="1000">
                  <a:solidFill>
                    <a:srgbClr val="FFFFFF"/>
                  </a:solidFill>
                  <a:latin typeface="Nunito Sans"/>
                  <a:ea typeface="Nunito Sans"/>
                  <a:cs typeface="Nunito Sans"/>
                  <a:sym typeface="Nunito Sans"/>
                </a:rPr>
                <a:t>Constructeur logique</a:t>
              </a:r>
            </a:p>
          </p:txBody>
        </p:sp>
      </p:grpSp>
      <p:sp>
        <p:nvSpPr>
          <p:cNvPr id="366" name="Shape 366"/>
          <p:cNvSpPr/>
          <p:nvPr/>
        </p:nvSpPr>
        <p:spPr>
          <a:xfrm>
            <a:off x="4701175" y="1518350"/>
            <a:ext cx="2106600" cy="2106600"/>
          </a:xfrm>
          <a:prstGeom prst="ellipse">
            <a:avLst/>
          </a:prstGeom>
          <a:solidFill>
            <a:srgbClr val="FFFFFF"/>
          </a:solidFill>
          <a:ln>
            <a:noFill/>
          </a:ln>
        </p:spPr>
        <p:txBody>
          <a:bodyPr anchorCtr="0" anchor="ctr" bIns="91425" lIns="91425" rIns="91425" tIns="91425">
            <a:noAutofit/>
          </a:bodyPr>
          <a:lstStyle/>
          <a:p>
            <a:pPr lvl="0" rtl="0" algn="ctr">
              <a:spcBef>
                <a:spcPts val="0"/>
              </a:spcBef>
              <a:buNone/>
            </a:pPr>
            <a:r>
              <a:rPr lang="en">
                <a:solidFill>
                  <a:srgbClr val="666666"/>
                </a:solidFill>
                <a:latin typeface="Nunito Sans"/>
                <a:ea typeface="Nunito Sans"/>
                <a:cs typeface="Nunito Sans"/>
                <a:sym typeface="Nunito Sans"/>
              </a:rPr>
              <a:t>TÂCHE</a:t>
            </a:r>
          </a:p>
        </p:txBody>
      </p:sp>
      <p:sp>
        <p:nvSpPr>
          <p:cNvPr id="367" name="Shape 367"/>
          <p:cNvSpPr/>
          <p:nvPr/>
        </p:nvSpPr>
        <p:spPr>
          <a:xfrm>
            <a:off x="4840050" y="1651475"/>
            <a:ext cx="1829100" cy="1829100"/>
          </a:xfrm>
          <a:prstGeom prst="donut">
            <a:avLst>
              <a:gd fmla="val 11468" name="adj"/>
            </a:avLst>
          </a:prstGeom>
          <a:solidFill>
            <a:srgbClr val="EFEFEF"/>
          </a:solidFill>
          <a:ln>
            <a:noFill/>
          </a:ln>
        </p:spPr>
        <p:txBody>
          <a:bodyPr anchorCtr="0" anchor="ctr" bIns="91425" lIns="91425" rIns="91425" tIns="91425">
            <a:noAutofit/>
          </a:bodyPr>
          <a:lstStyle/>
          <a:p>
            <a:pPr lvl="0">
              <a:spcBef>
                <a:spcPts val="0"/>
              </a:spcBef>
              <a:buNone/>
            </a:pPr>
            <a:r>
              <a:t/>
            </a:r>
            <a:endParaRPr/>
          </a:p>
        </p:txBody>
      </p:sp>
      <p:grpSp>
        <p:nvGrpSpPr>
          <p:cNvPr id="368" name="Shape 368"/>
          <p:cNvGrpSpPr/>
          <p:nvPr/>
        </p:nvGrpSpPr>
        <p:grpSpPr>
          <a:xfrm>
            <a:off x="6775077" y="840603"/>
            <a:ext cx="332669" cy="332669"/>
            <a:chOff x="6649150" y="309350"/>
            <a:chExt cx="395800" cy="395800"/>
          </a:xfrm>
        </p:grpSpPr>
        <p:sp>
          <p:nvSpPr>
            <p:cNvPr id="369" name="Shape 369"/>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6847025" y="333700"/>
              <a:ext cx="25" cy="29250"/>
            </a:xfrm>
            <a:custGeom>
              <a:pathLst>
                <a:path extrusionOk="0" fill="none" h="1170" w="1">
                  <a:moveTo>
                    <a:pt x="1" y="1170"/>
                  </a:move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3" name="Shape 373"/>
            <p:cNvSpPr/>
            <p:nvPr/>
          </p:nvSpPr>
          <p:spPr>
            <a:xfrm>
              <a:off x="6760575" y="356850"/>
              <a:ext cx="25" cy="25"/>
            </a:xfrm>
            <a:custGeom>
              <a:pathLst>
                <a:path extrusionOk="0" fill="none" h="1" w="1">
                  <a:moveTo>
                    <a:pt x="1"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4" name="Shape 374"/>
            <p:cNvSpPr/>
            <p:nvPr/>
          </p:nvSpPr>
          <p:spPr>
            <a:xfrm>
              <a:off x="6760575" y="356850"/>
              <a:ext cx="14025" cy="24975"/>
            </a:xfrm>
            <a:custGeom>
              <a:pathLst>
                <a:path extrusionOk="0" fill="none" h="999" w="561">
                  <a:moveTo>
                    <a:pt x="1" y="0"/>
                  </a:moveTo>
                  <a:lnTo>
                    <a:pt x="561" y="999"/>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5" name="Shape 375"/>
            <p:cNvSpPr/>
            <p:nvPr/>
          </p:nvSpPr>
          <p:spPr>
            <a:xfrm>
              <a:off x="6696650" y="420775"/>
              <a:ext cx="25" cy="25"/>
            </a:xfrm>
            <a:custGeom>
              <a:pathLst>
                <a:path extrusionOk="0" fill="none" h="1" w="1">
                  <a:moveTo>
                    <a:pt x="0"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6" name="Shape 376"/>
            <p:cNvSpPr/>
            <p:nvPr/>
          </p:nvSpPr>
          <p:spPr>
            <a:xfrm>
              <a:off x="6696650" y="420775"/>
              <a:ext cx="24975" cy="14025"/>
            </a:xfrm>
            <a:custGeom>
              <a:pathLst>
                <a:path extrusionOk="0" fill="none" h="561" w="999">
                  <a:moveTo>
                    <a:pt x="0" y="0"/>
                  </a:moveTo>
                  <a:lnTo>
                    <a:pt x="999" y="56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7" name="Shape 377"/>
            <p:cNvSpPr/>
            <p:nvPr/>
          </p:nvSpPr>
          <p:spPr>
            <a:xfrm>
              <a:off x="6673500" y="507225"/>
              <a:ext cx="29250" cy="25"/>
            </a:xfrm>
            <a:custGeom>
              <a:pathLst>
                <a:path extrusionOk="0" fill="none" h="1" w="1170">
                  <a:moveTo>
                    <a:pt x="1" y="1"/>
                  </a:moveTo>
                  <a:lnTo>
                    <a:pt x="117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6696650" y="593700"/>
              <a:ext cx="25" cy="25"/>
            </a:xfrm>
            <a:custGeom>
              <a:pathLst>
                <a:path extrusionOk="0" fill="none" h="1" w="1">
                  <a:moveTo>
                    <a:pt x="0"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6696650" y="579700"/>
              <a:ext cx="24975" cy="14025"/>
            </a:xfrm>
            <a:custGeom>
              <a:pathLst>
                <a:path extrusionOk="0" fill="none" h="561" w="999">
                  <a:moveTo>
                    <a:pt x="0" y="560"/>
                  </a:moveTo>
                  <a:lnTo>
                    <a:pt x="999"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6760575" y="632675"/>
              <a:ext cx="14025" cy="24975"/>
            </a:xfrm>
            <a:custGeom>
              <a:pathLst>
                <a:path extrusionOk="0" fill="none" h="999" w="561">
                  <a:moveTo>
                    <a:pt x="1" y="999"/>
                  </a:moveTo>
                  <a:lnTo>
                    <a:pt x="56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a:off x="6760575" y="657625"/>
              <a:ext cx="25" cy="25"/>
            </a:xfrm>
            <a:custGeom>
              <a:pathLst>
                <a:path extrusionOk="0" fill="none" h="1" w="1">
                  <a:moveTo>
                    <a:pt x="1" y="1"/>
                  </a:move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2" name="Shape 382"/>
            <p:cNvSpPr/>
            <p:nvPr/>
          </p:nvSpPr>
          <p:spPr>
            <a:xfrm>
              <a:off x="6847025" y="651550"/>
              <a:ext cx="25" cy="29250"/>
            </a:xfrm>
            <a:custGeom>
              <a:pathLst>
                <a:path extrusionOk="0" fill="none" h="1170" w="1">
                  <a:moveTo>
                    <a:pt x="1" y="0"/>
                  </a:moveTo>
                  <a:lnTo>
                    <a:pt x="1" y="1169"/>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3" name="Shape 383"/>
            <p:cNvSpPr/>
            <p:nvPr/>
          </p:nvSpPr>
          <p:spPr>
            <a:xfrm>
              <a:off x="6919500" y="632675"/>
              <a:ext cx="14025" cy="24975"/>
            </a:xfrm>
            <a:custGeom>
              <a:pathLst>
                <a:path extrusionOk="0" fill="none" h="999" w="561">
                  <a:moveTo>
                    <a:pt x="560" y="999"/>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4" name="Shape 384"/>
            <p:cNvSpPr/>
            <p:nvPr/>
          </p:nvSpPr>
          <p:spPr>
            <a:xfrm>
              <a:off x="6933500" y="657625"/>
              <a:ext cx="25" cy="25"/>
            </a:xfrm>
            <a:custGeom>
              <a:pathLst>
                <a:path extrusionOk="0" fill="none" h="1" w="1">
                  <a:moveTo>
                    <a:pt x="0"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5" name="Shape 385"/>
            <p:cNvSpPr/>
            <p:nvPr/>
          </p:nvSpPr>
          <p:spPr>
            <a:xfrm>
              <a:off x="6972475" y="579700"/>
              <a:ext cx="24975" cy="14025"/>
            </a:xfrm>
            <a:custGeom>
              <a:pathLst>
                <a:path extrusionOk="0" fill="none" h="561" w="999">
                  <a:moveTo>
                    <a:pt x="999" y="56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6" name="Shape 386"/>
            <p:cNvSpPr/>
            <p:nvPr/>
          </p:nvSpPr>
          <p:spPr>
            <a:xfrm>
              <a:off x="6997425" y="593700"/>
              <a:ext cx="25" cy="25"/>
            </a:xfrm>
            <a:custGeom>
              <a:pathLst>
                <a:path extrusionOk="0" fill="none" h="1" w="1">
                  <a:moveTo>
                    <a:pt x="1"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7" name="Shape 387"/>
            <p:cNvSpPr/>
            <p:nvPr/>
          </p:nvSpPr>
          <p:spPr>
            <a:xfrm>
              <a:off x="6991350" y="507225"/>
              <a:ext cx="29250" cy="25"/>
            </a:xfrm>
            <a:custGeom>
              <a:pathLst>
                <a:path extrusionOk="0" fill="none" h="1" w="1170">
                  <a:moveTo>
                    <a:pt x="1169"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8" name="Shape 388"/>
            <p:cNvSpPr/>
            <p:nvPr/>
          </p:nvSpPr>
          <p:spPr>
            <a:xfrm>
              <a:off x="6972475" y="420775"/>
              <a:ext cx="24975" cy="14025"/>
            </a:xfrm>
            <a:custGeom>
              <a:pathLst>
                <a:path extrusionOk="0" fill="none" h="561" w="999">
                  <a:moveTo>
                    <a:pt x="0" y="561"/>
                  </a:moveTo>
                  <a:lnTo>
                    <a:pt x="999"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9" name="Shape 389"/>
            <p:cNvSpPr/>
            <p:nvPr/>
          </p:nvSpPr>
          <p:spPr>
            <a:xfrm>
              <a:off x="6997425" y="420775"/>
              <a:ext cx="25" cy="25"/>
            </a:xfrm>
            <a:custGeom>
              <a:pathLst>
                <a:path extrusionOk="0" fill="none" h="1" w="1">
                  <a:moveTo>
                    <a:pt x="1"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p:nvPr/>
          </p:nvSpPr>
          <p:spPr>
            <a:xfrm>
              <a:off x="6919500" y="356850"/>
              <a:ext cx="14025" cy="24975"/>
            </a:xfrm>
            <a:custGeom>
              <a:pathLst>
                <a:path extrusionOk="0" fill="none" h="999" w="561">
                  <a:moveTo>
                    <a:pt x="560" y="0"/>
                  </a:moveTo>
                  <a:lnTo>
                    <a:pt x="0" y="999"/>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1" name="Shape 391"/>
            <p:cNvSpPr/>
            <p:nvPr/>
          </p:nvSpPr>
          <p:spPr>
            <a:xfrm>
              <a:off x="6933500" y="356850"/>
              <a:ext cx="25" cy="25"/>
            </a:xfrm>
            <a:custGeom>
              <a:pathLst>
                <a:path extrusionOk="0" fill="none" h="1" w="1">
                  <a:moveTo>
                    <a:pt x="0"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392" name="Shape 392"/>
          <p:cNvGrpSpPr/>
          <p:nvPr/>
        </p:nvGrpSpPr>
        <p:grpSpPr>
          <a:xfrm>
            <a:off x="4108528" y="3582150"/>
            <a:ext cx="317438" cy="213350"/>
            <a:chOff x="1244800" y="3717225"/>
            <a:chExt cx="449375" cy="302025"/>
          </a:xfrm>
        </p:grpSpPr>
        <p:sp>
          <p:nvSpPr>
            <p:cNvPr id="393" name="Shape 393"/>
            <p:cNvSpPr/>
            <p:nvPr/>
          </p:nvSpPr>
          <p:spPr>
            <a:xfrm>
              <a:off x="1244800" y="3717225"/>
              <a:ext cx="449375" cy="302025"/>
            </a:xfrm>
            <a:custGeom>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a:off x="1244800" y="3795150"/>
              <a:ext cx="449375" cy="25"/>
            </a:xfrm>
            <a:custGeom>
              <a:pathLst>
                <a:path extrusionOk="0" fill="none" h="1" w="17975">
                  <a:moveTo>
                    <a:pt x="17974"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5" name="Shape 395"/>
            <p:cNvSpPr/>
            <p:nvPr/>
          </p:nvSpPr>
          <p:spPr>
            <a:xfrm>
              <a:off x="1244800" y="3853000"/>
              <a:ext cx="449375" cy="25"/>
            </a:xfrm>
            <a:custGeom>
              <a:pathLst>
                <a:path extrusionOk="0" fill="none" h="1" w="17975">
                  <a:moveTo>
                    <a:pt x="0" y="0"/>
                  </a:moveTo>
                  <a:lnTo>
                    <a:pt x="17974"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6" name="Shape 396"/>
            <p:cNvSpPr/>
            <p:nvPr/>
          </p:nvSpPr>
          <p:spPr>
            <a:xfrm>
              <a:off x="1302625" y="3893800"/>
              <a:ext cx="161375" cy="25"/>
            </a:xfrm>
            <a:custGeom>
              <a:pathLst>
                <a:path extrusionOk="0" fill="none" h="1" w="6455">
                  <a:moveTo>
                    <a:pt x="6455"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7" name="Shape 397"/>
            <p:cNvSpPr/>
            <p:nvPr/>
          </p:nvSpPr>
          <p:spPr>
            <a:xfrm>
              <a:off x="1302625" y="3933975"/>
              <a:ext cx="110250" cy="25"/>
            </a:xfrm>
            <a:custGeom>
              <a:pathLst>
                <a:path extrusionOk="0" fill="none" h="1" w="4410">
                  <a:moveTo>
                    <a:pt x="4409" y="1"/>
                  </a:move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8" name="Shape 398"/>
            <p:cNvSpPr/>
            <p:nvPr/>
          </p:nvSpPr>
          <p:spPr>
            <a:xfrm>
              <a:off x="1572975" y="3899875"/>
              <a:ext cx="62125" cy="40225"/>
            </a:xfrm>
            <a:custGeom>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399" name="Shape 399"/>
          <p:cNvGrpSpPr/>
          <p:nvPr/>
        </p:nvGrpSpPr>
        <p:grpSpPr>
          <a:xfrm>
            <a:off x="4341404" y="3094524"/>
            <a:ext cx="461193" cy="309968"/>
            <a:chOff x="1244800" y="3717225"/>
            <a:chExt cx="449375" cy="302025"/>
          </a:xfrm>
        </p:grpSpPr>
        <p:sp>
          <p:nvSpPr>
            <p:cNvPr id="400" name="Shape 400"/>
            <p:cNvSpPr/>
            <p:nvPr/>
          </p:nvSpPr>
          <p:spPr>
            <a:xfrm>
              <a:off x="1244800" y="3717225"/>
              <a:ext cx="449375" cy="302025"/>
            </a:xfrm>
            <a:custGeom>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1" name="Shape 401"/>
            <p:cNvSpPr/>
            <p:nvPr/>
          </p:nvSpPr>
          <p:spPr>
            <a:xfrm>
              <a:off x="1244800" y="3795150"/>
              <a:ext cx="449375" cy="25"/>
            </a:xfrm>
            <a:custGeom>
              <a:pathLst>
                <a:path extrusionOk="0" fill="none" h="1" w="17975">
                  <a:moveTo>
                    <a:pt x="17974"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2" name="Shape 402"/>
            <p:cNvSpPr/>
            <p:nvPr/>
          </p:nvSpPr>
          <p:spPr>
            <a:xfrm>
              <a:off x="1244800" y="3853000"/>
              <a:ext cx="449375" cy="25"/>
            </a:xfrm>
            <a:custGeom>
              <a:pathLst>
                <a:path extrusionOk="0" fill="none" h="1" w="17975">
                  <a:moveTo>
                    <a:pt x="0" y="0"/>
                  </a:moveTo>
                  <a:lnTo>
                    <a:pt x="17974"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3" name="Shape 403"/>
            <p:cNvSpPr/>
            <p:nvPr/>
          </p:nvSpPr>
          <p:spPr>
            <a:xfrm>
              <a:off x="1302625" y="3893800"/>
              <a:ext cx="161375" cy="25"/>
            </a:xfrm>
            <a:custGeom>
              <a:pathLst>
                <a:path extrusionOk="0" fill="none" h="1" w="6455">
                  <a:moveTo>
                    <a:pt x="6455"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4" name="Shape 404"/>
            <p:cNvSpPr/>
            <p:nvPr/>
          </p:nvSpPr>
          <p:spPr>
            <a:xfrm>
              <a:off x="1302625" y="3933975"/>
              <a:ext cx="110250" cy="25"/>
            </a:xfrm>
            <a:custGeom>
              <a:pathLst>
                <a:path extrusionOk="0" fill="none" h="1" w="4410">
                  <a:moveTo>
                    <a:pt x="4409" y="1"/>
                  </a:move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5" name="Shape 405"/>
            <p:cNvSpPr/>
            <p:nvPr/>
          </p:nvSpPr>
          <p:spPr>
            <a:xfrm>
              <a:off x="1572975" y="3899875"/>
              <a:ext cx="62125" cy="40225"/>
            </a:xfrm>
            <a:custGeom>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06" name="Shape 406"/>
          <p:cNvGrpSpPr/>
          <p:nvPr/>
        </p:nvGrpSpPr>
        <p:grpSpPr>
          <a:xfrm>
            <a:off x="4701178" y="3582150"/>
            <a:ext cx="317438" cy="213350"/>
            <a:chOff x="1244800" y="3717225"/>
            <a:chExt cx="449375" cy="302025"/>
          </a:xfrm>
        </p:grpSpPr>
        <p:sp>
          <p:nvSpPr>
            <p:cNvPr id="407" name="Shape 407"/>
            <p:cNvSpPr/>
            <p:nvPr/>
          </p:nvSpPr>
          <p:spPr>
            <a:xfrm>
              <a:off x="1244800" y="3717225"/>
              <a:ext cx="449375" cy="302025"/>
            </a:xfrm>
            <a:custGeom>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8" name="Shape 408"/>
            <p:cNvSpPr/>
            <p:nvPr/>
          </p:nvSpPr>
          <p:spPr>
            <a:xfrm>
              <a:off x="1244800" y="3795150"/>
              <a:ext cx="449375" cy="25"/>
            </a:xfrm>
            <a:custGeom>
              <a:pathLst>
                <a:path extrusionOk="0" fill="none" h="1" w="17975">
                  <a:moveTo>
                    <a:pt x="17974"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9" name="Shape 409"/>
            <p:cNvSpPr/>
            <p:nvPr/>
          </p:nvSpPr>
          <p:spPr>
            <a:xfrm>
              <a:off x="1244800" y="3853000"/>
              <a:ext cx="449375" cy="25"/>
            </a:xfrm>
            <a:custGeom>
              <a:pathLst>
                <a:path extrusionOk="0" fill="none" h="1" w="17975">
                  <a:moveTo>
                    <a:pt x="0" y="0"/>
                  </a:moveTo>
                  <a:lnTo>
                    <a:pt x="17974"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0" name="Shape 410"/>
            <p:cNvSpPr/>
            <p:nvPr/>
          </p:nvSpPr>
          <p:spPr>
            <a:xfrm>
              <a:off x="1302625" y="3893800"/>
              <a:ext cx="161375" cy="25"/>
            </a:xfrm>
            <a:custGeom>
              <a:pathLst>
                <a:path extrusionOk="0" fill="none" h="1" w="6455">
                  <a:moveTo>
                    <a:pt x="6455"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1" name="Shape 411"/>
            <p:cNvSpPr/>
            <p:nvPr/>
          </p:nvSpPr>
          <p:spPr>
            <a:xfrm>
              <a:off x="1302625" y="3933975"/>
              <a:ext cx="110250" cy="25"/>
            </a:xfrm>
            <a:custGeom>
              <a:pathLst>
                <a:path extrusionOk="0" fill="none" h="1" w="4410">
                  <a:moveTo>
                    <a:pt x="4409" y="1"/>
                  </a:move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2" name="Shape 412"/>
            <p:cNvSpPr/>
            <p:nvPr/>
          </p:nvSpPr>
          <p:spPr>
            <a:xfrm>
              <a:off x="1572975" y="3899875"/>
              <a:ext cx="62125" cy="40225"/>
            </a:xfrm>
            <a:custGeom>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cxnSp>
        <p:nvCxnSpPr>
          <p:cNvPr id="413" name="Shape 413"/>
          <p:cNvCxnSpPr/>
          <p:nvPr/>
        </p:nvCxnSpPr>
        <p:spPr>
          <a:xfrm>
            <a:off x="4628400" y="3410925"/>
            <a:ext cx="238500" cy="169200"/>
          </a:xfrm>
          <a:prstGeom prst="straightConnector1">
            <a:avLst/>
          </a:prstGeom>
          <a:noFill/>
          <a:ln cap="flat" cmpd="sng" w="9525">
            <a:solidFill>
              <a:schemeClr val="lt1"/>
            </a:solidFill>
            <a:prstDash val="solid"/>
            <a:round/>
            <a:headEnd len="lg" w="lg" type="none"/>
            <a:tailEnd len="lg" w="lg" type="none"/>
          </a:ln>
        </p:spPr>
      </p:cxnSp>
      <p:cxnSp>
        <p:nvCxnSpPr>
          <p:cNvPr id="414" name="Shape 414"/>
          <p:cNvCxnSpPr/>
          <p:nvPr/>
        </p:nvCxnSpPr>
        <p:spPr>
          <a:xfrm flipH="1">
            <a:off x="4266975" y="3410925"/>
            <a:ext cx="253800" cy="169200"/>
          </a:xfrm>
          <a:prstGeom prst="straightConnector1">
            <a:avLst/>
          </a:prstGeom>
          <a:noFill/>
          <a:ln cap="flat" cmpd="sng" w="9525">
            <a:solidFill>
              <a:schemeClr val="lt1"/>
            </a:solidFill>
            <a:prstDash val="solid"/>
            <a:round/>
            <a:headEnd len="lg" w="lg" type="none"/>
            <a:tailEnd len="lg" w="lg" type="none"/>
          </a:ln>
        </p:spPr>
      </p:cxnSp>
      <p:sp>
        <p:nvSpPr>
          <p:cNvPr id="415" name="Shape 415"/>
          <p:cNvSpPr/>
          <p:nvPr/>
        </p:nvSpPr>
        <p:spPr>
          <a:xfrm>
            <a:off x="4396461" y="952273"/>
            <a:ext cx="351076" cy="349038"/>
          </a:xfrm>
          <a:custGeom>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234450" y="575500"/>
            <a:ext cx="2046300" cy="3981000"/>
          </a:xfrm>
          <a:prstGeom prst="rect">
            <a:avLst/>
          </a:prstGeom>
        </p:spPr>
        <p:txBody>
          <a:bodyPr anchorCtr="0" anchor="t" bIns="91425" lIns="91425" rIns="91425" tIns="91425">
            <a:noAutofit/>
          </a:bodyPr>
          <a:lstStyle/>
          <a:p>
            <a:pPr lvl="0" rtl="0">
              <a:spcBef>
                <a:spcPts val="0"/>
              </a:spcBef>
              <a:buNone/>
            </a:pPr>
            <a:r>
              <a:rPr lang="en"/>
              <a:t>C</a:t>
            </a:r>
            <a:r>
              <a:rPr lang="en"/>
              <a:t>onditions pour la réalisation d’une tâche</a:t>
            </a:r>
          </a:p>
        </p:txBody>
      </p:sp>
      <p:sp>
        <p:nvSpPr>
          <p:cNvPr id="421" name="Shape 421"/>
          <p:cNvSpPr/>
          <p:nvPr/>
        </p:nvSpPr>
        <p:spPr>
          <a:xfrm>
            <a:off x="4662977" y="1743500"/>
            <a:ext cx="2424599" cy="1656600"/>
          </a:xfrm>
          <a:prstGeom prst="chevron">
            <a:avLst>
              <a:gd fmla="val 29853" name="adj"/>
            </a:avLst>
          </a:prstGeom>
          <a:solidFill>
            <a:srgbClr val="F67031"/>
          </a:solidFill>
          <a:ln>
            <a:noFill/>
          </a:ln>
        </p:spPr>
        <p:txBody>
          <a:bodyPr anchorCtr="0" anchor="ctr" bIns="91425" lIns="91425" rIns="91425" tIns="91425">
            <a:noAutofit/>
          </a:bodyPr>
          <a:lstStyle/>
          <a:p>
            <a:pPr lvl="0" rtl="0" algn="ctr">
              <a:spcBef>
                <a:spcPts val="0"/>
              </a:spcBef>
              <a:buNone/>
            </a:pPr>
            <a:r>
              <a:rPr lang="en">
                <a:solidFill>
                  <a:srgbClr val="FFFFFF"/>
                </a:solidFill>
                <a:latin typeface="Nunito Sans"/>
                <a:ea typeface="Nunito Sans"/>
                <a:cs typeface="Nunito Sans"/>
                <a:sym typeface="Nunito Sans"/>
              </a:rPr>
              <a:t>Conditions</a:t>
            </a:r>
          </a:p>
        </p:txBody>
      </p:sp>
      <p:sp>
        <p:nvSpPr>
          <p:cNvPr id="422" name="Shape 42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23" name="Shape 423"/>
          <p:cNvSpPr/>
          <p:nvPr/>
        </p:nvSpPr>
        <p:spPr>
          <a:xfrm>
            <a:off x="6516248" y="1743500"/>
            <a:ext cx="2424600" cy="1656600"/>
          </a:xfrm>
          <a:prstGeom prst="chevron">
            <a:avLst>
              <a:gd fmla="val 29853" name="adj"/>
            </a:avLst>
          </a:prstGeom>
          <a:solidFill>
            <a:srgbClr val="ED0036">
              <a:alpha val="71540"/>
            </a:srgbClr>
          </a:solidFill>
          <a:ln>
            <a:noFill/>
          </a:ln>
        </p:spPr>
        <p:txBody>
          <a:bodyPr anchorCtr="0" anchor="ctr" bIns="91425" lIns="91425" rIns="91425" tIns="91425">
            <a:noAutofit/>
          </a:bodyPr>
          <a:lstStyle/>
          <a:p>
            <a:pPr lvl="0" rtl="0" algn="ctr">
              <a:spcBef>
                <a:spcPts val="0"/>
              </a:spcBef>
              <a:buNone/>
            </a:pPr>
            <a:r>
              <a:rPr lang="en">
                <a:solidFill>
                  <a:srgbClr val="FFFFFF"/>
                </a:solidFill>
                <a:latin typeface="Nunito Sans"/>
                <a:ea typeface="Nunito Sans"/>
                <a:cs typeface="Nunito Sans"/>
                <a:sym typeface="Nunito Sans"/>
              </a:rPr>
              <a:t>Postconditions</a:t>
            </a:r>
          </a:p>
        </p:txBody>
      </p:sp>
      <p:sp>
        <p:nvSpPr>
          <p:cNvPr id="424" name="Shape 424"/>
          <p:cNvSpPr/>
          <p:nvPr/>
        </p:nvSpPr>
        <p:spPr>
          <a:xfrm>
            <a:off x="2821799" y="1737700"/>
            <a:ext cx="2424600" cy="1656600"/>
          </a:xfrm>
          <a:prstGeom prst="chevron">
            <a:avLst>
              <a:gd fmla="val 29853" name="adj"/>
            </a:avLst>
          </a:prstGeom>
          <a:solidFill>
            <a:srgbClr val="FFA400">
              <a:alpha val="71540"/>
            </a:srgbClr>
          </a:solidFill>
          <a:ln>
            <a:noFill/>
          </a:ln>
        </p:spPr>
        <p:txBody>
          <a:bodyPr anchorCtr="0" anchor="ctr" bIns="91425" lIns="91425" rIns="91425" tIns="91425">
            <a:noAutofit/>
          </a:bodyPr>
          <a:lstStyle/>
          <a:p>
            <a:pPr lvl="0" rtl="0" algn="ctr">
              <a:spcBef>
                <a:spcPts val="0"/>
              </a:spcBef>
              <a:buNone/>
            </a:pPr>
            <a:r>
              <a:rPr lang="en">
                <a:solidFill>
                  <a:srgbClr val="FFFFFF"/>
                </a:solidFill>
                <a:latin typeface="Nunito Sans"/>
                <a:ea typeface="Nunito Sans"/>
                <a:cs typeface="Nunito Sans"/>
                <a:sym typeface="Nunito Sans"/>
              </a:rPr>
              <a:t>Préconditions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 type="body"/>
          </p:nvPr>
        </p:nvSpPr>
        <p:spPr>
          <a:xfrm>
            <a:off x="1847275" y="1704600"/>
            <a:ext cx="5449500" cy="2714700"/>
          </a:xfrm>
          <a:prstGeom prst="rect">
            <a:avLst/>
          </a:prstGeom>
        </p:spPr>
        <p:txBody>
          <a:bodyPr anchorCtr="0" anchor="t" bIns="91425" lIns="91425" rIns="91425" tIns="91425">
            <a:noAutofit/>
          </a:bodyPr>
          <a:lstStyle/>
          <a:p>
            <a:pPr lvl="0" rtl="0">
              <a:spcBef>
                <a:spcPts val="0"/>
              </a:spcBef>
              <a:buNone/>
            </a:pPr>
            <a:r>
              <a:rPr lang="en">
                <a:solidFill>
                  <a:srgbClr val="F67031"/>
                </a:solidFill>
              </a:rPr>
              <a:t>Penser</a:t>
            </a:r>
            <a:r>
              <a:rPr lang="en"/>
              <a:t>, </a:t>
            </a:r>
            <a:r>
              <a:rPr lang="en">
                <a:solidFill>
                  <a:srgbClr val="F67031"/>
                </a:solidFill>
              </a:rPr>
              <a:t>concevoir</a:t>
            </a:r>
            <a:r>
              <a:rPr lang="en"/>
              <a:t> et </a:t>
            </a:r>
            <a:r>
              <a:rPr lang="en">
                <a:solidFill>
                  <a:srgbClr val="F67031"/>
                </a:solidFill>
              </a:rPr>
              <a:t>développer</a:t>
            </a:r>
            <a:r>
              <a:rPr lang="en"/>
              <a:t> une interface graphique qui permettra de </a:t>
            </a:r>
            <a:r>
              <a:rPr lang="en">
                <a:solidFill>
                  <a:srgbClr val="F67031"/>
                </a:solidFill>
              </a:rPr>
              <a:t>visualiser</a:t>
            </a:r>
            <a:r>
              <a:rPr lang="en"/>
              <a:t> et </a:t>
            </a:r>
            <a:r>
              <a:rPr lang="en">
                <a:solidFill>
                  <a:srgbClr val="F67031"/>
                </a:solidFill>
              </a:rPr>
              <a:t>éditer</a:t>
            </a:r>
            <a:r>
              <a:rPr lang="en"/>
              <a:t> un </a:t>
            </a:r>
            <a:r>
              <a:rPr lang="en">
                <a:solidFill>
                  <a:srgbClr val="F67031"/>
                </a:solidFill>
              </a:rPr>
              <a:t>arbre de tâche</a:t>
            </a:r>
          </a:p>
        </p:txBody>
      </p:sp>
      <p:sp>
        <p:nvSpPr>
          <p:cNvPr id="105" name="Shape 105"/>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ctrTitle"/>
          </p:nvPr>
        </p:nvSpPr>
        <p:spPr>
          <a:xfrm>
            <a:off x="277100" y="284200"/>
            <a:ext cx="2024100" cy="1168500"/>
          </a:xfrm>
          <a:prstGeom prst="rect">
            <a:avLst/>
          </a:prstGeom>
        </p:spPr>
        <p:txBody>
          <a:bodyPr anchorCtr="0" anchor="b" bIns="91425" lIns="91425" rIns="91425" tIns="91425">
            <a:noAutofit/>
          </a:bodyPr>
          <a:lstStyle/>
          <a:p>
            <a:pPr lvl="0">
              <a:spcBef>
                <a:spcPts val="0"/>
              </a:spcBef>
              <a:buNone/>
            </a:pPr>
            <a:r>
              <a:rPr lang="en"/>
              <a:t>Structure de l’interface</a:t>
            </a:r>
          </a:p>
        </p:txBody>
      </p:sp>
      <p:sp>
        <p:nvSpPr>
          <p:cNvPr id="430" name="Shape 43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431" name="Shape 431"/>
          <p:cNvSpPr/>
          <p:nvPr/>
        </p:nvSpPr>
        <p:spPr>
          <a:xfrm>
            <a:off x="3346949" y="612451"/>
            <a:ext cx="5033457" cy="3918604"/>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2" name="Shape 432"/>
          <p:cNvSpPr/>
          <p:nvPr/>
        </p:nvSpPr>
        <p:spPr>
          <a:xfrm>
            <a:off x="3557581" y="820546"/>
            <a:ext cx="4612200" cy="29451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80000"/>
                </a:solidFill>
                <a:latin typeface="Nunito Sans"/>
                <a:ea typeface="Nunito Sans"/>
                <a:cs typeface="Nunito Sans"/>
                <a:sym typeface="Nunito Sans"/>
              </a:rPr>
              <a:t>Place your screenshot here</a:t>
            </a:r>
          </a:p>
        </p:txBody>
      </p:sp>
      <p:pic>
        <p:nvPicPr>
          <p:cNvPr descr="editiontache.jpg" id="433" name="Shape 433"/>
          <p:cNvPicPr preferRelativeResize="0"/>
          <p:nvPr/>
        </p:nvPicPr>
        <p:blipFill rotWithShape="1">
          <a:blip r:embed="rId3">
            <a:alphaModFix/>
          </a:blip>
          <a:srcRect b="0" l="0" r="0" t="0"/>
          <a:stretch/>
        </p:blipFill>
        <p:spPr>
          <a:xfrm>
            <a:off x="3557575" y="1186627"/>
            <a:ext cx="4532101" cy="2212975"/>
          </a:xfrm>
          <a:prstGeom prst="rect">
            <a:avLst/>
          </a:prstGeom>
          <a:noFill/>
          <a:ln>
            <a:noFill/>
          </a:ln>
        </p:spPr>
      </p:pic>
      <p:sp>
        <p:nvSpPr>
          <p:cNvPr id="434" name="Shape 434"/>
          <p:cNvSpPr/>
          <p:nvPr/>
        </p:nvSpPr>
        <p:spPr>
          <a:xfrm>
            <a:off x="3575175" y="2065450"/>
            <a:ext cx="3851700" cy="1168500"/>
          </a:xfrm>
          <a:prstGeom prst="rect">
            <a:avLst/>
          </a:prstGeom>
          <a:noFill/>
          <a:ln cap="flat" cmpd="sng" w="9525">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5" name="Shape 435"/>
          <p:cNvSpPr/>
          <p:nvPr/>
        </p:nvSpPr>
        <p:spPr>
          <a:xfrm>
            <a:off x="5321675" y="1927075"/>
            <a:ext cx="198900" cy="192300"/>
          </a:xfrm>
          <a:prstGeom prst="ellipse">
            <a:avLst/>
          </a:prstGeom>
          <a:noFill/>
          <a:ln cap="flat" cmpd="sng" w="9525">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6" name="Shape 436"/>
          <p:cNvSpPr txBox="1"/>
          <p:nvPr/>
        </p:nvSpPr>
        <p:spPr>
          <a:xfrm>
            <a:off x="323000" y="1504200"/>
            <a:ext cx="2121900" cy="3344400"/>
          </a:xfrm>
          <a:prstGeom prst="rect">
            <a:avLst/>
          </a:prstGeom>
          <a:noFill/>
          <a:ln>
            <a:noFill/>
          </a:ln>
        </p:spPr>
        <p:txBody>
          <a:bodyPr anchorCtr="0" anchor="t" bIns="91425" lIns="91425" rIns="91425" tIns="91425">
            <a:noAutofit/>
          </a:bodyPr>
          <a:lstStyle/>
          <a:p>
            <a:pPr lvl="0">
              <a:spcBef>
                <a:spcPts val="0"/>
              </a:spcBef>
              <a:buNone/>
            </a:pPr>
            <a:r>
              <a:rPr lang="en" sz="1100"/>
              <a:t>Partie générale de la tâche :</a:t>
            </a:r>
          </a:p>
          <a:p>
            <a:pPr lvl="0" rtl="0">
              <a:spcBef>
                <a:spcPts val="0"/>
              </a:spcBef>
              <a:buNone/>
            </a:pPr>
            <a:r>
              <a:t/>
            </a:r>
            <a:endParaRPr sz="600"/>
          </a:p>
          <a:p>
            <a:pPr indent="-298450" lvl="0" marL="457200" rtl="0">
              <a:spcBef>
                <a:spcPts val="0"/>
              </a:spcBef>
              <a:buSzPct val="100000"/>
              <a:buChar char="-"/>
            </a:pPr>
            <a:r>
              <a:rPr lang="en" sz="1100"/>
              <a:t>Modification de son nom</a:t>
            </a:r>
          </a:p>
          <a:p>
            <a:pPr indent="-298450" lvl="0" marL="457200" rtl="0">
              <a:spcBef>
                <a:spcPts val="0"/>
              </a:spcBef>
              <a:buSzPct val="100000"/>
              <a:buChar char="-"/>
            </a:pPr>
            <a:r>
              <a:rPr lang="en" sz="1100"/>
              <a:t>Choix de sa nature</a:t>
            </a:r>
          </a:p>
          <a:p>
            <a:pPr indent="-298450" lvl="0" marL="457200" rtl="0">
              <a:spcBef>
                <a:spcPts val="0"/>
              </a:spcBef>
              <a:buSzPct val="100000"/>
              <a:buChar char="-"/>
            </a:pPr>
            <a:r>
              <a:rPr lang="en" sz="1100"/>
              <a:t>Choix de son constructeur logique</a:t>
            </a:r>
          </a:p>
          <a:p>
            <a:pPr indent="-298450" lvl="0" marL="457200" rtl="0">
              <a:spcBef>
                <a:spcPts val="0"/>
              </a:spcBef>
              <a:buSzPct val="100000"/>
              <a:buChar char="-"/>
            </a:pPr>
            <a:r>
              <a:rPr lang="en" sz="1100"/>
              <a:t>Choix du lien hiérarchique avec ses filles</a:t>
            </a:r>
          </a:p>
          <a:p>
            <a:pPr lvl="0" rtl="0">
              <a:spcBef>
                <a:spcPts val="0"/>
              </a:spcBef>
              <a:buNone/>
            </a:pPr>
            <a:r>
              <a:t/>
            </a:r>
            <a:endParaRPr sz="1100"/>
          </a:p>
          <a:p>
            <a:pPr lvl="0" rtl="0">
              <a:spcBef>
                <a:spcPts val="0"/>
              </a:spcBef>
              <a:buNone/>
            </a:pPr>
            <a:r>
              <a:t/>
            </a:r>
            <a:endParaRPr sz="1100"/>
          </a:p>
          <a:p>
            <a:pPr lvl="0">
              <a:spcBef>
                <a:spcPts val="0"/>
              </a:spcBef>
              <a:buNone/>
            </a:pPr>
            <a:r>
              <a:rPr lang="en" sz="1100"/>
              <a:t>Partie condition :</a:t>
            </a:r>
          </a:p>
          <a:p>
            <a:pPr lvl="0" rtl="0">
              <a:spcBef>
                <a:spcPts val="0"/>
              </a:spcBef>
              <a:buNone/>
            </a:pPr>
            <a:r>
              <a:t/>
            </a:r>
            <a:endParaRPr sz="600"/>
          </a:p>
          <a:p>
            <a:pPr indent="-298450" lvl="0" marL="457200" rtl="0">
              <a:spcBef>
                <a:spcPts val="0"/>
              </a:spcBef>
              <a:buSzPct val="100000"/>
              <a:buChar char="-"/>
            </a:pPr>
            <a:r>
              <a:rPr lang="en" sz="1100"/>
              <a:t>Choix des préconditions</a:t>
            </a:r>
          </a:p>
          <a:p>
            <a:pPr indent="-298450" lvl="0" marL="457200" rtl="0">
              <a:spcBef>
                <a:spcPts val="0"/>
              </a:spcBef>
              <a:buSzPct val="100000"/>
              <a:buChar char="-"/>
            </a:pPr>
            <a:r>
              <a:rPr lang="en" sz="1100"/>
              <a:t>Choix des conditions</a:t>
            </a:r>
          </a:p>
          <a:p>
            <a:pPr indent="-298450" lvl="0" marL="457200">
              <a:spcBef>
                <a:spcPts val="0"/>
              </a:spcBef>
              <a:buSzPct val="100000"/>
              <a:buChar char="-"/>
            </a:pPr>
            <a:r>
              <a:rPr lang="en" sz="1100"/>
              <a:t>Choix des postconditions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0" name="Shape 440"/>
        <p:cNvGrpSpPr/>
        <p:nvPr/>
      </p:nvGrpSpPr>
      <p:grpSpPr>
        <a:xfrm>
          <a:off x="0" y="0"/>
          <a:ext cx="0" cy="0"/>
          <a:chOff x="0" y="0"/>
          <a:chExt cx="0" cy="0"/>
        </a:xfrm>
      </p:grpSpPr>
      <p:sp>
        <p:nvSpPr>
          <p:cNvPr id="441" name="Shape 441"/>
          <p:cNvSpPr txBox="1"/>
          <p:nvPr>
            <p:ph type="ctrTitle"/>
          </p:nvPr>
        </p:nvSpPr>
        <p:spPr>
          <a:xfrm>
            <a:off x="277100" y="284200"/>
            <a:ext cx="2024100" cy="3678000"/>
          </a:xfrm>
          <a:prstGeom prst="rect">
            <a:avLst/>
          </a:prstGeom>
        </p:spPr>
        <p:txBody>
          <a:bodyPr anchorCtr="0" anchor="b" bIns="91425" lIns="91425" rIns="91425" tIns="91425">
            <a:noAutofit/>
          </a:bodyPr>
          <a:lstStyle/>
          <a:p>
            <a:pPr lvl="0" rtl="0">
              <a:spcBef>
                <a:spcPts val="0"/>
              </a:spcBef>
              <a:buNone/>
            </a:pPr>
            <a:r>
              <a:rPr b="1" lang="en" sz="4800"/>
              <a:t>4</a:t>
            </a:r>
            <a:r>
              <a:rPr b="1" lang="en" sz="4800"/>
              <a:t>.</a:t>
            </a:r>
          </a:p>
          <a:p>
            <a:pPr lvl="0" rtl="0">
              <a:spcBef>
                <a:spcPts val="0"/>
              </a:spcBef>
              <a:buNone/>
            </a:pPr>
            <a:r>
              <a:rPr lang="en"/>
              <a:t>Le code XML</a:t>
            </a:r>
          </a:p>
        </p:txBody>
      </p:sp>
      <p:sp>
        <p:nvSpPr>
          <p:cNvPr id="442" name="Shape 442"/>
          <p:cNvSpPr txBox="1"/>
          <p:nvPr>
            <p:ph idx="1" type="subTitle"/>
          </p:nvPr>
        </p:nvSpPr>
        <p:spPr>
          <a:xfrm>
            <a:off x="277100" y="3983050"/>
            <a:ext cx="2024100" cy="784800"/>
          </a:xfrm>
          <a:prstGeom prst="rect">
            <a:avLst/>
          </a:prstGeom>
        </p:spPr>
        <p:txBody>
          <a:bodyPr anchorCtr="0" anchor="t" bIns="91425" lIns="91425" rIns="91425" tIns="91425">
            <a:noAutofit/>
          </a:bodyPr>
          <a:lstStyle/>
          <a:p>
            <a:pPr lvl="0" rtl="0">
              <a:spcBef>
                <a:spcPts val="0"/>
              </a:spcBef>
              <a:buNone/>
            </a:pPr>
            <a:r>
              <a:rPr lang="en"/>
              <a:t>Edition et visualisation</a:t>
            </a:r>
          </a:p>
        </p:txBody>
      </p:sp>
      <p:sp>
        <p:nvSpPr>
          <p:cNvPr id="443" name="Shape 443"/>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p:nvPr/>
        </p:nvSpPr>
        <p:spPr>
          <a:xfrm>
            <a:off x="3346949" y="612451"/>
            <a:ext cx="5033457" cy="3918604"/>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9" name="Shape 449"/>
          <p:cNvSpPr/>
          <p:nvPr/>
        </p:nvSpPr>
        <p:spPr>
          <a:xfrm>
            <a:off x="3557581" y="820546"/>
            <a:ext cx="4612200" cy="29451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80000"/>
                </a:solidFill>
                <a:latin typeface="Nunito Sans"/>
                <a:ea typeface="Nunito Sans"/>
                <a:cs typeface="Nunito Sans"/>
                <a:sym typeface="Nunito Sans"/>
              </a:rPr>
              <a:t>Place your screenshot here</a:t>
            </a:r>
          </a:p>
        </p:txBody>
      </p:sp>
      <p:sp>
        <p:nvSpPr>
          <p:cNvPr id="450" name="Shape 45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451" name="Shape 451"/>
          <p:cNvSpPr txBox="1"/>
          <p:nvPr>
            <p:ph type="title"/>
          </p:nvPr>
        </p:nvSpPr>
        <p:spPr>
          <a:xfrm>
            <a:off x="234450" y="575500"/>
            <a:ext cx="2046300" cy="1364100"/>
          </a:xfrm>
          <a:prstGeom prst="rect">
            <a:avLst/>
          </a:prstGeom>
        </p:spPr>
        <p:txBody>
          <a:bodyPr anchorCtr="0" anchor="b" bIns="91425" lIns="91425" rIns="91425" tIns="91425">
            <a:noAutofit/>
          </a:bodyPr>
          <a:lstStyle/>
          <a:p>
            <a:pPr lvl="0" rtl="0">
              <a:spcBef>
                <a:spcPts val="0"/>
              </a:spcBef>
              <a:buNone/>
            </a:pPr>
            <a:r>
              <a:rPr lang="en"/>
              <a:t>La partie XML</a:t>
            </a:r>
          </a:p>
        </p:txBody>
      </p:sp>
      <p:sp>
        <p:nvSpPr>
          <p:cNvPr id="452" name="Shape 452"/>
          <p:cNvSpPr txBox="1"/>
          <p:nvPr>
            <p:ph idx="1" type="body"/>
          </p:nvPr>
        </p:nvSpPr>
        <p:spPr>
          <a:xfrm>
            <a:off x="234450" y="2004325"/>
            <a:ext cx="2046300" cy="2552100"/>
          </a:xfrm>
          <a:prstGeom prst="rect">
            <a:avLst/>
          </a:prstGeom>
        </p:spPr>
        <p:txBody>
          <a:bodyPr anchorCtr="0" anchor="t" bIns="91425" lIns="91425" rIns="91425" tIns="91425">
            <a:noAutofit/>
          </a:bodyPr>
          <a:lstStyle/>
          <a:p>
            <a:pPr indent="-228600" lvl="0" marL="457200" rtl="0">
              <a:spcBef>
                <a:spcPts val="0"/>
              </a:spcBef>
              <a:buAutoNum type="arabicPeriod"/>
            </a:pPr>
            <a:r>
              <a:rPr lang="en"/>
              <a:t>L’affichage du code XML</a:t>
            </a:r>
          </a:p>
          <a:p>
            <a:pPr indent="-228600" lvl="0" marL="457200" rtl="0">
              <a:spcBef>
                <a:spcPts val="0"/>
              </a:spcBef>
              <a:buAutoNum type="arabicPeriod"/>
            </a:pPr>
            <a:r>
              <a:rPr lang="en"/>
              <a:t>Surbrillance du code de la tâche sélectionnée</a:t>
            </a:r>
          </a:p>
          <a:p>
            <a:pPr indent="-228600" lvl="0" marL="457200" rtl="0">
              <a:spcBef>
                <a:spcPts val="0"/>
              </a:spcBef>
              <a:buAutoNum type="arabicPeriod"/>
            </a:pPr>
            <a:r>
              <a:rPr lang="en"/>
              <a:t>Bouton de rafraîchissement de l’arbre</a:t>
            </a:r>
          </a:p>
          <a:p>
            <a:pPr indent="-228600" lvl="0" marL="457200" rtl="0">
              <a:spcBef>
                <a:spcPts val="0"/>
              </a:spcBef>
              <a:buAutoNum type="arabicPeriod"/>
            </a:pPr>
            <a:r>
              <a:rPr lang="en"/>
              <a:t>Actualisation du code XML en fonction des modifications de l’arbre</a:t>
            </a:r>
          </a:p>
        </p:txBody>
      </p:sp>
      <p:pic>
        <p:nvPicPr>
          <p:cNvPr descr="mainpage_vert.png" id="453" name="Shape 453"/>
          <p:cNvPicPr preferRelativeResize="0"/>
          <p:nvPr/>
        </p:nvPicPr>
        <p:blipFill rotWithShape="1">
          <a:blip r:embed="rId3">
            <a:alphaModFix/>
          </a:blip>
          <a:srcRect b="38949" l="16867" r="0" t="0"/>
          <a:stretch/>
        </p:blipFill>
        <p:spPr>
          <a:xfrm>
            <a:off x="2595037" y="561625"/>
            <a:ext cx="6537274" cy="3462949"/>
          </a:xfrm>
          <a:prstGeom prst="rect">
            <a:avLst/>
          </a:prstGeom>
          <a:noFill/>
          <a:ln>
            <a:noFill/>
          </a:ln>
        </p:spPr>
      </p:pic>
      <p:sp>
        <p:nvSpPr>
          <p:cNvPr id="454" name="Shape 454"/>
          <p:cNvSpPr/>
          <p:nvPr/>
        </p:nvSpPr>
        <p:spPr>
          <a:xfrm>
            <a:off x="6706450" y="1307200"/>
            <a:ext cx="2351400" cy="27174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5" name="Shape 455"/>
          <p:cNvSpPr txBox="1"/>
          <p:nvPr/>
        </p:nvSpPr>
        <p:spPr>
          <a:xfrm>
            <a:off x="6672850" y="3715925"/>
            <a:ext cx="376500" cy="2451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1.</a:t>
            </a:r>
          </a:p>
        </p:txBody>
      </p:sp>
      <p:sp>
        <p:nvSpPr>
          <p:cNvPr id="456" name="Shape 456"/>
          <p:cNvSpPr/>
          <p:nvPr/>
        </p:nvSpPr>
        <p:spPr>
          <a:xfrm>
            <a:off x="6706450" y="1641100"/>
            <a:ext cx="2351400" cy="6324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7" name="Shape 457"/>
          <p:cNvSpPr txBox="1"/>
          <p:nvPr/>
        </p:nvSpPr>
        <p:spPr>
          <a:xfrm>
            <a:off x="8767500" y="1939600"/>
            <a:ext cx="376500" cy="2451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2</a:t>
            </a:r>
            <a:r>
              <a:rPr lang="en">
                <a:solidFill>
                  <a:srgbClr val="FF0000"/>
                </a:solidFill>
              </a:rPr>
              <a:t>.</a:t>
            </a:r>
          </a:p>
        </p:txBody>
      </p:sp>
      <p:sp>
        <p:nvSpPr>
          <p:cNvPr id="458" name="Shape 458"/>
          <p:cNvSpPr/>
          <p:nvPr/>
        </p:nvSpPr>
        <p:spPr>
          <a:xfrm>
            <a:off x="6780900" y="1097300"/>
            <a:ext cx="614700" cy="181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9" name="Shape 459"/>
          <p:cNvSpPr txBox="1"/>
          <p:nvPr/>
        </p:nvSpPr>
        <p:spPr>
          <a:xfrm>
            <a:off x="7019100" y="823800"/>
            <a:ext cx="376500" cy="2451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3</a:t>
            </a:r>
            <a:r>
              <a:rPr lang="en">
                <a:solidFill>
                  <a:srgbClr val="FF0000"/>
                </a:solidFill>
              </a:rPr>
              <a:t>.</a:t>
            </a:r>
          </a:p>
        </p:txBody>
      </p:sp>
      <p:sp>
        <p:nvSpPr>
          <p:cNvPr id="460" name="Shape 460"/>
          <p:cNvSpPr/>
          <p:nvPr/>
        </p:nvSpPr>
        <p:spPr>
          <a:xfrm>
            <a:off x="6045900" y="2607275"/>
            <a:ext cx="973200" cy="277200"/>
          </a:xfrm>
          <a:prstGeom prst="rightArrow">
            <a:avLst>
              <a:gd fmla="val 50000" name="adj1"/>
              <a:gd fmla="val 50000" name="adj2"/>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1" name="Shape 461"/>
          <p:cNvSpPr txBox="1"/>
          <p:nvPr/>
        </p:nvSpPr>
        <p:spPr>
          <a:xfrm>
            <a:off x="6045900" y="2362175"/>
            <a:ext cx="376500" cy="2451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4</a:t>
            </a:r>
            <a:r>
              <a:rPr lang="en">
                <a:solidFill>
                  <a:srgbClr val="FF0000"/>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p:nvPr/>
        </p:nvSpPr>
        <p:spPr>
          <a:xfrm>
            <a:off x="3346949" y="612451"/>
            <a:ext cx="5033457" cy="3918604"/>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7" name="Shape 46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468" name="Shape 468"/>
          <p:cNvSpPr txBox="1"/>
          <p:nvPr>
            <p:ph type="title"/>
          </p:nvPr>
        </p:nvSpPr>
        <p:spPr>
          <a:xfrm>
            <a:off x="234450" y="575500"/>
            <a:ext cx="2046300" cy="1364100"/>
          </a:xfrm>
          <a:prstGeom prst="rect">
            <a:avLst/>
          </a:prstGeom>
        </p:spPr>
        <p:txBody>
          <a:bodyPr anchorCtr="0" anchor="b" bIns="91425" lIns="91425" rIns="91425" tIns="91425">
            <a:noAutofit/>
          </a:bodyPr>
          <a:lstStyle/>
          <a:p>
            <a:pPr lvl="0" rtl="0">
              <a:spcBef>
                <a:spcPts val="0"/>
              </a:spcBef>
              <a:buNone/>
            </a:pPr>
            <a:r>
              <a:rPr lang="en"/>
              <a:t>Surbrillance du code XML d’une tâche</a:t>
            </a:r>
          </a:p>
        </p:txBody>
      </p:sp>
      <p:sp>
        <p:nvSpPr>
          <p:cNvPr id="469" name="Shape 469"/>
          <p:cNvSpPr txBox="1"/>
          <p:nvPr>
            <p:ph idx="1" type="body"/>
          </p:nvPr>
        </p:nvSpPr>
        <p:spPr>
          <a:xfrm>
            <a:off x="234450" y="2004325"/>
            <a:ext cx="2046300" cy="2552100"/>
          </a:xfrm>
          <a:prstGeom prst="rect">
            <a:avLst/>
          </a:prstGeom>
        </p:spPr>
        <p:txBody>
          <a:bodyPr anchorCtr="0" anchor="t" bIns="91425" lIns="91425" rIns="91425" tIns="91425">
            <a:noAutofit/>
          </a:bodyPr>
          <a:lstStyle/>
          <a:p>
            <a:pPr lvl="0" rtl="0">
              <a:spcBef>
                <a:spcPts val="0"/>
              </a:spcBef>
              <a:buNone/>
            </a:pPr>
            <a:r>
              <a:rPr lang="en">
                <a:solidFill>
                  <a:srgbClr val="38761D"/>
                </a:solidFill>
              </a:rPr>
              <a:t>Vert </a:t>
            </a:r>
            <a:r>
              <a:rPr lang="en"/>
              <a:t>: le code est actualisé</a:t>
            </a:r>
          </a:p>
          <a:p>
            <a:pPr lvl="0" rtl="0">
              <a:spcBef>
                <a:spcPts val="0"/>
              </a:spcBef>
              <a:buNone/>
            </a:pPr>
            <a:r>
              <a:rPr lang="en">
                <a:solidFill>
                  <a:srgbClr val="FF0000"/>
                </a:solidFill>
              </a:rPr>
              <a:t>Rouge :</a:t>
            </a:r>
            <a:r>
              <a:rPr lang="en"/>
              <a:t> le code ne correspond pas à l’arbre</a:t>
            </a:r>
          </a:p>
        </p:txBody>
      </p:sp>
      <p:pic>
        <p:nvPicPr>
          <p:cNvPr descr="mainpage_vert.png" id="470" name="Shape 470"/>
          <p:cNvPicPr preferRelativeResize="0"/>
          <p:nvPr/>
        </p:nvPicPr>
        <p:blipFill rotWithShape="1">
          <a:blip r:embed="rId3">
            <a:alphaModFix/>
          </a:blip>
          <a:srcRect b="38949" l="68370" r="0" t="0"/>
          <a:stretch/>
        </p:blipFill>
        <p:spPr>
          <a:xfrm>
            <a:off x="3625125" y="945250"/>
            <a:ext cx="1953699" cy="2720099"/>
          </a:xfrm>
          <a:prstGeom prst="rect">
            <a:avLst/>
          </a:prstGeom>
          <a:noFill/>
          <a:ln>
            <a:noFill/>
          </a:ln>
        </p:spPr>
      </p:pic>
      <p:pic>
        <p:nvPicPr>
          <p:cNvPr descr="mainpage.png" id="471" name="Shape 471"/>
          <p:cNvPicPr preferRelativeResize="0"/>
          <p:nvPr/>
        </p:nvPicPr>
        <p:blipFill rotWithShape="1">
          <a:blip r:embed="rId4">
            <a:alphaModFix/>
          </a:blip>
          <a:srcRect b="37984" l="69073" r="0" t="0"/>
          <a:stretch/>
        </p:blipFill>
        <p:spPr>
          <a:xfrm>
            <a:off x="6214299" y="945250"/>
            <a:ext cx="1880440" cy="2720099"/>
          </a:xfrm>
          <a:prstGeom prst="rect">
            <a:avLst/>
          </a:prstGeom>
          <a:noFill/>
          <a:ln>
            <a:noFill/>
          </a:ln>
        </p:spPr>
      </p:pic>
      <p:sp>
        <p:nvSpPr>
          <p:cNvPr id="472" name="Shape 472"/>
          <p:cNvSpPr/>
          <p:nvPr/>
        </p:nvSpPr>
        <p:spPr>
          <a:xfrm>
            <a:off x="5337250" y="1883550"/>
            <a:ext cx="1092000" cy="326700"/>
          </a:xfrm>
          <a:prstGeom prst="rightArrow">
            <a:avLst>
              <a:gd fmla="val 50000" name="adj1"/>
              <a:gd fmla="val 50000" name="adj2"/>
            </a:avLst>
          </a:prstGeom>
          <a:solidFill>
            <a:srgbClr val="FF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3" name="Shape 473"/>
          <p:cNvSpPr txBox="1"/>
          <p:nvPr/>
        </p:nvSpPr>
        <p:spPr>
          <a:xfrm>
            <a:off x="5444650" y="1668400"/>
            <a:ext cx="877200" cy="184800"/>
          </a:xfrm>
          <a:prstGeom prst="rect">
            <a:avLst/>
          </a:prstGeom>
          <a:noFill/>
          <a:ln>
            <a:noFill/>
          </a:ln>
        </p:spPr>
        <p:txBody>
          <a:bodyPr anchorCtr="0" anchor="t" bIns="91425" lIns="91425" rIns="91425" tIns="91425">
            <a:noAutofit/>
          </a:bodyPr>
          <a:lstStyle/>
          <a:p>
            <a:pPr lvl="0">
              <a:spcBef>
                <a:spcPts val="0"/>
              </a:spcBef>
              <a:buNone/>
            </a:pPr>
            <a:r>
              <a:rPr lang="en" sz="1000"/>
              <a:t>Modification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Shape 478"/>
          <p:cNvSpPr txBox="1"/>
          <p:nvPr>
            <p:ph idx="4294967295" type="ctrTitle"/>
          </p:nvPr>
        </p:nvSpPr>
        <p:spPr>
          <a:xfrm>
            <a:off x="685800" y="2802542"/>
            <a:ext cx="7772400" cy="1159800"/>
          </a:xfrm>
          <a:prstGeom prst="rect">
            <a:avLst/>
          </a:prstGeom>
        </p:spPr>
        <p:txBody>
          <a:bodyPr anchorCtr="0" anchor="t" bIns="91425" lIns="91425" rIns="91425" tIns="91425">
            <a:noAutofit/>
          </a:bodyPr>
          <a:lstStyle/>
          <a:p>
            <a:pPr lvl="0" rtl="0">
              <a:spcBef>
                <a:spcPts val="0"/>
              </a:spcBef>
              <a:buNone/>
            </a:pPr>
            <a:r>
              <a:rPr b="1" lang="en" sz="6000"/>
              <a:t>Conclusion</a:t>
            </a:r>
          </a:p>
        </p:txBody>
      </p:sp>
      <p:sp>
        <p:nvSpPr>
          <p:cNvPr id="479" name="Shape 479"/>
          <p:cNvSpPr txBox="1"/>
          <p:nvPr>
            <p:ph idx="4294967295" type="subTitle"/>
          </p:nvPr>
        </p:nvSpPr>
        <p:spPr>
          <a:xfrm>
            <a:off x="685800" y="3868753"/>
            <a:ext cx="7772400" cy="784800"/>
          </a:xfrm>
          <a:prstGeom prst="rect">
            <a:avLst/>
          </a:prstGeom>
        </p:spPr>
        <p:txBody>
          <a:bodyPr anchorCtr="0" anchor="t" bIns="91425" lIns="91425" rIns="91425" tIns="91425">
            <a:noAutofit/>
          </a:bodyPr>
          <a:lstStyle/>
          <a:p>
            <a:pPr lvl="0" rtl="0">
              <a:spcBef>
                <a:spcPts val="0"/>
              </a:spcBef>
              <a:buNone/>
            </a:pPr>
            <a:r>
              <a:rPr i="1" lang="en">
                <a:solidFill>
                  <a:srgbClr val="FFFFFF"/>
                </a:solidFill>
              </a:rPr>
              <a:t>Le fossé séparant théorie et pratique et moins large en théorie que ce qu’il ne l’est en pratique.</a:t>
            </a:r>
          </a:p>
        </p:txBody>
      </p:sp>
      <p:grpSp>
        <p:nvGrpSpPr>
          <p:cNvPr id="480" name="Shape 480"/>
          <p:cNvGrpSpPr/>
          <p:nvPr/>
        </p:nvGrpSpPr>
        <p:grpSpPr>
          <a:xfrm>
            <a:off x="6791058" y="345962"/>
            <a:ext cx="1590882" cy="1590857"/>
            <a:chOff x="6643075" y="3664250"/>
            <a:chExt cx="407950" cy="407975"/>
          </a:xfrm>
        </p:grpSpPr>
        <p:sp>
          <p:nvSpPr>
            <p:cNvPr id="481" name="Shape 481"/>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2" name="Shape 482"/>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83" name="Shape 483"/>
          <p:cNvGrpSpPr/>
          <p:nvPr/>
        </p:nvGrpSpPr>
        <p:grpSpPr>
          <a:xfrm rot="1508271">
            <a:off x="798753" y="1851401"/>
            <a:ext cx="654062" cy="654025"/>
            <a:chOff x="576250" y="4319400"/>
            <a:chExt cx="442075" cy="442050"/>
          </a:xfrm>
        </p:grpSpPr>
        <p:sp>
          <p:nvSpPr>
            <p:cNvPr id="484" name="Shape 484"/>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5" name="Shape 485"/>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6" name="Shape 486"/>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7" name="Shape 487"/>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88" name="Shape 488"/>
          <p:cNvSpPr/>
          <p:nvPr/>
        </p:nvSpPr>
        <p:spPr>
          <a:xfrm>
            <a:off x="6410280" y="713293"/>
            <a:ext cx="248675" cy="237444"/>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9" name="Shape 489"/>
          <p:cNvSpPr/>
          <p:nvPr/>
        </p:nvSpPr>
        <p:spPr>
          <a:xfrm rot="2697569">
            <a:off x="8048925" y="1928865"/>
            <a:ext cx="377468" cy="360420"/>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0" name="Shape 490"/>
          <p:cNvSpPr/>
          <p:nvPr/>
        </p:nvSpPr>
        <p:spPr>
          <a:xfrm>
            <a:off x="8347544" y="1723093"/>
            <a:ext cx="151198"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1" name="Shape 491"/>
          <p:cNvSpPr/>
          <p:nvPr/>
        </p:nvSpPr>
        <p:spPr>
          <a:xfrm rot="1280187">
            <a:off x="6238007" y="1429474"/>
            <a:ext cx="151178" cy="144397"/>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2" name="Shape 49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93" name="Shape 493"/>
          <p:cNvSpPr/>
          <p:nvPr/>
        </p:nvSpPr>
        <p:spPr>
          <a:xfrm>
            <a:off x="1635350" y="1665933"/>
            <a:ext cx="5956025" cy="1074500"/>
          </a:xfrm>
          <a:custGeom>
            <a:pathLst>
              <a:path extrusionOk="0" h="42980" w="238241">
                <a:moveTo>
                  <a:pt x="0" y="14049"/>
                </a:moveTo>
                <a:cubicBezTo>
                  <a:pt x="5476" y="8572"/>
                  <a:pt x="13935" y="7254"/>
                  <a:pt x="21126" y="4377"/>
                </a:cubicBezTo>
                <a:cubicBezTo>
                  <a:pt x="34914" y="-1140"/>
                  <a:pt x="51579" y="-1336"/>
                  <a:pt x="65669" y="3359"/>
                </a:cubicBezTo>
                <a:cubicBezTo>
                  <a:pt x="71835" y="5413"/>
                  <a:pt x="79873" y="8507"/>
                  <a:pt x="81450" y="14813"/>
                </a:cubicBezTo>
                <a:cubicBezTo>
                  <a:pt x="82972" y="20904"/>
                  <a:pt x="84782" y="28175"/>
                  <a:pt x="81704" y="33648"/>
                </a:cubicBezTo>
                <a:cubicBezTo>
                  <a:pt x="77323" y="41434"/>
                  <a:pt x="64778" y="44710"/>
                  <a:pt x="56251" y="42047"/>
                </a:cubicBezTo>
                <a:cubicBezTo>
                  <a:pt x="49198" y="39843"/>
                  <a:pt x="46785" y="28699"/>
                  <a:pt x="48107" y="21430"/>
                </a:cubicBezTo>
                <a:cubicBezTo>
                  <a:pt x="48969" y="16684"/>
                  <a:pt x="53053" y="12573"/>
                  <a:pt x="57270" y="10231"/>
                </a:cubicBezTo>
                <a:cubicBezTo>
                  <a:pt x="87006" y="-6292"/>
                  <a:pt x="121672" y="33364"/>
                  <a:pt x="155264" y="38739"/>
                </a:cubicBezTo>
                <a:cubicBezTo>
                  <a:pt x="174114" y="41754"/>
                  <a:pt x="194149" y="44396"/>
                  <a:pt x="212533" y="39248"/>
                </a:cubicBezTo>
                <a:cubicBezTo>
                  <a:pt x="225473" y="35624"/>
                  <a:pt x="238241" y="21632"/>
                  <a:pt x="238241" y="8195"/>
                </a:cubicBezTo>
              </a:path>
            </a:pathLst>
          </a:custGeom>
          <a:noFill/>
          <a:ln cap="flat" cmpd="sng" w="9525">
            <a:solidFill>
              <a:srgbClr val="FFFFFF"/>
            </a:solidFill>
            <a:prstDash val="dash"/>
            <a:round/>
            <a:headEnd len="lg" w="lg" type="none"/>
            <a:tailEnd len="lg" w="lg" type="none"/>
          </a:ln>
        </p:spPr>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7" name="Shape 497"/>
        <p:cNvGrpSpPr/>
        <p:nvPr/>
      </p:nvGrpSpPr>
      <p:grpSpPr>
        <a:xfrm>
          <a:off x="0" y="0"/>
          <a:ext cx="0" cy="0"/>
          <a:chOff x="0" y="0"/>
          <a:chExt cx="0" cy="0"/>
        </a:xfrm>
      </p:grpSpPr>
      <p:sp>
        <p:nvSpPr>
          <p:cNvPr id="498" name="Shape 498"/>
          <p:cNvSpPr txBox="1"/>
          <p:nvPr>
            <p:ph type="title"/>
          </p:nvPr>
        </p:nvSpPr>
        <p:spPr>
          <a:xfrm>
            <a:off x="234450" y="575500"/>
            <a:ext cx="2046300" cy="1364100"/>
          </a:xfrm>
          <a:prstGeom prst="rect">
            <a:avLst/>
          </a:prstGeom>
        </p:spPr>
        <p:txBody>
          <a:bodyPr anchorCtr="0" anchor="b" bIns="91425" lIns="91425" rIns="91425" tIns="91425">
            <a:noAutofit/>
          </a:bodyPr>
          <a:lstStyle/>
          <a:p>
            <a:pPr lvl="0" rtl="0">
              <a:spcBef>
                <a:spcPts val="0"/>
              </a:spcBef>
              <a:buNone/>
            </a:pPr>
            <a:r>
              <a:rPr lang="en"/>
              <a:t>Des questions?</a:t>
            </a:r>
          </a:p>
        </p:txBody>
      </p:sp>
      <p:sp>
        <p:nvSpPr>
          <p:cNvPr id="499" name="Shape 499"/>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500" name="Shape 500"/>
          <p:cNvSpPr txBox="1"/>
          <p:nvPr>
            <p:ph idx="1" type="body"/>
          </p:nvPr>
        </p:nvSpPr>
        <p:spPr>
          <a:xfrm>
            <a:off x="234450" y="2004325"/>
            <a:ext cx="2046300" cy="25521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a:t>N’hésitez pas, on est la pour en parler.</a:t>
            </a: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234450" y="575500"/>
            <a:ext cx="2046300" cy="3981000"/>
          </a:xfrm>
          <a:prstGeom prst="rect">
            <a:avLst/>
          </a:prstGeom>
        </p:spPr>
        <p:txBody>
          <a:bodyPr anchorCtr="0" anchor="t" bIns="91425" lIns="91425" rIns="91425" tIns="91425">
            <a:noAutofit/>
          </a:bodyPr>
          <a:lstStyle/>
          <a:p>
            <a:pPr lvl="0" rtl="0">
              <a:spcBef>
                <a:spcPts val="0"/>
              </a:spcBef>
              <a:buNone/>
            </a:pPr>
            <a:r>
              <a:rPr lang="en"/>
              <a:t>Description du projet</a:t>
            </a:r>
          </a:p>
        </p:txBody>
      </p:sp>
      <p:sp>
        <p:nvSpPr>
          <p:cNvPr id="111" name="Shape 11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12" name="Shape 112"/>
          <p:cNvSpPr txBox="1"/>
          <p:nvPr>
            <p:ph idx="1" type="body"/>
          </p:nvPr>
        </p:nvSpPr>
        <p:spPr>
          <a:xfrm>
            <a:off x="3090625" y="575500"/>
            <a:ext cx="5596200" cy="1207800"/>
          </a:xfrm>
          <a:prstGeom prst="rect">
            <a:avLst/>
          </a:prstGeom>
        </p:spPr>
        <p:txBody>
          <a:bodyPr anchorCtr="0" anchor="t" bIns="91425" lIns="91425" rIns="91425" tIns="91425">
            <a:noAutofit/>
          </a:bodyPr>
          <a:lstStyle/>
          <a:p>
            <a:pPr lvl="0" rtl="0">
              <a:spcBef>
                <a:spcPts val="0"/>
              </a:spcBef>
              <a:buNone/>
            </a:pPr>
            <a:r>
              <a:rPr lang="en"/>
              <a:t>Qu’est ce qu’un modèle de tâche?</a:t>
            </a:r>
          </a:p>
        </p:txBody>
      </p:sp>
      <p:sp>
        <p:nvSpPr>
          <p:cNvPr id="113" name="Shape 113"/>
          <p:cNvSpPr txBox="1"/>
          <p:nvPr>
            <p:ph idx="2" type="body"/>
          </p:nvPr>
        </p:nvSpPr>
        <p:spPr>
          <a:xfrm>
            <a:off x="3090625" y="1371737"/>
            <a:ext cx="5596200" cy="2552100"/>
          </a:xfrm>
          <a:prstGeom prst="rect">
            <a:avLst/>
          </a:prstGeom>
        </p:spPr>
        <p:txBody>
          <a:bodyPr anchorCtr="0" anchor="t" bIns="91425" lIns="91425" rIns="91425" tIns="91425">
            <a:noAutofit/>
          </a:bodyPr>
          <a:lstStyle/>
          <a:p>
            <a:pPr lvl="0" rtl="0">
              <a:spcBef>
                <a:spcPts val="0"/>
              </a:spcBef>
              <a:spcAft>
                <a:spcPts val="1000"/>
              </a:spcAft>
              <a:buClr>
                <a:schemeClr val="dk1"/>
              </a:buClr>
              <a:buSzPct val="100000"/>
              <a:buFont typeface="Arial"/>
              <a:buNone/>
            </a:pPr>
            <a:r>
              <a:rPr b="1" lang="en"/>
              <a:t>Un modèle conceptuel : </a:t>
            </a:r>
            <a:r>
              <a:rPr lang="en"/>
              <a:t> L’objectif des modèles conceptuels est de </a:t>
            </a:r>
            <a:r>
              <a:rPr lang="en">
                <a:solidFill>
                  <a:srgbClr val="F67031"/>
                </a:solidFill>
              </a:rPr>
              <a:t>permettre aux experts du domaine</a:t>
            </a:r>
            <a:r>
              <a:rPr lang="en"/>
              <a:t> [ou experts métier], qui ne sont </a:t>
            </a:r>
            <a:r>
              <a:rPr lang="en">
                <a:solidFill>
                  <a:srgbClr val="F67031"/>
                </a:solidFill>
              </a:rPr>
              <a:t>pas</a:t>
            </a:r>
            <a:r>
              <a:rPr lang="en"/>
              <a:t> des </a:t>
            </a:r>
            <a:r>
              <a:rPr lang="en">
                <a:solidFill>
                  <a:srgbClr val="F67031"/>
                </a:solidFill>
              </a:rPr>
              <a:t>informaticiens</a:t>
            </a:r>
            <a:r>
              <a:rPr lang="en"/>
              <a:t> mais des spécialistes métier, de </a:t>
            </a:r>
            <a:r>
              <a:rPr lang="en">
                <a:solidFill>
                  <a:srgbClr val="F67031"/>
                </a:solidFill>
              </a:rPr>
              <a:t>définir eux-mêmes</a:t>
            </a:r>
            <a:r>
              <a:rPr lang="en"/>
              <a:t> les modèles des </a:t>
            </a:r>
            <a:r>
              <a:rPr lang="en">
                <a:solidFill>
                  <a:srgbClr val="F67031"/>
                </a:solidFill>
              </a:rPr>
              <a:t>processus métier</a:t>
            </a:r>
            <a:r>
              <a:rPr lang="en"/>
              <a:t> qu’ils utilisent et qu’ils veulent voir</a:t>
            </a:r>
            <a:r>
              <a:rPr lang="en">
                <a:solidFill>
                  <a:srgbClr val="F67031"/>
                </a:solidFill>
              </a:rPr>
              <a:t> repris dans une application informatique.</a:t>
            </a:r>
          </a:p>
        </p:txBody>
      </p:sp>
      <p:sp>
        <p:nvSpPr>
          <p:cNvPr id="114" name="Shape 114"/>
          <p:cNvSpPr/>
          <p:nvPr/>
        </p:nvSpPr>
        <p:spPr>
          <a:xfrm>
            <a:off x="5031487" y="3016175"/>
            <a:ext cx="1660800" cy="1660800"/>
          </a:xfrm>
          <a:prstGeom prst="ellipse">
            <a:avLst/>
          </a:prstGeom>
          <a:solidFill>
            <a:srgbClr val="F67031"/>
          </a:solidFill>
          <a:ln>
            <a:noFill/>
          </a:ln>
        </p:spPr>
        <p:txBody>
          <a:bodyPr anchorCtr="0" anchor="ctr" bIns="91425" lIns="91425" rIns="91425" tIns="91425">
            <a:noAutofit/>
          </a:bodyPr>
          <a:lstStyle/>
          <a:p>
            <a:pPr lvl="0" rtl="0" algn="ctr">
              <a:spcBef>
                <a:spcPts val="0"/>
              </a:spcBef>
              <a:buNone/>
            </a:pPr>
            <a:r>
              <a:rPr b="1" lang="en" sz="1200">
                <a:solidFill>
                  <a:srgbClr val="FFFFFF"/>
                </a:solidFill>
                <a:latin typeface="Nunito Sans"/>
                <a:ea typeface="Nunito Sans"/>
                <a:cs typeface="Nunito Sans"/>
                <a:sym typeface="Nunito Sans"/>
              </a:rPr>
              <a:t>Contenu</a:t>
            </a:r>
          </a:p>
        </p:txBody>
      </p:sp>
      <p:sp>
        <p:nvSpPr>
          <p:cNvPr id="115" name="Shape 115"/>
          <p:cNvSpPr/>
          <p:nvPr/>
        </p:nvSpPr>
        <p:spPr>
          <a:xfrm>
            <a:off x="6895975" y="3016175"/>
            <a:ext cx="1660800" cy="1660800"/>
          </a:xfrm>
          <a:prstGeom prst="ellipse">
            <a:avLst/>
          </a:prstGeom>
          <a:solidFill>
            <a:srgbClr val="ED0036"/>
          </a:solidFill>
          <a:ln>
            <a:noFill/>
          </a:ln>
        </p:spPr>
        <p:txBody>
          <a:bodyPr anchorCtr="0" anchor="ctr" bIns="91425" lIns="91425" rIns="91425" tIns="91425">
            <a:noAutofit/>
          </a:bodyPr>
          <a:lstStyle/>
          <a:p>
            <a:pPr lvl="0" rtl="0" algn="ctr">
              <a:spcBef>
                <a:spcPts val="0"/>
              </a:spcBef>
              <a:buNone/>
            </a:pPr>
            <a:r>
              <a:rPr b="1" lang="en" sz="1200">
                <a:solidFill>
                  <a:srgbClr val="FFFFFF"/>
                </a:solidFill>
                <a:latin typeface="Nunito Sans"/>
                <a:ea typeface="Nunito Sans"/>
                <a:cs typeface="Nunito Sans"/>
                <a:sym typeface="Nunito Sans"/>
              </a:rPr>
              <a:t>Forme</a:t>
            </a:r>
          </a:p>
        </p:txBody>
      </p:sp>
      <p:sp>
        <p:nvSpPr>
          <p:cNvPr id="116" name="Shape 116"/>
          <p:cNvSpPr/>
          <p:nvPr/>
        </p:nvSpPr>
        <p:spPr>
          <a:xfrm>
            <a:off x="3167000" y="3016175"/>
            <a:ext cx="1660800" cy="1660800"/>
          </a:xfrm>
          <a:prstGeom prst="ellipse">
            <a:avLst/>
          </a:prstGeom>
          <a:solidFill>
            <a:srgbClr val="FFA400"/>
          </a:solidFill>
          <a:ln>
            <a:noFill/>
          </a:ln>
        </p:spPr>
        <p:txBody>
          <a:bodyPr anchorCtr="0" anchor="ctr" bIns="91425" lIns="91425" rIns="91425" tIns="91425">
            <a:noAutofit/>
          </a:bodyPr>
          <a:lstStyle/>
          <a:p>
            <a:pPr lvl="0" rtl="0" algn="ctr">
              <a:spcBef>
                <a:spcPts val="0"/>
              </a:spcBef>
              <a:buNone/>
            </a:pPr>
            <a:r>
              <a:rPr b="1" lang="en" sz="1200">
                <a:solidFill>
                  <a:srgbClr val="FFFFFF"/>
                </a:solidFill>
                <a:latin typeface="Nunito Sans"/>
                <a:ea typeface="Nunito Sans"/>
                <a:cs typeface="Nunito Sans"/>
                <a:sym typeface="Nunito Sans"/>
              </a:rPr>
              <a:t>Finalité</a:t>
            </a:r>
          </a:p>
        </p:txBody>
      </p:sp>
      <p:cxnSp>
        <p:nvCxnSpPr>
          <p:cNvPr id="117" name="Shape 117"/>
          <p:cNvCxnSpPr/>
          <p:nvPr/>
        </p:nvCxnSpPr>
        <p:spPr>
          <a:xfrm>
            <a:off x="4473376" y="3856125"/>
            <a:ext cx="909900" cy="0"/>
          </a:xfrm>
          <a:prstGeom prst="straightConnector1">
            <a:avLst/>
          </a:prstGeom>
          <a:noFill/>
          <a:ln cap="flat" cmpd="sng" w="19050">
            <a:solidFill>
              <a:srgbClr val="FFFFFF"/>
            </a:solidFill>
            <a:prstDash val="solid"/>
            <a:round/>
            <a:headEnd len="med" w="med" type="oval"/>
            <a:tailEnd len="med" w="med" type="triangle"/>
          </a:ln>
        </p:spPr>
      </p:cxnSp>
      <p:cxnSp>
        <p:nvCxnSpPr>
          <p:cNvPr id="118" name="Shape 118"/>
          <p:cNvCxnSpPr/>
          <p:nvPr/>
        </p:nvCxnSpPr>
        <p:spPr>
          <a:xfrm>
            <a:off x="6292951" y="3856125"/>
            <a:ext cx="909899" cy="0"/>
          </a:xfrm>
          <a:prstGeom prst="straightConnector1">
            <a:avLst/>
          </a:prstGeom>
          <a:noFill/>
          <a:ln cap="flat" cmpd="sng" w="19050">
            <a:solidFill>
              <a:srgbClr val="FFFFFF"/>
            </a:solidFill>
            <a:prstDash val="solid"/>
            <a:round/>
            <a:headEnd len="med" w="med" type="oval"/>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234450" y="575500"/>
            <a:ext cx="2046300" cy="3981000"/>
          </a:xfrm>
          <a:prstGeom prst="rect">
            <a:avLst/>
          </a:prstGeom>
        </p:spPr>
        <p:txBody>
          <a:bodyPr anchorCtr="0" anchor="t" bIns="91425" lIns="91425" rIns="91425" tIns="91425">
            <a:noAutofit/>
          </a:bodyPr>
          <a:lstStyle/>
          <a:p>
            <a:pPr lvl="0">
              <a:spcBef>
                <a:spcPts val="0"/>
              </a:spcBef>
              <a:buNone/>
            </a:pPr>
            <a:r>
              <a:rPr lang="en"/>
              <a:t>La forme</a:t>
            </a:r>
          </a:p>
        </p:txBody>
      </p:sp>
      <p:sp>
        <p:nvSpPr>
          <p:cNvPr id="124" name="Shape 124"/>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grpSp>
        <p:nvGrpSpPr>
          <p:cNvPr id="125" name="Shape 125"/>
          <p:cNvGrpSpPr/>
          <p:nvPr/>
        </p:nvGrpSpPr>
        <p:grpSpPr>
          <a:xfrm>
            <a:off x="3618600" y="443475"/>
            <a:ext cx="4271950" cy="4256550"/>
            <a:chOff x="3618600" y="537300"/>
            <a:chExt cx="4271950" cy="4256550"/>
          </a:xfrm>
        </p:grpSpPr>
        <p:sp>
          <p:nvSpPr>
            <p:cNvPr id="126" name="Shape 126"/>
            <p:cNvSpPr/>
            <p:nvPr/>
          </p:nvSpPr>
          <p:spPr>
            <a:xfrm>
              <a:off x="3680275" y="537300"/>
              <a:ext cx="1906800" cy="1906800"/>
            </a:xfrm>
            <a:prstGeom prst="ellipse">
              <a:avLst/>
            </a:prstGeom>
            <a:solidFill>
              <a:srgbClr val="FF99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rPr lang="en" sz="1000">
                  <a:solidFill>
                    <a:srgbClr val="FFFFFF"/>
                  </a:solidFill>
                  <a:latin typeface="Nunito Sans"/>
                  <a:ea typeface="Nunito Sans"/>
                  <a:cs typeface="Nunito Sans"/>
                  <a:sym typeface="Nunito Sans"/>
                </a:rPr>
                <a:t>Edition/Visualisation de l’arbre</a:t>
              </a:r>
            </a:p>
          </p:txBody>
        </p:sp>
        <p:sp>
          <p:nvSpPr>
            <p:cNvPr id="127" name="Shape 127"/>
            <p:cNvSpPr/>
            <p:nvPr/>
          </p:nvSpPr>
          <p:spPr>
            <a:xfrm>
              <a:off x="5983750" y="537300"/>
              <a:ext cx="1906800" cy="1906800"/>
            </a:xfrm>
            <a:prstGeom prst="ellipse">
              <a:avLst/>
            </a:prstGeom>
            <a:solidFill>
              <a:srgbClr val="F67031"/>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Clr>
                  <a:schemeClr val="dk1"/>
                </a:buClr>
                <a:buSzPct val="110000"/>
                <a:buFont typeface="Arial"/>
                <a:buNone/>
              </a:pPr>
              <a:r>
                <a:rPr lang="en" sz="1000">
                  <a:solidFill>
                    <a:srgbClr val="FFFFFF"/>
                  </a:solidFill>
                  <a:latin typeface="Nunito Sans"/>
                  <a:ea typeface="Nunito Sans"/>
                  <a:cs typeface="Nunito Sans"/>
                  <a:sym typeface="Nunito Sans"/>
                </a:rPr>
                <a:t>Edition/Visualisation des propriétés des tâches</a:t>
              </a:r>
            </a:p>
          </p:txBody>
        </p:sp>
        <p:sp>
          <p:nvSpPr>
            <p:cNvPr id="128" name="Shape 128"/>
            <p:cNvSpPr/>
            <p:nvPr/>
          </p:nvSpPr>
          <p:spPr>
            <a:xfrm>
              <a:off x="3618600" y="2887050"/>
              <a:ext cx="1906800" cy="1906800"/>
            </a:xfrm>
            <a:prstGeom prst="ellipse">
              <a:avLst/>
            </a:prstGeom>
            <a:solidFill>
              <a:srgbClr val="CC4125"/>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rPr lang="en" sz="1000">
                  <a:solidFill>
                    <a:srgbClr val="FFFFFF"/>
                  </a:solidFill>
                  <a:latin typeface="Nunito Sans"/>
                  <a:ea typeface="Nunito Sans"/>
                  <a:cs typeface="Nunito Sans"/>
                  <a:sym typeface="Nunito Sans"/>
                </a:rPr>
                <a:t>Edition/Visualisation des propriétés du modèles</a:t>
              </a:r>
            </a:p>
          </p:txBody>
        </p:sp>
        <p:sp>
          <p:nvSpPr>
            <p:cNvPr id="129" name="Shape 129"/>
            <p:cNvSpPr/>
            <p:nvPr/>
          </p:nvSpPr>
          <p:spPr>
            <a:xfrm>
              <a:off x="5983750" y="2887050"/>
              <a:ext cx="1906800" cy="1906800"/>
            </a:xfrm>
            <a:prstGeom prst="ellipse">
              <a:avLst/>
            </a:prstGeom>
            <a:solidFill>
              <a:srgbClr val="ED0036"/>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rPr lang="en" sz="1000">
                  <a:solidFill>
                    <a:srgbClr val="FFFFFF"/>
                  </a:solidFill>
                  <a:latin typeface="Nunito Sans"/>
                  <a:ea typeface="Nunito Sans"/>
                  <a:cs typeface="Nunito Sans"/>
                  <a:sym typeface="Nunito Sans"/>
                </a:rPr>
                <a:t>Edition d’un fichier XML correspondant</a:t>
              </a:r>
            </a:p>
          </p:txBody>
        </p:sp>
      </p:grpSp>
      <p:sp>
        <p:nvSpPr>
          <p:cNvPr id="130" name="Shape 130"/>
          <p:cNvSpPr/>
          <p:nvPr/>
        </p:nvSpPr>
        <p:spPr>
          <a:xfrm>
            <a:off x="4701175" y="1518350"/>
            <a:ext cx="2106600" cy="2106600"/>
          </a:xfrm>
          <a:prstGeom prst="ellipse">
            <a:avLst/>
          </a:prstGeom>
          <a:solidFill>
            <a:srgbClr val="FFFFFF"/>
          </a:solidFill>
          <a:ln>
            <a:noFill/>
          </a:ln>
        </p:spPr>
        <p:txBody>
          <a:bodyPr anchorCtr="0" anchor="ctr" bIns="91425" lIns="91425" rIns="91425" tIns="91425">
            <a:noAutofit/>
          </a:bodyPr>
          <a:lstStyle/>
          <a:p>
            <a:pPr lvl="0" rtl="0" algn="ctr">
              <a:spcBef>
                <a:spcPts val="0"/>
              </a:spcBef>
              <a:buNone/>
            </a:pPr>
            <a:r>
              <a:rPr lang="en">
                <a:solidFill>
                  <a:srgbClr val="666666"/>
                </a:solidFill>
                <a:latin typeface="Nunito Sans"/>
                <a:ea typeface="Nunito Sans"/>
                <a:cs typeface="Nunito Sans"/>
                <a:sym typeface="Nunito Sans"/>
              </a:rPr>
              <a:t>Éditeur de tâches</a:t>
            </a:r>
          </a:p>
        </p:txBody>
      </p:sp>
      <p:sp>
        <p:nvSpPr>
          <p:cNvPr id="131" name="Shape 131"/>
          <p:cNvSpPr/>
          <p:nvPr/>
        </p:nvSpPr>
        <p:spPr>
          <a:xfrm>
            <a:off x="4840050" y="1651475"/>
            <a:ext cx="1829100" cy="1829100"/>
          </a:xfrm>
          <a:prstGeom prst="donut">
            <a:avLst>
              <a:gd fmla="val 11468" name="adj"/>
            </a:avLst>
          </a:prstGeom>
          <a:solidFill>
            <a:srgbClr val="EFEFEF"/>
          </a:solidFill>
          <a:ln>
            <a:noFill/>
          </a:ln>
        </p:spPr>
        <p:txBody>
          <a:bodyPr anchorCtr="0" anchor="ctr" bIns="91425" lIns="91425" rIns="91425" tIns="91425">
            <a:noAutofit/>
          </a:bodyPr>
          <a:lstStyle/>
          <a:p>
            <a:pPr lvl="0">
              <a:spcBef>
                <a:spcPts val="0"/>
              </a:spcBef>
              <a:buNone/>
            </a:pPr>
            <a:r>
              <a:t/>
            </a:r>
            <a:endParaRPr/>
          </a:p>
        </p:txBody>
      </p:sp>
      <p:grpSp>
        <p:nvGrpSpPr>
          <p:cNvPr id="132" name="Shape 132"/>
          <p:cNvGrpSpPr/>
          <p:nvPr/>
        </p:nvGrpSpPr>
        <p:grpSpPr>
          <a:xfrm>
            <a:off x="4384331" y="868197"/>
            <a:ext cx="452420" cy="433992"/>
            <a:chOff x="5233525" y="4954450"/>
            <a:chExt cx="538275" cy="516350"/>
          </a:xfrm>
        </p:grpSpPr>
        <p:sp>
          <p:nvSpPr>
            <p:cNvPr id="133" name="Shape 133"/>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5497775" y="5299675"/>
              <a:ext cx="4900" cy="126675"/>
            </a:xfrm>
            <a:custGeom>
              <a:pathLst>
                <a:path extrusionOk="0" fill="none" h="5067" w="196">
                  <a:moveTo>
                    <a:pt x="0" y="5067"/>
                  </a:moveTo>
                  <a:lnTo>
                    <a:pt x="195"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44" name="Shape 144"/>
          <p:cNvGrpSpPr/>
          <p:nvPr/>
        </p:nvGrpSpPr>
        <p:grpSpPr>
          <a:xfrm>
            <a:off x="6761254" y="937287"/>
            <a:ext cx="360301" cy="295813"/>
            <a:chOff x="2599525" y="3688600"/>
            <a:chExt cx="428675" cy="351950"/>
          </a:xfrm>
        </p:grpSpPr>
        <p:sp>
          <p:nvSpPr>
            <p:cNvPr id="145" name="Shape 145"/>
            <p:cNvSpPr/>
            <p:nvPr/>
          </p:nvSpPr>
          <p:spPr>
            <a:xfrm>
              <a:off x="2599525" y="3688600"/>
              <a:ext cx="428675" cy="168675"/>
            </a:xfrm>
            <a:custGeom>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2792550" y="3862125"/>
              <a:ext cx="42650" cy="23775"/>
            </a:xfrm>
            <a:custGeom>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2599525" y="3852375"/>
              <a:ext cx="428675" cy="188175"/>
            </a:xfrm>
            <a:custGeom>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48" name="Shape 148"/>
          <p:cNvGrpSpPr/>
          <p:nvPr/>
        </p:nvGrpSpPr>
        <p:grpSpPr>
          <a:xfrm>
            <a:off x="4317573" y="3301508"/>
            <a:ext cx="435021" cy="323445"/>
            <a:chOff x="5247525" y="3007275"/>
            <a:chExt cx="517575" cy="384825"/>
          </a:xfrm>
        </p:grpSpPr>
        <p:sp>
          <p:nvSpPr>
            <p:cNvPr id="149" name="Shape 149"/>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51" name="Shape 151"/>
          <p:cNvGrpSpPr/>
          <p:nvPr/>
        </p:nvGrpSpPr>
        <p:grpSpPr>
          <a:xfrm>
            <a:off x="6789423" y="3301490"/>
            <a:ext cx="342881" cy="418127"/>
            <a:chOff x="596350" y="929175"/>
            <a:chExt cx="407950" cy="497475"/>
          </a:xfrm>
        </p:grpSpPr>
        <p:sp>
          <p:nvSpPr>
            <p:cNvPr id="152" name="Shape 152"/>
            <p:cNvSpPr/>
            <p:nvPr/>
          </p:nvSpPr>
          <p:spPr>
            <a:xfrm>
              <a:off x="596350" y="953550"/>
              <a:ext cx="387250" cy="473100"/>
            </a:xfrm>
            <a:custGeom>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688900" y="1256150"/>
              <a:ext cx="133975" cy="25"/>
            </a:xfrm>
            <a:custGeom>
              <a:pathLst>
                <a:path extrusionOk="0" fill="none" h="1" w="5359">
                  <a:moveTo>
                    <a:pt x="5358"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688900" y="1201350"/>
              <a:ext cx="255750" cy="25"/>
            </a:xfrm>
            <a:custGeom>
              <a:pathLst>
                <a:path extrusionOk="0" fill="none" h="1" w="10230">
                  <a:moveTo>
                    <a:pt x="10229"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688900" y="1145950"/>
              <a:ext cx="255750" cy="25"/>
            </a:xfrm>
            <a:custGeom>
              <a:pathLst>
                <a:path extrusionOk="0" fill="none" h="1" w="10230">
                  <a:moveTo>
                    <a:pt x="10229"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688900" y="1090525"/>
              <a:ext cx="255750" cy="25"/>
            </a:xfrm>
            <a:custGeom>
              <a:pathLst>
                <a:path extrusionOk="0" fill="none" h="1" w="10230">
                  <a:moveTo>
                    <a:pt x="10229"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234450" y="575500"/>
            <a:ext cx="2046300" cy="3981000"/>
          </a:xfrm>
          <a:prstGeom prst="rect">
            <a:avLst/>
          </a:prstGeom>
        </p:spPr>
        <p:txBody>
          <a:bodyPr anchorCtr="0" anchor="t" bIns="91425" lIns="91425" rIns="91425" tIns="91425">
            <a:noAutofit/>
          </a:bodyPr>
          <a:lstStyle/>
          <a:p>
            <a:pPr lvl="0">
              <a:spcBef>
                <a:spcPts val="0"/>
              </a:spcBef>
              <a:buNone/>
            </a:pPr>
            <a:r>
              <a:rPr lang="en"/>
              <a:t>La forme</a:t>
            </a:r>
          </a:p>
          <a:p>
            <a:pPr lvl="0" rtl="0">
              <a:spcBef>
                <a:spcPts val="0"/>
              </a:spcBef>
              <a:buNone/>
            </a:pPr>
            <a:r>
              <a:rPr lang="en"/>
              <a:t>(retenue)</a:t>
            </a:r>
          </a:p>
        </p:txBody>
      </p:sp>
      <p:sp>
        <p:nvSpPr>
          <p:cNvPr id="164" name="Shape 164"/>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pSp>
        <p:nvGrpSpPr>
          <p:cNvPr id="165" name="Shape 165"/>
          <p:cNvGrpSpPr/>
          <p:nvPr/>
        </p:nvGrpSpPr>
        <p:grpSpPr>
          <a:xfrm>
            <a:off x="3200700" y="443475"/>
            <a:ext cx="4689849" cy="4256550"/>
            <a:chOff x="3200700" y="537300"/>
            <a:chExt cx="4689849" cy="4256550"/>
          </a:xfrm>
        </p:grpSpPr>
        <p:sp>
          <p:nvSpPr>
            <p:cNvPr id="166" name="Shape 166"/>
            <p:cNvSpPr/>
            <p:nvPr/>
          </p:nvSpPr>
          <p:spPr>
            <a:xfrm>
              <a:off x="3200700" y="1660175"/>
              <a:ext cx="1906800" cy="1935000"/>
            </a:xfrm>
            <a:prstGeom prst="ellipse">
              <a:avLst/>
            </a:prstGeom>
            <a:solidFill>
              <a:srgbClr val="FF9900"/>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rPr lang="en" sz="1000">
                  <a:solidFill>
                    <a:srgbClr val="FFFFFF"/>
                  </a:solidFill>
                  <a:latin typeface="Nunito Sans"/>
                  <a:ea typeface="Nunito Sans"/>
                  <a:cs typeface="Nunito Sans"/>
                  <a:sym typeface="Nunito Sans"/>
                </a:rPr>
                <a:t>Edition/Visualisation de l’arbre + </a:t>
              </a:r>
              <a:r>
                <a:rPr lang="en" sz="1000">
                  <a:solidFill>
                    <a:schemeClr val="lt1"/>
                  </a:solidFill>
                  <a:latin typeface="Nunito Sans"/>
                  <a:ea typeface="Nunito Sans"/>
                  <a:cs typeface="Nunito Sans"/>
                  <a:sym typeface="Nunito Sans"/>
                </a:rPr>
                <a:t>des propriétés du modèles</a:t>
              </a:r>
            </a:p>
            <a:p>
              <a:pPr lvl="0" rtl="0" algn="ctr">
                <a:spcBef>
                  <a:spcPts val="0"/>
                </a:spcBef>
                <a:buNone/>
              </a:pPr>
              <a:r>
                <a:t/>
              </a:r>
              <a:endParaRPr sz="1000">
                <a:solidFill>
                  <a:srgbClr val="FFFFFF"/>
                </a:solidFill>
                <a:latin typeface="Nunito Sans"/>
                <a:ea typeface="Nunito Sans"/>
                <a:cs typeface="Nunito Sans"/>
                <a:sym typeface="Nunito Sans"/>
              </a:endParaRPr>
            </a:p>
          </p:txBody>
        </p:sp>
        <p:sp>
          <p:nvSpPr>
            <p:cNvPr id="167" name="Shape 167"/>
            <p:cNvSpPr/>
            <p:nvPr/>
          </p:nvSpPr>
          <p:spPr>
            <a:xfrm>
              <a:off x="5983750" y="537300"/>
              <a:ext cx="1906800" cy="1906800"/>
            </a:xfrm>
            <a:prstGeom prst="ellipse">
              <a:avLst/>
            </a:prstGeom>
            <a:solidFill>
              <a:srgbClr val="F67031"/>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Clr>
                  <a:schemeClr val="dk1"/>
                </a:buClr>
                <a:buSzPct val="110000"/>
                <a:buFont typeface="Arial"/>
                <a:buNone/>
              </a:pPr>
              <a:r>
                <a:rPr lang="en" sz="1000">
                  <a:solidFill>
                    <a:srgbClr val="FFFFFF"/>
                  </a:solidFill>
                  <a:latin typeface="Nunito Sans"/>
                  <a:ea typeface="Nunito Sans"/>
                  <a:cs typeface="Nunito Sans"/>
                  <a:sym typeface="Nunito Sans"/>
                </a:rPr>
                <a:t>Edition/Visualisation des propriétés des tâches</a:t>
              </a:r>
            </a:p>
          </p:txBody>
        </p:sp>
        <p:sp>
          <p:nvSpPr>
            <p:cNvPr id="168" name="Shape 168"/>
            <p:cNvSpPr/>
            <p:nvPr/>
          </p:nvSpPr>
          <p:spPr>
            <a:xfrm>
              <a:off x="5983750" y="2887050"/>
              <a:ext cx="1906800" cy="1906800"/>
            </a:xfrm>
            <a:prstGeom prst="ellipse">
              <a:avLst/>
            </a:prstGeom>
            <a:solidFill>
              <a:srgbClr val="ED0036"/>
            </a:solidFill>
            <a:ln>
              <a:noFill/>
            </a:ln>
          </p:spPr>
          <p:txBody>
            <a:bodyPr anchorCtr="0" anchor="ctr" bIns="91425" lIns="91425" rIns="91425" tIns="91425">
              <a:noAutofit/>
            </a:bodyPr>
            <a:lstStyle/>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t/>
              </a:r>
              <a:endParaRPr sz="1000">
                <a:solidFill>
                  <a:srgbClr val="FFFFFF"/>
                </a:solidFill>
                <a:latin typeface="Nunito Sans"/>
                <a:ea typeface="Nunito Sans"/>
                <a:cs typeface="Nunito Sans"/>
                <a:sym typeface="Nunito Sans"/>
              </a:endParaRPr>
            </a:p>
            <a:p>
              <a:pPr lvl="0" rtl="0" algn="ctr">
                <a:spcBef>
                  <a:spcPts val="0"/>
                </a:spcBef>
                <a:buNone/>
              </a:pPr>
              <a:r>
                <a:rPr lang="en" sz="1000">
                  <a:solidFill>
                    <a:srgbClr val="FFFFFF"/>
                  </a:solidFill>
                  <a:latin typeface="Nunito Sans"/>
                  <a:ea typeface="Nunito Sans"/>
                  <a:cs typeface="Nunito Sans"/>
                  <a:sym typeface="Nunito Sans"/>
                </a:rPr>
                <a:t>Edition d’un fichier XML correspondant</a:t>
              </a:r>
            </a:p>
          </p:txBody>
        </p:sp>
      </p:grpSp>
      <p:sp>
        <p:nvSpPr>
          <p:cNvPr id="169" name="Shape 169"/>
          <p:cNvSpPr/>
          <p:nvPr/>
        </p:nvSpPr>
        <p:spPr>
          <a:xfrm>
            <a:off x="4701175" y="1518350"/>
            <a:ext cx="2106600" cy="2106600"/>
          </a:xfrm>
          <a:prstGeom prst="ellipse">
            <a:avLst/>
          </a:prstGeom>
          <a:solidFill>
            <a:srgbClr val="FFFFFF"/>
          </a:solidFill>
          <a:ln>
            <a:noFill/>
          </a:ln>
        </p:spPr>
        <p:txBody>
          <a:bodyPr anchorCtr="0" anchor="ctr" bIns="91425" lIns="91425" rIns="91425" tIns="91425">
            <a:noAutofit/>
          </a:bodyPr>
          <a:lstStyle/>
          <a:p>
            <a:pPr lvl="0" rtl="0" algn="ctr">
              <a:spcBef>
                <a:spcPts val="0"/>
              </a:spcBef>
              <a:buNone/>
            </a:pPr>
            <a:r>
              <a:rPr lang="en">
                <a:solidFill>
                  <a:srgbClr val="666666"/>
                </a:solidFill>
                <a:latin typeface="Nunito Sans"/>
                <a:ea typeface="Nunito Sans"/>
                <a:cs typeface="Nunito Sans"/>
                <a:sym typeface="Nunito Sans"/>
              </a:rPr>
              <a:t>Éditeur de tâches</a:t>
            </a:r>
          </a:p>
        </p:txBody>
      </p:sp>
      <p:sp>
        <p:nvSpPr>
          <p:cNvPr id="170" name="Shape 170"/>
          <p:cNvSpPr/>
          <p:nvPr/>
        </p:nvSpPr>
        <p:spPr>
          <a:xfrm>
            <a:off x="4840050" y="1651475"/>
            <a:ext cx="1829100" cy="1829100"/>
          </a:xfrm>
          <a:prstGeom prst="donut">
            <a:avLst>
              <a:gd fmla="val 11468" name="adj"/>
            </a:avLst>
          </a:prstGeom>
          <a:solidFill>
            <a:srgbClr val="EFEFEF"/>
          </a:solidFill>
          <a:ln>
            <a:noFill/>
          </a:ln>
        </p:spPr>
        <p:txBody>
          <a:bodyPr anchorCtr="0" anchor="ctr" bIns="91425" lIns="91425" rIns="91425" tIns="91425">
            <a:noAutofit/>
          </a:bodyPr>
          <a:lstStyle/>
          <a:p>
            <a:pPr lvl="0">
              <a:spcBef>
                <a:spcPts val="0"/>
              </a:spcBef>
              <a:buNone/>
            </a:pPr>
            <a:r>
              <a:t/>
            </a:r>
            <a:endParaRPr/>
          </a:p>
        </p:txBody>
      </p:sp>
      <p:grpSp>
        <p:nvGrpSpPr>
          <p:cNvPr id="171" name="Shape 171"/>
          <p:cNvGrpSpPr/>
          <p:nvPr/>
        </p:nvGrpSpPr>
        <p:grpSpPr>
          <a:xfrm>
            <a:off x="3562794" y="1794947"/>
            <a:ext cx="452420" cy="433992"/>
            <a:chOff x="5233525" y="4954450"/>
            <a:chExt cx="538275" cy="516350"/>
          </a:xfrm>
        </p:grpSpPr>
        <p:sp>
          <p:nvSpPr>
            <p:cNvPr id="172" name="Shape 172"/>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5497775" y="5299675"/>
              <a:ext cx="4900" cy="126675"/>
            </a:xfrm>
            <a:custGeom>
              <a:pathLst>
                <a:path extrusionOk="0" fill="none" h="5067" w="196">
                  <a:moveTo>
                    <a:pt x="0" y="5067"/>
                  </a:moveTo>
                  <a:lnTo>
                    <a:pt x="195"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83" name="Shape 183"/>
          <p:cNvGrpSpPr/>
          <p:nvPr/>
        </p:nvGrpSpPr>
        <p:grpSpPr>
          <a:xfrm>
            <a:off x="6761254" y="937287"/>
            <a:ext cx="360301" cy="295813"/>
            <a:chOff x="2599525" y="3688600"/>
            <a:chExt cx="428675" cy="351950"/>
          </a:xfrm>
        </p:grpSpPr>
        <p:sp>
          <p:nvSpPr>
            <p:cNvPr id="184" name="Shape 184"/>
            <p:cNvSpPr/>
            <p:nvPr/>
          </p:nvSpPr>
          <p:spPr>
            <a:xfrm>
              <a:off x="2599525" y="3688600"/>
              <a:ext cx="428675" cy="168675"/>
            </a:xfrm>
            <a:custGeom>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2792550" y="3862125"/>
              <a:ext cx="42650" cy="23775"/>
            </a:xfrm>
            <a:custGeom>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2599525" y="3852375"/>
              <a:ext cx="428675" cy="188175"/>
            </a:xfrm>
            <a:custGeom>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87" name="Shape 187"/>
          <p:cNvGrpSpPr/>
          <p:nvPr/>
        </p:nvGrpSpPr>
        <p:grpSpPr>
          <a:xfrm>
            <a:off x="4190398" y="1850233"/>
            <a:ext cx="435021" cy="323445"/>
            <a:chOff x="5247525" y="3007275"/>
            <a:chExt cx="517575" cy="384825"/>
          </a:xfrm>
        </p:grpSpPr>
        <p:sp>
          <p:nvSpPr>
            <p:cNvPr id="188" name="Shape 188"/>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90" name="Shape 190"/>
          <p:cNvGrpSpPr/>
          <p:nvPr/>
        </p:nvGrpSpPr>
        <p:grpSpPr>
          <a:xfrm>
            <a:off x="6789423" y="3301490"/>
            <a:ext cx="342881" cy="418127"/>
            <a:chOff x="596350" y="929175"/>
            <a:chExt cx="407950" cy="497475"/>
          </a:xfrm>
        </p:grpSpPr>
        <p:sp>
          <p:nvSpPr>
            <p:cNvPr id="191" name="Shape 191"/>
            <p:cNvSpPr/>
            <p:nvPr/>
          </p:nvSpPr>
          <p:spPr>
            <a:xfrm>
              <a:off x="596350" y="953550"/>
              <a:ext cx="387250" cy="473100"/>
            </a:xfrm>
            <a:custGeom>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688900" y="1256150"/>
              <a:ext cx="133975" cy="25"/>
            </a:xfrm>
            <a:custGeom>
              <a:pathLst>
                <a:path extrusionOk="0" fill="none" h="1" w="5359">
                  <a:moveTo>
                    <a:pt x="5358"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688900" y="1201350"/>
              <a:ext cx="255750" cy="25"/>
            </a:xfrm>
            <a:custGeom>
              <a:pathLst>
                <a:path extrusionOk="0" fill="none" h="1" w="10230">
                  <a:moveTo>
                    <a:pt x="10229"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688900" y="1145950"/>
              <a:ext cx="255750" cy="25"/>
            </a:xfrm>
            <a:custGeom>
              <a:pathLst>
                <a:path extrusionOk="0" fill="none" h="1" w="10230">
                  <a:moveTo>
                    <a:pt x="10229"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688900" y="1090525"/>
              <a:ext cx="255750" cy="25"/>
            </a:xfrm>
            <a:custGeom>
              <a:pathLst>
                <a:path extrusionOk="0" fill="none" h="1" w="10230">
                  <a:moveTo>
                    <a:pt x="10229"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646573" y="1016000"/>
            <a:ext cx="3246900" cy="973500"/>
          </a:xfrm>
          <a:prstGeom prst="rect">
            <a:avLst/>
          </a:prstGeom>
        </p:spPr>
        <p:txBody>
          <a:bodyPr anchorCtr="0" anchor="t" bIns="91425" lIns="91425" rIns="91425" tIns="91425">
            <a:noAutofit/>
          </a:bodyPr>
          <a:lstStyle/>
          <a:p>
            <a:pPr lvl="0">
              <a:spcBef>
                <a:spcPts val="0"/>
              </a:spcBef>
              <a:buNone/>
            </a:pPr>
            <a:r>
              <a:rPr lang="en"/>
              <a:t>Sommaire</a:t>
            </a:r>
          </a:p>
        </p:txBody>
      </p:sp>
      <p:sp>
        <p:nvSpPr>
          <p:cNvPr id="203" name="Shape 203"/>
          <p:cNvSpPr txBox="1"/>
          <p:nvPr>
            <p:ph idx="2" type="body"/>
          </p:nvPr>
        </p:nvSpPr>
        <p:spPr>
          <a:xfrm>
            <a:off x="5130225" y="1016000"/>
            <a:ext cx="3470700" cy="3099900"/>
          </a:xfrm>
          <a:prstGeom prst="rect">
            <a:avLst/>
          </a:prstGeom>
        </p:spPr>
        <p:txBody>
          <a:bodyPr anchorCtr="0" anchor="t" bIns="91425" lIns="91425" rIns="91425" tIns="91425">
            <a:noAutofit/>
          </a:bodyPr>
          <a:lstStyle/>
          <a:p>
            <a:pPr indent="-228600" lvl="0" marL="457200" rtl="0">
              <a:spcBef>
                <a:spcPts val="0"/>
              </a:spcBef>
              <a:spcAft>
                <a:spcPts val="1000"/>
              </a:spcAft>
              <a:buAutoNum type="arabicPeriod"/>
            </a:pPr>
            <a:r>
              <a:rPr lang="en"/>
              <a:t>Présentation de la structure</a:t>
            </a:r>
          </a:p>
          <a:p>
            <a:pPr indent="-228600" lvl="0" marL="457200" rtl="0">
              <a:spcBef>
                <a:spcPts val="0"/>
              </a:spcBef>
              <a:spcAft>
                <a:spcPts val="1000"/>
              </a:spcAft>
              <a:buAutoNum type="arabicPeriod"/>
            </a:pPr>
            <a:r>
              <a:rPr lang="en"/>
              <a:t>Arbre de tâche</a:t>
            </a:r>
          </a:p>
          <a:p>
            <a:pPr indent="-228600" lvl="0" marL="457200" rtl="0">
              <a:spcBef>
                <a:spcPts val="0"/>
              </a:spcBef>
              <a:spcAft>
                <a:spcPts val="1000"/>
              </a:spcAft>
              <a:buAutoNum type="arabicPeriod"/>
            </a:pPr>
            <a:r>
              <a:rPr lang="en"/>
              <a:t>Propriété des tâches</a:t>
            </a:r>
          </a:p>
          <a:p>
            <a:pPr indent="-228600" lvl="0" marL="457200" rtl="0">
              <a:spcBef>
                <a:spcPts val="0"/>
              </a:spcBef>
              <a:spcAft>
                <a:spcPts val="1000"/>
              </a:spcAft>
              <a:buAutoNum type="arabicPeriod"/>
            </a:pPr>
            <a:r>
              <a:rPr lang="en"/>
              <a:t>Fichier XML</a:t>
            </a:r>
          </a:p>
          <a:p>
            <a:pPr indent="-228600" lvl="0" marL="457200">
              <a:spcBef>
                <a:spcPts val="0"/>
              </a:spcBef>
              <a:spcAft>
                <a:spcPts val="1000"/>
              </a:spcAft>
              <a:buAutoNum type="arabicPeriod"/>
            </a:pPr>
            <a:r>
              <a:rPr lang="en"/>
              <a:t>Conclusion</a:t>
            </a:r>
          </a:p>
        </p:txBody>
      </p:sp>
      <p:sp>
        <p:nvSpPr>
          <p:cNvPr id="204" name="Shape 204"/>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05" name="Shape 205"/>
          <p:cNvSpPr txBox="1"/>
          <p:nvPr>
            <p:ph idx="1" type="subTitle"/>
          </p:nvPr>
        </p:nvSpPr>
        <p:spPr>
          <a:xfrm>
            <a:off x="646550" y="1684700"/>
            <a:ext cx="3246900" cy="2126400"/>
          </a:xfrm>
          <a:prstGeom prst="rect">
            <a:avLst/>
          </a:prstGeom>
        </p:spPr>
        <p:txBody>
          <a:bodyPr anchorCtr="0" anchor="t" bIns="91425" lIns="91425" rIns="91425" tIns="91425">
            <a:noAutofit/>
          </a:bodyPr>
          <a:lstStyle/>
          <a:p>
            <a:pPr lvl="0">
              <a:spcBef>
                <a:spcPts val="0"/>
              </a:spcBef>
              <a:buNone/>
            </a:pPr>
            <a:r>
              <a:rPr lang="en"/>
              <a:t>Plan de la présentation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Shape 210"/>
          <p:cNvSpPr txBox="1"/>
          <p:nvPr>
            <p:ph type="ctrTitle"/>
          </p:nvPr>
        </p:nvSpPr>
        <p:spPr>
          <a:xfrm>
            <a:off x="277100" y="284200"/>
            <a:ext cx="2024100" cy="3678000"/>
          </a:xfrm>
          <a:prstGeom prst="rect">
            <a:avLst/>
          </a:prstGeom>
        </p:spPr>
        <p:txBody>
          <a:bodyPr anchorCtr="0" anchor="b" bIns="91425" lIns="91425" rIns="91425" tIns="91425">
            <a:noAutofit/>
          </a:bodyPr>
          <a:lstStyle/>
          <a:p>
            <a:pPr lvl="0" rtl="0">
              <a:spcBef>
                <a:spcPts val="0"/>
              </a:spcBef>
              <a:buNone/>
            </a:pPr>
            <a:r>
              <a:rPr b="1" lang="en" sz="4800"/>
              <a:t>1.</a:t>
            </a:r>
          </a:p>
          <a:p>
            <a:pPr lvl="0" rtl="0">
              <a:spcBef>
                <a:spcPts val="0"/>
              </a:spcBef>
              <a:buNone/>
            </a:pPr>
            <a:r>
              <a:rPr lang="en"/>
              <a:t>Présentation de la structure</a:t>
            </a:r>
          </a:p>
        </p:txBody>
      </p:sp>
      <p:sp>
        <p:nvSpPr>
          <p:cNvPr id="211" name="Shape 211"/>
          <p:cNvSpPr txBox="1"/>
          <p:nvPr>
            <p:ph idx="1" type="subTitle"/>
          </p:nvPr>
        </p:nvSpPr>
        <p:spPr>
          <a:xfrm>
            <a:off x="277100" y="3983050"/>
            <a:ext cx="2024100" cy="784800"/>
          </a:xfrm>
          <a:prstGeom prst="rect">
            <a:avLst/>
          </a:prstGeom>
        </p:spPr>
        <p:txBody>
          <a:bodyPr anchorCtr="0" anchor="t" bIns="91425" lIns="91425" rIns="91425" tIns="91425">
            <a:noAutofit/>
          </a:bodyPr>
          <a:lstStyle/>
          <a:p>
            <a:pPr lvl="0" rtl="0">
              <a:spcBef>
                <a:spcPts val="0"/>
              </a:spcBef>
              <a:buNone/>
            </a:pPr>
            <a:r>
              <a:rPr lang="en"/>
              <a:t>Commençons par la </a:t>
            </a:r>
            <a:r>
              <a:rPr lang="en"/>
              <a:t>structure</a:t>
            </a:r>
            <a:r>
              <a:rPr lang="en"/>
              <a:t> de la maquette</a:t>
            </a:r>
          </a:p>
        </p:txBody>
      </p:sp>
      <p:sp>
        <p:nvSpPr>
          <p:cNvPr id="212" name="Shape 21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p:nvPr/>
        </p:nvSpPr>
        <p:spPr>
          <a:xfrm>
            <a:off x="3346949" y="612451"/>
            <a:ext cx="5033457" cy="3918604"/>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3557581" y="820546"/>
            <a:ext cx="4612200" cy="29451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80000"/>
                </a:solidFill>
                <a:latin typeface="Nunito Sans"/>
                <a:ea typeface="Nunito Sans"/>
                <a:cs typeface="Nunito Sans"/>
                <a:sym typeface="Nunito Sans"/>
              </a:rPr>
              <a:t>Place your screenshot here</a:t>
            </a:r>
          </a:p>
        </p:txBody>
      </p:sp>
      <p:sp>
        <p:nvSpPr>
          <p:cNvPr id="219" name="Shape 219"/>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220" name="Shape 220"/>
          <p:cNvSpPr txBox="1"/>
          <p:nvPr>
            <p:ph type="title"/>
          </p:nvPr>
        </p:nvSpPr>
        <p:spPr>
          <a:xfrm>
            <a:off x="234450" y="575500"/>
            <a:ext cx="2046300" cy="1364100"/>
          </a:xfrm>
          <a:prstGeom prst="rect">
            <a:avLst/>
          </a:prstGeom>
        </p:spPr>
        <p:txBody>
          <a:bodyPr anchorCtr="0" anchor="b" bIns="91425" lIns="91425" rIns="91425" tIns="91425">
            <a:noAutofit/>
          </a:bodyPr>
          <a:lstStyle/>
          <a:p>
            <a:pPr lvl="0" rtl="0">
              <a:spcBef>
                <a:spcPts val="0"/>
              </a:spcBef>
              <a:buNone/>
            </a:pPr>
            <a:r>
              <a:rPr lang="en"/>
              <a:t>Première maquette</a:t>
            </a:r>
          </a:p>
        </p:txBody>
      </p:sp>
      <p:sp>
        <p:nvSpPr>
          <p:cNvPr id="221" name="Shape 221"/>
          <p:cNvSpPr txBox="1"/>
          <p:nvPr>
            <p:ph idx="1" type="body"/>
          </p:nvPr>
        </p:nvSpPr>
        <p:spPr>
          <a:xfrm>
            <a:off x="234450" y="2004325"/>
            <a:ext cx="2046300" cy="25521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a:solidFill>
                  <a:schemeClr val="dk2"/>
                </a:solidFill>
              </a:rPr>
              <a:t>La première maquette contenait un “arbre de fichier” afin de naviguer plus facilement dans les tâches de l’arbre.</a:t>
            </a:r>
          </a:p>
          <a:p>
            <a:pPr lvl="0" rtl="0">
              <a:spcBef>
                <a:spcPts val="0"/>
              </a:spcBef>
              <a:buNone/>
            </a:pPr>
            <a:r>
              <a:t/>
            </a:r>
            <a:endParaRPr/>
          </a:p>
        </p:txBody>
      </p:sp>
      <p:pic>
        <p:nvPicPr>
          <p:cNvPr descr="maquette_generale.png" id="222" name="Shape 222"/>
          <p:cNvPicPr preferRelativeResize="0"/>
          <p:nvPr/>
        </p:nvPicPr>
        <p:blipFill>
          <a:blip r:embed="rId3">
            <a:alphaModFix/>
          </a:blip>
          <a:stretch>
            <a:fillRect/>
          </a:stretch>
        </p:blipFill>
        <p:spPr>
          <a:xfrm>
            <a:off x="3557575" y="820550"/>
            <a:ext cx="4612199" cy="294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p:nvPr/>
        </p:nvSpPr>
        <p:spPr>
          <a:xfrm>
            <a:off x="3346949" y="612451"/>
            <a:ext cx="5033457" cy="3918604"/>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6703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3557581" y="820546"/>
            <a:ext cx="4612200" cy="29451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980000"/>
                </a:solidFill>
                <a:latin typeface="Nunito Sans"/>
                <a:ea typeface="Nunito Sans"/>
                <a:cs typeface="Nunito Sans"/>
                <a:sym typeface="Nunito Sans"/>
              </a:rPr>
              <a:t>Place your screenshot here</a:t>
            </a:r>
          </a:p>
        </p:txBody>
      </p:sp>
      <p:sp>
        <p:nvSpPr>
          <p:cNvPr id="229" name="Shape 229"/>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FFFFFF"/>
                </a:solidFill>
              </a:rPr>
              <a:t>‹#›</a:t>
            </a:fld>
          </a:p>
        </p:txBody>
      </p:sp>
      <p:sp>
        <p:nvSpPr>
          <p:cNvPr id="230" name="Shape 230"/>
          <p:cNvSpPr txBox="1"/>
          <p:nvPr>
            <p:ph type="title"/>
          </p:nvPr>
        </p:nvSpPr>
        <p:spPr>
          <a:xfrm>
            <a:off x="234450" y="575500"/>
            <a:ext cx="2046300" cy="1364100"/>
          </a:xfrm>
          <a:prstGeom prst="rect">
            <a:avLst/>
          </a:prstGeom>
        </p:spPr>
        <p:txBody>
          <a:bodyPr anchorCtr="0" anchor="b" bIns="91425" lIns="91425" rIns="91425" tIns="91425">
            <a:noAutofit/>
          </a:bodyPr>
          <a:lstStyle/>
          <a:p>
            <a:pPr lvl="0" rtl="0">
              <a:spcBef>
                <a:spcPts val="0"/>
              </a:spcBef>
              <a:buNone/>
            </a:pPr>
            <a:r>
              <a:rPr lang="en"/>
              <a:t>M</a:t>
            </a:r>
            <a:r>
              <a:rPr lang="en"/>
              <a:t>aquette finale</a:t>
            </a:r>
          </a:p>
        </p:txBody>
      </p:sp>
      <p:sp>
        <p:nvSpPr>
          <p:cNvPr id="231" name="Shape 231"/>
          <p:cNvSpPr txBox="1"/>
          <p:nvPr>
            <p:ph idx="1" type="body"/>
          </p:nvPr>
        </p:nvSpPr>
        <p:spPr>
          <a:xfrm>
            <a:off x="234450" y="2004325"/>
            <a:ext cx="2046300" cy="25521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a:solidFill>
                  <a:schemeClr val="dk2"/>
                </a:solidFill>
              </a:rPr>
              <a:t>L’arbre de fichier est abandonné.</a:t>
            </a:r>
          </a:p>
          <a:p>
            <a:pPr indent="-228600" lvl="0" marL="457200" rtl="0">
              <a:spcBef>
                <a:spcPts val="0"/>
              </a:spcBef>
              <a:buClr>
                <a:schemeClr val="dk2"/>
              </a:buClr>
              <a:buAutoNum type="arabicPeriod"/>
            </a:pPr>
            <a:r>
              <a:rPr lang="en">
                <a:solidFill>
                  <a:schemeClr val="dk2"/>
                </a:solidFill>
              </a:rPr>
              <a:t>Arbre de tâche</a:t>
            </a:r>
          </a:p>
          <a:p>
            <a:pPr indent="-228600" lvl="0" marL="457200" rtl="0">
              <a:spcBef>
                <a:spcPts val="0"/>
              </a:spcBef>
              <a:buClr>
                <a:schemeClr val="dk2"/>
              </a:buClr>
              <a:buAutoNum type="arabicPeriod"/>
            </a:pPr>
            <a:r>
              <a:rPr lang="en">
                <a:solidFill>
                  <a:schemeClr val="dk2"/>
                </a:solidFill>
              </a:rPr>
              <a:t>Edition des propriétés</a:t>
            </a:r>
          </a:p>
          <a:p>
            <a:pPr indent="-228600" lvl="0" marL="457200" rtl="0">
              <a:spcBef>
                <a:spcPts val="0"/>
              </a:spcBef>
              <a:buClr>
                <a:schemeClr val="dk2"/>
              </a:buClr>
              <a:buAutoNum type="arabicPeriod"/>
            </a:pPr>
            <a:r>
              <a:rPr lang="en">
                <a:solidFill>
                  <a:schemeClr val="dk2"/>
                </a:solidFill>
              </a:rPr>
              <a:t>XML</a:t>
            </a:r>
          </a:p>
          <a:p>
            <a:pPr lvl="0" rtl="0">
              <a:spcBef>
                <a:spcPts val="0"/>
              </a:spcBef>
              <a:buNone/>
            </a:pPr>
            <a:r>
              <a:t/>
            </a:r>
            <a:endParaRPr/>
          </a:p>
        </p:txBody>
      </p:sp>
      <p:pic>
        <p:nvPicPr>
          <p:cNvPr descr="maquette_generale 2.png" id="232" name="Shape 232"/>
          <p:cNvPicPr preferRelativeResize="0"/>
          <p:nvPr/>
        </p:nvPicPr>
        <p:blipFill>
          <a:blip r:embed="rId3">
            <a:alphaModFix/>
          </a:blip>
          <a:stretch>
            <a:fillRect/>
          </a:stretch>
        </p:blipFill>
        <p:spPr>
          <a:xfrm>
            <a:off x="3557575" y="820550"/>
            <a:ext cx="4612199" cy="294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