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4" r:id="rId3"/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 Slab Light"/>
      <p:regular r:id="rId30"/>
      <p:bold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Lato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SlabLight-bold.fntdata"/><Relationship Id="rId30" Type="http://schemas.openxmlformats.org/officeDocument/2006/relationships/font" Target="fonts/RobotoSlabLight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37" Type="http://schemas.openxmlformats.org/officeDocument/2006/relationships/font" Target="fonts/LatoLight-bold.fntdata"/><Relationship Id="rId14" Type="http://schemas.openxmlformats.org/officeDocument/2006/relationships/slide" Target="slides/slide9.xml"/><Relationship Id="rId36" Type="http://schemas.openxmlformats.org/officeDocument/2006/relationships/font" Target="fonts/LatoLight-regular.fntdata"/><Relationship Id="rId17" Type="http://schemas.openxmlformats.org/officeDocument/2006/relationships/slide" Target="slides/slide12.xml"/><Relationship Id="rId39" Type="http://schemas.openxmlformats.org/officeDocument/2006/relationships/font" Target="fonts/Lato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Shape 7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Shape 8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Shape 8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Shape 8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Shape 8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Shape 8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Shape 8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Shape 8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Shape 8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Shape 8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Shape 8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Shape 7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Shape 8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Shape 8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Shape 9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Shape 9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Shape 9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Shape 7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Shape 7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Shape 7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Shape 7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Shape 7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Shape 7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Shape 7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2706650" y="3872628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81693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420475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362484" y="1670132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818460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2300611" y="990189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3001074" y="4182123"/>
            <a:ext cx="508850" cy="478710"/>
            <a:chOff x="5972700" y="2330200"/>
            <a:chExt cx="411625" cy="387275"/>
          </a:xfrm>
        </p:grpSpPr>
        <p:sp>
          <p:nvSpPr>
            <p:cNvPr id="21" name="Shape 2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Shape 23"/>
          <p:cNvGrpSpPr/>
          <p:nvPr/>
        </p:nvGrpSpPr>
        <p:grpSpPr>
          <a:xfrm>
            <a:off x="5861767" y="506559"/>
            <a:ext cx="524974" cy="832144"/>
            <a:chOff x="6718575" y="2318625"/>
            <a:chExt cx="256950" cy="407375"/>
          </a:xfrm>
        </p:grpSpPr>
        <p:sp>
          <p:nvSpPr>
            <p:cNvPr id="24" name="Shape 2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2" name="Shape 32"/>
          <p:cNvSpPr txBox="1"/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33" name="Shape 33"/>
          <p:cNvSpPr/>
          <p:nvPr/>
        </p:nvSpPr>
        <p:spPr>
          <a:xfrm>
            <a:off x="2757246" y="861969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3509928" y="4757334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5494851" y="4374526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age background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fmla="val 7929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80" name="Shape 280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281" name="Shape 28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Shape 283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284" name="Shape 28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Aqua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7" name="Shape 307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308" name="Shape 308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Shape 310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311" name="Shape 311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Yellow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4" name="Shape 334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335" name="Shape 335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Shape 337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338" name="Shape 338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Magenta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C406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60" name="Shape 360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361" name="Shape 36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364" name="Shape 36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Shape 372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2706650" y="3872628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2081693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2420475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2362484" y="1670132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6818460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2300611" y="990189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88" name="Shape 388"/>
          <p:cNvGrpSpPr/>
          <p:nvPr/>
        </p:nvGrpSpPr>
        <p:grpSpPr>
          <a:xfrm>
            <a:off x="3001074" y="4182123"/>
            <a:ext cx="508850" cy="478710"/>
            <a:chOff x="5972700" y="2330200"/>
            <a:chExt cx="411625" cy="387275"/>
          </a:xfrm>
        </p:grpSpPr>
        <p:sp>
          <p:nvSpPr>
            <p:cNvPr id="389" name="Shape 389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5861767" y="506559"/>
            <a:ext cx="524974" cy="832144"/>
            <a:chOff x="6718575" y="2318625"/>
            <a:chExt cx="256950" cy="407375"/>
          </a:xfrm>
        </p:grpSpPr>
        <p:sp>
          <p:nvSpPr>
            <p:cNvPr id="392" name="Shape 392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00" name="Shape 400"/>
          <p:cNvSpPr txBox="1"/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401" name="Shape 401"/>
          <p:cNvSpPr/>
          <p:nvPr/>
        </p:nvSpPr>
        <p:spPr>
          <a:xfrm>
            <a:off x="2757246" y="861969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3509928" y="4757334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5494851" y="4374526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2706650" y="3872628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2081693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2420475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2362484" y="1670132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6818460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2300611" y="990189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17" name="Shape 417"/>
          <p:cNvGrpSpPr/>
          <p:nvPr/>
        </p:nvGrpSpPr>
        <p:grpSpPr>
          <a:xfrm>
            <a:off x="3001074" y="4182123"/>
            <a:ext cx="508850" cy="478710"/>
            <a:chOff x="5972700" y="2330200"/>
            <a:chExt cx="411625" cy="387275"/>
          </a:xfrm>
        </p:grpSpPr>
        <p:sp>
          <p:nvSpPr>
            <p:cNvPr id="418" name="Shape 418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Shape 420"/>
          <p:cNvGrpSpPr/>
          <p:nvPr/>
        </p:nvGrpSpPr>
        <p:grpSpPr>
          <a:xfrm>
            <a:off x="5861767" y="506559"/>
            <a:ext cx="524974" cy="832144"/>
            <a:chOff x="6718575" y="2318625"/>
            <a:chExt cx="256950" cy="407375"/>
          </a:xfrm>
        </p:grpSpPr>
        <p:sp>
          <p:nvSpPr>
            <p:cNvPr id="421" name="Shape 421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9" name="Shape 429"/>
          <p:cNvSpPr/>
          <p:nvPr/>
        </p:nvSpPr>
        <p:spPr>
          <a:xfrm>
            <a:off x="2757246" y="861969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3509928" y="4757334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5494851" y="4374526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9pPr>
          </a:lstStyle>
          <a:p/>
        </p:txBody>
      </p:sp>
      <p:sp>
        <p:nvSpPr>
          <p:cNvPr id="433" name="Shape 433"/>
          <p:cNvSpPr txBox="1"/>
          <p:nvPr>
            <p:ph idx="1" type="subTitle"/>
          </p:nvPr>
        </p:nvSpPr>
        <p:spPr>
          <a:xfrm>
            <a:off x="2886100" y="2916251"/>
            <a:ext cx="33717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FFB600"/>
              </a:buClr>
              <a:buNone/>
              <a:defRPr>
                <a:solidFill>
                  <a:srgbClr val="FFB600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3469948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-140399" y="3784203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8079300" y="4416225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407150" y="4701448"/>
            <a:ext cx="336899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8896575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7800546" y="4653307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8471996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528659" y="3509274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8327787" y="4664713"/>
            <a:ext cx="382243" cy="382243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49" name="Shape 449"/>
          <p:cNvGrpSpPr/>
          <p:nvPr/>
        </p:nvGrpSpPr>
        <p:grpSpPr>
          <a:xfrm>
            <a:off x="154024" y="4093698"/>
            <a:ext cx="508850" cy="478710"/>
            <a:chOff x="5972700" y="2330200"/>
            <a:chExt cx="411625" cy="387275"/>
          </a:xfrm>
        </p:grpSpPr>
        <p:sp>
          <p:nvSpPr>
            <p:cNvPr id="450" name="Shape 450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Shape 452"/>
          <p:cNvGrpSpPr/>
          <p:nvPr/>
        </p:nvGrpSpPr>
        <p:grpSpPr>
          <a:xfrm>
            <a:off x="5222963" y="889722"/>
            <a:ext cx="292922" cy="464285"/>
            <a:chOff x="6718575" y="2318625"/>
            <a:chExt cx="256950" cy="407375"/>
          </a:xfrm>
        </p:grpSpPr>
        <p:sp>
          <p:nvSpPr>
            <p:cNvPr id="453" name="Shape 453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1" name="Shape 461"/>
          <p:cNvSpPr txBox="1"/>
          <p:nvPr>
            <p:ph idx="1" type="body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9pPr>
          </a:lstStyle>
          <a:p/>
        </p:txBody>
      </p:sp>
      <p:sp>
        <p:nvSpPr>
          <p:cNvPr id="462" name="Shape 462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FFFFFF"/>
                </a:solidFill>
              </a:rPr>
              <a:t>“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1704596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1522903" y="316284"/>
            <a:ext cx="212999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78" name="Shape 478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479" name="Shape 479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2139871" y="482539"/>
            <a:ext cx="398657" cy="631920"/>
            <a:chOff x="6718575" y="2318625"/>
            <a:chExt cx="256950" cy="407375"/>
          </a:xfrm>
        </p:grpSpPr>
        <p:sp>
          <p:nvSpPr>
            <p:cNvPr id="482" name="Shape 482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Shape 490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1704596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/>
        </p:nvSpPr>
        <p:spPr>
          <a:xfrm>
            <a:off x="1522903" y="316284"/>
            <a:ext cx="212999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" name="Shape 500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07" name="Shape 507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508" name="Shape 508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Shape 510"/>
          <p:cNvGrpSpPr/>
          <p:nvPr/>
        </p:nvGrpSpPr>
        <p:grpSpPr>
          <a:xfrm>
            <a:off x="2139871" y="482539"/>
            <a:ext cx="398657" cy="631920"/>
            <a:chOff x="6718575" y="2318625"/>
            <a:chExt cx="256950" cy="407375"/>
          </a:xfrm>
        </p:grpSpPr>
        <p:sp>
          <p:nvSpPr>
            <p:cNvPr id="511" name="Shape 511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19" name="Shape 519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521" name="Shape 521"/>
          <p:cNvSpPr txBox="1"/>
          <p:nvPr>
            <p:ph idx="2" type="body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1704596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1522903" y="316284"/>
            <a:ext cx="212999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" name="Shape 534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37" name="Shape 537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538" name="Shape 538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2139871" y="482539"/>
            <a:ext cx="398657" cy="631920"/>
            <a:chOff x="6718575" y="2318625"/>
            <a:chExt cx="256950" cy="407375"/>
          </a:xfrm>
        </p:grpSpPr>
        <p:sp>
          <p:nvSpPr>
            <p:cNvPr id="541" name="Shape 541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Shape 549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/>
        </p:txBody>
      </p:sp>
      <p:sp>
        <p:nvSpPr>
          <p:cNvPr id="551" name="Shape 551"/>
          <p:cNvSpPr txBox="1"/>
          <p:nvPr>
            <p:ph idx="2" type="body"/>
          </p:nvPr>
        </p:nvSpPr>
        <p:spPr>
          <a:xfrm>
            <a:off x="4637113" y="1428750"/>
            <a:ext cx="1858800" cy="27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/>
        </p:txBody>
      </p:sp>
      <p:sp>
        <p:nvSpPr>
          <p:cNvPr id="552" name="Shape 552"/>
          <p:cNvSpPr txBox="1"/>
          <p:nvPr>
            <p:ph idx="3" type="body"/>
          </p:nvPr>
        </p:nvSpPr>
        <p:spPr>
          <a:xfrm>
            <a:off x="6591227" y="1428750"/>
            <a:ext cx="1858800" cy="27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2706650" y="3872628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081693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2420475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2362484" y="1670132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6818460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2300611" y="990189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3001074" y="4182123"/>
            <a:ext cx="508850" cy="478710"/>
            <a:chOff x="5972700" y="2330200"/>
            <a:chExt cx="411625" cy="387275"/>
          </a:xfrm>
        </p:grpSpPr>
        <p:sp>
          <p:nvSpPr>
            <p:cNvPr id="50" name="Shape 50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" name="Shape 52"/>
          <p:cNvGrpSpPr/>
          <p:nvPr/>
        </p:nvGrpSpPr>
        <p:grpSpPr>
          <a:xfrm>
            <a:off x="5861767" y="506559"/>
            <a:ext cx="524974" cy="832144"/>
            <a:chOff x="6718575" y="2318625"/>
            <a:chExt cx="256950" cy="407375"/>
          </a:xfrm>
        </p:grpSpPr>
        <p:sp>
          <p:nvSpPr>
            <p:cNvPr id="53" name="Shape 53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1" name="Shape 61"/>
          <p:cNvSpPr/>
          <p:nvPr/>
        </p:nvSpPr>
        <p:spPr>
          <a:xfrm>
            <a:off x="2757246" y="861969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3509928" y="4757334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5494851" y="4374526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2886100" y="2916251"/>
            <a:ext cx="33717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FFB600"/>
              </a:buClr>
              <a:buNone/>
              <a:defRPr>
                <a:solidFill>
                  <a:srgbClr val="FFB600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1704596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1522903" y="316284"/>
            <a:ext cx="212999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" name="Shape 565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" name="Shape 567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68" name="Shape 568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569" name="Shape 569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2139871" y="482539"/>
            <a:ext cx="398657" cy="631920"/>
            <a:chOff x="6718575" y="2318625"/>
            <a:chExt cx="256950" cy="407375"/>
          </a:xfrm>
        </p:grpSpPr>
        <p:sp>
          <p:nvSpPr>
            <p:cNvPr id="572" name="Shape 572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Shape 580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794199" y="78224"/>
            <a:ext cx="141600" cy="14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-140399" y="150205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8079300" y="377625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696550" y="917625"/>
            <a:ext cx="336899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8924303" y="119380"/>
            <a:ext cx="292800" cy="2927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7724346" y="767107"/>
            <a:ext cx="213000" cy="212999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" name="Shape 589"/>
          <p:cNvSpPr/>
          <p:nvPr/>
        </p:nvSpPr>
        <p:spPr>
          <a:xfrm>
            <a:off x="8923937" y="451941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" name="Shape 590"/>
          <p:cNvSpPr/>
          <p:nvPr/>
        </p:nvSpPr>
        <p:spPr>
          <a:xfrm>
            <a:off x="528659" y="-12472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" name="Shape 591"/>
          <p:cNvSpPr/>
          <p:nvPr/>
        </p:nvSpPr>
        <p:spPr>
          <a:xfrm>
            <a:off x="8327787" y="626113"/>
            <a:ext cx="382243" cy="382243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92" name="Shape 592"/>
          <p:cNvGrpSpPr/>
          <p:nvPr/>
        </p:nvGrpSpPr>
        <p:grpSpPr>
          <a:xfrm>
            <a:off x="154024" y="438903"/>
            <a:ext cx="508850" cy="478710"/>
            <a:chOff x="5972700" y="2330200"/>
            <a:chExt cx="411625" cy="387275"/>
          </a:xfrm>
        </p:grpSpPr>
        <p:sp>
          <p:nvSpPr>
            <p:cNvPr id="593" name="Shape 593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5" name="Shape 595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360"/>
              </a:spcBef>
              <a:buSzPct val="100000"/>
              <a:buNone/>
              <a:defRPr sz="1400"/>
            </a:lvl1pPr>
          </a:lstStyle>
          <a:p/>
        </p:txBody>
      </p:sp>
      <p:sp>
        <p:nvSpPr>
          <p:cNvPr id="596" name="Shape 596"/>
          <p:cNvSpPr/>
          <p:nvPr/>
        </p:nvSpPr>
        <p:spPr>
          <a:xfrm>
            <a:off x="7720375" y="103875"/>
            <a:ext cx="626400" cy="6264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97" name="Shape 597"/>
          <p:cNvGrpSpPr/>
          <p:nvPr/>
        </p:nvGrpSpPr>
        <p:grpSpPr>
          <a:xfrm>
            <a:off x="7915421" y="229147"/>
            <a:ext cx="236882" cy="375436"/>
            <a:chOff x="6718575" y="2318625"/>
            <a:chExt cx="256950" cy="407375"/>
          </a:xfrm>
        </p:grpSpPr>
        <p:sp>
          <p:nvSpPr>
            <p:cNvPr id="598" name="Shape 598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" name="Shape 616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1" name="Shape 621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622" name="Shape 622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Shape 624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625" name="Shape 62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age background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fmla="val 7929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" name="Shape 643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48" name="Shape 648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649" name="Shape 649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Shape 651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652" name="Shape 652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Aqua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" name="Shape 664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" name="Shape 668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" name="Shape 670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" name="Shape 671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" name="Shape 674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75" name="Shape 675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676" name="Shape 676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679" name="Shape 679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Yellow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" name="Shape 690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" name="Shape 694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" name="Shape 695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" name="Shape 69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" name="Shape 697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" name="Shape 698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" name="Shape 700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" name="Shape 701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02" name="Shape 702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703" name="Shape 703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706" name="Shape 70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Magenta"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" name="Shape 716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" name="Shape 717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" name="Shape 718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9" name="Shape 719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" name="Shape 720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" name="Shape 721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" name="Shape 72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" name="Shape 726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" name="Shape 727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C406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28" name="Shape 728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729" name="Shape 729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732" name="Shape 732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40" name="Shape 740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469948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-140399" y="3784203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8079300" y="4416225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07150" y="4701448"/>
            <a:ext cx="336899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8896575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7800546" y="4653307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8471996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528659" y="3509274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327787" y="4664713"/>
            <a:ext cx="382243" cy="382243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1" name="Shape 81"/>
          <p:cNvGrpSpPr/>
          <p:nvPr/>
        </p:nvGrpSpPr>
        <p:grpSpPr>
          <a:xfrm>
            <a:off x="154024" y="4093698"/>
            <a:ext cx="508850" cy="478710"/>
            <a:chOff x="5972700" y="2330200"/>
            <a:chExt cx="411625" cy="387275"/>
          </a:xfrm>
        </p:grpSpPr>
        <p:sp>
          <p:nvSpPr>
            <p:cNvPr id="82" name="Shape 82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Shape 84"/>
          <p:cNvGrpSpPr/>
          <p:nvPr/>
        </p:nvGrpSpPr>
        <p:grpSpPr>
          <a:xfrm>
            <a:off x="5222963" y="889722"/>
            <a:ext cx="292922" cy="464285"/>
            <a:chOff x="6718575" y="2318625"/>
            <a:chExt cx="256950" cy="407375"/>
          </a:xfrm>
        </p:grpSpPr>
        <p:sp>
          <p:nvSpPr>
            <p:cNvPr id="85" name="Shape 8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idx="1" type="body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8pPr>
            <a:lvl9pPr lvl="8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FFFFFF"/>
                </a:solidFill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1704596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522903" y="316284"/>
            <a:ext cx="212999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0" name="Shape 110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111" name="Shape 11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Shape 113"/>
          <p:cNvGrpSpPr/>
          <p:nvPr/>
        </p:nvGrpSpPr>
        <p:grpSpPr>
          <a:xfrm>
            <a:off x="2139871" y="482539"/>
            <a:ext cx="398657" cy="631920"/>
            <a:chOff x="6718575" y="2318625"/>
            <a:chExt cx="256950" cy="407375"/>
          </a:xfrm>
        </p:grpSpPr>
        <p:sp>
          <p:nvSpPr>
            <p:cNvPr id="114" name="Shape 11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Shape 122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704596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522903" y="316284"/>
            <a:ext cx="212999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39" name="Shape 139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140" name="Shape 140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Shape 142"/>
          <p:cNvGrpSpPr/>
          <p:nvPr/>
        </p:nvGrpSpPr>
        <p:grpSpPr>
          <a:xfrm>
            <a:off x="2139871" y="482539"/>
            <a:ext cx="398657" cy="631920"/>
            <a:chOff x="6718575" y="2318625"/>
            <a:chExt cx="256950" cy="407375"/>
          </a:xfrm>
        </p:grpSpPr>
        <p:sp>
          <p:nvSpPr>
            <p:cNvPr id="143" name="Shape 143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Shape 151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2" type="body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704596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1522903" y="316284"/>
            <a:ext cx="212999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9" name="Shape 169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170" name="Shape 170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" name="Shape 172"/>
          <p:cNvGrpSpPr/>
          <p:nvPr/>
        </p:nvGrpSpPr>
        <p:grpSpPr>
          <a:xfrm>
            <a:off x="2139871" y="482539"/>
            <a:ext cx="398657" cy="631920"/>
            <a:chOff x="6718575" y="2318625"/>
            <a:chExt cx="256950" cy="407375"/>
          </a:xfrm>
        </p:grpSpPr>
        <p:sp>
          <p:nvSpPr>
            <p:cNvPr id="173" name="Shape 173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Shape 181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4637113" y="1428750"/>
            <a:ext cx="1858800" cy="27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/>
        </p:txBody>
      </p:sp>
      <p:sp>
        <p:nvSpPr>
          <p:cNvPr id="184" name="Shape 184"/>
          <p:cNvSpPr txBox="1"/>
          <p:nvPr>
            <p:ph idx="3" type="body"/>
          </p:nvPr>
        </p:nvSpPr>
        <p:spPr>
          <a:xfrm>
            <a:off x="6591227" y="1428750"/>
            <a:ext cx="1858800" cy="27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1704596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1522903" y="316284"/>
            <a:ext cx="212999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201" name="Shape 20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Shape 203"/>
          <p:cNvGrpSpPr/>
          <p:nvPr/>
        </p:nvGrpSpPr>
        <p:grpSpPr>
          <a:xfrm>
            <a:off x="2139871" y="482539"/>
            <a:ext cx="398657" cy="631920"/>
            <a:chOff x="6718575" y="2318625"/>
            <a:chExt cx="256950" cy="407375"/>
          </a:xfrm>
        </p:grpSpPr>
        <p:sp>
          <p:nvSpPr>
            <p:cNvPr id="204" name="Shape 20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Shape 212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794199" y="78224"/>
            <a:ext cx="141600" cy="14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-140399" y="150205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8079300" y="377625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696550" y="917625"/>
            <a:ext cx="336899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8924303" y="119380"/>
            <a:ext cx="292800" cy="2927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7724346" y="767107"/>
            <a:ext cx="213000" cy="212999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8923937" y="451941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528659" y="-12472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8327787" y="626113"/>
            <a:ext cx="382243" cy="382243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24" name="Shape 224"/>
          <p:cNvGrpSpPr/>
          <p:nvPr/>
        </p:nvGrpSpPr>
        <p:grpSpPr>
          <a:xfrm>
            <a:off x="154024" y="438903"/>
            <a:ext cx="508850" cy="478710"/>
            <a:chOff x="5972700" y="2330200"/>
            <a:chExt cx="411625" cy="387275"/>
          </a:xfrm>
        </p:grpSpPr>
        <p:sp>
          <p:nvSpPr>
            <p:cNvPr id="225" name="Shape 225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Shape 227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400"/>
            </a:lvl1pPr>
          </a:lstStyle>
          <a:p/>
        </p:txBody>
      </p:sp>
      <p:sp>
        <p:nvSpPr>
          <p:cNvPr id="228" name="Shape 228"/>
          <p:cNvSpPr/>
          <p:nvPr/>
        </p:nvSpPr>
        <p:spPr>
          <a:xfrm>
            <a:off x="7720375" y="103875"/>
            <a:ext cx="626400" cy="6264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29" name="Shape 229"/>
          <p:cNvGrpSpPr/>
          <p:nvPr/>
        </p:nvGrpSpPr>
        <p:grpSpPr>
          <a:xfrm>
            <a:off x="7915421" y="229147"/>
            <a:ext cx="236882" cy="375436"/>
            <a:chOff x="6718575" y="2318625"/>
            <a:chExt cx="256950" cy="407375"/>
          </a:xfrm>
        </p:grpSpPr>
        <p:sp>
          <p:nvSpPr>
            <p:cNvPr id="230" name="Shape 230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3" name="Shape 253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254" name="Shape 254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Shape 256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257" name="Shape 257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75" name="Shape 375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/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NF28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Task Editor</a:t>
            </a:r>
          </a:p>
        </p:txBody>
      </p:sp>
      <p:sp>
        <p:nvSpPr>
          <p:cNvPr id="746" name="Shape 74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/>
          <p:nvPr/>
        </p:nvSpPr>
        <p:spPr>
          <a:xfrm>
            <a:off x="1416500" y="570375"/>
            <a:ext cx="6026020" cy="4001515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" name="Shape 806"/>
          <p:cNvSpPr/>
          <p:nvPr/>
        </p:nvSpPr>
        <p:spPr>
          <a:xfrm>
            <a:off x="1657125" y="769875"/>
            <a:ext cx="5544000" cy="30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</a:p>
        </p:txBody>
      </p:sp>
      <p:pic>
        <p:nvPicPr>
          <p:cNvPr descr="19075285_10213499343657935_1305464658_n.png" id="807" name="Shape 807"/>
          <p:cNvPicPr preferRelativeResize="0"/>
          <p:nvPr/>
        </p:nvPicPr>
        <p:blipFill rotWithShape="1">
          <a:blip r:embed="rId3">
            <a:alphaModFix/>
          </a:blip>
          <a:srcRect b="0" l="0" r="11535" t="0"/>
          <a:stretch/>
        </p:blipFill>
        <p:spPr>
          <a:xfrm>
            <a:off x="1657124" y="789350"/>
            <a:ext cx="5544000" cy="29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A5C65"/>
                </a:solidFill>
              </a:rPr>
              <a:t>2</a:t>
            </a:r>
            <a:r>
              <a:rPr lang="en">
                <a:solidFill>
                  <a:srgbClr val="4A5C65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Des idées de conception</a:t>
            </a:r>
          </a:p>
        </p:txBody>
      </p:sp>
      <p:sp>
        <p:nvSpPr>
          <p:cNvPr id="813" name="Shape 813"/>
          <p:cNvSpPr txBox="1"/>
          <p:nvPr>
            <p:ph idx="1" type="subTitle"/>
          </p:nvPr>
        </p:nvSpPr>
        <p:spPr>
          <a:xfrm>
            <a:off x="2886100" y="2916251"/>
            <a:ext cx="33717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Comment rendre son utilisation plus simple?</a:t>
            </a:r>
          </a:p>
        </p:txBody>
      </p:sp>
      <p:sp>
        <p:nvSpPr>
          <p:cNvPr id="814" name="Shape 81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 txBox="1"/>
          <p:nvPr>
            <p:ph idx="1" type="body"/>
          </p:nvPr>
        </p:nvSpPr>
        <p:spPr>
          <a:xfrm>
            <a:off x="2830925" y="1373875"/>
            <a:ext cx="2516400" cy="157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L’ajout des tâches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Simplifier l’ajout des tâches et l’édition de ses propriétés. </a:t>
            </a:r>
          </a:p>
        </p:txBody>
      </p:sp>
      <p:sp>
        <p:nvSpPr>
          <p:cNvPr id="820" name="Shape 820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Corrections</a:t>
            </a:r>
          </a:p>
        </p:txBody>
      </p:sp>
      <p:sp>
        <p:nvSpPr>
          <p:cNvPr id="821" name="Shape 821"/>
          <p:cNvSpPr txBox="1"/>
          <p:nvPr>
            <p:ph idx="2" type="body"/>
          </p:nvPr>
        </p:nvSpPr>
        <p:spPr>
          <a:xfrm>
            <a:off x="5651050" y="1373875"/>
            <a:ext cx="2671500" cy="191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L’interface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Une interface simplifiée pour une utilisation facilitée. Multiplier les interactions entre les composants du logiciel.</a:t>
            </a:r>
          </a:p>
        </p:txBody>
      </p:sp>
      <p:sp>
        <p:nvSpPr>
          <p:cNvPr id="822" name="Shape 822"/>
          <p:cNvSpPr txBox="1"/>
          <p:nvPr/>
        </p:nvSpPr>
        <p:spPr>
          <a:xfrm>
            <a:off x="909050" y="3511350"/>
            <a:ext cx="6212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Les</a:t>
            </a:r>
            <a:r>
              <a:rPr b="1" lang="en" sz="2000">
                <a:solidFill>
                  <a:srgbClr val="4A5C65"/>
                </a:solidFill>
                <a:latin typeface="Lato"/>
                <a:ea typeface="Lato"/>
                <a:cs typeface="Lato"/>
                <a:sym typeface="Lato"/>
              </a:rPr>
              <a:t> informations </a:t>
            </a:r>
            <a:r>
              <a:rPr lang="en"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doivent </a:t>
            </a:r>
            <a:r>
              <a:rPr b="1" lang="en" sz="2000">
                <a:solidFill>
                  <a:srgbClr val="4A5C65"/>
                </a:solidFill>
                <a:latin typeface="Lato"/>
                <a:ea typeface="Lato"/>
                <a:cs typeface="Lato"/>
                <a:sym typeface="Lato"/>
              </a:rPr>
              <a:t>venir à l’utilisateur. </a:t>
            </a:r>
            <a:r>
              <a:rPr lang="en"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Le </a:t>
            </a:r>
            <a:r>
              <a:rPr b="1" lang="en" sz="2000">
                <a:solidFill>
                  <a:srgbClr val="4A5C65"/>
                </a:solidFill>
                <a:latin typeface="Lato"/>
                <a:ea typeface="Lato"/>
                <a:cs typeface="Lato"/>
                <a:sym typeface="Lato"/>
              </a:rPr>
              <a:t>logiciel</a:t>
            </a:r>
            <a:r>
              <a:rPr lang="en"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 est</a:t>
            </a:r>
            <a:r>
              <a:rPr b="1" lang="en" sz="2000">
                <a:solidFill>
                  <a:srgbClr val="4A5C65"/>
                </a:solidFill>
                <a:latin typeface="Lato"/>
                <a:ea typeface="Lato"/>
                <a:cs typeface="Lato"/>
                <a:sym typeface="Lato"/>
              </a:rPr>
              <a:t> à destination d’ergonomes </a:t>
            </a:r>
            <a:r>
              <a:rPr lang="en"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et non d'informaticiens.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A5C65"/>
                </a:solidFill>
              </a:rPr>
              <a:t>3</a:t>
            </a:r>
            <a:r>
              <a:rPr lang="en">
                <a:solidFill>
                  <a:srgbClr val="4A5C65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Présentation du projet</a:t>
            </a:r>
          </a:p>
        </p:txBody>
      </p:sp>
      <p:sp>
        <p:nvSpPr>
          <p:cNvPr id="828" name="Shape 828"/>
          <p:cNvSpPr txBox="1"/>
          <p:nvPr>
            <p:ph idx="1" type="subTitle"/>
          </p:nvPr>
        </p:nvSpPr>
        <p:spPr>
          <a:xfrm>
            <a:off x="2886100" y="2916251"/>
            <a:ext cx="33717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Notre implémentation de ces idées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Axes à travailler</a:t>
            </a:r>
          </a:p>
        </p:txBody>
      </p:sp>
      <p:sp>
        <p:nvSpPr>
          <p:cNvPr id="834" name="Shape 834"/>
          <p:cNvSpPr/>
          <p:nvPr/>
        </p:nvSpPr>
        <p:spPr>
          <a:xfrm>
            <a:off x="3642279" y="1045150"/>
            <a:ext cx="1948800" cy="1948800"/>
          </a:xfrm>
          <a:prstGeom prst="ellipse">
            <a:avLst/>
          </a:prstGeom>
          <a:noFill/>
          <a:ln cap="flat" cmpd="sng" w="952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Un ajout des tâches simple</a:t>
            </a:r>
          </a:p>
        </p:txBody>
      </p:sp>
      <p:sp>
        <p:nvSpPr>
          <p:cNvPr id="835" name="Shape 835"/>
          <p:cNvSpPr/>
          <p:nvPr/>
        </p:nvSpPr>
        <p:spPr>
          <a:xfrm>
            <a:off x="4479533" y="2450691"/>
            <a:ext cx="1948800" cy="1948800"/>
          </a:xfrm>
          <a:prstGeom prst="ellipse">
            <a:avLst/>
          </a:prstGeom>
          <a:noFill/>
          <a:ln cap="flat" cmpd="sng" w="9525">
            <a:solidFill>
              <a:srgbClr val="FC406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Utilisation intuitive.</a:t>
            </a:r>
          </a:p>
        </p:txBody>
      </p:sp>
      <p:sp>
        <p:nvSpPr>
          <p:cNvPr id="836" name="Shape 836"/>
          <p:cNvSpPr/>
          <p:nvPr/>
        </p:nvSpPr>
        <p:spPr>
          <a:xfrm>
            <a:off x="5307100" y="1045150"/>
            <a:ext cx="1948799" cy="1948800"/>
          </a:xfrm>
          <a:prstGeom prst="ellipse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Epuration de l’interface</a:t>
            </a:r>
          </a:p>
        </p:txBody>
      </p:sp>
      <p:cxnSp>
        <p:nvCxnSpPr>
          <p:cNvPr id="837" name="Shape 837"/>
          <p:cNvCxnSpPr/>
          <p:nvPr/>
        </p:nvCxnSpPr>
        <p:spPr>
          <a:xfrm flipH="1" rot="10800000">
            <a:off x="3342100" y="2477600"/>
            <a:ext cx="2067600" cy="10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38" name="Shape 838"/>
          <p:cNvSpPr txBox="1"/>
          <p:nvPr>
            <p:ph idx="4294967295" type="body"/>
          </p:nvPr>
        </p:nvSpPr>
        <p:spPr>
          <a:xfrm>
            <a:off x="2162400" y="3189875"/>
            <a:ext cx="1340100" cy="74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L’objectif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/>
          <p:nvPr/>
        </p:nvSpPr>
        <p:spPr>
          <a:xfrm>
            <a:off x="3893200" y="1127419"/>
            <a:ext cx="3855147" cy="3001276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</a:p>
        </p:txBody>
      </p:sp>
      <p:sp>
        <p:nvSpPr>
          <p:cNvPr id="845" name="Shape 845"/>
          <p:cNvSpPr txBox="1"/>
          <p:nvPr>
            <p:ph idx="4294967295" type="body"/>
          </p:nvPr>
        </p:nvSpPr>
        <p:spPr>
          <a:xfrm>
            <a:off x="1425050" y="864500"/>
            <a:ext cx="2181900" cy="3333000"/>
          </a:xfrm>
          <a:prstGeom prst="rect">
            <a:avLst/>
          </a:prstGeom>
          <a:ln cap="flat" cmpd="sng" w="952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Task Editor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Travail sur l’interface et la simplification de l’utilisation.</a:t>
            </a:r>
          </a:p>
        </p:txBody>
      </p:sp>
      <p:pic>
        <p:nvPicPr>
          <p:cNvPr descr="Screen Shot 2017-06-11 at 21.00.10.png" id="846" name="Shape 846"/>
          <p:cNvPicPr preferRelativeResize="0"/>
          <p:nvPr/>
        </p:nvPicPr>
        <p:blipFill rotWithShape="1">
          <a:blip r:embed="rId3">
            <a:alphaModFix/>
          </a:blip>
          <a:srcRect b="0" l="0" r="2123" t="0"/>
          <a:stretch/>
        </p:blipFill>
        <p:spPr>
          <a:xfrm>
            <a:off x="4054525" y="1281750"/>
            <a:ext cx="3532499" cy="22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/>
        </p:nvSpPr>
        <p:spPr>
          <a:xfrm>
            <a:off x="3893200" y="1127419"/>
            <a:ext cx="3855147" cy="3001276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" name="Shape 852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</a:p>
        </p:txBody>
      </p:sp>
      <p:sp>
        <p:nvSpPr>
          <p:cNvPr id="853" name="Shape 853"/>
          <p:cNvSpPr txBox="1"/>
          <p:nvPr>
            <p:ph idx="4294967295" type="body"/>
          </p:nvPr>
        </p:nvSpPr>
        <p:spPr>
          <a:xfrm>
            <a:off x="1425050" y="917975"/>
            <a:ext cx="2181900" cy="3377700"/>
          </a:xfrm>
          <a:prstGeom prst="rect">
            <a:avLst/>
          </a:prstGeom>
          <a:ln cap="flat" cmpd="sng" w="952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Task Editor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Possibilité d’édition par l’arbre permet une utilisation plus intuitive.</a:t>
            </a:r>
          </a:p>
        </p:txBody>
      </p:sp>
      <p:pic>
        <p:nvPicPr>
          <p:cNvPr descr="Screen Shot 2017-06-11 at 21.03.04.png" id="854" name="Shape 854"/>
          <p:cNvPicPr preferRelativeResize="0"/>
          <p:nvPr/>
        </p:nvPicPr>
        <p:blipFill rotWithShape="1">
          <a:blip r:embed="rId3">
            <a:alphaModFix/>
          </a:blip>
          <a:srcRect b="4516" l="7249" r="-2888" t="0"/>
          <a:stretch/>
        </p:blipFill>
        <p:spPr>
          <a:xfrm>
            <a:off x="4054525" y="1260325"/>
            <a:ext cx="3657273" cy="228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/>
          <p:nvPr/>
        </p:nvSpPr>
        <p:spPr>
          <a:xfrm>
            <a:off x="3893200" y="1127419"/>
            <a:ext cx="3855147" cy="3001276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0" name="Shape 860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</a:p>
        </p:txBody>
      </p:sp>
      <p:sp>
        <p:nvSpPr>
          <p:cNvPr id="861" name="Shape 861"/>
          <p:cNvSpPr txBox="1"/>
          <p:nvPr>
            <p:ph idx="4294967295" type="body"/>
          </p:nvPr>
        </p:nvSpPr>
        <p:spPr>
          <a:xfrm>
            <a:off x="1425050" y="828850"/>
            <a:ext cx="2181900" cy="3299700"/>
          </a:xfrm>
          <a:prstGeom prst="rect">
            <a:avLst/>
          </a:prstGeom>
          <a:ln cap="flat" cmpd="sng" w="952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Task Editor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Une information qui vient à l’utilisateur par le biais de pop-up</a:t>
            </a:r>
          </a:p>
        </p:txBody>
      </p:sp>
      <p:pic>
        <p:nvPicPr>
          <p:cNvPr descr="Screen Shot 2017-06-11 at 21.03.37.png" id="862" name="Shape 862"/>
          <p:cNvPicPr preferRelativeResize="0"/>
          <p:nvPr/>
        </p:nvPicPr>
        <p:blipFill rotWithShape="1">
          <a:blip r:embed="rId3">
            <a:alphaModFix/>
          </a:blip>
          <a:srcRect b="0" l="4669" r="4669" t="0"/>
          <a:stretch/>
        </p:blipFill>
        <p:spPr>
          <a:xfrm>
            <a:off x="4054524" y="1286800"/>
            <a:ext cx="3532499" cy="22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A5C65"/>
                </a:solidFill>
              </a:rPr>
              <a:t>4</a:t>
            </a:r>
            <a:r>
              <a:rPr lang="en">
                <a:solidFill>
                  <a:srgbClr val="4A5C65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Démonstration</a:t>
            </a:r>
          </a:p>
        </p:txBody>
      </p:sp>
      <p:sp>
        <p:nvSpPr>
          <p:cNvPr id="868" name="Shape 868"/>
          <p:cNvSpPr txBox="1"/>
          <p:nvPr>
            <p:ph idx="1" type="subTitle"/>
          </p:nvPr>
        </p:nvSpPr>
        <p:spPr>
          <a:xfrm>
            <a:off x="2886100" y="2916251"/>
            <a:ext cx="33717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Démonstration de notre projet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A5C65"/>
                </a:solidFill>
              </a:rPr>
              <a:t>5</a:t>
            </a:r>
            <a:r>
              <a:rPr lang="en">
                <a:solidFill>
                  <a:srgbClr val="4A5C65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Les limites de notre projet</a:t>
            </a:r>
          </a:p>
        </p:txBody>
      </p:sp>
      <p:sp>
        <p:nvSpPr>
          <p:cNvPr id="874" name="Shape 874"/>
          <p:cNvSpPr txBox="1"/>
          <p:nvPr>
            <p:ph idx="1" type="subTitle"/>
          </p:nvPr>
        </p:nvSpPr>
        <p:spPr>
          <a:xfrm>
            <a:off x="2886100" y="2916251"/>
            <a:ext cx="33717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 limites nombreuses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rgbClr val="FFB600"/>
                </a:solidFill>
              </a:rPr>
              <a:t>Objectif</a:t>
            </a:r>
          </a:p>
        </p:txBody>
      </p:sp>
      <p:sp>
        <p:nvSpPr>
          <p:cNvPr id="752" name="Shape 752"/>
          <p:cNvSpPr txBox="1"/>
          <p:nvPr>
            <p:ph idx="4294967295" type="subTitle"/>
          </p:nvPr>
        </p:nvSpPr>
        <p:spPr>
          <a:xfrm>
            <a:off x="685800" y="2401975"/>
            <a:ext cx="5704200" cy="176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Développer une interface graphique qui permettra d’éditer un arbre de tâche</a:t>
            </a:r>
          </a:p>
        </p:txBody>
      </p:sp>
      <p:pic>
        <p:nvPicPr>
          <p:cNvPr descr="photo-1434030216411-0b793f4b4173.jpg" id="753" name="Shape 7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Les limites</a:t>
            </a:r>
          </a:p>
        </p:txBody>
      </p:sp>
      <p:sp>
        <p:nvSpPr>
          <p:cNvPr id="880" name="Shape 880"/>
          <p:cNvSpPr txBox="1"/>
          <p:nvPr>
            <p:ph idx="1" type="body"/>
          </p:nvPr>
        </p:nvSpPr>
        <p:spPr>
          <a:xfrm>
            <a:off x="2683000" y="1428750"/>
            <a:ext cx="1699200" cy="2739300"/>
          </a:xfrm>
          <a:prstGeom prst="rect">
            <a:avLst/>
          </a:prstGeom>
          <a:ln cap="flat" cmpd="sng" w="9525">
            <a:solidFill>
              <a:srgbClr val="FC406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Modèle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Nécessité de se fixer à un modèle complexe  et à une structure de données déjà existante.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Perte de temps importante sur la structure de données.</a:t>
            </a:r>
          </a:p>
        </p:txBody>
      </p:sp>
      <p:sp>
        <p:nvSpPr>
          <p:cNvPr id="881" name="Shape 881"/>
          <p:cNvSpPr txBox="1"/>
          <p:nvPr>
            <p:ph idx="2" type="body"/>
          </p:nvPr>
        </p:nvSpPr>
        <p:spPr>
          <a:xfrm>
            <a:off x="4718699" y="1428750"/>
            <a:ext cx="1699200" cy="2739300"/>
          </a:xfrm>
          <a:prstGeom prst="rect">
            <a:avLst/>
          </a:prstGeom>
          <a:ln cap="flat" cmpd="sng" w="9525">
            <a:solidFill>
              <a:srgbClr val="FC406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Prototypage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 prototypage qui n’était pas suffisamment précis au niveau du modèle de données.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 nombreuses complications et des surprises chaque jour.</a:t>
            </a:r>
          </a:p>
        </p:txBody>
      </p:sp>
      <p:sp>
        <p:nvSpPr>
          <p:cNvPr id="882" name="Shape 882"/>
          <p:cNvSpPr txBox="1"/>
          <p:nvPr>
            <p:ph idx="3" type="body"/>
          </p:nvPr>
        </p:nvSpPr>
        <p:spPr>
          <a:xfrm>
            <a:off x="6754400" y="1428750"/>
            <a:ext cx="1652400" cy="2739300"/>
          </a:xfrm>
          <a:prstGeom prst="rect">
            <a:avLst/>
          </a:prstGeom>
          <a:ln cap="flat" cmpd="sng" w="9525">
            <a:solidFill>
              <a:srgbClr val="FC406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Implémentation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Une implémentation incomplète ne permettant pas d’utiliser pleinement les fonctionnalités du logiciel envisagé.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83" name="Shape 883"/>
          <p:cNvGrpSpPr/>
          <p:nvPr/>
        </p:nvGrpSpPr>
        <p:grpSpPr>
          <a:xfrm>
            <a:off x="942546" y="2198598"/>
            <a:ext cx="545077" cy="537418"/>
            <a:chOff x="1951075" y="2333250"/>
            <a:chExt cx="381200" cy="381175"/>
          </a:xfrm>
        </p:grpSpPr>
        <p:sp>
          <p:nvSpPr>
            <p:cNvPr id="884" name="Shape 884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88" name="Shape 888"/>
          <p:cNvCxnSpPr>
            <a:stCxn id="880" idx="3"/>
            <a:endCxn id="881" idx="1"/>
          </p:cNvCxnSpPr>
          <p:nvPr/>
        </p:nvCxnSpPr>
        <p:spPr>
          <a:xfrm>
            <a:off x="4382200" y="2798400"/>
            <a:ext cx="336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9" name="Shape 889"/>
          <p:cNvCxnSpPr/>
          <p:nvPr/>
        </p:nvCxnSpPr>
        <p:spPr>
          <a:xfrm>
            <a:off x="6417900" y="2798400"/>
            <a:ext cx="336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Si c’était à refaire</a:t>
            </a:r>
          </a:p>
        </p:txBody>
      </p:sp>
      <p:sp>
        <p:nvSpPr>
          <p:cNvPr id="895" name="Shape 895"/>
          <p:cNvSpPr txBox="1"/>
          <p:nvPr>
            <p:ph idx="1" type="body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  <a:ln cap="flat" cmpd="sng" w="952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Modèle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Prendre le temps de comprendre parfaitement le modèle.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Ne pas hésiter à modifier le modèle existant et s’éloigner de la précédente implémentation.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6" name="Shape 896"/>
          <p:cNvSpPr txBox="1"/>
          <p:nvPr>
            <p:ph idx="2" type="body"/>
          </p:nvPr>
        </p:nvSpPr>
        <p:spPr>
          <a:xfrm>
            <a:off x="4637113" y="1428750"/>
            <a:ext cx="1858800" cy="2739300"/>
          </a:xfrm>
          <a:prstGeom prst="rect">
            <a:avLst/>
          </a:prstGeom>
          <a:ln cap="flat" cmpd="sng" w="952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Prototypage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 prototype entièrement fonctionnel. Prise en compte profonde de la structure de données derrière.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L’implémentation ne consisterait qu’à la mise en place de mécanismes connus.</a:t>
            </a:r>
          </a:p>
        </p:txBody>
      </p:sp>
      <p:sp>
        <p:nvSpPr>
          <p:cNvPr id="897" name="Shape 897"/>
          <p:cNvSpPr txBox="1"/>
          <p:nvPr>
            <p:ph idx="3" type="body"/>
          </p:nvPr>
        </p:nvSpPr>
        <p:spPr>
          <a:xfrm>
            <a:off x="6591227" y="1428750"/>
            <a:ext cx="1858800" cy="2739300"/>
          </a:xfrm>
          <a:prstGeom prst="rect">
            <a:avLst/>
          </a:prstGeom>
          <a:ln cap="flat" cmpd="sng" w="952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Implémentation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Une implémentation  finie ;)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Ne pas utiliser JavaFX ou SceneBuilder!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98" name="Shape 898"/>
          <p:cNvGrpSpPr/>
          <p:nvPr/>
        </p:nvGrpSpPr>
        <p:grpSpPr>
          <a:xfrm>
            <a:off x="981814" y="2419313"/>
            <a:ext cx="466520" cy="457257"/>
            <a:chOff x="1278900" y="2333250"/>
            <a:chExt cx="381175" cy="381175"/>
          </a:xfrm>
        </p:grpSpPr>
        <p:sp>
          <p:nvSpPr>
            <p:cNvPr id="899" name="Shape 899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A5C65"/>
                </a:solidFill>
              </a:rPr>
              <a:t>6</a:t>
            </a:r>
            <a:r>
              <a:rPr lang="en">
                <a:solidFill>
                  <a:srgbClr val="4A5C65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Pour aller plus loin</a:t>
            </a:r>
          </a:p>
        </p:txBody>
      </p:sp>
      <p:sp>
        <p:nvSpPr>
          <p:cNvPr id="908" name="Shape 908"/>
          <p:cNvSpPr txBox="1"/>
          <p:nvPr>
            <p:ph idx="1" type="subTitle"/>
          </p:nvPr>
        </p:nvSpPr>
        <p:spPr>
          <a:xfrm>
            <a:off x="2886100" y="2916251"/>
            <a:ext cx="33717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Encore de nombreuses idées à développer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Pistes d’amélioration</a:t>
            </a:r>
          </a:p>
        </p:txBody>
      </p:sp>
      <p:sp>
        <p:nvSpPr>
          <p:cNvPr id="914" name="Shape 914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ln cap="flat" cmpd="sng" w="952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Réaliser des tests utilisateurs pour préciser l’utilisation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Toujours plus de facilité d’utilisation (se concentrer sur l’édition graphique pour des non initié)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Une extension des formats de données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i="1" lang="en"/>
              <a:t>“Les problèmes sont les déguisements préférés des opportunités”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Merci!</a:t>
            </a:r>
          </a:p>
        </p:txBody>
      </p:sp>
      <p:sp>
        <p:nvSpPr>
          <p:cNvPr id="920" name="Shape 920"/>
          <p:cNvSpPr txBox="1"/>
          <p:nvPr>
            <p:ph idx="4294967295" type="subTitle"/>
          </p:nvPr>
        </p:nvSpPr>
        <p:spPr>
          <a:xfrm>
            <a:off x="685800" y="2401976"/>
            <a:ext cx="6593700" cy="21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Des questions?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Oumaima Talouka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Théo Judas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Camille Soetaert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Pierre-Louis Lacorte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>
              <a:solidFill>
                <a:srgbClr val="4A5C65"/>
              </a:solidFill>
            </a:endParaRPr>
          </a:p>
        </p:txBody>
      </p:sp>
      <p:pic>
        <p:nvPicPr>
          <p:cNvPr descr="Le-Chat-Potte-dans-Shrek-et-le-chat-potte.jpg" id="921" name="Shape 9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000" y="857250"/>
            <a:ext cx="3429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Sommaire</a:t>
            </a:r>
          </a:p>
        </p:txBody>
      </p:sp>
      <p:sp>
        <p:nvSpPr>
          <p:cNvPr id="759" name="Shape 759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Un logiciel existant, mais une </a:t>
            </a:r>
            <a:r>
              <a:rPr lang="en"/>
              <a:t>interaction</a:t>
            </a:r>
            <a:r>
              <a:rPr lang="en"/>
              <a:t> limitée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Des idées de conceptions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Présentation du projet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Démonstration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Limites du projet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Pour aller plus loin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/>
          <p:nvPr>
            <p:ph type="ctrTitle"/>
          </p:nvPr>
        </p:nvSpPr>
        <p:spPr>
          <a:xfrm>
            <a:off x="2886150" y="1381950"/>
            <a:ext cx="3371700" cy="237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A5C65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Un logiciel existant, mais une interaction limitée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/>
          <p:nvPr/>
        </p:nvSpPr>
        <p:spPr>
          <a:xfrm>
            <a:off x="3893200" y="1127424"/>
            <a:ext cx="3855147" cy="2695872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</a:p>
        </p:txBody>
      </p:sp>
      <p:sp>
        <p:nvSpPr>
          <p:cNvPr id="771" name="Shape 771"/>
          <p:cNvSpPr txBox="1"/>
          <p:nvPr>
            <p:ph idx="4294967295" type="body"/>
          </p:nvPr>
        </p:nvSpPr>
        <p:spPr>
          <a:xfrm>
            <a:off x="1425050" y="411175"/>
            <a:ext cx="2181900" cy="431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Editor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Un logiciel qui existe déjà mais qui souffre de nombreuses limites d’ergonomies.</a:t>
            </a:r>
          </a:p>
        </p:txBody>
      </p:sp>
      <p:pic>
        <p:nvPicPr>
          <p:cNvPr descr="19197480_10213499319937342_743399751_o.png" id="772" name="Shape 7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525" y="1286800"/>
            <a:ext cx="3532497" cy="1987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</a:p>
        </p:txBody>
      </p:sp>
      <p:pic>
        <p:nvPicPr>
          <p:cNvPr descr="19197480_10213499319937342_743399751_o.png" id="778" name="Shape 7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600" y="754087"/>
            <a:ext cx="6462801" cy="36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Soulever les problèmes utilisateurs</a:t>
            </a:r>
          </a:p>
        </p:txBody>
      </p:sp>
      <p:sp>
        <p:nvSpPr>
          <p:cNvPr id="784" name="Shape 784"/>
          <p:cNvSpPr txBox="1"/>
          <p:nvPr>
            <p:ph idx="1" type="body"/>
          </p:nvPr>
        </p:nvSpPr>
        <p:spPr>
          <a:xfrm>
            <a:off x="2749475" y="2212900"/>
            <a:ext cx="2693100" cy="208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Deux réunions avec les utilisateurs de ce logiciel ont permis de soulever les problèmes principaux d’utilisation.</a:t>
            </a:r>
          </a:p>
        </p:txBody>
      </p:sp>
      <p:pic>
        <p:nvPicPr>
          <p:cNvPr descr="freelance-questions-a-se-poser.png" id="785" name="Shape 7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975" y="113950"/>
            <a:ext cx="3396624" cy="3413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/>
          <p:nvPr>
            <p:ph idx="1" type="body"/>
          </p:nvPr>
        </p:nvSpPr>
        <p:spPr>
          <a:xfrm>
            <a:off x="2830925" y="1200150"/>
            <a:ext cx="2516400" cy="23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L’ajout des tâches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L'ajout des tâches était complexe. Ainsi que la manipulation de ses propriétés. Trop d’information. </a:t>
            </a:r>
          </a:p>
        </p:txBody>
      </p:sp>
      <p:sp>
        <p:nvSpPr>
          <p:cNvPr id="791" name="Shape 791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Les limites</a:t>
            </a:r>
          </a:p>
        </p:txBody>
      </p:sp>
      <p:sp>
        <p:nvSpPr>
          <p:cNvPr id="792" name="Shape 792"/>
          <p:cNvSpPr txBox="1"/>
          <p:nvPr>
            <p:ph idx="2" type="body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L’interface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Un interface trop lourd qui souffre de confusion. La manipulation par un non initié est trop lourde.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/>
          <p:nvPr/>
        </p:nvSpPr>
        <p:spPr>
          <a:xfrm>
            <a:off x="3893200" y="1127419"/>
            <a:ext cx="3855147" cy="3001276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8" name="Shape 798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</a:p>
        </p:txBody>
      </p:sp>
      <p:sp>
        <p:nvSpPr>
          <p:cNvPr id="799" name="Shape 799"/>
          <p:cNvSpPr txBox="1"/>
          <p:nvPr>
            <p:ph idx="4294967295" type="body"/>
          </p:nvPr>
        </p:nvSpPr>
        <p:spPr>
          <a:xfrm>
            <a:off x="1425050" y="411175"/>
            <a:ext cx="2181900" cy="431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Editor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Un ajout de tâche et une édition de propriétés lourds.</a:t>
            </a:r>
          </a:p>
        </p:txBody>
      </p:sp>
      <p:pic>
        <p:nvPicPr>
          <p:cNvPr descr="19141407_10213499319817339_1276591453_n.png" id="800" name="Shape 8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525" y="1269174"/>
            <a:ext cx="3532499" cy="22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