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179.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175.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141.xml.rels" ContentType="application/vnd.openxmlformats-package.relationships+xml"/>
  <Override PartName="/ppt/slideLayouts/_rels/slideLayout140.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53.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103.xml.rels" ContentType="application/vnd.openxmlformats-package.relationships+xml"/>
  <Override PartName="/ppt/slideLayouts/_rels/slideLayout168.xml.rels" ContentType="application/vnd.openxmlformats-package.relationships+xml"/>
  <Override PartName="/ppt/slideLayouts/_rels/slideLayout4.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149.xml.rels" ContentType="application/vnd.openxmlformats-package.relationships+xml"/>
  <Override PartName="/ppt/slideLayouts/_rels/slideLayout45.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8.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7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2.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5.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69.xml" ContentType="application/vnd.openxmlformats-officedocument.presentationml.slideLayout+xml"/>
  <Override PartName="/ppt/slideLayouts/slideLayout71.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slide" Target="slides/slide52.xml"/><Relationship Id="rId69" Type="http://schemas.openxmlformats.org/officeDocument/2006/relationships/slide" Target="slides/slide53.xml"/><Relationship Id="rId70" Type="http://schemas.openxmlformats.org/officeDocument/2006/relationships/slide" Target="slides/slide54.xml"/><Relationship Id="rId71" Type="http://schemas.openxmlformats.org/officeDocument/2006/relationships/slide" Target="slides/slide55.xml"/><Relationship Id="rId72" Type="http://schemas.openxmlformats.org/officeDocument/2006/relationships/slide" Target="slides/slide56.xml"/><Relationship Id="rId73" Type="http://schemas.openxmlformats.org/officeDocument/2006/relationships/slide" Target="slides/slide57.xml"/><Relationship Id="rId74" Type="http://schemas.openxmlformats.org/officeDocument/2006/relationships/slide" Target="slides/slide58.xml"/><Relationship Id="rId75" Type="http://schemas.openxmlformats.org/officeDocument/2006/relationships/slide" Target="slides/slide59.xml"/><Relationship Id="rId76" Type="http://schemas.openxmlformats.org/officeDocument/2006/relationships/slide" Target="slides/slide60.xml"/><Relationship Id="rId77" Type="http://schemas.openxmlformats.org/officeDocument/2006/relationships/slide" Target="slides/slide61.xml"/><Relationship Id="rId78" Type="http://schemas.openxmlformats.org/officeDocument/2006/relationships/slide" Target="slides/slide62.xml"/><Relationship Id="rId79" Type="http://schemas.openxmlformats.org/officeDocument/2006/relationships/slide" Target="slides/slide63.xml"/><Relationship Id="rId80" Type="http://schemas.openxmlformats.org/officeDocument/2006/relationships/slide" Target="slides/slide64.xml"/><Relationship Id="rId81" Type="http://schemas.openxmlformats.org/officeDocument/2006/relationships/slide" Target="slides/slide65.xml"/><Relationship Id="rId82" Type="http://schemas.openxmlformats.org/officeDocument/2006/relationships/slide" Target="slides/slide66.xml"/><Relationship Id="rId83" Type="http://schemas.openxmlformats.org/officeDocument/2006/relationships/slide" Target="slides/slide67.xml"/><Relationship Id="rId84" Type="http://schemas.openxmlformats.org/officeDocument/2006/relationships/slide" Target="slides/slide68.xml"/><Relationship Id="rId85" Type="http://schemas.openxmlformats.org/officeDocument/2006/relationships/slide" Target="slides/slide69.xml"/><Relationship Id="rId86" Type="http://schemas.openxmlformats.org/officeDocument/2006/relationships/slide" Target="slides/slide70.xml"/><Relationship Id="rId87" Type="http://schemas.openxmlformats.org/officeDocument/2006/relationships/slide" Target="slides/slide71.xml"/><Relationship Id="rId88" Type="http://schemas.openxmlformats.org/officeDocument/2006/relationships/slide" Target="slides/slide72.xml"/><Relationship Id="rId89" Type="http://schemas.openxmlformats.org/officeDocument/2006/relationships/slide" Target="slides/slide73.xml"/><Relationship Id="rId90" Type="http://schemas.openxmlformats.org/officeDocument/2006/relationships/slide" Target="slides/slide74.xml"/><Relationship Id="rId91" Type="http://schemas.openxmlformats.org/officeDocument/2006/relationships/slide" Target="slides/slide75.xml"/><Relationship Id="rId92" Type="http://schemas.openxmlformats.org/officeDocument/2006/relationships/slide" Target="slides/slide76.xml"/><Relationship Id="rId93" Type="http://schemas.openxmlformats.org/officeDocument/2006/relationships/slide" Target="slides/slide77.xml"/><Relationship Id="rId94" Type="http://schemas.openxmlformats.org/officeDocument/2006/relationships/slide" Target="slides/slide78.xml"/><Relationship Id="rId95" Type="http://schemas.openxmlformats.org/officeDocument/2006/relationships/slide" Target="slides/slide79.xml"/><Relationship Id="rId96" Type="http://schemas.openxmlformats.org/officeDocument/2006/relationships/slide" Target="slides/slide80.xml"/><Relationship Id="rId97" Type="http://schemas.openxmlformats.org/officeDocument/2006/relationships/slide" Target="slides/slide81.xml"/><Relationship Id="rId98" Type="http://schemas.openxmlformats.org/officeDocument/2006/relationships/slide" Target="slides/slide82.xml"/><Relationship Id="rId99" Type="http://schemas.openxmlformats.org/officeDocument/2006/relationships/slide" Target="slides/slide83.xml"/><Relationship Id="rId100" Type="http://schemas.openxmlformats.org/officeDocument/2006/relationships/slide" Target="slides/slide84.xml"/><Relationship Id="rId101" Type="http://schemas.openxmlformats.org/officeDocument/2006/relationships/slide" Target="slides/slide85.xml"/><Relationship Id="rId102" Type="http://schemas.openxmlformats.org/officeDocument/2006/relationships/slide" Target="slides/slide86.xml"/><Relationship Id="rId10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7F21F-98DC-7C4F-92EB-8C1FB45206D4}"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fr-FR"/>
        </a:p>
      </dgm:t>
    </dgm:pt>
    <dgm:pt modelId="{A6CC9C6E-3365-4648-8B35-97F409A001FA}">
      <dgm:prSet phldrT="[Texte]"/>
      <dgm:spPr>
        <a:solidFill>
          <a:schemeClr val="accent6"/>
        </a:solidFill>
      </dgm:spPr>
      <dgm:t>
        <a:bodyPr/>
        <a:lstStyle/>
        <a:p>
          <a:r>
            <a:rPr lang="fr-FR" dirty="0"/>
            <a:t>Jour 1</a:t>
          </a:r>
        </a:p>
      </dgm:t>
    </dgm:pt>
    <dgm:pt modelId="{744BE196-9D60-4A48-8C25-05FC031CA69C}" type="parTrans" cxnId="{F82505B8-8FC6-094D-8A7B-2F86526DD21F}">
      <dgm:prSet/>
      <dgm:spPr/>
      <dgm:t>
        <a:bodyPr/>
        <a:lstStyle/>
        <a:p>
          <a:endParaRPr lang="fr-FR"/>
        </a:p>
      </dgm:t>
    </dgm:pt>
    <dgm:pt modelId="{9E26DACF-AC9A-A244-825D-2948A1344C20}" type="sibTrans" cxnId="{F82505B8-8FC6-094D-8A7B-2F86526DD21F}">
      <dgm:prSet/>
      <dgm:spPr/>
      <dgm:t>
        <a:bodyPr/>
        <a:lstStyle/>
        <a:p>
          <a:endParaRPr lang="fr-FR"/>
        </a:p>
      </dgm:t>
    </dgm:pt>
    <dgm:pt modelId="{E0E895FD-8613-1743-A897-1536EDD04CB2}">
      <dgm:prSet phldrT="[Texte]"/>
      <dgm:spPr>
        <a:solidFill>
          <a:schemeClr val="accent6"/>
        </a:solidFill>
      </dgm:spPr>
      <dgm:t>
        <a:bodyPr/>
        <a:lstStyle/>
        <a:p>
          <a:r>
            <a:rPr lang="fr-FR" dirty="0"/>
            <a:t>Jour 2</a:t>
          </a:r>
        </a:p>
      </dgm:t>
    </dgm:pt>
    <dgm:pt modelId="{8F0721EF-E6D7-204B-A93F-5DCC4B66506A}" type="parTrans" cxnId="{DF4C9B5B-31DA-EC41-837A-B17819BDD448}">
      <dgm:prSet/>
      <dgm:spPr/>
      <dgm:t>
        <a:bodyPr/>
        <a:lstStyle/>
        <a:p>
          <a:endParaRPr lang="fr-FR"/>
        </a:p>
      </dgm:t>
    </dgm:pt>
    <dgm:pt modelId="{4D092C46-6913-0B4A-B857-A1919A6E7DA0}" type="sibTrans" cxnId="{DF4C9B5B-31DA-EC41-837A-B17819BDD448}">
      <dgm:prSet/>
      <dgm:spPr/>
      <dgm:t>
        <a:bodyPr/>
        <a:lstStyle/>
        <a:p>
          <a:endParaRPr lang="fr-FR"/>
        </a:p>
      </dgm:t>
    </dgm:pt>
    <dgm:pt modelId="{58A8E5B6-CB30-9A46-9D9E-B69A1A7517EB}">
      <dgm:prSet phldrT="[Texte]"/>
      <dgm:spPr/>
      <dgm:t>
        <a:bodyPr/>
        <a:lstStyle/>
        <a:p>
          <a:pPr>
            <a:buNone/>
          </a:pPr>
          <a:r>
            <a:rPr lang="fr-BF" b="0" strike="noStrike" spc="-1" dirty="0">
              <a:solidFill>
                <a:srgbClr val="000000"/>
              </a:solidFill>
              <a:latin typeface="Arial"/>
              <a:ea typeface="Arial"/>
            </a:rPr>
            <a:t>Couche de données avec leaflet</a:t>
          </a:r>
          <a:endParaRPr lang="fr-FR" dirty="0"/>
        </a:p>
      </dgm:t>
    </dgm:pt>
    <dgm:pt modelId="{B43AB40E-33B2-D240-8141-FD39149E81EC}" type="parTrans" cxnId="{1AB0E22F-C98F-314D-A1E0-4A7611E1DE20}">
      <dgm:prSet/>
      <dgm:spPr/>
      <dgm:t>
        <a:bodyPr/>
        <a:lstStyle/>
        <a:p>
          <a:endParaRPr lang="fr-FR"/>
        </a:p>
      </dgm:t>
    </dgm:pt>
    <dgm:pt modelId="{373801B6-DE91-C348-B366-D0D9A36C7184}" type="sibTrans" cxnId="{1AB0E22F-C98F-314D-A1E0-4A7611E1DE20}">
      <dgm:prSet/>
      <dgm:spPr/>
      <dgm:t>
        <a:bodyPr/>
        <a:lstStyle/>
        <a:p>
          <a:endParaRPr lang="fr-FR"/>
        </a:p>
      </dgm:t>
    </dgm:pt>
    <dgm:pt modelId="{5E40B991-4488-174F-85D8-14995F063A6B}">
      <dgm:prSet phldrT="[Texte]"/>
      <dgm:spPr>
        <a:solidFill>
          <a:schemeClr val="accent6"/>
        </a:solidFill>
      </dgm:spPr>
      <dgm:t>
        <a:bodyPr/>
        <a:lstStyle/>
        <a:p>
          <a:r>
            <a:rPr lang="fr-FR" dirty="0"/>
            <a:t>jour 3</a:t>
          </a:r>
        </a:p>
      </dgm:t>
    </dgm:pt>
    <dgm:pt modelId="{36365B14-8BDE-A34A-8C1A-5DF3B38B3794}" type="parTrans" cxnId="{A0241B34-E915-B84F-A179-196C9160DB8B}">
      <dgm:prSet/>
      <dgm:spPr/>
      <dgm:t>
        <a:bodyPr/>
        <a:lstStyle/>
        <a:p>
          <a:endParaRPr lang="fr-FR"/>
        </a:p>
      </dgm:t>
    </dgm:pt>
    <dgm:pt modelId="{DDDA8ED5-03FE-5B49-A1EA-F98B35EAFA8E}" type="sibTrans" cxnId="{A0241B34-E915-B84F-A179-196C9160DB8B}">
      <dgm:prSet/>
      <dgm:spPr/>
      <dgm:t>
        <a:bodyPr/>
        <a:lstStyle/>
        <a:p>
          <a:endParaRPr lang="fr-FR"/>
        </a:p>
      </dgm:t>
    </dgm:pt>
    <dgm:pt modelId="{0F668A87-DC63-A649-87A6-ACA83C497AC7}">
      <dgm:prSet phldrT="[Texte]"/>
      <dgm:spPr/>
      <dgm:t>
        <a:bodyPr/>
        <a:lstStyle/>
        <a:p>
          <a:pPr>
            <a:buNone/>
          </a:pPr>
          <a:r>
            <a:rPr lang="fr-BF" b="0" strike="noStrike" spc="-1" dirty="0">
              <a:solidFill>
                <a:srgbClr val="000000"/>
              </a:solidFill>
              <a:latin typeface="Arial"/>
              <a:ea typeface="Arial"/>
            </a:rPr>
            <a:t>Bonus: utiliser php pour générer du json et afficher sur la carte</a:t>
          </a:r>
          <a:endParaRPr lang="fr-FR" dirty="0"/>
        </a:p>
      </dgm:t>
    </dgm:pt>
    <dgm:pt modelId="{E3ED5877-5AAE-8645-83AB-6EB53C8C4D40}" type="parTrans" cxnId="{A0097F06-2B52-2246-90DD-5B3DC85E5651}">
      <dgm:prSet/>
      <dgm:spPr/>
      <dgm:t>
        <a:bodyPr/>
        <a:lstStyle/>
        <a:p>
          <a:endParaRPr lang="fr-FR"/>
        </a:p>
      </dgm:t>
    </dgm:pt>
    <dgm:pt modelId="{90857DF4-632C-3C49-90D4-C1E0A3AA3D14}" type="sibTrans" cxnId="{A0097F06-2B52-2246-90DD-5B3DC85E5651}">
      <dgm:prSet/>
      <dgm:spPr/>
      <dgm:t>
        <a:bodyPr/>
        <a:lstStyle/>
        <a:p>
          <a:endParaRPr lang="fr-FR"/>
        </a:p>
      </dgm:t>
    </dgm:pt>
    <dgm:pt modelId="{42FAF547-18BE-604A-AF9D-B5BC94AD4940}">
      <dgm:prSet/>
      <dgm:spPr/>
      <dgm:t>
        <a:bodyPr/>
        <a:lstStyle/>
        <a:p>
          <a:r>
            <a:rPr lang="fr-BF" b="0" strike="noStrike" spc="-1">
              <a:solidFill>
                <a:srgbClr val="000000"/>
              </a:solidFill>
              <a:latin typeface="Arial"/>
              <a:ea typeface="Arial"/>
            </a:rPr>
            <a:t>Definition du web mapping</a:t>
          </a:r>
          <a:endParaRPr lang="fr-FR" b="0" strike="noStrike" spc="-1" dirty="0">
            <a:latin typeface="Arial"/>
          </a:endParaRPr>
        </a:p>
      </dgm:t>
    </dgm:pt>
    <dgm:pt modelId="{A6BAA25B-CCC1-4A47-AE38-FC9D46017C5A}" type="parTrans" cxnId="{1EEBD5D3-9A18-AA44-8D23-AB88C5172A68}">
      <dgm:prSet/>
      <dgm:spPr/>
      <dgm:t>
        <a:bodyPr/>
        <a:lstStyle/>
        <a:p>
          <a:endParaRPr lang="fr-FR"/>
        </a:p>
      </dgm:t>
    </dgm:pt>
    <dgm:pt modelId="{87F9D4BA-177D-8C49-B707-3A1C0112CF36}" type="sibTrans" cxnId="{1EEBD5D3-9A18-AA44-8D23-AB88C5172A68}">
      <dgm:prSet/>
      <dgm:spPr/>
      <dgm:t>
        <a:bodyPr/>
        <a:lstStyle/>
        <a:p>
          <a:endParaRPr lang="fr-FR"/>
        </a:p>
      </dgm:t>
    </dgm:pt>
    <dgm:pt modelId="{611D6A67-BC99-1947-BF7D-8F40FD4EA1D0}">
      <dgm:prSet/>
      <dgm:spPr/>
      <dgm:t>
        <a:bodyPr/>
        <a:lstStyle/>
        <a:p>
          <a:r>
            <a:rPr lang="fr-BF" b="0" strike="noStrike" spc="-1">
              <a:solidFill>
                <a:srgbClr val="000000"/>
              </a:solidFill>
              <a:latin typeface="Arial"/>
              <a:ea typeface="Arial"/>
            </a:rPr>
            <a:t>Quelque outils du web mapping </a:t>
          </a:r>
          <a:endParaRPr lang="fr-FR" b="0" strike="noStrike" spc="-1" dirty="0">
            <a:latin typeface="Arial"/>
          </a:endParaRPr>
        </a:p>
      </dgm:t>
    </dgm:pt>
    <dgm:pt modelId="{14862141-5A4A-F945-9036-C0B5D7CBA710}" type="parTrans" cxnId="{98781080-6017-B640-A603-E8E3C60027D1}">
      <dgm:prSet/>
      <dgm:spPr/>
      <dgm:t>
        <a:bodyPr/>
        <a:lstStyle/>
        <a:p>
          <a:endParaRPr lang="fr-FR"/>
        </a:p>
      </dgm:t>
    </dgm:pt>
    <dgm:pt modelId="{1025B4AA-F7BF-0C47-B84B-124C9069C14A}" type="sibTrans" cxnId="{98781080-6017-B640-A603-E8E3C60027D1}">
      <dgm:prSet/>
      <dgm:spPr/>
      <dgm:t>
        <a:bodyPr/>
        <a:lstStyle/>
        <a:p>
          <a:endParaRPr lang="fr-FR"/>
        </a:p>
      </dgm:t>
    </dgm:pt>
    <dgm:pt modelId="{1837CC61-6075-4446-99EE-39C34CF3C288}">
      <dgm:prSet/>
      <dgm:spPr/>
      <dgm:t>
        <a:bodyPr/>
        <a:lstStyle/>
        <a:p>
          <a:r>
            <a:rPr lang="fr-BF" b="0" strike="noStrike" spc="-1">
              <a:solidFill>
                <a:srgbClr val="000000"/>
              </a:solidFill>
              <a:latin typeface="Arial"/>
              <a:ea typeface="Arial"/>
            </a:rPr>
            <a:t>Preparation de l'environnement</a:t>
          </a:r>
          <a:endParaRPr lang="fr-FR" b="0" strike="noStrike" spc="-1" dirty="0">
            <a:latin typeface="Arial"/>
          </a:endParaRPr>
        </a:p>
      </dgm:t>
    </dgm:pt>
    <dgm:pt modelId="{964C269A-0EBF-5B48-8421-99AD8B162350}" type="parTrans" cxnId="{05133F38-7112-E548-8071-559F151CF5F4}">
      <dgm:prSet/>
      <dgm:spPr/>
      <dgm:t>
        <a:bodyPr/>
        <a:lstStyle/>
        <a:p>
          <a:endParaRPr lang="fr-FR"/>
        </a:p>
      </dgm:t>
    </dgm:pt>
    <dgm:pt modelId="{8AFBF4B7-A859-3449-81CE-B6102477BE4D}" type="sibTrans" cxnId="{05133F38-7112-E548-8071-559F151CF5F4}">
      <dgm:prSet/>
      <dgm:spPr/>
      <dgm:t>
        <a:bodyPr/>
        <a:lstStyle/>
        <a:p>
          <a:endParaRPr lang="fr-FR"/>
        </a:p>
      </dgm:t>
    </dgm:pt>
    <dgm:pt modelId="{282DB3C7-0874-9C42-B480-AF398F98068F}">
      <dgm:prSet/>
      <dgm:spPr/>
      <dgm:t>
        <a:bodyPr/>
        <a:lstStyle/>
        <a:p>
          <a:r>
            <a:rPr lang="fr-BF" b="0" strike="noStrike" spc="-1">
              <a:solidFill>
                <a:srgbClr val="000000"/>
              </a:solidFill>
              <a:latin typeface="Arial"/>
              <a:ea typeface="Arial"/>
            </a:rPr>
            <a:t>Presentation de Leaflet</a:t>
          </a:r>
          <a:endParaRPr lang="fr-FR" b="0" strike="noStrike" spc="-1" dirty="0">
            <a:latin typeface="Arial"/>
          </a:endParaRPr>
        </a:p>
      </dgm:t>
    </dgm:pt>
    <dgm:pt modelId="{46782BC5-42A8-F748-B584-63AFDB3357C3}" type="parTrans" cxnId="{03BF0DFE-ACB4-F045-9FA1-93561FA5C91B}">
      <dgm:prSet/>
      <dgm:spPr/>
      <dgm:t>
        <a:bodyPr/>
        <a:lstStyle/>
        <a:p>
          <a:endParaRPr lang="fr-FR"/>
        </a:p>
      </dgm:t>
    </dgm:pt>
    <dgm:pt modelId="{335C0E67-68B3-E04A-A02B-E5AB6302087C}" type="sibTrans" cxnId="{03BF0DFE-ACB4-F045-9FA1-93561FA5C91B}">
      <dgm:prSet/>
      <dgm:spPr/>
      <dgm:t>
        <a:bodyPr/>
        <a:lstStyle/>
        <a:p>
          <a:endParaRPr lang="fr-FR"/>
        </a:p>
      </dgm:t>
    </dgm:pt>
    <dgm:pt modelId="{3B321ABB-E2CA-E949-85C7-8AC05145AB96}">
      <dgm:prSet phldrT="[Texte]"/>
      <dgm:spPr/>
      <dgm:t>
        <a:bodyPr/>
        <a:lstStyle/>
        <a:p>
          <a:pPr>
            <a:buNone/>
          </a:pPr>
          <a:r>
            <a:rPr lang="fr-BF" b="0" strike="noStrike" spc="-1" dirty="0">
              <a:solidFill>
                <a:srgbClr val="000000"/>
              </a:solidFill>
              <a:latin typeface="Arial"/>
              <a:ea typeface="Arial"/>
            </a:rPr>
            <a:t>Géolocalisation avec leaflet</a:t>
          </a:r>
          <a:endParaRPr lang="fr-FR" dirty="0"/>
        </a:p>
      </dgm:t>
    </dgm:pt>
    <dgm:pt modelId="{DD8272CC-2EF9-2941-9F93-149ADD921C31}" type="parTrans" cxnId="{96B19365-BDCE-404D-A34B-6B8796025D8A}">
      <dgm:prSet/>
      <dgm:spPr/>
      <dgm:t>
        <a:bodyPr/>
        <a:lstStyle/>
        <a:p>
          <a:endParaRPr lang="fr-FR"/>
        </a:p>
      </dgm:t>
    </dgm:pt>
    <dgm:pt modelId="{DDFE81F8-3FB7-944D-9AD6-E72310860B92}" type="sibTrans" cxnId="{96B19365-BDCE-404D-A34B-6B8796025D8A}">
      <dgm:prSet/>
      <dgm:spPr/>
      <dgm:t>
        <a:bodyPr/>
        <a:lstStyle/>
        <a:p>
          <a:endParaRPr lang="fr-FR"/>
        </a:p>
      </dgm:t>
    </dgm:pt>
    <dgm:pt modelId="{1F20E283-8306-0A4C-8703-6E72481354E4}">
      <dgm:prSet/>
      <dgm:spPr/>
      <dgm:t>
        <a:bodyPr/>
        <a:lstStyle/>
        <a:p>
          <a:pPr>
            <a:buNone/>
          </a:pPr>
          <a:r>
            <a:rPr lang="fr-BF" b="0" strike="noStrike" spc="-1" dirty="0">
              <a:solidFill>
                <a:srgbClr val="000000"/>
              </a:solidFill>
              <a:latin typeface="Arial"/>
              <a:ea typeface="Arial"/>
            </a:rPr>
            <a:t>Leaflet et GeoJson</a:t>
          </a:r>
          <a:endParaRPr lang="fr-FR" b="0" strike="noStrike" spc="-1" dirty="0">
            <a:latin typeface="Arial"/>
          </a:endParaRPr>
        </a:p>
      </dgm:t>
    </dgm:pt>
    <dgm:pt modelId="{10A90603-12F2-EC40-8E98-796E6C69D71F}" type="parTrans" cxnId="{14717E50-ED4F-4543-A2F7-48DF50758944}">
      <dgm:prSet/>
      <dgm:spPr/>
      <dgm:t>
        <a:bodyPr/>
        <a:lstStyle/>
        <a:p>
          <a:endParaRPr lang="fr-FR"/>
        </a:p>
      </dgm:t>
    </dgm:pt>
    <dgm:pt modelId="{103AE312-17A2-6043-A907-41170B9A7E0F}" type="sibTrans" cxnId="{14717E50-ED4F-4543-A2F7-48DF50758944}">
      <dgm:prSet/>
      <dgm:spPr/>
      <dgm:t>
        <a:bodyPr/>
        <a:lstStyle/>
        <a:p>
          <a:endParaRPr lang="fr-FR"/>
        </a:p>
      </dgm:t>
    </dgm:pt>
    <dgm:pt modelId="{338FC4D2-7AFA-344E-970F-17FCB99660F0}">
      <dgm:prSet/>
      <dgm:spPr/>
      <dgm:t>
        <a:bodyPr/>
        <a:lstStyle/>
        <a:p>
          <a:r>
            <a:rPr lang="fr-BF" b="0" strike="noStrike" spc="-1" dirty="0">
              <a:solidFill>
                <a:srgbClr val="000000"/>
              </a:solidFill>
              <a:latin typeface="Arial"/>
              <a:ea typeface="Arial"/>
            </a:rPr>
            <a:t>Evaluation de la formation</a:t>
          </a:r>
          <a:endParaRPr lang="fr-FR" b="0" strike="noStrike" spc="-1" dirty="0">
            <a:latin typeface="Arial"/>
          </a:endParaRPr>
        </a:p>
      </dgm:t>
    </dgm:pt>
    <dgm:pt modelId="{F4247BB5-6041-EF4A-B763-C91D1A710C23}" type="parTrans" cxnId="{2B541A74-BCC7-9844-AAB5-EB17985FF7C0}">
      <dgm:prSet/>
      <dgm:spPr/>
      <dgm:t>
        <a:bodyPr/>
        <a:lstStyle/>
        <a:p>
          <a:endParaRPr lang="fr-FR"/>
        </a:p>
      </dgm:t>
    </dgm:pt>
    <dgm:pt modelId="{3605336E-DA26-DA4A-9A39-A21A64B5081D}" type="sibTrans" cxnId="{2B541A74-BCC7-9844-AAB5-EB17985FF7C0}">
      <dgm:prSet/>
      <dgm:spPr/>
      <dgm:t>
        <a:bodyPr/>
        <a:lstStyle/>
        <a:p>
          <a:endParaRPr lang="fr-FR"/>
        </a:p>
      </dgm:t>
    </dgm:pt>
    <dgm:pt modelId="{40CF14A7-E3E8-BE40-A789-5033BF184570}">
      <dgm:prSet/>
      <dgm:spPr/>
      <dgm:t>
        <a:bodyPr/>
        <a:lstStyle/>
        <a:p>
          <a:r>
            <a:rPr lang="fr-BF" b="0" strike="noStrike" spc="-1" dirty="0">
              <a:solidFill>
                <a:srgbClr val="000000"/>
              </a:solidFill>
              <a:latin typeface="Arial"/>
              <a:ea typeface="Arial"/>
            </a:rPr>
            <a:t>Evaluation des participants</a:t>
          </a:r>
          <a:endParaRPr lang="fr-FR" b="0" strike="noStrike" spc="-1" dirty="0">
            <a:latin typeface="Arial"/>
          </a:endParaRPr>
        </a:p>
      </dgm:t>
    </dgm:pt>
    <dgm:pt modelId="{3B25A2A3-5861-FE44-AD82-CB5ACC3976EC}" type="parTrans" cxnId="{AE41298D-F739-A041-976D-D5728903C013}">
      <dgm:prSet/>
      <dgm:spPr/>
      <dgm:t>
        <a:bodyPr/>
        <a:lstStyle/>
        <a:p>
          <a:endParaRPr lang="fr-FR"/>
        </a:p>
      </dgm:t>
    </dgm:pt>
    <dgm:pt modelId="{273B0532-5C0D-174C-ACC4-8AA9D7137D11}" type="sibTrans" cxnId="{AE41298D-F739-A041-976D-D5728903C013}">
      <dgm:prSet/>
      <dgm:spPr/>
      <dgm:t>
        <a:bodyPr/>
        <a:lstStyle/>
        <a:p>
          <a:endParaRPr lang="fr-FR"/>
        </a:p>
      </dgm:t>
    </dgm:pt>
    <dgm:pt modelId="{FF3E2496-6A78-1943-8909-D63F7279BA9B}" type="pres">
      <dgm:prSet presAssocID="{9647F21F-98DC-7C4F-92EB-8C1FB45206D4}" presName="Name0" presStyleCnt="0">
        <dgm:presLayoutVars>
          <dgm:dir/>
          <dgm:animLvl val="lvl"/>
          <dgm:resizeHandles val="exact"/>
        </dgm:presLayoutVars>
      </dgm:prSet>
      <dgm:spPr/>
    </dgm:pt>
    <dgm:pt modelId="{6D555441-6338-4945-9588-15438471ABFE}" type="pres">
      <dgm:prSet presAssocID="{9647F21F-98DC-7C4F-92EB-8C1FB45206D4}" presName="tSp" presStyleCnt="0"/>
      <dgm:spPr/>
    </dgm:pt>
    <dgm:pt modelId="{BE8C3D78-BB9B-9140-BC9C-2965511AE8FC}" type="pres">
      <dgm:prSet presAssocID="{9647F21F-98DC-7C4F-92EB-8C1FB45206D4}" presName="bSp" presStyleCnt="0"/>
      <dgm:spPr/>
    </dgm:pt>
    <dgm:pt modelId="{5923F42B-1137-D14B-B7A4-458B9419E467}" type="pres">
      <dgm:prSet presAssocID="{9647F21F-98DC-7C4F-92EB-8C1FB45206D4}" presName="process" presStyleCnt="0"/>
      <dgm:spPr/>
    </dgm:pt>
    <dgm:pt modelId="{185A38D1-40E8-F843-A142-0F6F1890908D}" type="pres">
      <dgm:prSet presAssocID="{A6CC9C6E-3365-4648-8B35-97F409A001FA}" presName="composite1" presStyleCnt="0"/>
      <dgm:spPr/>
    </dgm:pt>
    <dgm:pt modelId="{B134CEF9-33BE-0744-9DE8-53F2736A7278}" type="pres">
      <dgm:prSet presAssocID="{A6CC9C6E-3365-4648-8B35-97F409A001FA}" presName="dummyNode1" presStyleLbl="node1" presStyleIdx="0" presStyleCnt="3"/>
      <dgm:spPr/>
    </dgm:pt>
    <dgm:pt modelId="{79A1BF81-7153-0B4E-A4BD-F761C2AA52B2}" type="pres">
      <dgm:prSet presAssocID="{A6CC9C6E-3365-4648-8B35-97F409A001FA}" presName="childNode1" presStyleLbl="bgAcc1" presStyleIdx="0" presStyleCnt="3">
        <dgm:presLayoutVars>
          <dgm:bulletEnabled val="1"/>
        </dgm:presLayoutVars>
      </dgm:prSet>
      <dgm:spPr/>
    </dgm:pt>
    <dgm:pt modelId="{79588900-29A5-DB4A-8CD4-46E0139E922A}" type="pres">
      <dgm:prSet presAssocID="{A6CC9C6E-3365-4648-8B35-97F409A001FA}" presName="childNode1tx" presStyleLbl="bgAcc1" presStyleIdx="0" presStyleCnt="3">
        <dgm:presLayoutVars>
          <dgm:bulletEnabled val="1"/>
        </dgm:presLayoutVars>
      </dgm:prSet>
      <dgm:spPr/>
    </dgm:pt>
    <dgm:pt modelId="{503A5675-8B43-B446-AEAF-D65D825CAEBA}" type="pres">
      <dgm:prSet presAssocID="{A6CC9C6E-3365-4648-8B35-97F409A001FA}" presName="parentNode1" presStyleLbl="node1" presStyleIdx="0" presStyleCnt="3">
        <dgm:presLayoutVars>
          <dgm:chMax val="1"/>
          <dgm:bulletEnabled val="1"/>
        </dgm:presLayoutVars>
      </dgm:prSet>
      <dgm:spPr/>
    </dgm:pt>
    <dgm:pt modelId="{2A2EC2D0-813C-C641-8833-E68BEB035D37}" type="pres">
      <dgm:prSet presAssocID="{A6CC9C6E-3365-4648-8B35-97F409A001FA}" presName="connSite1" presStyleCnt="0"/>
      <dgm:spPr/>
    </dgm:pt>
    <dgm:pt modelId="{30ACBFD4-4AB9-5C4A-B668-D60B08996377}" type="pres">
      <dgm:prSet presAssocID="{9E26DACF-AC9A-A244-825D-2948A1344C20}" presName="Name9" presStyleLbl="sibTrans2D1" presStyleIdx="0" presStyleCnt="2"/>
      <dgm:spPr/>
    </dgm:pt>
    <dgm:pt modelId="{01030F3A-0F98-B040-9472-E13912ACE0D6}" type="pres">
      <dgm:prSet presAssocID="{E0E895FD-8613-1743-A897-1536EDD04CB2}" presName="composite2" presStyleCnt="0"/>
      <dgm:spPr/>
    </dgm:pt>
    <dgm:pt modelId="{D28C7BBC-CC76-9C43-8688-F19C7973506A}" type="pres">
      <dgm:prSet presAssocID="{E0E895FD-8613-1743-A897-1536EDD04CB2}" presName="dummyNode2" presStyleLbl="node1" presStyleIdx="0" presStyleCnt="3"/>
      <dgm:spPr/>
    </dgm:pt>
    <dgm:pt modelId="{12FAC25F-93F7-9B47-A203-373F61023601}" type="pres">
      <dgm:prSet presAssocID="{E0E895FD-8613-1743-A897-1536EDD04CB2}" presName="childNode2" presStyleLbl="bgAcc1" presStyleIdx="1" presStyleCnt="3">
        <dgm:presLayoutVars>
          <dgm:bulletEnabled val="1"/>
        </dgm:presLayoutVars>
      </dgm:prSet>
      <dgm:spPr/>
    </dgm:pt>
    <dgm:pt modelId="{BB3F46DF-38D7-8E40-A2D9-E463BF95B2B8}" type="pres">
      <dgm:prSet presAssocID="{E0E895FD-8613-1743-A897-1536EDD04CB2}" presName="childNode2tx" presStyleLbl="bgAcc1" presStyleIdx="1" presStyleCnt="3">
        <dgm:presLayoutVars>
          <dgm:bulletEnabled val="1"/>
        </dgm:presLayoutVars>
      </dgm:prSet>
      <dgm:spPr/>
    </dgm:pt>
    <dgm:pt modelId="{6071F8DC-66E5-474F-A644-DE8BC54FA848}" type="pres">
      <dgm:prSet presAssocID="{E0E895FD-8613-1743-A897-1536EDD04CB2}" presName="parentNode2" presStyleLbl="node1" presStyleIdx="1" presStyleCnt="3">
        <dgm:presLayoutVars>
          <dgm:chMax val="0"/>
          <dgm:bulletEnabled val="1"/>
        </dgm:presLayoutVars>
      </dgm:prSet>
      <dgm:spPr/>
    </dgm:pt>
    <dgm:pt modelId="{940E26BB-9962-E64D-8AFC-005BA7EC686E}" type="pres">
      <dgm:prSet presAssocID="{E0E895FD-8613-1743-A897-1536EDD04CB2}" presName="connSite2" presStyleCnt="0"/>
      <dgm:spPr/>
    </dgm:pt>
    <dgm:pt modelId="{346CB96C-D073-E64A-89D6-9FCDA4BA27BD}" type="pres">
      <dgm:prSet presAssocID="{4D092C46-6913-0B4A-B857-A1919A6E7DA0}" presName="Name18" presStyleLbl="sibTrans2D1" presStyleIdx="1" presStyleCnt="2"/>
      <dgm:spPr/>
    </dgm:pt>
    <dgm:pt modelId="{05F3C620-764D-224A-B31C-82A7B29011A2}" type="pres">
      <dgm:prSet presAssocID="{5E40B991-4488-174F-85D8-14995F063A6B}" presName="composite1" presStyleCnt="0"/>
      <dgm:spPr/>
    </dgm:pt>
    <dgm:pt modelId="{1F404B22-17CB-B143-A4B8-E0D057FB9F40}" type="pres">
      <dgm:prSet presAssocID="{5E40B991-4488-174F-85D8-14995F063A6B}" presName="dummyNode1" presStyleLbl="node1" presStyleIdx="1" presStyleCnt="3"/>
      <dgm:spPr/>
    </dgm:pt>
    <dgm:pt modelId="{B16224DD-BBEC-1B46-99F2-485E64DB14BA}" type="pres">
      <dgm:prSet presAssocID="{5E40B991-4488-174F-85D8-14995F063A6B}" presName="childNode1" presStyleLbl="bgAcc1" presStyleIdx="2" presStyleCnt="3">
        <dgm:presLayoutVars>
          <dgm:bulletEnabled val="1"/>
        </dgm:presLayoutVars>
      </dgm:prSet>
      <dgm:spPr/>
    </dgm:pt>
    <dgm:pt modelId="{88F32B91-7402-E543-B992-5C9321E161DC}" type="pres">
      <dgm:prSet presAssocID="{5E40B991-4488-174F-85D8-14995F063A6B}" presName="childNode1tx" presStyleLbl="bgAcc1" presStyleIdx="2" presStyleCnt="3">
        <dgm:presLayoutVars>
          <dgm:bulletEnabled val="1"/>
        </dgm:presLayoutVars>
      </dgm:prSet>
      <dgm:spPr/>
    </dgm:pt>
    <dgm:pt modelId="{02D68622-F7C8-6443-AD86-07AC216275E1}" type="pres">
      <dgm:prSet presAssocID="{5E40B991-4488-174F-85D8-14995F063A6B}" presName="parentNode1" presStyleLbl="node1" presStyleIdx="2" presStyleCnt="3">
        <dgm:presLayoutVars>
          <dgm:chMax val="1"/>
          <dgm:bulletEnabled val="1"/>
        </dgm:presLayoutVars>
      </dgm:prSet>
      <dgm:spPr/>
    </dgm:pt>
    <dgm:pt modelId="{CFDF5012-A58A-4C4C-86E5-DEC113877110}" type="pres">
      <dgm:prSet presAssocID="{5E40B991-4488-174F-85D8-14995F063A6B}" presName="connSite1" presStyleCnt="0"/>
      <dgm:spPr/>
    </dgm:pt>
  </dgm:ptLst>
  <dgm:cxnLst>
    <dgm:cxn modelId="{59CBAA01-E18B-FA41-8E08-B5A9F5D0044C}" type="presOf" srcId="{58A8E5B6-CB30-9A46-9D9E-B69A1A7517EB}" destId="{BB3F46DF-38D7-8E40-A2D9-E463BF95B2B8}" srcOrd="1" destOrd="0" presId="urn:microsoft.com/office/officeart/2005/8/layout/hProcess4"/>
    <dgm:cxn modelId="{04B3E005-31FA-BD44-BADC-8485C7D59372}" type="presOf" srcId="{1F20E283-8306-0A4C-8703-6E72481354E4}" destId="{BB3F46DF-38D7-8E40-A2D9-E463BF95B2B8}" srcOrd="1" destOrd="2" presId="urn:microsoft.com/office/officeart/2005/8/layout/hProcess4"/>
    <dgm:cxn modelId="{A0097F06-2B52-2246-90DD-5B3DC85E5651}" srcId="{5E40B991-4488-174F-85D8-14995F063A6B}" destId="{0F668A87-DC63-A649-87A6-ACA83C497AC7}" srcOrd="0" destOrd="0" parTransId="{E3ED5877-5AAE-8645-83AB-6EB53C8C4D40}" sibTransId="{90857DF4-632C-3C49-90D4-C1E0A3AA3D14}"/>
    <dgm:cxn modelId="{A849080D-F518-3A40-9259-2E8FC7CAD5C2}" type="presOf" srcId="{4D092C46-6913-0B4A-B857-A1919A6E7DA0}" destId="{346CB96C-D073-E64A-89D6-9FCDA4BA27BD}" srcOrd="0" destOrd="0" presId="urn:microsoft.com/office/officeart/2005/8/layout/hProcess4"/>
    <dgm:cxn modelId="{429ACD1E-6F88-3E4F-8C72-C8B8E6A8B942}" type="presOf" srcId="{3B321ABB-E2CA-E949-85C7-8AC05145AB96}" destId="{BB3F46DF-38D7-8E40-A2D9-E463BF95B2B8}" srcOrd="1" destOrd="1" presId="urn:microsoft.com/office/officeart/2005/8/layout/hProcess4"/>
    <dgm:cxn modelId="{BA947626-76BA-F74C-85AF-5625533FC1BE}" type="presOf" srcId="{338FC4D2-7AFA-344E-970F-17FCB99660F0}" destId="{88F32B91-7402-E543-B992-5C9321E161DC}" srcOrd="1" destOrd="1" presId="urn:microsoft.com/office/officeart/2005/8/layout/hProcess4"/>
    <dgm:cxn modelId="{1AB0E22F-C98F-314D-A1E0-4A7611E1DE20}" srcId="{E0E895FD-8613-1743-A897-1536EDD04CB2}" destId="{58A8E5B6-CB30-9A46-9D9E-B69A1A7517EB}" srcOrd="0" destOrd="0" parTransId="{B43AB40E-33B2-D240-8141-FD39149E81EC}" sibTransId="{373801B6-DE91-C348-B366-D0D9A36C7184}"/>
    <dgm:cxn modelId="{A0241B34-E915-B84F-A179-196C9160DB8B}" srcId="{9647F21F-98DC-7C4F-92EB-8C1FB45206D4}" destId="{5E40B991-4488-174F-85D8-14995F063A6B}" srcOrd="2" destOrd="0" parTransId="{36365B14-8BDE-A34A-8C1A-5DF3B38B3794}" sibTransId="{DDDA8ED5-03FE-5B49-A1EA-F98B35EAFA8E}"/>
    <dgm:cxn modelId="{05133F38-7112-E548-8071-559F151CF5F4}" srcId="{A6CC9C6E-3365-4648-8B35-97F409A001FA}" destId="{1837CC61-6075-4446-99EE-39C34CF3C288}" srcOrd="2" destOrd="0" parTransId="{964C269A-0EBF-5B48-8421-99AD8B162350}" sibTransId="{8AFBF4B7-A859-3449-81CE-B6102477BE4D}"/>
    <dgm:cxn modelId="{20053D4F-322E-1347-AA82-3DDBF8C63E98}" type="presOf" srcId="{42FAF547-18BE-604A-AF9D-B5BC94AD4940}" destId="{79A1BF81-7153-0B4E-A4BD-F761C2AA52B2}" srcOrd="0" destOrd="0" presId="urn:microsoft.com/office/officeart/2005/8/layout/hProcess4"/>
    <dgm:cxn modelId="{14717E50-ED4F-4543-A2F7-48DF50758944}" srcId="{E0E895FD-8613-1743-A897-1536EDD04CB2}" destId="{1F20E283-8306-0A4C-8703-6E72481354E4}" srcOrd="2" destOrd="0" parTransId="{10A90603-12F2-EC40-8E98-796E6C69D71F}" sibTransId="{103AE312-17A2-6043-A907-41170B9A7E0F}"/>
    <dgm:cxn modelId="{EBC15357-46DD-5445-850C-9C5F6367D45D}" type="presOf" srcId="{1F20E283-8306-0A4C-8703-6E72481354E4}" destId="{12FAC25F-93F7-9B47-A203-373F61023601}" srcOrd="0" destOrd="2" presId="urn:microsoft.com/office/officeart/2005/8/layout/hProcess4"/>
    <dgm:cxn modelId="{DF4C9B5B-31DA-EC41-837A-B17819BDD448}" srcId="{9647F21F-98DC-7C4F-92EB-8C1FB45206D4}" destId="{E0E895FD-8613-1743-A897-1536EDD04CB2}" srcOrd="1" destOrd="0" parTransId="{8F0721EF-E6D7-204B-A93F-5DCC4B66506A}" sibTransId="{4D092C46-6913-0B4A-B857-A1919A6E7DA0}"/>
    <dgm:cxn modelId="{96B19365-BDCE-404D-A34B-6B8796025D8A}" srcId="{E0E895FD-8613-1743-A897-1536EDD04CB2}" destId="{3B321ABB-E2CA-E949-85C7-8AC05145AB96}" srcOrd="1" destOrd="0" parTransId="{DD8272CC-2EF9-2941-9F93-149ADD921C31}" sibTransId="{DDFE81F8-3FB7-944D-9AD6-E72310860B92}"/>
    <dgm:cxn modelId="{1F759C70-7F05-5744-B7E5-96B03DC76BD5}" type="presOf" srcId="{611D6A67-BC99-1947-BF7D-8F40FD4EA1D0}" destId="{79A1BF81-7153-0B4E-A4BD-F761C2AA52B2}" srcOrd="0" destOrd="1" presId="urn:microsoft.com/office/officeart/2005/8/layout/hProcess4"/>
    <dgm:cxn modelId="{2B541A74-BCC7-9844-AAB5-EB17985FF7C0}" srcId="{5E40B991-4488-174F-85D8-14995F063A6B}" destId="{338FC4D2-7AFA-344E-970F-17FCB99660F0}" srcOrd="1" destOrd="0" parTransId="{F4247BB5-6041-EF4A-B763-C91D1A710C23}" sibTransId="{3605336E-DA26-DA4A-9A39-A21A64B5081D}"/>
    <dgm:cxn modelId="{F057A874-C57D-644B-B30B-25B89B198444}" type="presOf" srcId="{58A8E5B6-CB30-9A46-9D9E-B69A1A7517EB}" destId="{12FAC25F-93F7-9B47-A203-373F61023601}" srcOrd="0" destOrd="0" presId="urn:microsoft.com/office/officeart/2005/8/layout/hProcess4"/>
    <dgm:cxn modelId="{8EE98E75-AA84-6146-BC17-9E65EFC8009E}" type="presOf" srcId="{A6CC9C6E-3365-4648-8B35-97F409A001FA}" destId="{503A5675-8B43-B446-AEAF-D65D825CAEBA}" srcOrd="0" destOrd="0" presId="urn:microsoft.com/office/officeart/2005/8/layout/hProcess4"/>
    <dgm:cxn modelId="{0D24B278-A470-3844-B89B-E2EF3DCAFE44}" type="presOf" srcId="{0F668A87-DC63-A649-87A6-ACA83C497AC7}" destId="{B16224DD-BBEC-1B46-99F2-485E64DB14BA}" srcOrd="0" destOrd="0" presId="urn:microsoft.com/office/officeart/2005/8/layout/hProcess4"/>
    <dgm:cxn modelId="{98781080-6017-B640-A603-E8E3C60027D1}" srcId="{A6CC9C6E-3365-4648-8B35-97F409A001FA}" destId="{611D6A67-BC99-1947-BF7D-8F40FD4EA1D0}" srcOrd="1" destOrd="0" parTransId="{14862141-5A4A-F945-9036-C0B5D7CBA710}" sibTransId="{1025B4AA-F7BF-0C47-B84B-124C9069C14A}"/>
    <dgm:cxn modelId="{E8B57386-872C-7148-B578-D75F01C70F44}" type="presOf" srcId="{9647F21F-98DC-7C4F-92EB-8C1FB45206D4}" destId="{FF3E2496-6A78-1943-8909-D63F7279BA9B}" srcOrd="0" destOrd="0" presId="urn:microsoft.com/office/officeart/2005/8/layout/hProcess4"/>
    <dgm:cxn modelId="{230D9D89-3881-C94C-A6AE-EF99B7B8FE96}" type="presOf" srcId="{9E26DACF-AC9A-A244-825D-2948A1344C20}" destId="{30ACBFD4-4AB9-5C4A-B668-D60B08996377}" srcOrd="0" destOrd="0" presId="urn:microsoft.com/office/officeart/2005/8/layout/hProcess4"/>
    <dgm:cxn modelId="{AE41298D-F739-A041-976D-D5728903C013}" srcId="{5E40B991-4488-174F-85D8-14995F063A6B}" destId="{40CF14A7-E3E8-BE40-A789-5033BF184570}" srcOrd="2" destOrd="0" parTransId="{3B25A2A3-5861-FE44-AD82-CB5ACC3976EC}" sibTransId="{273B0532-5C0D-174C-ACC4-8AA9D7137D11}"/>
    <dgm:cxn modelId="{9D706591-73CC-7D43-8149-044D5A54FF81}" type="presOf" srcId="{42FAF547-18BE-604A-AF9D-B5BC94AD4940}" destId="{79588900-29A5-DB4A-8CD4-46E0139E922A}" srcOrd="1" destOrd="0" presId="urn:microsoft.com/office/officeart/2005/8/layout/hProcess4"/>
    <dgm:cxn modelId="{2B8E6594-A52D-4B44-A8B2-16EFD8A1F673}" type="presOf" srcId="{1837CC61-6075-4446-99EE-39C34CF3C288}" destId="{79A1BF81-7153-0B4E-A4BD-F761C2AA52B2}" srcOrd="0" destOrd="2" presId="urn:microsoft.com/office/officeart/2005/8/layout/hProcess4"/>
    <dgm:cxn modelId="{CC038DA4-3E0B-D34C-913C-ED43D25600E6}" type="presOf" srcId="{40CF14A7-E3E8-BE40-A789-5033BF184570}" destId="{88F32B91-7402-E543-B992-5C9321E161DC}" srcOrd="1" destOrd="2" presId="urn:microsoft.com/office/officeart/2005/8/layout/hProcess4"/>
    <dgm:cxn modelId="{45AE3AA5-FD1D-174A-A74D-A4D1B5CD9E74}" type="presOf" srcId="{40CF14A7-E3E8-BE40-A789-5033BF184570}" destId="{B16224DD-BBEC-1B46-99F2-485E64DB14BA}" srcOrd="0" destOrd="2" presId="urn:microsoft.com/office/officeart/2005/8/layout/hProcess4"/>
    <dgm:cxn modelId="{29D553B1-B542-304F-8209-8B4E6B0BE9D0}" type="presOf" srcId="{3B321ABB-E2CA-E949-85C7-8AC05145AB96}" destId="{12FAC25F-93F7-9B47-A203-373F61023601}" srcOrd="0" destOrd="1" presId="urn:microsoft.com/office/officeart/2005/8/layout/hProcess4"/>
    <dgm:cxn modelId="{F82505B8-8FC6-094D-8A7B-2F86526DD21F}" srcId="{9647F21F-98DC-7C4F-92EB-8C1FB45206D4}" destId="{A6CC9C6E-3365-4648-8B35-97F409A001FA}" srcOrd="0" destOrd="0" parTransId="{744BE196-9D60-4A48-8C25-05FC031CA69C}" sibTransId="{9E26DACF-AC9A-A244-825D-2948A1344C20}"/>
    <dgm:cxn modelId="{821935C7-83AC-5944-8136-CA67138A42A5}" type="presOf" srcId="{0F668A87-DC63-A649-87A6-ACA83C497AC7}" destId="{88F32B91-7402-E543-B992-5C9321E161DC}" srcOrd="1" destOrd="0" presId="urn:microsoft.com/office/officeart/2005/8/layout/hProcess4"/>
    <dgm:cxn modelId="{47F488D1-8C97-1444-B63C-9F4E24AD6477}" type="presOf" srcId="{611D6A67-BC99-1947-BF7D-8F40FD4EA1D0}" destId="{79588900-29A5-DB4A-8CD4-46E0139E922A}" srcOrd="1" destOrd="1" presId="urn:microsoft.com/office/officeart/2005/8/layout/hProcess4"/>
    <dgm:cxn modelId="{1EEBD5D3-9A18-AA44-8D23-AB88C5172A68}" srcId="{A6CC9C6E-3365-4648-8B35-97F409A001FA}" destId="{42FAF547-18BE-604A-AF9D-B5BC94AD4940}" srcOrd="0" destOrd="0" parTransId="{A6BAA25B-CCC1-4A47-AE38-FC9D46017C5A}" sibTransId="{87F9D4BA-177D-8C49-B707-3A1C0112CF36}"/>
    <dgm:cxn modelId="{F3C28FD9-1BB6-3848-A400-E99FD8895467}" type="presOf" srcId="{1837CC61-6075-4446-99EE-39C34CF3C288}" destId="{79588900-29A5-DB4A-8CD4-46E0139E922A}" srcOrd="1" destOrd="2" presId="urn:microsoft.com/office/officeart/2005/8/layout/hProcess4"/>
    <dgm:cxn modelId="{C7C013DA-FF02-3647-9260-9E40342BF044}" type="presOf" srcId="{282DB3C7-0874-9C42-B480-AF398F98068F}" destId="{79A1BF81-7153-0B4E-A4BD-F761C2AA52B2}" srcOrd="0" destOrd="3" presId="urn:microsoft.com/office/officeart/2005/8/layout/hProcess4"/>
    <dgm:cxn modelId="{6AB1C6DA-C430-1B4A-B64A-41BD4DA1DB86}" type="presOf" srcId="{5E40B991-4488-174F-85D8-14995F063A6B}" destId="{02D68622-F7C8-6443-AD86-07AC216275E1}" srcOrd="0" destOrd="0" presId="urn:microsoft.com/office/officeart/2005/8/layout/hProcess4"/>
    <dgm:cxn modelId="{A0F732DB-8E90-F644-A183-5444829F3F82}" type="presOf" srcId="{E0E895FD-8613-1743-A897-1536EDD04CB2}" destId="{6071F8DC-66E5-474F-A644-DE8BC54FA848}" srcOrd="0" destOrd="0" presId="urn:microsoft.com/office/officeart/2005/8/layout/hProcess4"/>
    <dgm:cxn modelId="{1E9CEFF1-0455-3649-A46B-F7B493588042}" type="presOf" srcId="{338FC4D2-7AFA-344E-970F-17FCB99660F0}" destId="{B16224DD-BBEC-1B46-99F2-485E64DB14BA}" srcOrd="0" destOrd="1" presId="urn:microsoft.com/office/officeart/2005/8/layout/hProcess4"/>
    <dgm:cxn modelId="{AF4B8FF8-8E54-0B45-8DED-35791DEBAF6E}" type="presOf" srcId="{282DB3C7-0874-9C42-B480-AF398F98068F}" destId="{79588900-29A5-DB4A-8CD4-46E0139E922A}" srcOrd="1" destOrd="3" presId="urn:microsoft.com/office/officeart/2005/8/layout/hProcess4"/>
    <dgm:cxn modelId="{03BF0DFE-ACB4-F045-9FA1-93561FA5C91B}" srcId="{A6CC9C6E-3365-4648-8B35-97F409A001FA}" destId="{282DB3C7-0874-9C42-B480-AF398F98068F}" srcOrd="3" destOrd="0" parTransId="{46782BC5-42A8-F748-B584-63AFDB3357C3}" sibTransId="{335C0E67-68B3-E04A-A02B-E5AB6302087C}"/>
    <dgm:cxn modelId="{2AF45E5B-E045-354A-8A95-7A0F4B420D79}" type="presParOf" srcId="{FF3E2496-6A78-1943-8909-D63F7279BA9B}" destId="{6D555441-6338-4945-9588-15438471ABFE}" srcOrd="0" destOrd="0" presId="urn:microsoft.com/office/officeart/2005/8/layout/hProcess4"/>
    <dgm:cxn modelId="{AED569F0-29AB-2041-A4CA-773101EA39AC}" type="presParOf" srcId="{FF3E2496-6A78-1943-8909-D63F7279BA9B}" destId="{BE8C3D78-BB9B-9140-BC9C-2965511AE8FC}" srcOrd="1" destOrd="0" presId="urn:microsoft.com/office/officeart/2005/8/layout/hProcess4"/>
    <dgm:cxn modelId="{D0495F58-EFCD-D74D-AA74-45D32D64DE8E}" type="presParOf" srcId="{FF3E2496-6A78-1943-8909-D63F7279BA9B}" destId="{5923F42B-1137-D14B-B7A4-458B9419E467}" srcOrd="2" destOrd="0" presId="urn:microsoft.com/office/officeart/2005/8/layout/hProcess4"/>
    <dgm:cxn modelId="{D87E1654-B680-3D49-A1DB-6DD58B601406}" type="presParOf" srcId="{5923F42B-1137-D14B-B7A4-458B9419E467}" destId="{185A38D1-40E8-F843-A142-0F6F1890908D}" srcOrd="0" destOrd="0" presId="urn:microsoft.com/office/officeart/2005/8/layout/hProcess4"/>
    <dgm:cxn modelId="{5F44C344-C267-B846-994C-FED89AD00CD0}" type="presParOf" srcId="{185A38D1-40E8-F843-A142-0F6F1890908D}" destId="{B134CEF9-33BE-0744-9DE8-53F2736A7278}" srcOrd="0" destOrd="0" presId="urn:microsoft.com/office/officeart/2005/8/layout/hProcess4"/>
    <dgm:cxn modelId="{69E43F12-3F2B-F14C-8C1D-D4E1252ECA73}" type="presParOf" srcId="{185A38D1-40E8-F843-A142-0F6F1890908D}" destId="{79A1BF81-7153-0B4E-A4BD-F761C2AA52B2}" srcOrd="1" destOrd="0" presId="urn:microsoft.com/office/officeart/2005/8/layout/hProcess4"/>
    <dgm:cxn modelId="{A956E1DB-844F-DA4F-AD4A-FBAED50BB6FE}" type="presParOf" srcId="{185A38D1-40E8-F843-A142-0F6F1890908D}" destId="{79588900-29A5-DB4A-8CD4-46E0139E922A}" srcOrd="2" destOrd="0" presId="urn:microsoft.com/office/officeart/2005/8/layout/hProcess4"/>
    <dgm:cxn modelId="{FEF9E6ED-93FB-444D-9124-BAAECF8AB915}" type="presParOf" srcId="{185A38D1-40E8-F843-A142-0F6F1890908D}" destId="{503A5675-8B43-B446-AEAF-D65D825CAEBA}" srcOrd="3" destOrd="0" presId="urn:microsoft.com/office/officeart/2005/8/layout/hProcess4"/>
    <dgm:cxn modelId="{61AA0099-908C-4A41-8899-63579B8F3A9F}" type="presParOf" srcId="{185A38D1-40E8-F843-A142-0F6F1890908D}" destId="{2A2EC2D0-813C-C641-8833-E68BEB035D37}" srcOrd="4" destOrd="0" presId="urn:microsoft.com/office/officeart/2005/8/layout/hProcess4"/>
    <dgm:cxn modelId="{0B043F43-449D-5B49-B419-B0BAB51A5258}" type="presParOf" srcId="{5923F42B-1137-D14B-B7A4-458B9419E467}" destId="{30ACBFD4-4AB9-5C4A-B668-D60B08996377}" srcOrd="1" destOrd="0" presId="urn:microsoft.com/office/officeart/2005/8/layout/hProcess4"/>
    <dgm:cxn modelId="{C1561D74-C837-B943-9695-808F6B3118C7}" type="presParOf" srcId="{5923F42B-1137-D14B-B7A4-458B9419E467}" destId="{01030F3A-0F98-B040-9472-E13912ACE0D6}" srcOrd="2" destOrd="0" presId="urn:microsoft.com/office/officeart/2005/8/layout/hProcess4"/>
    <dgm:cxn modelId="{61774B66-5551-C246-B578-C032BCA16A82}" type="presParOf" srcId="{01030F3A-0F98-B040-9472-E13912ACE0D6}" destId="{D28C7BBC-CC76-9C43-8688-F19C7973506A}" srcOrd="0" destOrd="0" presId="urn:microsoft.com/office/officeart/2005/8/layout/hProcess4"/>
    <dgm:cxn modelId="{F72057C2-F689-1244-85E5-875DC7D0F601}" type="presParOf" srcId="{01030F3A-0F98-B040-9472-E13912ACE0D6}" destId="{12FAC25F-93F7-9B47-A203-373F61023601}" srcOrd="1" destOrd="0" presId="urn:microsoft.com/office/officeart/2005/8/layout/hProcess4"/>
    <dgm:cxn modelId="{76A8B121-DC54-B246-A785-57E81D1C177E}" type="presParOf" srcId="{01030F3A-0F98-B040-9472-E13912ACE0D6}" destId="{BB3F46DF-38D7-8E40-A2D9-E463BF95B2B8}" srcOrd="2" destOrd="0" presId="urn:microsoft.com/office/officeart/2005/8/layout/hProcess4"/>
    <dgm:cxn modelId="{A0A0654C-5ECB-224B-B864-FA917790932F}" type="presParOf" srcId="{01030F3A-0F98-B040-9472-E13912ACE0D6}" destId="{6071F8DC-66E5-474F-A644-DE8BC54FA848}" srcOrd="3" destOrd="0" presId="urn:microsoft.com/office/officeart/2005/8/layout/hProcess4"/>
    <dgm:cxn modelId="{8DE1FE2C-6A89-F64B-9A66-7830E4706A6E}" type="presParOf" srcId="{01030F3A-0F98-B040-9472-E13912ACE0D6}" destId="{940E26BB-9962-E64D-8AFC-005BA7EC686E}" srcOrd="4" destOrd="0" presId="urn:microsoft.com/office/officeart/2005/8/layout/hProcess4"/>
    <dgm:cxn modelId="{14A699BC-8990-8543-AD2A-601C26C76D85}" type="presParOf" srcId="{5923F42B-1137-D14B-B7A4-458B9419E467}" destId="{346CB96C-D073-E64A-89D6-9FCDA4BA27BD}" srcOrd="3" destOrd="0" presId="urn:microsoft.com/office/officeart/2005/8/layout/hProcess4"/>
    <dgm:cxn modelId="{083FD55A-205B-7542-AC6C-A576EFDEFCDD}" type="presParOf" srcId="{5923F42B-1137-D14B-B7A4-458B9419E467}" destId="{05F3C620-764D-224A-B31C-82A7B29011A2}" srcOrd="4" destOrd="0" presId="urn:microsoft.com/office/officeart/2005/8/layout/hProcess4"/>
    <dgm:cxn modelId="{09AAB02D-2D7C-2B45-987C-D0E5CD077D54}" type="presParOf" srcId="{05F3C620-764D-224A-B31C-82A7B29011A2}" destId="{1F404B22-17CB-B143-A4B8-E0D057FB9F40}" srcOrd="0" destOrd="0" presId="urn:microsoft.com/office/officeart/2005/8/layout/hProcess4"/>
    <dgm:cxn modelId="{CB55F087-F812-B641-A907-C308C318A884}" type="presParOf" srcId="{05F3C620-764D-224A-B31C-82A7B29011A2}" destId="{B16224DD-BBEC-1B46-99F2-485E64DB14BA}" srcOrd="1" destOrd="0" presId="urn:microsoft.com/office/officeart/2005/8/layout/hProcess4"/>
    <dgm:cxn modelId="{653AAE48-CD71-604F-972F-FB29D8C85801}" type="presParOf" srcId="{05F3C620-764D-224A-B31C-82A7B29011A2}" destId="{88F32B91-7402-E543-B992-5C9321E161DC}" srcOrd="2" destOrd="0" presId="urn:microsoft.com/office/officeart/2005/8/layout/hProcess4"/>
    <dgm:cxn modelId="{C8BA253B-971A-3247-BC64-87882BAA1507}" type="presParOf" srcId="{05F3C620-764D-224A-B31C-82A7B29011A2}" destId="{02D68622-F7C8-6443-AD86-07AC216275E1}" srcOrd="3" destOrd="0" presId="urn:microsoft.com/office/officeart/2005/8/layout/hProcess4"/>
    <dgm:cxn modelId="{5C2051BB-1BE3-244D-8BD3-7E32FF4A2E0A}" type="presParOf" srcId="{05F3C620-764D-224A-B31C-82A7B29011A2}" destId="{CFDF5012-A58A-4C4C-86E5-DEC113877110}" srcOrd="4" destOrd="0" presId="urn:microsoft.com/office/officeart/2005/8/layout/hProcess4"/>
  </dgm:cxnLst>
  <dgm:bg>
    <a:noFill/>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1BF81-7153-0B4E-A4BD-F761C2AA52B2}">
      <dsp:nvSpPr>
        <dsp:cNvPr id="0" name=""/>
        <dsp:cNvSpPr/>
      </dsp:nvSpPr>
      <dsp:spPr>
        <a:xfrm>
          <a:off x="787" y="1496912"/>
          <a:ext cx="2568571" cy="21185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fr-BF" sz="1500" b="0" strike="noStrike" kern="1200" spc="-1">
              <a:solidFill>
                <a:srgbClr val="000000"/>
              </a:solidFill>
              <a:latin typeface="Arial"/>
              <a:ea typeface="Arial"/>
            </a:rPr>
            <a:t>Definition du web mapping</a:t>
          </a:r>
          <a:endParaRPr lang="fr-FR" sz="1500" b="0" strike="noStrike" kern="1200" spc="-1" dirty="0">
            <a:latin typeface="Arial"/>
          </a:endParaRPr>
        </a:p>
        <a:p>
          <a:pPr marL="114300" lvl="1" indent="-114300" algn="l" defTabSz="666750">
            <a:lnSpc>
              <a:spcPct val="90000"/>
            </a:lnSpc>
            <a:spcBef>
              <a:spcPct val="0"/>
            </a:spcBef>
            <a:spcAft>
              <a:spcPct val="15000"/>
            </a:spcAft>
            <a:buChar char="•"/>
          </a:pPr>
          <a:r>
            <a:rPr lang="fr-BF" sz="1500" b="0" strike="noStrike" kern="1200" spc="-1">
              <a:solidFill>
                <a:srgbClr val="000000"/>
              </a:solidFill>
              <a:latin typeface="Arial"/>
              <a:ea typeface="Arial"/>
            </a:rPr>
            <a:t>Quelque outils du web mapping </a:t>
          </a:r>
          <a:endParaRPr lang="fr-FR" sz="1500" b="0" strike="noStrike" kern="1200" spc="-1" dirty="0">
            <a:latin typeface="Arial"/>
          </a:endParaRPr>
        </a:p>
        <a:p>
          <a:pPr marL="114300" lvl="1" indent="-114300" algn="l" defTabSz="666750">
            <a:lnSpc>
              <a:spcPct val="90000"/>
            </a:lnSpc>
            <a:spcBef>
              <a:spcPct val="0"/>
            </a:spcBef>
            <a:spcAft>
              <a:spcPct val="15000"/>
            </a:spcAft>
            <a:buChar char="•"/>
          </a:pPr>
          <a:r>
            <a:rPr lang="fr-BF" sz="1500" b="0" strike="noStrike" kern="1200" spc="-1">
              <a:solidFill>
                <a:srgbClr val="000000"/>
              </a:solidFill>
              <a:latin typeface="Arial"/>
              <a:ea typeface="Arial"/>
            </a:rPr>
            <a:t>Preparation de l'environnement</a:t>
          </a:r>
          <a:endParaRPr lang="fr-FR" sz="1500" b="0" strike="noStrike" kern="1200" spc="-1" dirty="0">
            <a:latin typeface="Arial"/>
          </a:endParaRPr>
        </a:p>
        <a:p>
          <a:pPr marL="114300" lvl="1" indent="-114300" algn="l" defTabSz="666750">
            <a:lnSpc>
              <a:spcPct val="90000"/>
            </a:lnSpc>
            <a:spcBef>
              <a:spcPct val="0"/>
            </a:spcBef>
            <a:spcAft>
              <a:spcPct val="15000"/>
            </a:spcAft>
            <a:buChar char="•"/>
          </a:pPr>
          <a:r>
            <a:rPr lang="fr-BF" sz="1500" b="0" strike="noStrike" kern="1200" spc="-1">
              <a:solidFill>
                <a:srgbClr val="000000"/>
              </a:solidFill>
              <a:latin typeface="Arial"/>
              <a:ea typeface="Arial"/>
            </a:rPr>
            <a:t>Presentation de Leaflet</a:t>
          </a:r>
          <a:endParaRPr lang="fr-FR" sz="1500" b="0" strike="noStrike" kern="1200" spc="-1" dirty="0">
            <a:latin typeface="Arial"/>
          </a:endParaRPr>
        </a:p>
      </dsp:txBody>
      <dsp:txXfrm>
        <a:off x="49540" y="1545665"/>
        <a:ext cx="2471065" cy="1567056"/>
      </dsp:txXfrm>
    </dsp:sp>
    <dsp:sp modelId="{30ACBFD4-4AB9-5C4A-B668-D60B08996377}">
      <dsp:nvSpPr>
        <dsp:cNvPr id="0" name=""/>
        <dsp:cNvSpPr/>
      </dsp:nvSpPr>
      <dsp:spPr>
        <a:xfrm>
          <a:off x="1453309" y="2033994"/>
          <a:ext cx="2784626" cy="2784626"/>
        </a:xfrm>
        <a:prstGeom prst="leftCircularArrow">
          <a:avLst>
            <a:gd name="adj1" fmla="val 2983"/>
            <a:gd name="adj2" fmla="val 365629"/>
            <a:gd name="adj3" fmla="val 2141140"/>
            <a:gd name="adj4" fmla="val 9024489"/>
            <a:gd name="adj5" fmla="val 348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3A5675-8B43-B446-AEAF-D65D825CAEBA}">
      <dsp:nvSpPr>
        <dsp:cNvPr id="0" name=""/>
        <dsp:cNvSpPr/>
      </dsp:nvSpPr>
      <dsp:spPr>
        <a:xfrm>
          <a:off x="571580" y="3161475"/>
          <a:ext cx="2283174" cy="907943"/>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fr-FR" sz="5400" kern="1200" dirty="0"/>
            <a:t>Jour 1</a:t>
          </a:r>
        </a:p>
      </dsp:txBody>
      <dsp:txXfrm>
        <a:off x="598173" y="3188068"/>
        <a:ext cx="2229988" cy="854757"/>
      </dsp:txXfrm>
    </dsp:sp>
    <dsp:sp modelId="{12FAC25F-93F7-9B47-A203-373F61023601}">
      <dsp:nvSpPr>
        <dsp:cNvPr id="0" name=""/>
        <dsp:cNvSpPr/>
      </dsp:nvSpPr>
      <dsp:spPr>
        <a:xfrm>
          <a:off x="3250316" y="1496912"/>
          <a:ext cx="2568571" cy="21185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None/>
          </a:pPr>
          <a:r>
            <a:rPr lang="fr-BF" sz="1500" b="0" strike="noStrike" kern="1200" spc="-1" dirty="0">
              <a:solidFill>
                <a:srgbClr val="000000"/>
              </a:solidFill>
              <a:latin typeface="Arial"/>
              <a:ea typeface="Arial"/>
            </a:rPr>
            <a:t>Couche de données avec leaflet</a:t>
          </a:r>
          <a:endParaRPr lang="fr-FR" sz="1500" kern="1200" dirty="0"/>
        </a:p>
        <a:p>
          <a:pPr marL="114300" lvl="1" indent="-114300" algn="l" defTabSz="666750">
            <a:lnSpc>
              <a:spcPct val="90000"/>
            </a:lnSpc>
            <a:spcBef>
              <a:spcPct val="0"/>
            </a:spcBef>
            <a:spcAft>
              <a:spcPct val="15000"/>
            </a:spcAft>
            <a:buNone/>
          </a:pPr>
          <a:r>
            <a:rPr lang="fr-BF" sz="1500" b="0" strike="noStrike" kern="1200" spc="-1" dirty="0">
              <a:solidFill>
                <a:srgbClr val="000000"/>
              </a:solidFill>
              <a:latin typeface="Arial"/>
              <a:ea typeface="Arial"/>
            </a:rPr>
            <a:t>Géolocalisation avec leaflet</a:t>
          </a:r>
          <a:endParaRPr lang="fr-FR" sz="1500" kern="1200" dirty="0"/>
        </a:p>
        <a:p>
          <a:pPr marL="114300" lvl="1" indent="-114300" algn="l" defTabSz="666750">
            <a:lnSpc>
              <a:spcPct val="90000"/>
            </a:lnSpc>
            <a:spcBef>
              <a:spcPct val="0"/>
            </a:spcBef>
            <a:spcAft>
              <a:spcPct val="15000"/>
            </a:spcAft>
            <a:buNone/>
          </a:pPr>
          <a:r>
            <a:rPr lang="fr-BF" sz="1500" b="0" strike="noStrike" kern="1200" spc="-1" dirty="0">
              <a:solidFill>
                <a:srgbClr val="000000"/>
              </a:solidFill>
              <a:latin typeface="Arial"/>
              <a:ea typeface="Arial"/>
            </a:rPr>
            <a:t>Leaflet et GeoJson</a:t>
          </a:r>
          <a:endParaRPr lang="fr-FR" sz="1500" b="0" strike="noStrike" kern="1200" spc="-1" dirty="0">
            <a:latin typeface="Arial"/>
          </a:endParaRPr>
        </a:p>
      </dsp:txBody>
      <dsp:txXfrm>
        <a:off x="3299069" y="1999637"/>
        <a:ext cx="2471065" cy="1567056"/>
      </dsp:txXfrm>
    </dsp:sp>
    <dsp:sp modelId="{346CB96C-D073-E64A-89D6-9FCDA4BA27BD}">
      <dsp:nvSpPr>
        <dsp:cNvPr id="0" name=""/>
        <dsp:cNvSpPr/>
      </dsp:nvSpPr>
      <dsp:spPr>
        <a:xfrm>
          <a:off x="4681433" y="210672"/>
          <a:ext cx="3112832" cy="3112832"/>
        </a:xfrm>
        <a:prstGeom prst="circularArrow">
          <a:avLst>
            <a:gd name="adj1" fmla="val 2669"/>
            <a:gd name="adj2" fmla="val 324681"/>
            <a:gd name="adj3" fmla="val 19499809"/>
            <a:gd name="adj4" fmla="val 12575511"/>
            <a:gd name="adj5" fmla="val 311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71F8DC-66E5-474F-A644-DE8BC54FA848}">
      <dsp:nvSpPr>
        <dsp:cNvPr id="0" name=""/>
        <dsp:cNvSpPr/>
      </dsp:nvSpPr>
      <dsp:spPr>
        <a:xfrm>
          <a:off x="3821109" y="1042941"/>
          <a:ext cx="2283174" cy="907943"/>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fr-FR" sz="5400" kern="1200" dirty="0"/>
            <a:t>Jour 2</a:t>
          </a:r>
        </a:p>
      </dsp:txBody>
      <dsp:txXfrm>
        <a:off x="3847702" y="1069534"/>
        <a:ext cx="2229988" cy="854757"/>
      </dsp:txXfrm>
    </dsp:sp>
    <dsp:sp modelId="{B16224DD-BBEC-1B46-99F2-485E64DB14BA}">
      <dsp:nvSpPr>
        <dsp:cNvPr id="0" name=""/>
        <dsp:cNvSpPr/>
      </dsp:nvSpPr>
      <dsp:spPr>
        <a:xfrm>
          <a:off x="6499844" y="1496912"/>
          <a:ext cx="2568571" cy="21185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None/>
          </a:pPr>
          <a:r>
            <a:rPr lang="fr-BF" sz="1500" b="0" strike="noStrike" kern="1200" spc="-1" dirty="0">
              <a:solidFill>
                <a:srgbClr val="000000"/>
              </a:solidFill>
              <a:latin typeface="Arial"/>
              <a:ea typeface="Arial"/>
            </a:rPr>
            <a:t>Bonus: utiliser php pour générer du json et afficher sur la carte</a:t>
          </a:r>
          <a:endParaRPr lang="fr-FR" sz="1500" kern="1200" dirty="0"/>
        </a:p>
        <a:p>
          <a:pPr marL="114300" lvl="1" indent="-114300" algn="l" defTabSz="666750">
            <a:lnSpc>
              <a:spcPct val="90000"/>
            </a:lnSpc>
            <a:spcBef>
              <a:spcPct val="0"/>
            </a:spcBef>
            <a:spcAft>
              <a:spcPct val="15000"/>
            </a:spcAft>
            <a:buChar char="•"/>
          </a:pPr>
          <a:r>
            <a:rPr lang="fr-BF" sz="1500" b="0" strike="noStrike" kern="1200" spc="-1" dirty="0">
              <a:solidFill>
                <a:srgbClr val="000000"/>
              </a:solidFill>
              <a:latin typeface="Arial"/>
              <a:ea typeface="Arial"/>
            </a:rPr>
            <a:t>Evaluation de la formation</a:t>
          </a:r>
          <a:endParaRPr lang="fr-FR" sz="1500" b="0" strike="noStrike" kern="1200" spc="-1" dirty="0">
            <a:latin typeface="Arial"/>
          </a:endParaRPr>
        </a:p>
        <a:p>
          <a:pPr marL="114300" lvl="1" indent="-114300" algn="l" defTabSz="666750">
            <a:lnSpc>
              <a:spcPct val="90000"/>
            </a:lnSpc>
            <a:spcBef>
              <a:spcPct val="0"/>
            </a:spcBef>
            <a:spcAft>
              <a:spcPct val="15000"/>
            </a:spcAft>
            <a:buChar char="•"/>
          </a:pPr>
          <a:r>
            <a:rPr lang="fr-BF" sz="1500" b="0" strike="noStrike" kern="1200" spc="-1" dirty="0">
              <a:solidFill>
                <a:srgbClr val="000000"/>
              </a:solidFill>
              <a:latin typeface="Arial"/>
              <a:ea typeface="Arial"/>
            </a:rPr>
            <a:t>Evaluation des participants</a:t>
          </a:r>
          <a:endParaRPr lang="fr-FR" sz="1500" b="0" strike="noStrike" kern="1200" spc="-1" dirty="0">
            <a:latin typeface="Arial"/>
          </a:endParaRPr>
        </a:p>
      </dsp:txBody>
      <dsp:txXfrm>
        <a:off x="6548597" y="1545665"/>
        <a:ext cx="2471065" cy="1567056"/>
      </dsp:txXfrm>
    </dsp:sp>
    <dsp:sp modelId="{02D68622-F7C8-6443-AD86-07AC216275E1}">
      <dsp:nvSpPr>
        <dsp:cNvPr id="0" name=""/>
        <dsp:cNvSpPr/>
      </dsp:nvSpPr>
      <dsp:spPr>
        <a:xfrm>
          <a:off x="7070638" y="3161475"/>
          <a:ext cx="2283174" cy="907943"/>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fr-FR" sz="5400" kern="1200" dirty="0"/>
            <a:t>jour 3</a:t>
          </a:r>
        </a:p>
      </dsp:txBody>
      <dsp:txXfrm>
        <a:off x="7097231" y="3188068"/>
        <a:ext cx="2229988" cy="8547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3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3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3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3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4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4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4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4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5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5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6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6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6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7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7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8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8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8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8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9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9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0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0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0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0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1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2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2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2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3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3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4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4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4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5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5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6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6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7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7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7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7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7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7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8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8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8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9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9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4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49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0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0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0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0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1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1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1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1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1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1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2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2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3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3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4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4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4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4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5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5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6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6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6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6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7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8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8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8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8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9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9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9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9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59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2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3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3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3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3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3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4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4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4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4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5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5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6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6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6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6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7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7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7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7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7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8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8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8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9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9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0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0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0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0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0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4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4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5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5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5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5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5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5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6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6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7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7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8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8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8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2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2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0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0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0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0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1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1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
        <p:nvSpPr>
          <p:cNvPr id="32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2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endParaRPr b="0" lang="fr-BF" sz="1800" spc="-1" strike="noStrike">
              <a:solidFill>
                <a:srgbClr val="000000"/>
              </a:solidFill>
              <a:latin typeface="Arial"/>
            </a:endParaRPr>
          </a:p>
        </p:txBody>
      </p:sp>
      <p:sp>
        <p:nvSpPr>
          <p:cNvPr id="32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a:lnSpc>
                <a:spcPct val="90000"/>
              </a:lnSpc>
              <a:spcBef>
                <a:spcPts val="1417"/>
              </a:spcBef>
              <a:buNone/>
            </a:pPr>
            <a:endParaRPr b="0" lang="fr-BF"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Google Shape;8;p1"/>
          <p:cNvSpPr/>
          <p:nvPr/>
        </p:nvSpPr>
        <p:spPr>
          <a:xfrm>
            <a:off x="4104000" y="4896000"/>
            <a:ext cx="4389480" cy="343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fr-BF" sz="1400" spc="-1" strike="noStrike">
                <a:solidFill>
                  <a:srgbClr val="000000"/>
                </a:solidFill>
                <a:latin typeface="Arial"/>
                <a:ea typeface="Arial"/>
              </a:rPr>
              <a:t> </a:t>
            </a:r>
            <a:endParaRPr b="0" lang="en-US" sz="1400" spc="-1" strike="noStrike">
              <a:latin typeface="Arial"/>
            </a:endParaRPr>
          </a:p>
        </p:txBody>
      </p:sp>
      <p:sp>
        <p:nvSpPr>
          <p:cNvPr id="1" name="Google Shape;9;p1"/>
          <p:cNvSpPr/>
          <p:nvPr/>
        </p:nvSpPr>
        <p:spPr>
          <a:xfrm>
            <a:off x="25920" y="4628880"/>
            <a:ext cx="6117480" cy="15480"/>
          </a:xfrm>
          <a:custGeom>
            <a:avLst/>
            <a:gdLst/>
            <a:ahLst/>
            <a:rect l="l" t="t" r="r" b="b"/>
            <a:pathLst>
              <a:path w="17002" h="52">
                <a:moveTo>
                  <a:pt x="25" y="0"/>
                </a:moveTo>
                <a:cubicBezTo>
                  <a:pt x="12" y="0"/>
                  <a:pt x="0" y="12"/>
                  <a:pt x="0" y="25"/>
                </a:cubicBezTo>
                <a:lnTo>
                  <a:pt x="0" y="25"/>
                </a:lnTo>
                <a:cubicBezTo>
                  <a:pt x="0" y="38"/>
                  <a:pt x="12" y="51"/>
                  <a:pt x="25" y="51"/>
                </a:cubicBezTo>
                <a:lnTo>
                  <a:pt x="16975" y="51"/>
                </a:lnTo>
                <a:cubicBezTo>
                  <a:pt x="16988" y="51"/>
                  <a:pt x="17001" y="38"/>
                  <a:pt x="17001" y="25"/>
                </a:cubicBezTo>
                <a:lnTo>
                  <a:pt x="17001" y="25"/>
                </a:lnTo>
                <a:cubicBezTo>
                  <a:pt x="17001" y="12"/>
                  <a:pt x="16988" y="0"/>
                  <a:pt x="16975" y="0"/>
                </a:cubicBezTo>
                <a:lnTo>
                  <a:pt x="25" y="0"/>
                </a:lnTo>
              </a:path>
            </a:pathLst>
          </a:custGeom>
          <a:gradFill rotWithShape="0">
            <a:gsLst>
              <a:gs pos="0">
                <a:srgbClr val="cccccc"/>
              </a:gs>
              <a:gs pos="100000">
                <a:srgbClr val="333333"/>
              </a:gs>
            </a:gsLst>
            <a:lin ang="0"/>
          </a:gradFill>
          <a:ln w="0">
            <a:noFill/>
          </a:ln>
        </p:spPr>
        <p:style>
          <a:lnRef idx="0"/>
          <a:fillRef idx="0"/>
          <a:effectRef idx="0"/>
          <a:fontRef idx="minor"/>
        </p:style>
      </p:sp>
      <p:sp>
        <p:nvSpPr>
          <p:cNvPr id="2" name="Google Shape;10;p1"/>
          <p:cNvSpPr/>
          <p:nvPr/>
        </p:nvSpPr>
        <p:spPr>
          <a:xfrm>
            <a:off x="3859200" y="5324400"/>
            <a:ext cx="6237720" cy="4680"/>
          </a:xfrm>
          <a:custGeom>
            <a:avLst/>
            <a:gdLst/>
            <a:ahLst/>
            <a:rect l="l" t="t" r="r" b="b"/>
            <a:pathLst>
              <a:path w="17335" h="22">
                <a:moveTo>
                  <a:pt x="10" y="0"/>
                </a:moveTo>
                <a:cubicBezTo>
                  <a:pt x="5" y="0"/>
                  <a:pt x="0" y="5"/>
                  <a:pt x="0" y="10"/>
                </a:cubicBezTo>
                <a:lnTo>
                  <a:pt x="0" y="10"/>
                </a:lnTo>
                <a:cubicBezTo>
                  <a:pt x="0" y="15"/>
                  <a:pt x="5" y="21"/>
                  <a:pt x="10" y="21"/>
                </a:cubicBezTo>
                <a:lnTo>
                  <a:pt x="17324" y="21"/>
                </a:lnTo>
                <a:cubicBezTo>
                  <a:pt x="17329" y="21"/>
                  <a:pt x="17334" y="15"/>
                  <a:pt x="17334" y="10"/>
                </a:cubicBezTo>
                <a:lnTo>
                  <a:pt x="17334" y="10"/>
                </a:lnTo>
                <a:cubicBezTo>
                  <a:pt x="17334" y="5"/>
                  <a:pt x="17329" y="0"/>
                  <a:pt x="17324" y="0"/>
                </a:cubicBezTo>
                <a:lnTo>
                  <a:pt x="10" y="0"/>
                </a:lnTo>
              </a:path>
            </a:pathLst>
          </a:custGeom>
          <a:gradFill rotWithShape="0">
            <a:gsLst>
              <a:gs pos="0">
                <a:srgbClr val="cccccc"/>
              </a:gs>
              <a:gs pos="100000">
                <a:srgbClr val="333333"/>
              </a:gs>
            </a:gsLst>
            <a:lin ang="0"/>
          </a:gradFill>
          <a:ln w="0">
            <a:noFill/>
          </a:ln>
        </p:spPr>
        <p:style>
          <a:lnRef idx="0"/>
          <a:fillRef idx="0"/>
          <a:effectRef idx="0"/>
          <a:fontRef idx="minor"/>
        </p:style>
      </p:sp>
      <p:sp>
        <p:nvSpPr>
          <p:cNvPr id="3" name="Google Shape;11;p1"/>
          <p:cNvSpPr/>
          <p:nvPr/>
        </p:nvSpPr>
        <p:spPr>
          <a:xfrm>
            <a:off x="4044960" y="4944960"/>
            <a:ext cx="4680" cy="484920"/>
          </a:xfrm>
          <a:custGeom>
            <a:avLst/>
            <a:gdLst/>
            <a:ahLst/>
            <a:rect l="l" t="t" r="r" b="b"/>
            <a:pathLst>
              <a:path w="22" h="1356">
                <a:moveTo>
                  <a:pt x="10" y="0"/>
                </a:moveTo>
                <a:cubicBezTo>
                  <a:pt x="5" y="0"/>
                  <a:pt x="0" y="5"/>
                  <a:pt x="0" y="10"/>
                </a:cubicBezTo>
                <a:lnTo>
                  <a:pt x="0" y="1344"/>
                </a:lnTo>
                <a:cubicBezTo>
                  <a:pt x="0" y="1349"/>
                  <a:pt x="5" y="1355"/>
                  <a:pt x="10" y="1355"/>
                </a:cubicBezTo>
                <a:lnTo>
                  <a:pt x="10" y="1355"/>
                </a:lnTo>
                <a:cubicBezTo>
                  <a:pt x="15" y="1355"/>
                  <a:pt x="21" y="1349"/>
                  <a:pt x="21" y="1344"/>
                </a:cubicBezTo>
                <a:lnTo>
                  <a:pt x="21" y="10"/>
                </a:lnTo>
                <a:cubicBezTo>
                  <a:pt x="21" y="5"/>
                  <a:pt x="15" y="0"/>
                  <a:pt x="10" y="0"/>
                </a:cubicBezTo>
              </a:path>
            </a:pathLst>
          </a:custGeom>
          <a:solidFill>
            <a:srgbClr val="cccccc"/>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BF" sz="1800" spc="-1" strike="noStrike">
                <a:solidFill>
                  <a:srgbClr val="000000"/>
                </a:solidFill>
                <a:latin typeface="Arial"/>
              </a:rPr>
              <a:t>Click to edit the title text format</a:t>
            </a:r>
            <a:endParaRPr b="0" lang="fr-BF" sz="1800" spc="-1" strike="noStrike">
              <a:solidFill>
                <a:srgbClr val="000000"/>
              </a:solidFill>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fr-BF" sz="2000" spc="-1" strike="noStrike">
                <a:solidFill>
                  <a:srgbClr val="000000"/>
                </a:solidFill>
                <a:latin typeface="Arial"/>
              </a:rPr>
              <a:t>Second Outline Level</a:t>
            </a:r>
            <a:endParaRPr b="0" lang="fr-BF"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fr-BF" sz="1800" spc="-1" strike="noStrike">
                <a:solidFill>
                  <a:srgbClr val="000000"/>
                </a:solidFill>
                <a:latin typeface="Arial"/>
              </a:rPr>
              <a:t>Third Outline Level</a:t>
            </a:r>
            <a:endParaRPr b="0" lang="fr-BF"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fr-BF" sz="1800" spc="-1" strike="noStrike">
                <a:solidFill>
                  <a:srgbClr val="000000"/>
                </a:solidFill>
                <a:latin typeface="Arial"/>
              </a:rPr>
              <a:t>Fourth Outline Level</a:t>
            </a:r>
            <a:endParaRPr b="0" lang="fr-BF"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Fifth Outline Level</a:t>
            </a:r>
            <a:endParaRPr b="0" lang="fr-BF"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Sixth Outline Level</a:t>
            </a:r>
            <a:endParaRPr b="0" lang="fr-BF"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Seventh Outline Level</a:t>
            </a:r>
            <a:endParaRPr b="0" lang="fr-BF"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0" name="Google Shape;62;p14"/>
          <p:cNvSpPr/>
          <p:nvPr/>
        </p:nvSpPr>
        <p:spPr>
          <a:xfrm>
            <a:off x="504000" y="1326600"/>
            <a:ext cx="9069120" cy="3285720"/>
          </a:xfrm>
          <a:prstGeom prst="rect">
            <a:avLst/>
          </a:prstGeom>
          <a:noFill/>
          <a:ln w="0">
            <a:noFill/>
          </a:ln>
        </p:spPr>
        <p:style>
          <a:lnRef idx="0"/>
          <a:fillRef idx="0"/>
          <a:effectRef idx="0"/>
          <a:fontRef idx="minor"/>
        </p:style>
      </p:sp>
      <p:sp>
        <p:nvSpPr>
          <p:cNvPr id="36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36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9" name="Google Shape;62;p14"/>
          <p:cNvSpPr/>
          <p:nvPr/>
        </p:nvSpPr>
        <p:spPr>
          <a:xfrm>
            <a:off x="504000" y="1326600"/>
            <a:ext cx="9069120" cy="3285720"/>
          </a:xfrm>
          <a:prstGeom prst="rect">
            <a:avLst/>
          </a:prstGeom>
          <a:noFill/>
          <a:ln w="0">
            <a:noFill/>
          </a:ln>
        </p:spPr>
        <p:style>
          <a:lnRef idx="0"/>
          <a:fillRef idx="0"/>
          <a:effectRef idx="0"/>
          <a:fontRef idx="minor"/>
        </p:style>
      </p:sp>
      <p:sp>
        <p:nvSpPr>
          <p:cNvPr id="40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4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8" name="Google Shape;62;p14"/>
          <p:cNvSpPr/>
          <p:nvPr/>
        </p:nvSpPr>
        <p:spPr>
          <a:xfrm>
            <a:off x="504000" y="1326600"/>
            <a:ext cx="9069120" cy="3285720"/>
          </a:xfrm>
          <a:prstGeom prst="rect">
            <a:avLst/>
          </a:prstGeom>
          <a:noFill/>
          <a:ln w="0">
            <a:noFill/>
          </a:ln>
        </p:spPr>
        <p:style>
          <a:lnRef idx="0"/>
          <a:fillRef idx="0"/>
          <a:effectRef idx="0"/>
          <a:fontRef idx="minor"/>
        </p:style>
      </p:sp>
      <p:sp>
        <p:nvSpPr>
          <p:cNvPr id="43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44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7" name="Google Shape;62;p14"/>
          <p:cNvSpPr/>
          <p:nvPr/>
        </p:nvSpPr>
        <p:spPr>
          <a:xfrm>
            <a:off x="504000" y="1326600"/>
            <a:ext cx="9069120" cy="3285720"/>
          </a:xfrm>
          <a:prstGeom prst="rect">
            <a:avLst/>
          </a:prstGeom>
          <a:noFill/>
          <a:ln w="0">
            <a:noFill/>
          </a:ln>
        </p:spPr>
        <p:style>
          <a:lnRef idx="0"/>
          <a:fillRef idx="0"/>
          <a:effectRef idx="0"/>
          <a:fontRef idx="minor"/>
        </p:style>
      </p:sp>
      <p:sp>
        <p:nvSpPr>
          <p:cNvPr id="47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479"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Google Shape;62;p14"/>
          <p:cNvSpPr/>
          <p:nvPr/>
        </p:nvSpPr>
        <p:spPr>
          <a:xfrm>
            <a:off x="504000" y="1326600"/>
            <a:ext cx="9069120" cy="3285720"/>
          </a:xfrm>
          <a:prstGeom prst="rect">
            <a:avLst/>
          </a:prstGeom>
          <a:noFill/>
          <a:ln w="0">
            <a:noFill/>
          </a:ln>
        </p:spPr>
        <p:style>
          <a:lnRef idx="0"/>
          <a:fillRef idx="0"/>
          <a:effectRef idx="0"/>
          <a:fontRef idx="minor"/>
        </p:style>
      </p:sp>
      <p:sp>
        <p:nvSpPr>
          <p:cNvPr id="51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518"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
        <p:nvSpPr>
          <p:cNvPr id="519"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6" name="Google Shape;62;p14"/>
          <p:cNvSpPr/>
          <p:nvPr/>
        </p:nvSpPr>
        <p:spPr>
          <a:xfrm>
            <a:off x="504000" y="1326600"/>
            <a:ext cx="9069120" cy="3285720"/>
          </a:xfrm>
          <a:prstGeom prst="rect">
            <a:avLst/>
          </a:prstGeom>
          <a:noFill/>
          <a:ln w="0">
            <a:noFill/>
          </a:ln>
        </p:spPr>
        <p:style>
          <a:lnRef idx="0"/>
          <a:fillRef idx="0"/>
          <a:effectRef idx="0"/>
          <a:fontRef idx="minor"/>
        </p:style>
      </p:sp>
      <p:sp>
        <p:nvSpPr>
          <p:cNvPr id="5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BF" sz="1800" spc="-1" strike="noStrike">
                <a:solidFill>
                  <a:srgbClr val="000000"/>
                </a:solidFill>
                <a:latin typeface="Arial"/>
              </a:rPr>
              <a:t>Click to edit the title text format</a:t>
            </a:r>
            <a:endParaRPr b="0" lang="fr-BF" sz="1800" spc="-1" strike="noStrike">
              <a:solidFill>
                <a:srgbClr val="000000"/>
              </a:solidFill>
              <a:latin typeface="Arial"/>
            </a:endParaRPr>
          </a:p>
        </p:txBody>
      </p:sp>
      <p:sp>
        <p:nvSpPr>
          <p:cNvPr id="5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Second Outline Level</a:t>
            </a:r>
            <a:endParaRPr b="0" lang="fr-BF"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1800" spc="-1" strike="noStrike">
                <a:solidFill>
                  <a:srgbClr val="000000"/>
                </a:solidFill>
                <a:latin typeface="Arial"/>
              </a:rPr>
              <a:t>Third Outline Level</a:t>
            </a:r>
            <a:endParaRPr b="0" lang="fr-BF"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1800" spc="-1" strike="noStrike">
                <a:solidFill>
                  <a:srgbClr val="000000"/>
                </a:solidFill>
                <a:latin typeface="Arial"/>
              </a:rPr>
              <a:t>Fourth Outline Level</a:t>
            </a:r>
            <a:endParaRPr b="0" lang="fr-BF"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Fifth Outline Level</a:t>
            </a:r>
            <a:endParaRPr b="0" lang="fr-BF"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Sixth Outline Level</a:t>
            </a:r>
            <a:endParaRPr b="0" lang="fr-BF"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Seventh Outline Level</a:t>
            </a:r>
            <a:endParaRPr b="0" lang="fr-BF"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Google Shape;121;p27"/>
          <p:cNvSpPr/>
          <p:nvPr/>
        </p:nvSpPr>
        <p:spPr>
          <a:xfrm>
            <a:off x="20880" y="607320"/>
            <a:ext cx="6117480" cy="15480"/>
          </a:xfrm>
          <a:custGeom>
            <a:avLst/>
            <a:gdLst/>
            <a:ahLst/>
            <a:rect l="l" t="t" r="r" b="b"/>
            <a:pathLst>
              <a:path w="17002" h="52">
                <a:moveTo>
                  <a:pt x="25" y="0"/>
                </a:moveTo>
                <a:cubicBezTo>
                  <a:pt x="12" y="0"/>
                  <a:pt x="0" y="12"/>
                  <a:pt x="0" y="25"/>
                </a:cubicBezTo>
                <a:lnTo>
                  <a:pt x="0" y="25"/>
                </a:lnTo>
                <a:cubicBezTo>
                  <a:pt x="0" y="38"/>
                  <a:pt x="12" y="51"/>
                  <a:pt x="25" y="51"/>
                </a:cubicBezTo>
                <a:lnTo>
                  <a:pt x="16975" y="51"/>
                </a:lnTo>
                <a:cubicBezTo>
                  <a:pt x="16988" y="51"/>
                  <a:pt x="17001" y="38"/>
                  <a:pt x="17001" y="25"/>
                </a:cubicBezTo>
                <a:lnTo>
                  <a:pt x="17001" y="25"/>
                </a:lnTo>
                <a:cubicBezTo>
                  <a:pt x="17001" y="12"/>
                  <a:pt x="16988" y="0"/>
                  <a:pt x="16975" y="0"/>
                </a:cubicBezTo>
                <a:lnTo>
                  <a:pt x="25" y="0"/>
                </a:lnTo>
              </a:path>
            </a:pathLst>
          </a:custGeom>
          <a:gradFill rotWithShape="0">
            <a:gsLst>
              <a:gs pos="0">
                <a:srgbClr val="cccccc"/>
              </a:gs>
              <a:gs pos="100000">
                <a:srgbClr val="333333"/>
              </a:gs>
            </a:gsLst>
            <a:lin ang="0"/>
          </a:gradFill>
          <a:ln w="0">
            <a:noFill/>
          </a:ln>
        </p:spPr>
        <p:style>
          <a:lnRef idx="0"/>
          <a:fillRef idx="0"/>
          <a:effectRef idx="0"/>
          <a:fontRef idx="minor"/>
        </p:style>
      </p:sp>
      <p:sp>
        <p:nvSpPr>
          <p:cNvPr id="43" name="Google Shape;122;p27"/>
          <p:cNvSpPr/>
          <p:nvPr/>
        </p:nvSpPr>
        <p:spPr>
          <a:xfrm>
            <a:off x="4430520" y="840960"/>
            <a:ext cx="5671440" cy="4680"/>
          </a:xfrm>
          <a:custGeom>
            <a:avLst/>
            <a:gdLst/>
            <a:ahLst/>
            <a:rect l="l" t="t" r="r" b="b"/>
            <a:pathLst>
              <a:path w="15763" h="22">
                <a:moveTo>
                  <a:pt x="10" y="0"/>
                </a:moveTo>
                <a:cubicBezTo>
                  <a:pt x="5" y="0"/>
                  <a:pt x="0" y="5"/>
                  <a:pt x="0" y="10"/>
                </a:cubicBezTo>
                <a:lnTo>
                  <a:pt x="0" y="10"/>
                </a:lnTo>
                <a:cubicBezTo>
                  <a:pt x="0" y="15"/>
                  <a:pt x="5" y="21"/>
                  <a:pt x="10" y="21"/>
                </a:cubicBezTo>
                <a:lnTo>
                  <a:pt x="15751" y="21"/>
                </a:lnTo>
                <a:cubicBezTo>
                  <a:pt x="15756" y="21"/>
                  <a:pt x="15762" y="15"/>
                  <a:pt x="15762" y="10"/>
                </a:cubicBezTo>
                <a:lnTo>
                  <a:pt x="15762" y="10"/>
                </a:lnTo>
                <a:cubicBezTo>
                  <a:pt x="15762" y="5"/>
                  <a:pt x="15756" y="0"/>
                  <a:pt x="15751"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44" name="Google Shape;123;p27"/>
          <p:cNvSpPr/>
          <p:nvPr/>
        </p:nvSpPr>
        <p:spPr>
          <a:xfrm>
            <a:off x="9819720" y="474480"/>
            <a:ext cx="4680" cy="490680"/>
          </a:xfrm>
          <a:custGeom>
            <a:avLst/>
            <a:gdLst/>
            <a:ahLst/>
            <a:rect l="l" t="t" r="r" b="b"/>
            <a:pathLst>
              <a:path w="22" h="1371">
                <a:moveTo>
                  <a:pt x="10" y="0"/>
                </a:moveTo>
                <a:cubicBezTo>
                  <a:pt x="5" y="0"/>
                  <a:pt x="0" y="5"/>
                  <a:pt x="0" y="10"/>
                </a:cubicBezTo>
                <a:lnTo>
                  <a:pt x="0" y="1360"/>
                </a:lnTo>
                <a:cubicBezTo>
                  <a:pt x="0" y="1365"/>
                  <a:pt x="5" y="1370"/>
                  <a:pt x="10" y="1370"/>
                </a:cubicBezTo>
                <a:lnTo>
                  <a:pt x="10" y="1370"/>
                </a:lnTo>
                <a:cubicBezTo>
                  <a:pt x="15" y="1370"/>
                  <a:pt x="21" y="1365"/>
                  <a:pt x="21" y="1360"/>
                </a:cubicBezTo>
                <a:lnTo>
                  <a:pt x="21" y="10"/>
                </a:lnTo>
                <a:cubicBezTo>
                  <a:pt x="21" y="5"/>
                  <a:pt x="15" y="0"/>
                  <a:pt x="10" y="0"/>
                </a:cubicBezTo>
              </a:path>
            </a:pathLst>
          </a:custGeom>
          <a:solidFill>
            <a:srgbClr val="cccccc"/>
          </a:solidFill>
          <a:ln w="0">
            <a:noFill/>
          </a:ln>
        </p:spPr>
        <p:style>
          <a:lnRef idx="0"/>
          <a:fillRef idx="0"/>
          <a:effectRef idx="0"/>
          <a:fontRef idx="minor"/>
        </p:style>
      </p:sp>
      <p:sp>
        <p:nvSpPr>
          <p:cNvPr id="45" name="Google Shape;124;p27"/>
          <p:cNvSpPr/>
          <p:nvPr/>
        </p:nvSpPr>
        <p:spPr>
          <a:xfrm>
            <a:off x="1900800" y="5204880"/>
            <a:ext cx="7462800" cy="4680"/>
          </a:xfrm>
          <a:custGeom>
            <a:avLst/>
            <a:gdLst/>
            <a:ahLst/>
            <a:rect l="l" t="t" r="r" b="b"/>
            <a:pathLst>
              <a:path w="20739" h="22">
                <a:moveTo>
                  <a:pt x="10" y="0"/>
                </a:moveTo>
                <a:cubicBezTo>
                  <a:pt x="5" y="0"/>
                  <a:pt x="0" y="5"/>
                  <a:pt x="0" y="10"/>
                </a:cubicBezTo>
                <a:lnTo>
                  <a:pt x="0" y="10"/>
                </a:lnTo>
                <a:cubicBezTo>
                  <a:pt x="0" y="15"/>
                  <a:pt x="5" y="21"/>
                  <a:pt x="10" y="21"/>
                </a:cubicBezTo>
                <a:lnTo>
                  <a:pt x="20727" y="21"/>
                </a:lnTo>
                <a:cubicBezTo>
                  <a:pt x="20732" y="21"/>
                  <a:pt x="20738" y="15"/>
                  <a:pt x="20738" y="10"/>
                </a:cubicBezTo>
                <a:lnTo>
                  <a:pt x="20738" y="10"/>
                </a:lnTo>
                <a:cubicBezTo>
                  <a:pt x="20738" y="5"/>
                  <a:pt x="20732" y="0"/>
                  <a:pt x="20727" y="0"/>
                </a:cubicBezTo>
                <a:lnTo>
                  <a:pt x="10" y="0"/>
                </a:lnTo>
              </a:path>
            </a:pathLst>
          </a:custGeom>
          <a:gradFill rotWithShape="0">
            <a:gsLst>
              <a:gs pos="0">
                <a:srgbClr val="333333"/>
              </a:gs>
              <a:gs pos="100000">
                <a:srgbClr val="cccccc"/>
              </a:gs>
            </a:gsLst>
            <a:lin ang="0"/>
          </a:gradFill>
          <a:ln w="0">
            <a:noFill/>
          </a:ln>
        </p:spPr>
        <p:style>
          <a:lnRef idx="0"/>
          <a:fillRef idx="0"/>
          <a:effectRef idx="0"/>
          <a:fontRef idx="minor"/>
        </p:style>
      </p:sp>
      <p:sp>
        <p:nvSpPr>
          <p:cNvPr id="46" name="Google Shape;125;p27"/>
          <p:cNvSpPr/>
          <p:nvPr/>
        </p:nvSpPr>
        <p:spPr>
          <a:xfrm>
            <a:off x="9259920" y="4917240"/>
            <a:ext cx="4680" cy="347040"/>
          </a:xfrm>
          <a:custGeom>
            <a:avLst/>
            <a:gdLst/>
            <a:ahLst/>
            <a:rect l="l" t="t" r="r" b="b"/>
            <a:pathLst>
              <a:path w="22" h="972">
                <a:moveTo>
                  <a:pt x="10" y="0"/>
                </a:moveTo>
                <a:cubicBezTo>
                  <a:pt x="5" y="0"/>
                  <a:pt x="0" y="5"/>
                  <a:pt x="0" y="10"/>
                </a:cubicBezTo>
                <a:lnTo>
                  <a:pt x="0" y="961"/>
                </a:lnTo>
                <a:cubicBezTo>
                  <a:pt x="0" y="966"/>
                  <a:pt x="5" y="971"/>
                  <a:pt x="10" y="971"/>
                </a:cubicBezTo>
                <a:lnTo>
                  <a:pt x="10" y="971"/>
                </a:lnTo>
                <a:cubicBezTo>
                  <a:pt x="15" y="971"/>
                  <a:pt x="21" y="966"/>
                  <a:pt x="21" y="961"/>
                </a:cubicBezTo>
                <a:lnTo>
                  <a:pt x="21" y="10"/>
                </a:lnTo>
                <a:cubicBezTo>
                  <a:pt x="21" y="5"/>
                  <a:pt x="15" y="0"/>
                  <a:pt x="10" y="0"/>
                </a:cubicBezTo>
              </a:path>
            </a:pathLst>
          </a:custGeom>
          <a:solidFill>
            <a:srgbClr val="cccccc"/>
          </a:solidFill>
          <a:ln w="0">
            <a:noFill/>
          </a:ln>
        </p:spPr>
        <p:style>
          <a:lnRef idx="0"/>
          <a:fillRef idx="0"/>
          <a:effectRef idx="0"/>
          <a:fontRef idx="minor"/>
        </p:style>
      </p:sp>
      <p:sp>
        <p:nvSpPr>
          <p:cNvPr id="4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4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fr-BF" sz="2000" spc="-1" strike="noStrike">
                <a:solidFill>
                  <a:srgbClr val="000000"/>
                </a:solidFill>
                <a:latin typeface="Arial"/>
              </a:rPr>
              <a:t>Second Outline Level</a:t>
            </a:r>
            <a:endParaRPr b="0" lang="fr-BF"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fr-BF" sz="1800" spc="-1" strike="noStrike">
                <a:solidFill>
                  <a:srgbClr val="000000"/>
                </a:solidFill>
                <a:latin typeface="Arial"/>
              </a:rPr>
              <a:t>Third Outline Level</a:t>
            </a:r>
            <a:endParaRPr b="0" lang="fr-BF"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fr-BF" sz="1800" spc="-1" strike="noStrike">
                <a:solidFill>
                  <a:srgbClr val="000000"/>
                </a:solidFill>
                <a:latin typeface="Arial"/>
              </a:rPr>
              <a:t>Fourth Outline Level</a:t>
            </a:r>
            <a:endParaRPr b="0" lang="fr-BF"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Fifth Outline Level</a:t>
            </a:r>
            <a:endParaRPr b="0" lang="fr-BF"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Sixth Outline Level</a:t>
            </a:r>
            <a:endParaRPr b="0" lang="fr-BF"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fr-BF" sz="2000" spc="-1" strike="noStrike">
                <a:solidFill>
                  <a:srgbClr val="000000"/>
                </a:solidFill>
                <a:latin typeface="Arial"/>
              </a:rPr>
              <a:t>Seventh Outline Level</a:t>
            </a:r>
            <a:endParaRPr b="0" lang="fr-BF"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Google Shape;62;p14"/>
          <p:cNvSpPr/>
          <p:nvPr/>
        </p:nvSpPr>
        <p:spPr>
          <a:xfrm>
            <a:off x="504000" y="1326600"/>
            <a:ext cx="9069120" cy="3285720"/>
          </a:xfrm>
          <a:prstGeom prst="rect">
            <a:avLst/>
          </a:prstGeom>
          <a:noFill/>
          <a:ln w="0">
            <a:noFill/>
          </a:ln>
        </p:spPr>
        <p:style>
          <a:lnRef idx="0"/>
          <a:fillRef idx="0"/>
          <a:effectRef idx="0"/>
          <a:fontRef idx="minor"/>
        </p:style>
      </p:sp>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BF" sz="1800" spc="-1" strike="noStrike">
                <a:solidFill>
                  <a:srgbClr val="000000"/>
                </a:solidFill>
                <a:latin typeface="Arial"/>
              </a:rPr>
              <a:t>Click to edit the title text format</a:t>
            </a:r>
            <a:endParaRPr b="0" lang="fr-BF" sz="1800" spc="-1" strike="noStrike">
              <a:solidFill>
                <a:srgbClr val="000000"/>
              </a:solidFill>
              <a:latin typeface="Arial"/>
            </a:endParaRPr>
          </a:p>
        </p:txBody>
      </p:sp>
      <p:sp>
        <p:nvSpPr>
          <p:cNvPr id="8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Second Outline Level</a:t>
            </a:r>
            <a:endParaRPr b="0" lang="fr-BF"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1800" spc="-1" strike="noStrike">
                <a:solidFill>
                  <a:srgbClr val="000000"/>
                </a:solidFill>
                <a:latin typeface="Arial"/>
              </a:rPr>
              <a:t>Third Outline Level</a:t>
            </a:r>
            <a:endParaRPr b="0" lang="fr-BF"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1800" spc="-1" strike="noStrike">
                <a:solidFill>
                  <a:srgbClr val="000000"/>
                </a:solidFill>
                <a:latin typeface="Arial"/>
              </a:rPr>
              <a:t>Fourth Outline Level</a:t>
            </a:r>
            <a:endParaRPr b="0" lang="fr-BF"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Fifth Outline Level</a:t>
            </a:r>
            <a:endParaRPr b="0" lang="fr-BF"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Sixth Outline Level</a:t>
            </a:r>
            <a:endParaRPr b="0" lang="fr-BF"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Seventh Outline Level</a:t>
            </a:r>
            <a:endParaRPr b="0" lang="fr-BF"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Google Shape;62;p14"/>
          <p:cNvSpPr/>
          <p:nvPr/>
        </p:nvSpPr>
        <p:spPr>
          <a:xfrm>
            <a:off x="504000" y="1326600"/>
            <a:ext cx="9069120" cy="3285720"/>
          </a:xfrm>
          <a:prstGeom prst="rect">
            <a:avLst/>
          </a:prstGeom>
          <a:noFill/>
          <a:ln w="0">
            <a:noFill/>
          </a:ln>
        </p:spPr>
        <p:style>
          <a:lnRef idx="0"/>
          <a:fillRef idx="0"/>
          <a:effectRef idx="0"/>
          <a:fontRef idx="minor"/>
        </p:style>
      </p:sp>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r>
              <a:rPr b="0" lang="fr-BF" sz="1800" spc="-1" strike="noStrike">
                <a:solidFill>
                  <a:srgbClr val="000000"/>
                </a:solidFill>
                <a:latin typeface="Arial"/>
              </a:rPr>
              <a:t>Click to edit the title text format</a:t>
            </a:r>
            <a:endParaRPr b="0" lang="fr-BF" sz="1800" spc="-1" strike="noStrike">
              <a:solidFill>
                <a:srgbClr val="000000"/>
              </a:solidFill>
              <a:latin typeface="Arial"/>
            </a:endParaRPr>
          </a:p>
        </p:txBody>
      </p:sp>
      <p:sp>
        <p:nvSpPr>
          <p:cNvPr id="12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Second Outline Level</a:t>
            </a:r>
            <a:endParaRPr b="0" lang="fr-BF"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1800" spc="-1" strike="noStrike">
                <a:solidFill>
                  <a:srgbClr val="000000"/>
                </a:solidFill>
                <a:latin typeface="Arial"/>
              </a:rPr>
              <a:t>Third Outline Level</a:t>
            </a:r>
            <a:endParaRPr b="0" lang="fr-BF"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1800" spc="-1" strike="noStrike">
                <a:solidFill>
                  <a:srgbClr val="000000"/>
                </a:solidFill>
                <a:latin typeface="Arial"/>
              </a:rPr>
              <a:t>Fourth Outline Level</a:t>
            </a:r>
            <a:endParaRPr b="0" lang="fr-BF"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Fifth Outline Level</a:t>
            </a:r>
            <a:endParaRPr b="0" lang="fr-BF"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Sixth Outline Level</a:t>
            </a:r>
            <a:endParaRPr b="0" lang="fr-BF"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000" spc="-1" strike="noStrike">
                <a:solidFill>
                  <a:srgbClr val="000000"/>
                </a:solidFill>
                <a:latin typeface="Arial"/>
              </a:rPr>
              <a:t>Seventh Outline Level</a:t>
            </a:r>
            <a:endParaRPr b="0" lang="fr-BF"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Google Shape;62;p14"/>
          <p:cNvSpPr/>
          <p:nvPr/>
        </p:nvSpPr>
        <p:spPr>
          <a:xfrm>
            <a:off x="504000" y="1326600"/>
            <a:ext cx="9069120" cy="3285720"/>
          </a:xfrm>
          <a:prstGeom prst="rect">
            <a:avLst/>
          </a:prstGeom>
          <a:noFill/>
          <a:ln w="0">
            <a:noFill/>
          </a:ln>
        </p:spPr>
        <p:style>
          <a:lnRef idx="0"/>
          <a:fillRef idx="0"/>
          <a:effectRef idx="0"/>
          <a:fontRef idx="minor"/>
        </p:style>
      </p:sp>
      <p:sp>
        <p:nvSpPr>
          <p:cNvPr id="16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165"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
        <p:nvSpPr>
          <p:cNvPr id="166"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Google Shape;62;p14"/>
          <p:cNvSpPr/>
          <p:nvPr/>
        </p:nvSpPr>
        <p:spPr>
          <a:xfrm>
            <a:off x="504000" y="1326600"/>
            <a:ext cx="9069120" cy="3285720"/>
          </a:xfrm>
          <a:prstGeom prst="rect">
            <a:avLst/>
          </a:prstGeom>
          <a:noFill/>
          <a:ln w="0">
            <a:noFill/>
          </a:ln>
        </p:spPr>
        <p:style>
          <a:lnRef idx="0"/>
          <a:fillRef idx="0"/>
          <a:effectRef idx="0"/>
          <a:fontRef idx="minor"/>
        </p:style>
      </p:sp>
      <p:sp>
        <p:nvSpPr>
          <p:cNvPr id="20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20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Google Shape;62;p14"/>
          <p:cNvSpPr/>
          <p:nvPr/>
        </p:nvSpPr>
        <p:spPr>
          <a:xfrm>
            <a:off x="504000" y="1326600"/>
            <a:ext cx="9069120" cy="3285720"/>
          </a:xfrm>
          <a:prstGeom prst="rect">
            <a:avLst/>
          </a:prstGeom>
          <a:noFill/>
          <a:ln w="0">
            <a:noFill/>
          </a:ln>
        </p:spPr>
        <p:style>
          <a:lnRef idx="0"/>
          <a:fillRef idx="0"/>
          <a:effectRef idx="0"/>
          <a:fontRef idx="minor"/>
        </p:style>
      </p:sp>
      <p:sp>
        <p:nvSpPr>
          <p:cNvPr id="24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24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Google Shape;62;p14"/>
          <p:cNvSpPr/>
          <p:nvPr/>
        </p:nvSpPr>
        <p:spPr>
          <a:xfrm>
            <a:off x="504000" y="1326600"/>
            <a:ext cx="9069120" cy="3285720"/>
          </a:xfrm>
          <a:prstGeom prst="rect">
            <a:avLst/>
          </a:prstGeom>
          <a:noFill/>
          <a:ln w="0">
            <a:noFill/>
          </a:ln>
        </p:spPr>
        <p:style>
          <a:lnRef idx="0"/>
          <a:fillRef idx="0"/>
          <a:effectRef idx="0"/>
          <a:fontRef idx="minor"/>
        </p:style>
      </p:sp>
      <p:sp>
        <p:nvSpPr>
          <p:cNvPr id="28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283"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
        <p:nvSpPr>
          <p:cNvPr id="284"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fontScale="79000"/>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1" name="Google Shape;62;p14"/>
          <p:cNvSpPr/>
          <p:nvPr/>
        </p:nvSpPr>
        <p:spPr>
          <a:xfrm>
            <a:off x="504000" y="1326600"/>
            <a:ext cx="9069120" cy="3285720"/>
          </a:xfrm>
          <a:prstGeom prst="rect">
            <a:avLst/>
          </a:prstGeom>
          <a:noFill/>
          <a:ln w="0">
            <a:noFill/>
          </a:ln>
        </p:spPr>
        <p:style>
          <a:lnRef idx="0"/>
          <a:fillRef idx="0"/>
          <a:effectRef idx="0"/>
          <a:fontRef idx="minor"/>
        </p:style>
      </p:sp>
      <p:sp>
        <p:nvSpPr>
          <p:cNvPr id="32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fr-BF" sz="4400" spc="-1" strike="noStrike">
                <a:solidFill>
                  <a:srgbClr val="000000"/>
                </a:solidFill>
                <a:latin typeface="Arial"/>
              </a:rPr>
              <a:t>Click to edit the title text format</a:t>
            </a:r>
            <a:endParaRPr b="0" lang="fr-BF" sz="4400" spc="-1" strike="noStrike">
              <a:solidFill>
                <a:srgbClr val="000000"/>
              </a:solidFill>
              <a:latin typeface="Arial"/>
            </a:endParaRPr>
          </a:p>
        </p:txBody>
      </p:sp>
      <p:sp>
        <p:nvSpPr>
          <p:cNvPr id="32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Click to edit the outline text format</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800" spc="-1" strike="noStrike">
                <a:solidFill>
                  <a:srgbClr val="000000"/>
                </a:solidFill>
                <a:latin typeface="Arial"/>
              </a:rPr>
              <a:t>Second Outline Level</a:t>
            </a:r>
            <a:endParaRPr b="0" lang="fr-BF"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fr-BF" sz="2800" spc="-1" strike="noStrike">
                <a:solidFill>
                  <a:srgbClr val="000000"/>
                </a:solidFill>
                <a:latin typeface="Arial"/>
              </a:rPr>
              <a:t>Third Outline Level</a:t>
            </a:r>
            <a:endParaRPr b="0" lang="fr-BF"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fr-BF" sz="2800" spc="-1" strike="noStrike">
                <a:solidFill>
                  <a:srgbClr val="000000"/>
                </a:solidFill>
                <a:latin typeface="Arial"/>
              </a:rPr>
              <a:t>Fourth Outline Level</a:t>
            </a:r>
            <a:endParaRPr b="0" lang="fr-BF"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Fifth Outline Level</a:t>
            </a:r>
            <a:endParaRPr b="0" lang="fr-BF"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Sixth Outline Level</a:t>
            </a:r>
            <a:endParaRPr b="0" lang="fr-BF"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fr-BF" sz="2800" spc="-1" strike="noStrike">
                <a:solidFill>
                  <a:srgbClr val="000000"/>
                </a:solidFill>
                <a:latin typeface="Arial"/>
              </a:rPr>
              <a:t>Seventh Outline Level</a:t>
            </a:r>
            <a:endParaRPr b="0" lang="fr-BF"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52.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geoserver.org/" TargetMode="External"/><Relationship Id="rId3" Type="http://schemas.openxmlformats.org/officeDocument/2006/relationships/slideLayout" Target="../slideLayouts/slideLayout52.xml"/>
</Relationships>
</file>

<file path=ppt/slides/_rels/slide16.xml.rels><?xml version="1.0" encoding="UTF-8"?>
<Relationships xmlns="http://schemas.openxmlformats.org/package/2006/relationships"><Relationship Id="rId1" Type="http://schemas.openxmlformats.org/officeDocument/2006/relationships/hyperlink" Target="https://mapserver.org/" TargetMode="External"/><Relationship Id="rId2" Type="http://schemas.openxmlformats.org/officeDocument/2006/relationships/image" Target="../media/image13.png"/><Relationship Id="rId3"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hyperlink" Target="https://www.sigterritoires.fr/index.php/publiez-vos-cartes-qgis-sur-le-web-avec-qgis-cloud/" TargetMode="External"/><Relationship Id="rId2" Type="http://schemas.openxmlformats.org/officeDocument/2006/relationships/image" Target="../media/image14.png"/><Relationship Id="rId3"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hyperlink" Target="https://doc.arcgis.com/en/" TargetMode="External"/><Relationship Id="rId2" Type="http://schemas.openxmlformats.org/officeDocument/2006/relationships/image" Target="../media/image15.png"/><Relationship Id="rId3"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hyperlink" Target="https://python-visualization.github.io/folium/quickstart.html" TargetMode="External"/><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8.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6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7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
</Relationships>
</file>

<file path=ppt/slides/_rels/slide7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69.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8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7.xml"/>
</Relationships>
</file>

<file path=ppt/slides/_rels/slide8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7.xml"/>
</Relationships>
</file>

<file path=ppt/slides/_rels/slide84.xml.rels><?xml version="1.0" encoding="UTF-8"?>
<Relationships xmlns="http://schemas.openxmlformats.org/package/2006/relationships"><Relationship Id="rId1" Type="http://schemas.openxmlformats.org/officeDocument/2006/relationships/hyperlink" Target="https://geojson.io/" TargetMode="External"/><Relationship Id="rId2" Type="http://schemas.openxmlformats.org/officeDocument/2006/relationships/slideLayout" Target="../slideLayouts/slideLayout169.xml"/>
</Relationships>
</file>

<file path=ppt/slides/_rels/slide8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7.xml"/>
</Relationships>
</file>

<file path=ppt/slides/_rels/slide86.xml.rels><?xml version="1.0" encoding="UTF-8"?>
<Relationships xmlns="http://schemas.openxmlformats.org/package/2006/relationships"><Relationship Id="rId1" Type="http://schemas.openxmlformats.org/officeDocument/2006/relationships/hyperlink" Target="https://docs.google.com/forms/d/e/1FAIpQLSc-EtFfwKzA1opgbufQ57YaTEHpGhOiUz1Fs36zKnazfmbhtw/viewform" TargetMode="External"/><Relationship Id="rId2" Type="http://schemas.openxmlformats.org/officeDocument/2006/relationships/slideLayout" Target="../slideLayouts/slideLayout16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Google Shape;178;p40"/>
          <p:cNvSpPr/>
          <p:nvPr/>
        </p:nvSpPr>
        <p:spPr>
          <a:xfrm>
            <a:off x="372600" y="2477880"/>
            <a:ext cx="8997480" cy="67896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6000" spc="-1" strike="noStrike">
                <a:solidFill>
                  <a:srgbClr val="ff860d"/>
                </a:solidFill>
                <a:latin typeface="Helvetica Neue Light"/>
                <a:ea typeface="Helvetica Neue Light"/>
              </a:rPr>
              <a:t>Formation Leaflet</a:t>
            </a:r>
            <a:endParaRPr b="0" lang="en-US" sz="6000" spc="-1" strike="noStrike">
              <a:latin typeface="Arial"/>
            </a:endParaRPr>
          </a:p>
        </p:txBody>
      </p:sp>
      <p:pic>
        <p:nvPicPr>
          <p:cNvPr id="596" name="Google Shape;179;p40" descr=""/>
          <p:cNvPicPr/>
          <p:nvPr/>
        </p:nvPicPr>
        <p:blipFill>
          <a:blip r:embed="rId1"/>
          <a:srcRect l="0" t="75441" r="0" b="8423"/>
          <a:stretch/>
        </p:blipFill>
        <p:spPr>
          <a:xfrm>
            <a:off x="0" y="4716360"/>
            <a:ext cx="10077120" cy="911520"/>
          </a:xfrm>
          <a:prstGeom prst="rect">
            <a:avLst/>
          </a:prstGeom>
          <a:ln w="0">
            <a:noFill/>
          </a:ln>
        </p:spPr>
      </p:pic>
      <p:pic>
        <p:nvPicPr>
          <p:cNvPr id="597" name="Google Shape;180;p40" descr=""/>
          <p:cNvPicPr/>
          <p:nvPr/>
        </p:nvPicPr>
        <p:blipFill>
          <a:blip r:embed="rId2"/>
          <a:stretch/>
        </p:blipFill>
        <p:spPr>
          <a:xfrm>
            <a:off x="6629400" y="0"/>
            <a:ext cx="3225960" cy="1416240"/>
          </a:xfrm>
          <a:prstGeom prst="rect">
            <a:avLst/>
          </a:prstGeom>
          <a:ln w="0">
            <a:noFill/>
          </a:ln>
        </p:spPr>
      </p:pic>
      <p:sp>
        <p:nvSpPr>
          <p:cNvPr id="598" name="Rectangle 363"/>
          <p:cNvSpPr/>
          <p:nvPr/>
        </p:nvSpPr>
        <p:spPr>
          <a:xfrm>
            <a:off x="7543800" y="4114800"/>
            <a:ext cx="2071440" cy="6001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0" lang="fr-BF" sz="1400" spc="-1" strike="noStrike">
                <a:solidFill>
                  <a:srgbClr val="000000"/>
                </a:solidFill>
                <a:latin typeface="Arial"/>
                <a:ea typeface="DejaVu Sans"/>
              </a:rPr>
              <a:t>Daouda COULIBALY </a:t>
            </a:r>
            <a:endParaRPr b="0" lang="en-US" sz="1400" spc="-1" strike="noStrike">
              <a:latin typeface="Arial"/>
            </a:endParaRPr>
          </a:p>
          <a:p>
            <a:pPr algn="r">
              <a:lnSpc>
                <a:spcPct val="100000"/>
              </a:lnSpc>
              <a:buNone/>
            </a:pPr>
            <a:r>
              <a:rPr b="0" lang="fr-BF" sz="1400" spc="-1" strike="noStrike">
                <a:solidFill>
                  <a:srgbClr val="000000"/>
                </a:solidFill>
                <a:latin typeface="Arial"/>
                <a:ea typeface="DejaVu Sans"/>
              </a:rPr>
              <a:t>Tél : 65079600</a:t>
            </a:r>
            <a:endParaRPr b="0" lang="en-US" sz="1400" spc="-1" strike="noStrike">
              <a:latin typeface="Arial"/>
            </a:endParaRPr>
          </a:p>
        </p:txBody>
      </p:sp>
      <p:pic>
        <p:nvPicPr>
          <p:cNvPr id="599" name="Image 364" descr=""/>
          <p:cNvPicPr/>
          <p:nvPr/>
        </p:nvPicPr>
        <p:blipFill>
          <a:blip r:embed="rId3"/>
          <a:stretch/>
        </p:blipFill>
        <p:spPr>
          <a:xfrm>
            <a:off x="473040" y="360000"/>
            <a:ext cx="3421800" cy="1826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Google Shape;217;p 3"/>
          <p:cNvSpPr/>
          <p:nvPr/>
        </p:nvSpPr>
        <p:spPr>
          <a:xfrm>
            <a:off x="504000" y="226080"/>
            <a:ext cx="9069120" cy="943920"/>
          </a:xfrm>
          <a:prstGeom prst="rect">
            <a:avLst/>
          </a:prstGeom>
          <a:noFill/>
          <a:ln w="0">
            <a:noFill/>
          </a:ln>
        </p:spPr>
        <p:style>
          <a:lnRef idx="0"/>
          <a:fillRef idx="0"/>
          <a:effectRef idx="0"/>
          <a:fontRef idx="minor"/>
        </p:style>
      </p:sp>
      <p:sp>
        <p:nvSpPr>
          <p:cNvPr id="622"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tabLst>
                <a:tab algn="l" pos="0"/>
              </a:tabLst>
            </a:pPr>
            <a:r>
              <a:rPr b="0" lang="fr-BF" sz="4400" spc="-1" strike="noStrike">
                <a:solidFill>
                  <a:srgbClr val="ff8000"/>
                </a:solidFill>
                <a:latin typeface="Helvetica Neue"/>
                <a:ea typeface="Arial"/>
              </a:rPr>
              <a:t>Plan</a:t>
            </a:r>
            <a:endParaRPr b="0" lang="fr-BF" sz="44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1147335829"/>
              </p:ext>
            </p:extLst>
          </p:nvPr>
        </p:nvGraphicFramePr>
        <p:xfrm>
          <a:off x="218880" y="811440"/>
          <a:ext cx="9354240" cy="511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Google Shape;211;p 10"/>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en-US" sz="4400" spc="-1" strike="noStrike">
                <a:solidFill>
                  <a:srgbClr val="ff8000"/>
                </a:solidFill>
                <a:latin typeface="Helvetica Neue"/>
                <a:ea typeface="Arial"/>
              </a:rPr>
              <a:t>I- Définition du webmapping</a:t>
            </a:r>
            <a:endParaRPr b="0" lang="en-US" sz="4400" spc="-1" strike="noStrike">
              <a:latin typeface="Arial"/>
            </a:endParaRPr>
          </a:p>
        </p:txBody>
      </p:sp>
      <p:pic>
        <p:nvPicPr>
          <p:cNvPr id="624" name="Google Shape;212;p 10"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Google Shape;217;p 1"/>
          <p:cNvSpPr/>
          <p:nvPr/>
        </p:nvSpPr>
        <p:spPr>
          <a:xfrm>
            <a:off x="504000" y="226080"/>
            <a:ext cx="9069120" cy="943920"/>
          </a:xfrm>
          <a:prstGeom prst="rect">
            <a:avLst/>
          </a:prstGeom>
          <a:noFill/>
          <a:ln w="0">
            <a:noFill/>
          </a:ln>
        </p:spPr>
        <p:style>
          <a:lnRef idx="0"/>
          <a:fillRef idx="0"/>
          <a:effectRef idx="0"/>
          <a:fontRef idx="minor"/>
        </p:style>
      </p:sp>
      <p:sp>
        <p:nvSpPr>
          <p:cNvPr id="626" name="Google Shape;218;p 1"/>
          <p:cNvSpPr/>
          <p:nvPr/>
        </p:nvSpPr>
        <p:spPr>
          <a:xfrm>
            <a:off x="504000" y="1326600"/>
            <a:ext cx="9069120" cy="3285720"/>
          </a:xfrm>
          <a:prstGeom prst="rect">
            <a:avLst/>
          </a:prstGeom>
          <a:noFill/>
          <a:ln w="0">
            <a:noFill/>
          </a:ln>
        </p:spPr>
        <p:style>
          <a:lnRef idx="0"/>
          <a:fillRef idx="0"/>
          <a:effectRef idx="0"/>
          <a:fontRef idx="minor"/>
        </p:style>
      </p:sp>
      <p:sp>
        <p:nvSpPr>
          <p:cNvPr id="627" name="PlaceHolder 1"/>
          <p:cNvSpPr>
            <a:spLocks noGrp="1"/>
          </p:cNvSpPr>
          <p:nvPr>
            <p:ph/>
          </p:nvPr>
        </p:nvSpPr>
        <p:spPr>
          <a:xfrm>
            <a:off x="457200" y="1326240"/>
            <a:ext cx="914184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Le webmapping (ou cartographie en ligne) est un processus qui permet l’utilisation et l’analyse de cartes sur le réseau Internet. </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Cela nécessite une application serveur, une application cliente (navigateur web) et une base de données. Un utilisateur peut alors demander à un serveur, grâce à un navigateur web et des services, d’afficher de l’information géographique sur une carte.</a:t>
            </a:r>
            <a:endParaRPr b="0" lang="fr-BF" sz="2000" spc="-1" strike="noStrike">
              <a:solidFill>
                <a:srgbClr val="000000"/>
              </a:solidFill>
              <a:latin typeface="Arial"/>
            </a:endParaRPr>
          </a:p>
        </p:txBody>
      </p:sp>
      <p:sp>
        <p:nvSpPr>
          <p:cNvPr id="628" name="Google Shape;211;p 10"/>
          <p:cNvSpPr/>
          <p:nvPr/>
        </p:nvSpPr>
        <p:spPr>
          <a:xfrm>
            <a:off x="380880" y="22572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en-US" sz="4400" spc="-1" strike="noStrike">
                <a:solidFill>
                  <a:srgbClr val="ff8000"/>
                </a:solidFill>
                <a:latin typeface="Helvetica Neue"/>
                <a:ea typeface="Arial"/>
              </a:rPr>
              <a:t>I- Définition du webmapping (1)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p:nvPr>
        </p:nvSpPr>
        <p:spPr>
          <a:xfrm>
            <a:off x="504000" y="1326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Le webmapping est la base du projet collaboratif OpenStreetMap. Les géants du Web disposent eux aussi de leurs propres applications basées sur le webmapping : Google Maps, Bing Maps, Apple Maps … </a:t>
            </a:r>
            <a:endParaRPr b="0" lang="fr-BF" sz="2000" spc="-1" strike="noStrike">
              <a:solidFill>
                <a:srgbClr val="000000"/>
              </a:solidFill>
              <a:latin typeface="Arial"/>
            </a:endParaRPr>
          </a:p>
        </p:txBody>
      </p:sp>
      <p:sp>
        <p:nvSpPr>
          <p:cNvPr id="630" name="Google Shape;211;p 10"/>
          <p:cNvSpPr/>
          <p:nvPr/>
        </p:nvSpPr>
        <p:spPr>
          <a:xfrm>
            <a:off x="249120" y="18684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en-US" sz="4400" spc="-1" strike="noStrike">
                <a:solidFill>
                  <a:srgbClr val="ff8000"/>
                </a:solidFill>
                <a:latin typeface="Helvetica Neue"/>
                <a:ea typeface="Arial"/>
              </a:rPr>
              <a:t>I- Définition du webmapping (2)</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Google Shape;211;p 1"/>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Helvetica Neue"/>
                <a:ea typeface="Arial"/>
              </a:rPr>
              <a:t>II- Aperçu de quelques outils de web mapping</a:t>
            </a:r>
            <a:endParaRPr b="0" lang="en-US" sz="4400" spc="-1" strike="noStrike">
              <a:latin typeface="Arial"/>
            </a:endParaRPr>
          </a:p>
        </p:txBody>
      </p:sp>
      <p:pic>
        <p:nvPicPr>
          <p:cNvPr id="632" name="Google Shape;212;p 1"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II-1. </a:t>
            </a:r>
            <a:r>
              <a:rPr b="0" lang="fr-BF" sz="4400" spc="-1" strike="noStrike">
                <a:solidFill>
                  <a:srgbClr val="ff8000"/>
                </a:solidFill>
                <a:latin typeface="Helvetica Neue"/>
                <a:ea typeface="DejaVu Sans"/>
              </a:rPr>
              <a:t>GeoServer</a:t>
            </a:r>
            <a:endParaRPr b="0" lang="fr-BF" sz="4400" spc="-1" strike="noStrike">
              <a:solidFill>
                <a:srgbClr val="000000"/>
              </a:solidFill>
              <a:latin typeface="Arial"/>
            </a:endParaRPr>
          </a:p>
        </p:txBody>
      </p:sp>
      <p:pic>
        <p:nvPicPr>
          <p:cNvPr id="634" name="Image 399" descr=""/>
          <p:cNvPicPr/>
          <p:nvPr/>
        </p:nvPicPr>
        <p:blipFill>
          <a:blip r:embed="rId1"/>
          <a:stretch/>
        </p:blipFill>
        <p:spPr>
          <a:xfrm>
            <a:off x="504000" y="1808280"/>
            <a:ext cx="3520440" cy="1847160"/>
          </a:xfrm>
          <a:prstGeom prst="rect">
            <a:avLst/>
          </a:prstGeom>
          <a:ln w="0">
            <a:noFill/>
          </a:ln>
        </p:spPr>
      </p:pic>
      <p:sp>
        <p:nvSpPr>
          <p:cNvPr id="635" name="PlaceHolder 2"/>
          <p:cNvSpPr>
            <a:spLocks noGrp="1"/>
          </p:cNvSpPr>
          <p:nvPr>
            <p:ph/>
          </p:nvPr>
        </p:nvSpPr>
        <p:spPr>
          <a:xfrm>
            <a:off x="3657600" y="1326600"/>
            <a:ext cx="5919120" cy="3700800"/>
          </a:xfrm>
          <a:prstGeom prst="rect">
            <a:avLst/>
          </a:prstGeom>
          <a:noFill/>
          <a:ln w="0">
            <a:noFill/>
          </a:ln>
        </p:spPr>
        <p:txBody>
          <a:bodyPr lIns="0" rIns="0" tIns="0" bIns="0" anchor="t">
            <a:normAutofit fontScale="97000"/>
          </a:bodyPr>
          <a:p>
            <a:pPr marL="228600" indent="-228600">
              <a:lnSpc>
                <a:spcPct val="150000"/>
              </a:lnSpc>
              <a:spcBef>
                <a:spcPts val="1417"/>
              </a:spcBef>
              <a:buNone/>
              <a:tabLst>
                <a:tab algn="l" pos="0"/>
              </a:tabLst>
            </a:pPr>
            <a:r>
              <a:rPr b="0" lang="fr-BF" sz="2000" spc="-1" strike="noStrike">
                <a:solidFill>
                  <a:srgbClr val="000000"/>
                </a:solidFill>
                <a:latin typeface="Arial"/>
                <a:ea typeface="DejaVu Sans"/>
              </a:rPr>
              <a:t>C’est un serveur basé sur Java qui permet aux utilisateurs de visualiser et de modifier des données géospatiales. Utilisant les normes ouvertes établies par l'Open Geospatial Consortium (OGC), GeoServer permet une grande flexibilité dans la création de cartes et le partage de données.</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u="sng">
                <a:solidFill>
                  <a:srgbClr val="0000ff"/>
                </a:solidFill>
                <a:uFillTx/>
                <a:latin typeface="Arial"/>
                <a:ea typeface="DejaVu Sans"/>
                <a:hlinkClick r:id="rId2"/>
              </a:rPr>
              <a:t>https://geoserver.org/</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II-2. MapServer</a:t>
            </a:r>
            <a:endParaRPr b="0" lang="fr-BF" sz="4400" spc="-1" strike="noStrike">
              <a:solidFill>
                <a:srgbClr val="000000"/>
              </a:solidFill>
              <a:latin typeface="Arial"/>
            </a:endParaRPr>
          </a:p>
        </p:txBody>
      </p:sp>
      <p:sp>
        <p:nvSpPr>
          <p:cNvPr id="637" name="PlaceHolder 2"/>
          <p:cNvSpPr>
            <a:spLocks noGrp="1"/>
          </p:cNvSpPr>
          <p:nvPr>
            <p:ph/>
          </p:nvPr>
        </p:nvSpPr>
        <p:spPr>
          <a:xfrm>
            <a:off x="228600" y="1326600"/>
            <a:ext cx="7084800" cy="3929400"/>
          </a:xfrm>
          <a:prstGeom prst="rect">
            <a:avLst/>
          </a:prstGeom>
          <a:noFill/>
          <a:ln w="0">
            <a:noFill/>
          </a:ln>
        </p:spPr>
        <p:txBody>
          <a:bodyPr lIns="0" rIns="0" tIns="0" bIns="0" anchor="t">
            <a:normAutofit/>
          </a:bodyPr>
          <a:p>
            <a:pPr algn="just">
              <a:lnSpc>
                <a:spcPct val="150000"/>
              </a:lnSpc>
              <a:spcBef>
                <a:spcPts val="1417"/>
              </a:spcBef>
              <a:buNone/>
            </a:pPr>
            <a:r>
              <a:rPr b="0" lang="fr-BF" sz="2000" spc="-1" strike="noStrike">
                <a:solidFill>
                  <a:srgbClr val="000000"/>
                </a:solidFill>
                <a:latin typeface="Arial"/>
              </a:rPr>
              <a:t>MapServer est une plateforme Open Source pour la publication de données spatiales et d'applications cartographiques interactives sur le Web. Développé à l'origine au milieu des années 1990 à l'Université du Minnesota, MapServer est publié sous une licence de type MIT et fonctionne sur toutes les principales plates-formes (Windows, Linux, Mac OS X). </a:t>
            </a:r>
            <a:endParaRPr b="0" lang="fr-BF" sz="2000" spc="-1" strike="noStrike">
              <a:solidFill>
                <a:srgbClr val="000000"/>
              </a:solidFill>
              <a:latin typeface="Arial"/>
            </a:endParaRPr>
          </a:p>
          <a:p>
            <a:pPr algn="just">
              <a:lnSpc>
                <a:spcPct val="150000"/>
              </a:lnSpc>
              <a:spcBef>
                <a:spcPts val="1417"/>
              </a:spcBef>
              <a:buNone/>
            </a:pPr>
            <a:r>
              <a:rPr b="0" lang="fr-BF" sz="2000" spc="-1" strike="noStrike">
                <a:solidFill>
                  <a:srgbClr val="000000"/>
                </a:solidFill>
                <a:latin typeface="Arial"/>
                <a:hlinkClick r:id="rId1"/>
              </a:rPr>
              <a:t>https://mapserver.org/</a:t>
            </a:r>
            <a:endParaRPr b="0" lang="fr-BF" sz="2000" spc="-1" strike="noStrike">
              <a:solidFill>
                <a:srgbClr val="000000"/>
              </a:solidFill>
              <a:latin typeface="Arial"/>
            </a:endParaRPr>
          </a:p>
        </p:txBody>
      </p:sp>
      <p:pic>
        <p:nvPicPr>
          <p:cNvPr id="638" name="Image 403" descr=""/>
          <p:cNvPicPr/>
          <p:nvPr/>
        </p:nvPicPr>
        <p:blipFill>
          <a:blip r:embed="rId2"/>
          <a:srcRect l="17552" t="10330" r="15767" b="13773"/>
          <a:stretch/>
        </p:blipFill>
        <p:spPr>
          <a:xfrm>
            <a:off x="7772400" y="1600200"/>
            <a:ext cx="2055240" cy="2512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II-3. QGIS</a:t>
            </a:r>
            <a:endParaRPr b="0" lang="fr-BF" sz="4400" spc="-1" strike="noStrike">
              <a:solidFill>
                <a:srgbClr val="000000"/>
              </a:solidFill>
              <a:latin typeface="Arial"/>
            </a:endParaRPr>
          </a:p>
        </p:txBody>
      </p:sp>
      <p:sp>
        <p:nvSpPr>
          <p:cNvPr id="640" name="PlaceHolder 2"/>
          <p:cNvSpPr>
            <a:spLocks noGrp="1"/>
          </p:cNvSpPr>
          <p:nvPr>
            <p:ph/>
          </p:nvPr>
        </p:nvSpPr>
        <p:spPr>
          <a:xfrm>
            <a:off x="4343400" y="1326600"/>
            <a:ext cx="5484600" cy="3285720"/>
          </a:xfrm>
          <a:prstGeom prst="rect">
            <a:avLst/>
          </a:prstGeom>
          <a:noFill/>
          <a:ln w="0">
            <a:noFill/>
          </a:ln>
        </p:spPr>
        <p:txBody>
          <a:bodyPr lIns="0" rIns="0" tIns="0" bIns="0" anchor="t">
            <a:normAutofit fontScale="90000"/>
          </a:bodyPr>
          <a:p>
            <a:pPr algn="just">
              <a:lnSpc>
                <a:spcPct val="150000"/>
              </a:lnSpc>
              <a:spcBef>
                <a:spcPts val="1417"/>
              </a:spcBef>
              <a:buNone/>
            </a:pPr>
            <a:r>
              <a:rPr b="0" lang="fr-BF" sz="2000" spc="-1" strike="noStrike">
                <a:solidFill>
                  <a:srgbClr val="000000"/>
                </a:solidFill>
                <a:latin typeface="Arial"/>
              </a:rPr>
              <a:t>QGIS (</a:t>
            </a:r>
            <a:r>
              <a:rPr b="0" lang="fr-BF" sz="2000" spc="-1" strike="noStrike">
                <a:solidFill>
                  <a:srgbClr val="000000"/>
                </a:solidFill>
                <a:latin typeface="Arial"/>
                <a:hlinkClick r:id="rId1"/>
              </a:rPr>
              <a:t>QGis Cloud</a:t>
            </a:r>
            <a:r>
              <a:rPr b="0" lang="fr-BF" sz="2000" spc="-1" strike="noStrike">
                <a:solidFill>
                  <a:srgbClr val="000000"/>
                </a:solidFill>
                <a:latin typeface="Arial"/>
              </a:rPr>
              <a:t>) est un Système d’Information Géographique (SIG) convivial distribué sous licence publique générale GNU. C’est un projet officiel de la fondation Open Source Geospatial (OSGeo). Il est compatible avec Linux, Unix, Mac OS X, Windows et Android et intègre de nombreux formats vecteur, raster, base de données et fonctionnalités.</a:t>
            </a:r>
            <a:endParaRPr b="0" lang="fr-BF" sz="2000" spc="-1" strike="noStrike">
              <a:solidFill>
                <a:srgbClr val="000000"/>
              </a:solidFill>
              <a:latin typeface="Arial"/>
            </a:endParaRPr>
          </a:p>
          <a:p>
            <a:pPr algn="just">
              <a:lnSpc>
                <a:spcPct val="150000"/>
              </a:lnSpc>
              <a:spcBef>
                <a:spcPts val="1417"/>
              </a:spcBef>
              <a:buNone/>
            </a:pPr>
            <a:r>
              <a:rPr b="0" lang="fr-BF" sz="2000" spc="-1" strike="noStrike">
                <a:solidFill>
                  <a:srgbClr val="000000"/>
                </a:solidFill>
                <a:latin typeface="Arial"/>
              </a:rPr>
              <a:t>https://www.qgis.org/fr/site/</a:t>
            </a:r>
            <a:endParaRPr b="0" lang="fr-BF" sz="2000" spc="-1" strike="noStrike">
              <a:solidFill>
                <a:srgbClr val="000000"/>
              </a:solidFill>
              <a:latin typeface="Arial"/>
            </a:endParaRPr>
          </a:p>
        </p:txBody>
      </p:sp>
      <p:pic>
        <p:nvPicPr>
          <p:cNvPr id="641" name="Image 406" descr=""/>
          <p:cNvPicPr/>
          <p:nvPr/>
        </p:nvPicPr>
        <p:blipFill>
          <a:blip r:embed="rId2"/>
          <a:stretch/>
        </p:blipFill>
        <p:spPr>
          <a:xfrm>
            <a:off x="247680" y="2057400"/>
            <a:ext cx="3958560" cy="1895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504000" y="226080"/>
            <a:ext cx="9069120" cy="6865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II-4. arcGIS</a:t>
            </a:r>
            <a:endParaRPr b="0" lang="fr-BF" sz="4400" spc="-1" strike="noStrike">
              <a:solidFill>
                <a:srgbClr val="000000"/>
              </a:solidFill>
              <a:latin typeface="Arial"/>
            </a:endParaRPr>
          </a:p>
        </p:txBody>
      </p:sp>
      <p:sp>
        <p:nvSpPr>
          <p:cNvPr id="643" name="PlaceHolder 2"/>
          <p:cNvSpPr>
            <a:spLocks noGrp="1"/>
          </p:cNvSpPr>
          <p:nvPr>
            <p:ph/>
          </p:nvPr>
        </p:nvSpPr>
        <p:spPr>
          <a:xfrm>
            <a:off x="3886200" y="1143000"/>
            <a:ext cx="5941800" cy="4341600"/>
          </a:xfrm>
          <a:prstGeom prst="rect">
            <a:avLst/>
          </a:prstGeom>
          <a:noFill/>
          <a:ln w="0">
            <a:noFill/>
          </a:ln>
        </p:spPr>
        <p:txBody>
          <a:bodyPr lIns="0" rIns="0" tIns="0" bIns="0" anchor="t">
            <a:normAutofit/>
          </a:bodyPr>
          <a:p>
            <a:pPr algn="just">
              <a:lnSpc>
                <a:spcPct val="150000"/>
              </a:lnSpc>
              <a:spcBef>
                <a:spcPts val="1417"/>
              </a:spcBef>
              <a:buNone/>
            </a:pPr>
            <a:r>
              <a:rPr b="0" lang="fr-BF" sz="2000" spc="-1" strike="noStrike">
                <a:solidFill>
                  <a:srgbClr val="000000"/>
                </a:solidFill>
                <a:latin typeface="Arial"/>
              </a:rPr>
              <a:t>ArcGIS est un système complet qui permet de collecter, organiser, gérer, analyser, communiquer et diffuser des informations géographiques. </a:t>
            </a:r>
            <a:endParaRPr b="0" lang="fr-BF" sz="2000" spc="-1" strike="noStrike">
              <a:solidFill>
                <a:srgbClr val="000000"/>
              </a:solidFill>
              <a:latin typeface="Arial"/>
            </a:endParaRPr>
          </a:p>
          <a:p>
            <a:pPr algn="just">
              <a:lnSpc>
                <a:spcPct val="150000"/>
              </a:lnSpc>
              <a:spcBef>
                <a:spcPts val="1417"/>
              </a:spcBef>
              <a:buNone/>
            </a:pPr>
            <a:r>
              <a:rPr b="0" lang="fr-BF" sz="2000" spc="-1" strike="noStrike">
                <a:solidFill>
                  <a:srgbClr val="000000"/>
                </a:solidFill>
                <a:latin typeface="Arial"/>
              </a:rPr>
              <a:t>Il est la principale plateforme de développement et d'utilisation des systèmes d'informations géographiques (SIG) au monde.</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hlinkClick r:id="rId1"/>
              </a:rPr>
              <a:t>https://doc.arcgis.com/en/</a:t>
            </a:r>
            <a:endParaRPr b="0" lang="fr-BF" sz="2000" spc="-1" strike="noStrike">
              <a:solidFill>
                <a:srgbClr val="000000"/>
              </a:solidFill>
              <a:latin typeface="Arial"/>
            </a:endParaRPr>
          </a:p>
        </p:txBody>
      </p:sp>
      <p:pic>
        <p:nvPicPr>
          <p:cNvPr id="644" name="Image 409" descr=""/>
          <p:cNvPicPr/>
          <p:nvPr/>
        </p:nvPicPr>
        <p:blipFill>
          <a:blip r:embed="rId2"/>
          <a:stretch/>
        </p:blipFill>
        <p:spPr>
          <a:xfrm>
            <a:off x="228600" y="1600200"/>
            <a:ext cx="3427200" cy="2397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II-5. Umap</a:t>
            </a:r>
            <a:endParaRPr b="0" lang="fr-BF" sz="4400" spc="-1" strike="noStrike">
              <a:solidFill>
                <a:srgbClr val="000000"/>
              </a:solidFill>
              <a:latin typeface="Arial"/>
            </a:endParaRPr>
          </a:p>
        </p:txBody>
      </p:sp>
      <p:sp>
        <p:nvSpPr>
          <p:cNvPr id="646" name="PlaceHolder 2"/>
          <p:cNvSpPr>
            <a:spLocks noGrp="1"/>
          </p:cNvSpPr>
          <p:nvPr>
            <p:ph/>
          </p:nvPr>
        </p:nvSpPr>
        <p:spPr>
          <a:xfrm>
            <a:off x="4114800" y="1326600"/>
            <a:ext cx="54619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uMap permet de créer des cartes personnalisées sur des fonds OpenStreetMap et de les afficher dans un  site web</a:t>
            </a:r>
            <a:endParaRPr b="0" lang="fr-BF" sz="2000" spc="-1" strike="noStrike">
              <a:solidFill>
                <a:srgbClr val="000000"/>
              </a:solidFill>
              <a:latin typeface="Arial"/>
            </a:endParaRPr>
          </a:p>
        </p:txBody>
      </p:sp>
      <p:pic>
        <p:nvPicPr>
          <p:cNvPr id="647" name="Image 412" descr=""/>
          <p:cNvPicPr/>
          <p:nvPr/>
        </p:nvPicPr>
        <p:blipFill>
          <a:blip r:embed="rId1"/>
          <a:stretch/>
        </p:blipFill>
        <p:spPr>
          <a:xfrm>
            <a:off x="685800" y="2286000"/>
            <a:ext cx="1826640" cy="1826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Google Shape;185;p41"/>
          <p:cNvSpPr/>
          <p:nvPr/>
        </p:nvSpPr>
        <p:spPr>
          <a:xfrm>
            <a:off x="2286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6000" spc="-1" strike="noStrike">
                <a:solidFill>
                  <a:srgbClr val="ff8000"/>
                </a:solidFill>
                <a:latin typeface="Helvetica Neue Light"/>
                <a:ea typeface="Helvetica Neue Light"/>
              </a:rPr>
              <a:t>Présentation de ODC </a:t>
            </a:r>
            <a:endParaRPr b="0" lang="en-US" sz="6000" spc="-1" strike="noStrike">
              <a:latin typeface="Arial"/>
            </a:endParaRPr>
          </a:p>
        </p:txBody>
      </p:sp>
      <p:pic>
        <p:nvPicPr>
          <p:cNvPr id="601" name="Google Shape;186;p41"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Google Shape;211;p 2"/>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III- Leaflet</a:t>
            </a:r>
            <a:endParaRPr b="0" lang="en-US" sz="4400" spc="-1" strike="noStrike">
              <a:latin typeface="Arial"/>
            </a:endParaRPr>
          </a:p>
        </p:txBody>
      </p:sp>
      <p:pic>
        <p:nvPicPr>
          <p:cNvPr id="649" name="Google Shape;212;p 2"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p:nvPr>
        </p:nvSpPr>
        <p:spPr>
          <a:xfrm>
            <a:off x="504000" y="2743200"/>
            <a:ext cx="9071640" cy="24476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Leaflet est une bibliothèque JavaScript libre de cartographie en ligne développée par l'ukrainien Vladimir Agafonkin de CloudMade et de nombreux contributeurs</a:t>
            </a:r>
            <a:r>
              <a:rPr b="0" lang="fr-BF" sz="2000" spc="-1" strike="noStrike">
                <a:solidFill>
                  <a:srgbClr val="000000"/>
                </a:solidFill>
                <a:latin typeface="Arial"/>
                <a:ea typeface="DejaVu Sans"/>
              </a:rPr>
              <a:t>.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000000"/>
                </a:solidFill>
                <a:latin typeface="Arial"/>
                <a:ea typeface="DejaVu Sans"/>
              </a:rPr>
              <a:t>Elle est utilisée par le projet de cartographie libre et ouverte OpenStreetMap.</a:t>
            </a:r>
            <a:endParaRPr b="0" lang="fr-BF" sz="2000" spc="-1" strike="noStrike">
              <a:solidFill>
                <a:srgbClr val="000000"/>
              </a:solidFill>
              <a:latin typeface="Arial"/>
            </a:endParaRPr>
          </a:p>
        </p:txBody>
      </p:sp>
      <p:pic>
        <p:nvPicPr>
          <p:cNvPr id="651" name="Image 416" descr=""/>
          <p:cNvPicPr/>
          <p:nvPr/>
        </p:nvPicPr>
        <p:blipFill>
          <a:blip r:embed="rId1"/>
          <a:stretch/>
        </p:blipFill>
        <p:spPr>
          <a:xfrm>
            <a:off x="2538000" y="1411200"/>
            <a:ext cx="4643640" cy="1229400"/>
          </a:xfrm>
          <a:prstGeom prst="rect">
            <a:avLst/>
          </a:prstGeom>
          <a:ln w="0">
            <a:noFill/>
          </a:ln>
        </p:spPr>
      </p:pic>
      <p:sp>
        <p:nvSpPr>
          <p:cNvPr id="65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90000"/>
              </a:lnSpc>
              <a:buNone/>
            </a:pPr>
            <a:r>
              <a:rPr b="0" lang="en-US" sz="4400" spc="-1" strike="noStrike">
                <a:solidFill>
                  <a:srgbClr val="ff8000"/>
                </a:solidFill>
                <a:latin typeface="Arial"/>
                <a:ea typeface="DejaVu Sans"/>
              </a:rPr>
              <a:t>Définition de Leaflet (1)</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p:nvPr>
        </p:nvSpPr>
        <p:spPr>
          <a:xfrm>
            <a:off x="504000" y="1542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Leaflet est aussi utilisé par : </a:t>
            </a:r>
            <a:endParaRPr b="0" lang="fr-BF" sz="20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fr-BF" sz="2000" spc="-1" strike="noStrike">
                <a:solidFill>
                  <a:srgbClr val="000000"/>
                </a:solidFill>
                <a:latin typeface="Arial"/>
                <a:ea typeface="DejaVu Sans"/>
              </a:rPr>
              <a:t>Wikipédia (greffon de cartographie et application mobile);</a:t>
            </a:r>
            <a:endParaRPr b="0" lang="fr-BF" sz="20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fr-BF" sz="2000" spc="-1" strike="noStrike">
                <a:solidFill>
                  <a:srgbClr val="000000"/>
                </a:solidFill>
                <a:latin typeface="Arial"/>
                <a:ea typeface="DejaVu Sans"/>
              </a:rPr>
              <a:t>Institut national de l'information géographique et forestière;</a:t>
            </a:r>
            <a:endParaRPr b="0" lang="fr-BF" sz="20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fr-BF" sz="2000" spc="-1" strike="noStrike">
                <a:solidFill>
                  <a:srgbClr val="000000"/>
                </a:solidFill>
                <a:latin typeface="Arial"/>
                <a:ea typeface="DejaVu Sans"/>
              </a:rPr>
              <a:t>Washington Post;</a:t>
            </a:r>
            <a:endParaRPr b="0" lang="fr-BF" sz="20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fr-BF" sz="2000" spc="-1" strike="noStrike">
                <a:solidFill>
                  <a:srgbClr val="000000"/>
                </a:solidFill>
                <a:latin typeface="Arial"/>
                <a:ea typeface="DejaVu Sans"/>
              </a:rPr>
              <a:t>Wall Street Journal ...</a:t>
            </a:r>
            <a:endParaRPr b="0" lang="fr-BF" sz="2000" spc="-1" strike="noStrike">
              <a:solidFill>
                <a:srgbClr val="000000"/>
              </a:solidFill>
              <a:latin typeface="Arial"/>
            </a:endParaRPr>
          </a:p>
        </p:txBody>
      </p:sp>
      <p:sp>
        <p:nvSpPr>
          <p:cNvPr id="65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90000"/>
              </a:lnSpc>
              <a:buNone/>
            </a:pPr>
            <a:r>
              <a:rPr b="0" lang="en-US" sz="4400" spc="-1" strike="noStrike">
                <a:solidFill>
                  <a:srgbClr val="ff8000"/>
                </a:solidFill>
                <a:latin typeface="Arial"/>
                <a:ea typeface="DejaVu Sans"/>
              </a:rPr>
              <a:t>Définition de Leaflet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spcBef>
                <a:spcPts val="1417"/>
              </a:spcBef>
              <a:buNone/>
            </a:pPr>
            <a:r>
              <a:rPr b="0" lang="fr-BF" sz="4400" spc="-1" strike="noStrike">
                <a:solidFill>
                  <a:srgbClr val="ff8000"/>
                </a:solidFill>
                <a:latin typeface="Arial"/>
                <a:ea typeface="DejaVu Sans"/>
              </a:rPr>
              <a:t>III-1. Fonctionnalités</a:t>
            </a:r>
            <a:endParaRPr b="0" lang="fr-BF" sz="4400" spc="-1" strike="noStrike">
              <a:solidFill>
                <a:srgbClr val="000000"/>
              </a:solidFill>
              <a:latin typeface="Arial"/>
            </a:endParaRPr>
          </a:p>
        </p:txBody>
      </p:sp>
      <p:sp>
        <p:nvSpPr>
          <p:cNvPr id="656" name="PlaceHolder 2"/>
          <p:cNvSpPr>
            <a:spLocks noGrp="1"/>
          </p:cNvSpPr>
          <p:nvPr>
            <p:ph/>
          </p:nvPr>
        </p:nvSpPr>
        <p:spPr>
          <a:xfrm>
            <a:off x="504000" y="1578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Leaflet supporte les calques WMS, GeoJSON, vectorielles et tuiles de façon native, et d'autres sont également supportées grâce au système de greffons.</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69120" cy="1373040"/>
          </a:xfrm>
          <a:prstGeom prst="rect">
            <a:avLst/>
          </a:prstGeom>
          <a:noFill/>
          <a:ln w="0">
            <a:noFill/>
          </a:ln>
        </p:spPr>
        <p:txBody>
          <a:bodyPr lIns="0" rIns="0" tIns="0" bIns="0" anchor="ctr">
            <a:noAutofit/>
          </a:bodyPr>
          <a:p>
            <a:pPr algn="ctr">
              <a:lnSpc>
                <a:spcPct val="100000"/>
              </a:lnSpc>
              <a:spcBef>
                <a:spcPts val="1417"/>
              </a:spcBef>
              <a:buNone/>
            </a:pPr>
            <a:r>
              <a:rPr b="0" lang="fr-BF" sz="4400" spc="-1" strike="noStrike">
                <a:solidFill>
                  <a:srgbClr val="ff8000"/>
                </a:solidFill>
                <a:latin typeface="Arial"/>
                <a:ea typeface="DejaVu Sans"/>
              </a:rPr>
              <a:t>III-3. Interfaces avec d'autres langages</a:t>
            </a:r>
            <a:endParaRPr b="0" lang="fr-BF" sz="4400" spc="-1" strike="noStrike">
              <a:solidFill>
                <a:srgbClr val="000000"/>
              </a:solidFill>
              <a:latin typeface="Arial"/>
            </a:endParaRPr>
          </a:p>
        </p:txBody>
      </p:sp>
      <p:sp>
        <p:nvSpPr>
          <p:cNvPr id="658" name="PlaceHolder 2"/>
          <p:cNvSpPr>
            <a:spLocks noGrp="1"/>
          </p:cNvSpPr>
          <p:nvPr>
            <p:ph/>
          </p:nvPr>
        </p:nvSpPr>
        <p:spPr>
          <a:xfrm>
            <a:off x="504000" y="1974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En R, la bibliothèque leaflet développée par la société RStudio permet d'utiliser directement Leaflet.js dans un code écrit en langage R10,11,12.</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En Python, la bibliothèque </a:t>
            </a:r>
            <a:r>
              <a:rPr b="0" lang="fr-BF" sz="2000" spc="-1" strike="noStrike">
                <a:solidFill>
                  <a:srgbClr val="000000"/>
                </a:solidFill>
                <a:latin typeface="Arial"/>
                <a:hlinkClick r:id="rId1"/>
              </a:rPr>
              <a:t>Folium</a:t>
            </a:r>
            <a:r>
              <a:rPr b="0" lang="fr-BF" sz="2000" spc="-1" strike="noStrike">
                <a:solidFill>
                  <a:srgbClr val="000000"/>
                </a:solidFill>
                <a:latin typeface="Arial"/>
              </a:rPr>
              <a:t> permet de réaliser des cartes sous Leaflet.js</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(1)</a:t>
            </a:r>
            <a:endParaRPr b="0" lang="fr-BF" sz="4400" spc="-1" strike="noStrike">
              <a:solidFill>
                <a:srgbClr val="000000"/>
              </a:solidFill>
              <a:latin typeface="Arial"/>
            </a:endParaRPr>
          </a:p>
        </p:txBody>
      </p:sp>
      <p:sp>
        <p:nvSpPr>
          <p:cNvPr id="660" name="PlaceHolder 2"/>
          <p:cNvSpPr>
            <a:spLocks noGrp="1"/>
          </p:cNvSpPr>
          <p:nvPr>
            <p:ph/>
          </p:nvPr>
        </p:nvSpPr>
        <p:spPr>
          <a:xfrm>
            <a:off x="504000" y="1614600"/>
            <a:ext cx="9069120" cy="3285720"/>
          </a:xfrm>
          <a:prstGeom prst="rect">
            <a:avLst/>
          </a:prstGeom>
          <a:noFill/>
          <a:ln w="0">
            <a:noFill/>
          </a:ln>
        </p:spPr>
        <p:txBody>
          <a:bodyPr lIns="0" rIns="0" tIns="0" bIns="0" anchor="t">
            <a:normAutofit/>
          </a:bodyPr>
          <a:p>
            <a:pPr>
              <a:lnSpc>
                <a:spcPct val="90000"/>
              </a:lnSpc>
              <a:spcBef>
                <a:spcPts val="1417"/>
              </a:spcBef>
              <a:buNone/>
            </a:pPr>
            <a:r>
              <a:rPr b="0" lang="fr-BF" sz="2000" spc="-1" strike="noStrike">
                <a:solidFill>
                  <a:srgbClr val="000000"/>
                </a:solidFill>
                <a:latin typeface="Arial"/>
              </a:rPr>
              <a:t>Avant d'écrire du code pour la carte, les étapes de préparation suivantes sont nécessaires :</a:t>
            </a:r>
            <a:endParaRPr b="0" lang="fr-BF" sz="2000" spc="-1" strike="noStrike">
              <a:solidFill>
                <a:srgbClr val="000000"/>
              </a:solidFill>
              <a:latin typeface="Arial"/>
            </a:endParaRPr>
          </a:p>
          <a:p>
            <a:pPr>
              <a:lnSpc>
                <a:spcPct val="90000"/>
              </a:lnSpc>
              <a:spcBef>
                <a:spcPts val="1417"/>
              </a:spcBef>
              <a:buNone/>
            </a:pPr>
            <a:r>
              <a:rPr b="0" lang="fr-BF" sz="2000" spc="-1" strike="noStrike">
                <a:solidFill>
                  <a:srgbClr val="000000"/>
                </a:solidFill>
                <a:latin typeface="Arial"/>
              </a:rPr>
              <a:t>Inclure le fichier CSS Leaflet dans la section d'en-tête du document :  </a:t>
            </a:r>
            <a:endParaRPr b="0" lang="fr-BF" sz="2000" spc="-1" strike="noStrike">
              <a:solidFill>
                <a:srgbClr val="000000"/>
              </a:solidFill>
              <a:latin typeface="Arial"/>
            </a:endParaRPr>
          </a:p>
          <a:p>
            <a:pPr>
              <a:lnSpc>
                <a:spcPct val="90000"/>
              </a:lnSpc>
              <a:spcBef>
                <a:spcPts val="1417"/>
              </a:spcBef>
              <a:buNone/>
            </a:pPr>
            <a:r>
              <a:rPr b="0" lang="fr-BF" sz="2000" spc="-1" strike="noStrike">
                <a:solidFill>
                  <a:srgbClr val="ff8000"/>
                </a:solidFill>
                <a:latin typeface="Arial"/>
              </a:rPr>
              <a:t>&lt;link rel="stylesheet" href="https://unpkg.com/leaflet@1.9.3/dist/leaflet.css"</a:t>
            </a:r>
            <a:endParaRPr b="0" lang="fr-BF" sz="2000" spc="-1" strike="noStrike">
              <a:solidFill>
                <a:srgbClr val="000000"/>
              </a:solidFill>
              <a:latin typeface="Arial"/>
            </a:endParaRPr>
          </a:p>
          <a:p>
            <a:pPr>
              <a:lnSpc>
                <a:spcPct val="90000"/>
              </a:lnSpc>
              <a:spcBef>
                <a:spcPts val="1417"/>
              </a:spcBef>
              <a:buNone/>
            </a:pPr>
            <a:r>
              <a:rPr b="0" lang="fr-BF" sz="2000" spc="-1" strike="noStrike">
                <a:solidFill>
                  <a:srgbClr val="ff8000"/>
                </a:solidFill>
                <a:latin typeface="Arial"/>
              </a:rPr>
              <a:t>integrity="sha256-kLaT2GOSpHechhsozzB+flnD+zUyjE2LlfWPgU04xyI="</a:t>
            </a:r>
            <a:endParaRPr b="0" lang="fr-BF" sz="2000" spc="-1" strike="noStrike">
              <a:solidFill>
                <a:srgbClr val="000000"/>
              </a:solidFill>
              <a:latin typeface="Arial"/>
            </a:endParaRPr>
          </a:p>
          <a:p>
            <a:pPr>
              <a:lnSpc>
                <a:spcPct val="90000"/>
              </a:lnSpc>
              <a:spcBef>
                <a:spcPts val="1417"/>
              </a:spcBef>
              <a:buNone/>
            </a:pPr>
            <a:r>
              <a:rPr b="0" lang="fr-BF" sz="2000" spc="-1" strike="noStrike">
                <a:solidFill>
                  <a:srgbClr val="ff8000"/>
                </a:solidFill>
                <a:latin typeface="Arial"/>
              </a:rPr>
              <a:t>Crossorigin=""/&gt;</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p:nvPr>
        </p:nvSpPr>
        <p:spPr>
          <a:xfrm>
            <a:off x="504000" y="1794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Inclure le fichier JavaScript de Leaflet après le CSS :</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&lt;script src="https://unpkg.com/leaflet@1.9.3/dist/leaflet.js"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integrity="sha256-WBkoXOwTeyKclOHuWtc+i2uENFpDZ9YPdf5Hf+D7ewM="crossorigin=""&gt;&lt;/script&gt;</a:t>
            </a:r>
            <a:endParaRPr b="0" lang="fr-BF" sz="2000" spc="-1" strike="noStrike">
              <a:solidFill>
                <a:srgbClr val="000000"/>
              </a:solidFill>
              <a:latin typeface="Arial"/>
            </a:endParaRPr>
          </a:p>
        </p:txBody>
      </p:sp>
      <p:sp>
        <p:nvSpPr>
          <p:cNvPr id="66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p:nvPr>
        </p:nvSpPr>
        <p:spPr>
          <a:xfrm>
            <a:off x="504000" y="1650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endParaRPr b="0" lang="fr-BF" sz="14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Ajouter une div avec un id  là où la carte doit s’afficher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&lt;div id="map"&gt;&lt;/div&gt;</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1400" spc="-1" strike="noStrike">
              <a:solidFill>
                <a:srgbClr val="000000"/>
              </a:solidFill>
              <a:latin typeface="Arial"/>
            </a:endParaRPr>
          </a:p>
        </p:txBody>
      </p:sp>
      <p:sp>
        <p:nvSpPr>
          <p:cNvPr id="66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p:nvPr>
        </p:nvSpPr>
        <p:spPr>
          <a:xfrm>
            <a:off x="504000" y="1686600"/>
            <a:ext cx="9071640" cy="3288240"/>
          </a:xfrm>
          <a:prstGeom prst="rect">
            <a:avLst/>
          </a:prstGeom>
          <a:noFill/>
          <a:ln w="0">
            <a:noFill/>
          </a:ln>
        </p:spPr>
        <p:txBody>
          <a:bodyPr lIns="0" rIns="0" tIns="0" bIns="0" anchor="t">
            <a:normAutofit fontScale="99000"/>
          </a:bodyPr>
          <a:p>
            <a:pPr marL="228600" indent="-228600">
              <a:lnSpc>
                <a:spcPct val="150000"/>
              </a:lnSpc>
              <a:spcBef>
                <a:spcPts val="1417"/>
              </a:spcBef>
              <a:buNone/>
              <a:tabLst>
                <a:tab algn="l" pos="0"/>
              </a:tabLst>
            </a:pP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Définir une hauteur pour le conteneur de carte, par exemple en la définissant dans CSS :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#map {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height: 100vh;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50000"/>
              </a:lnSpc>
              <a:spcBef>
                <a:spcPts val="1417"/>
              </a:spcBef>
              <a:buNone/>
              <a:tabLst>
                <a:tab algn="l" pos="0"/>
              </a:tabLst>
            </a:pPr>
            <a:endParaRPr b="0" lang="fr-BF" sz="2000" spc="-1" strike="noStrike">
              <a:solidFill>
                <a:srgbClr val="000000"/>
              </a:solidFill>
              <a:latin typeface="Arial"/>
            </a:endParaRPr>
          </a:p>
        </p:txBody>
      </p:sp>
      <p:sp>
        <p:nvSpPr>
          <p:cNvPr id="666"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p:nvPr>
        </p:nvSpPr>
        <p:spPr>
          <a:xfrm>
            <a:off x="504000" y="183060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Créer ensuite une carte centré sur Ouagadougou avec des tuiles OpenStreetMap.</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Initialiser la carte en définissant les coordonnées GPS de Ouagadougou et un niveau de zoom grâce à la méthode setView([ [lattitude, longitude], niveau_zoom)</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Arial"/>
              </a:rPr>
              <a:t>const map = L.map('map').setView([12.368187, -1.527094], 13);</a:t>
            </a:r>
            <a:endParaRPr b="0" lang="fr-BF" sz="2000" spc="-1" strike="noStrike">
              <a:solidFill>
                <a:srgbClr val="000000"/>
              </a:solidFill>
              <a:latin typeface="Arial"/>
            </a:endParaRPr>
          </a:p>
        </p:txBody>
      </p:sp>
      <p:sp>
        <p:nvSpPr>
          <p:cNvPr id="668"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(5)</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Google Shape;185;p 2"/>
          <p:cNvSpPr/>
          <p:nvPr/>
        </p:nvSpPr>
        <p:spPr>
          <a:xfrm>
            <a:off x="2286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6000" spc="-1" strike="noStrike">
                <a:solidFill>
                  <a:srgbClr val="ff8000"/>
                </a:solidFill>
                <a:latin typeface="Helvetica Neue Light"/>
                <a:ea typeface="Helvetica Neue Light"/>
              </a:rPr>
              <a:t>Présentation du formateur </a:t>
            </a:r>
            <a:endParaRPr b="0" lang="en-US" sz="6000" spc="-1" strike="noStrike">
              <a:latin typeface="Arial"/>
            </a:endParaRPr>
          </a:p>
        </p:txBody>
      </p:sp>
      <p:pic>
        <p:nvPicPr>
          <p:cNvPr id="603" name="Google Shape;186;p 2"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p:nvPr>
        </p:nvSpPr>
        <p:spPr>
          <a:xfrm>
            <a:off x="504000" y="186660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Par défaut toutes les interactions de la souris et du toucher sur la carte sont activées</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Nous allons ajouter une couche de tuiles à notre carte, dans ce cas c'est une couche de tuiles OpenStreetMap. La création d'une couche de tuiles implique généralement de définir le modèle d'URL pour les images de tuiles, le texte d'attribution et le niveau de zoom maximal de la couche. Les tuiles OpenStreetMap conviennent à la programmation de votre carte Leaflet</a:t>
            </a:r>
            <a:endParaRPr b="0" lang="fr-BF" sz="2000" spc="-1" strike="noStrike">
              <a:solidFill>
                <a:srgbClr val="000000"/>
              </a:solidFill>
              <a:latin typeface="Arial"/>
            </a:endParaRPr>
          </a:p>
        </p:txBody>
      </p:sp>
      <p:sp>
        <p:nvSpPr>
          <p:cNvPr id="670"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(6)</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p:nvPr>
        </p:nvSpPr>
        <p:spPr>
          <a:xfrm>
            <a:off x="504000" y="2154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L.tileLayer('https://tile.openstreetmap.org/{z}/{x}/{y}.png',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maxZoom: 19,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attribution: '&amp;copy; &lt;a href="http://www.openstreetmap.org/copyright"&gt;OpenStreetMap&lt;/a&gt;'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}).addTo(map);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 </a:t>
            </a:r>
            <a:endParaRPr b="0" lang="fr-BF" sz="2000" spc="-1" strike="noStrike">
              <a:solidFill>
                <a:srgbClr val="000000"/>
              </a:solidFill>
              <a:latin typeface="Arial"/>
            </a:endParaRPr>
          </a:p>
        </p:txBody>
      </p:sp>
      <p:sp>
        <p:nvSpPr>
          <p:cNvPr id="67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(7)</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p:nvPr>
        </p:nvSpPr>
        <p:spPr>
          <a:xfrm>
            <a:off x="504000" y="1938600"/>
            <a:ext cx="9071640" cy="3288240"/>
          </a:xfrm>
          <a:prstGeom prst="rect">
            <a:avLst/>
          </a:prstGeom>
          <a:noFill/>
          <a:ln w="0">
            <a:noFill/>
          </a:ln>
        </p:spPr>
        <p:txBody>
          <a:bodyPr lIns="0" rIns="0" tIns="0" bIns="0" anchor="t">
            <a:normAutofit fontScale="90000"/>
          </a:bodyPr>
          <a:p>
            <a:pPr>
              <a:lnSpc>
                <a:spcPct val="150000"/>
              </a:lnSpc>
              <a:spcBef>
                <a:spcPts val="1417"/>
              </a:spcBef>
              <a:buNone/>
            </a:pPr>
            <a:r>
              <a:rPr b="0" lang="fr-BF" sz="2000" spc="-1" strike="noStrike">
                <a:solidFill>
                  <a:srgbClr val="000000"/>
                </a:solidFill>
                <a:latin typeface="Arial"/>
              </a:rPr>
              <a:t>Le code précédent doit être situé après la div et l’intégration de leaflet.js. </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Leaflet n'impose pas de choix particulier de fournisseurs pour les tuiles. Il ne contient pas de code spécifique au fournisseur, il permet d’utiliser d'autres fournisseurs au besoin.</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L’utilisation de tuiles OpenStreetMap, nécessite une attribution est conformément à l' avis de droit d'auteur . </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La plupart des autres fournisseurs de tuiles (tels que Mapbox , Stamen ou Thunderforest ) nécessitent également une attribution. </a:t>
            </a:r>
            <a:endParaRPr b="0" lang="fr-BF" sz="2000" spc="-1" strike="noStrike">
              <a:solidFill>
                <a:srgbClr val="000000"/>
              </a:solidFill>
              <a:latin typeface="Arial"/>
            </a:endParaRPr>
          </a:p>
        </p:txBody>
      </p:sp>
      <p:sp>
        <p:nvSpPr>
          <p:cNvPr id="67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III-4. Installation de leaflet (8)</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III-5. Markers</a:t>
            </a:r>
            <a:endParaRPr b="0" lang="fr-BF" sz="4400" spc="-1" strike="noStrike">
              <a:solidFill>
                <a:srgbClr val="000000"/>
              </a:solidFill>
              <a:latin typeface="Arial"/>
            </a:endParaRPr>
          </a:p>
        </p:txBody>
      </p:sp>
      <p:sp>
        <p:nvSpPr>
          <p:cNvPr id="676" name="PlaceHolder 2"/>
          <p:cNvSpPr>
            <a:spLocks noGrp="1"/>
          </p:cNvSpPr>
          <p:nvPr>
            <p:ph/>
          </p:nvPr>
        </p:nvSpPr>
        <p:spPr>
          <a:xfrm>
            <a:off x="504000" y="1542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Outre les couches de tuiles, Il est facile d’ajouter d'autres éléments à la carte, notamment des marqueurs. </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Ajoutons un marqueur</a:t>
            </a:r>
            <a:r>
              <a:rPr b="0" lang="fr-BF" sz="2000" spc="-1" strike="noStrike">
                <a:solidFill>
                  <a:srgbClr val="000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marker = L.marker([51.5, -0.09]) ; // définition du marker</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marker.addTo(map); // Ajout du marker sur la carte</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Personalisation de markers (1)</a:t>
            </a:r>
            <a:endParaRPr b="0" lang="fr-BF" sz="4400" spc="-1" strike="noStrike">
              <a:solidFill>
                <a:srgbClr val="000000"/>
              </a:solidFill>
              <a:latin typeface="Arial"/>
            </a:endParaRPr>
          </a:p>
        </p:txBody>
      </p:sp>
      <p:sp>
        <p:nvSpPr>
          <p:cNvPr id="678" name="PlaceHolder 2"/>
          <p:cNvSpPr>
            <a:spLocks noGrp="1"/>
          </p:cNvSpPr>
          <p:nvPr>
            <p:ph/>
          </p:nvPr>
        </p:nvSpPr>
        <p:spPr>
          <a:xfrm>
            <a:off x="504000" y="1794600"/>
            <a:ext cx="4425120" cy="32864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Icon du marker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myIcon = L.icon({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iconUrl: 'my-icon.png',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iconSize: [38, 95],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iconAnchor: [22, 94],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popupAnchor: [-3, -76],</a:t>
            </a:r>
            <a:endParaRPr b="0" lang="fr-BF" sz="2000" spc="-1" strike="noStrike">
              <a:solidFill>
                <a:srgbClr val="000000"/>
              </a:solidFill>
              <a:latin typeface="Arial"/>
            </a:endParaRPr>
          </a:p>
        </p:txBody>
      </p:sp>
      <p:sp>
        <p:nvSpPr>
          <p:cNvPr id="679" name="PlaceHolder 3"/>
          <p:cNvSpPr>
            <a:spLocks noGrp="1"/>
          </p:cNvSpPr>
          <p:nvPr>
            <p:ph/>
          </p:nvPr>
        </p:nvSpPr>
        <p:spPr>
          <a:xfrm>
            <a:off x="5152680" y="1902600"/>
            <a:ext cx="4425120" cy="32864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shadowUrl: 'my-icon-shadow.png',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shadowSize: [68, 95],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shadowAnchor: [22, 94]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L.marker([50.505, 30.57], {icon: myIcon}).addTo(map);</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p:nvPr>
        </p:nvSpPr>
        <p:spPr>
          <a:xfrm>
            <a:off x="504000" y="1794600"/>
            <a:ext cx="4426200" cy="3287880"/>
          </a:xfrm>
          <a:prstGeom prst="rect">
            <a:avLst/>
          </a:prstGeom>
          <a:noFill/>
          <a:ln w="0">
            <a:noFill/>
          </a:ln>
        </p:spPr>
        <p:txBody>
          <a:bodyPr lIns="0" rIns="0" tIns="0" bIns="0" anchor="t">
            <a:normAutofit fontScale="88000"/>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LeafIcon = L.Icon.extend({options: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shadowUrl: 'leaf2.png',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iconSize:     [38, 95],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shadowSize:   [50, 64],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iconAnchor:   [22, 94],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shadowAnchor: [4, 62],</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popupAnchor:  [-3, -76]</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 });</a:t>
            </a:r>
            <a:endParaRPr b="0" lang="fr-BF" sz="2000" spc="-1" strike="noStrike">
              <a:solidFill>
                <a:srgbClr val="000000"/>
              </a:solidFill>
              <a:latin typeface="Arial"/>
            </a:endParaRPr>
          </a:p>
        </p:txBody>
      </p:sp>
      <p:sp>
        <p:nvSpPr>
          <p:cNvPr id="681" name="PlaceHolder 2"/>
          <p:cNvSpPr>
            <a:spLocks noGrp="1"/>
          </p:cNvSpPr>
          <p:nvPr>
            <p:ph/>
          </p:nvPr>
        </p:nvSpPr>
        <p:spPr>
          <a:xfrm>
            <a:off x="5152680" y="1794600"/>
            <a:ext cx="4425120" cy="32864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greenIcon = new LeafIcon({iconUrl: 'leaf2.png'}),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redIcon = new LeafIcon({iconUrl: 'leaf2.png'}),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orangeIcon = new LeafIcon({iconUrl: 'leaf2.png'});</a:t>
            </a:r>
            <a:endParaRPr b="0" lang="fr-BF" sz="2000" spc="-1" strike="noStrike">
              <a:solidFill>
                <a:srgbClr val="000000"/>
              </a:solidFill>
              <a:latin typeface="Arial"/>
            </a:endParaRPr>
          </a:p>
        </p:txBody>
      </p:sp>
      <p:sp>
        <p:nvSpPr>
          <p:cNvPr id="682" name="PlaceHolder 3"/>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Personalisation de markers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p:nvPr>
        </p:nvSpPr>
        <p:spPr>
          <a:xfrm>
            <a:off x="504000" y="197460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ff8000"/>
                </a:solidFill>
                <a:latin typeface="Arial"/>
              </a:rPr>
              <a:t>L.marker([51.5, -0.09], {icon: greenIcon}).addTo(map).bindPopup("I am a green leaf.");</a:t>
            </a:r>
            <a:endParaRPr b="0" lang="fr-BF" sz="2000" spc="-1" strike="noStrike">
              <a:solidFill>
                <a:srgbClr val="ff8000"/>
              </a:solidFill>
              <a:latin typeface="Arial"/>
            </a:endParaRPr>
          </a:p>
          <a:p>
            <a:pPr>
              <a:lnSpc>
                <a:spcPct val="150000"/>
              </a:lnSpc>
              <a:spcBef>
                <a:spcPts val="1417"/>
              </a:spcBef>
              <a:buNone/>
            </a:pPr>
            <a:r>
              <a:rPr b="0" lang="fr-BF" sz="2000" spc="-1" strike="noStrike">
                <a:solidFill>
                  <a:srgbClr val="ff8000"/>
                </a:solidFill>
                <a:latin typeface="Arial"/>
              </a:rPr>
              <a:t>L.marker([51.495, -0.083], {icon: redIcon}).addTo(map).bindPopup("I am a red leaf.");</a:t>
            </a:r>
            <a:endParaRPr b="0" lang="fr-BF" sz="2000" spc="-1" strike="noStrike">
              <a:solidFill>
                <a:srgbClr val="ff8000"/>
              </a:solidFill>
              <a:latin typeface="Arial"/>
            </a:endParaRPr>
          </a:p>
          <a:p>
            <a:pPr>
              <a:lnSpc>
                <a:spcPct val="150000"/>
              </a:lnSpc>
              <a:spcBef>
                <a:spcPts val="1417"/>
              </a:spcBef>
              <a:buNone/>
            </a:pPr>
            <a:r>
              <a:rPr b="0" lang="fr-BF" sz="2000" spc="-1" strike="noStrike">
                <a:solidFill>
                  <a:srgbClr val="ff8000"/>
                </a:solidFill>
                <a:latin typeface="Arial"/>
              </a:rPr>
              <a:t>L.marker([51.49, -0.1], {icon: orangeIcon}).addTo(map).bindPopup("I am an orange leaf.");</a:t>
            </a:r>
            <a:endParaRPr b="0" lang="fr-BF" sz="2000" spc="-1" strike="noStrike">
              <a:solidFill>
                <a:srgbClr val="ff8000"/>
              </a:solidFill>
              <a:latin typeface="Arial"/>
            </a:endParaRPr>
          </a:p>
        </p:txBody>
      </p:sp>
      <p:sp>
        <p:nvSpPr>
          <p:cNvPr id="68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Personalisation de markers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III-6. Cercle (1)</a:t>
            </a:r>
            <a:endParaRPr b="0" lang="fr-BF" sz="4400" spc="-1" strike="noStrike">
              <a:solidFill>
                <a:srgbClr val="000000"/>
              </a:solidFill>
              <a:latin typeface="Arial"/>
            </a:endParaRPr>
          </a:p>
        </p:txBody>
      </p:sp>
      <p:sp>
        <p:nvSpPr>
          <p:cNvPr id="686" name="PlaceHolder 2"/>
          <p:cNvSpPr>
            <a:spLocks noGrp="1"/>
          </p:cNvSpPr>
          <p:nvPr>
            <p:ph/>
          </p:nvPr>
        </p:nvSpPr>
        <p:spPr>
          <a:xfrm>
            <a:off x="504000" y="1578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L'ajout d'un cercle est identique (à l'exception de la spécification du rayon en mètres comme deuxième argument), mais vous permet de contrôler son apparence en passant des options comme dernier argument lors de la création de l'objet :</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p:nvPr>
        </p:nvSpPr>
        <p:spPr>
          <a:xfrm>
            <a:off x="504000" y="1650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circle = L.circle([51.508, -0.11],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color: 'red',</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fillColor: '#f03',</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fillOpacity: 0.5,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radius: 500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688"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III-6. Cercle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III-7. Polygones</a:t>
            </a:r>
            <a:endParaRPr b="0" lang="fr-BF" sz="4400" spc="-1" strike="noStrike">
              <a:solidFill>
                <a:srgbClr val="000000"/>
              </a:solidFill>
              <a:latin typeface="Arial"/>
            </a:endParaRPr>
          </a:p>
        </p:txBody>
      </p:sp>
      <p:sp>
        <p:nvSpPr>
          <p:cNvPr id="690" name="PlaceHolder 2"/>
          <p:cNvSpPr>
            <a:spLocks noGrp="1"/>
          </p:cNvSpPr>
          <p:nvPr>
            <p:ph/>
          </p:nvPr>
        </p:nvSpPr>
        <p:spPr>
          <a:xfrm>
            <a:off x="504000" y="1542600"/>
            <a:ext cx="9069120" cy="328572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Ajouter un polygone est aussi simple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polygon = L.polygon([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[51.509, -0.08],</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[51.503, -0.06],</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[51.51, -0.047]</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]).addTo(map);</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Google Shape;185;p 1"/>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6000" spc="-1" strike="noStrike">
                <a:solidFill>
                  <a:srgbClr val="ff8000"/>
                </a:solidFill>
                <a:latin typeface="Helvetica Neue Light"/>
                <a:ea typeface="Helvetica Neue Light"/>
              </a:rPr>
              <a:t>Regles pour que la formation se déroule bien ! :-) </a:t>
            </a:r>
            <a:endParaRPr b="0" lang="en-US" sz="6000" spc="-1" strike="noStrike">
              <a:latin typeface="Arial"/>
            </a:endParaRPr>
          </a:p>
        </p:txBody>
      </p:sp>
      <p:pic>
        <p:nvPicPr>
          <p:cNvPr id="605" name="Google Shape;186;p 1"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III-8. Travailler avec des popups (1)</a:t>
            </a:r>
            <a:endParaRPr b="0" lang="fr-BF" sz="4400" spc="-1" strike="noStrike">
              <a:solidFill>
                <a:srgbClr val="000000"/>
              </a:solidFill>
              <a:latin typeface="Arial"/>
            </a:endParaRPr>
          </a:p>
        </p:txBody>
      </p:sp>
      <p:sp>
        <p:nvSpPr>
          <p:cNvPr id="692"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99000"/>
          </a:bodyPr>
          <a:p>
            <a:pPr>
              <a:lnSpc>
                <a:spcPct val="150000"/>
              </a:lnSpc>
              <a:spcBef>
                <a:spcPts val="1417"/>
              </a:spcBef>
              <a:buNone/>
            </a:pPr>
            <a:r>
              <a:rPr b="0" lang="fr-BF" sz="2000" spc="-1" strike="noStrike">
                <a:solidFill>
                  <a:srgbClr val="000000"/>
                </a:solidFill>
                <a:latin typeface="Arial"/>
              </a:rPr>
              <a:t>Les fenêtres contextuelles sont généralement utilisées lorsque vous souhaitez joindre des informations à un objet particulier sur une carte. Leaflet a un raccourci très pratique pour cela </a:t>
            </a:r>
            <a:r>
              <a:rPr b="0" lang="fr-BF" sz="2000" spc="-1" strike="noStrike">
                <a:solidFill>
                  <a:srgbClr val="000000"/>
                </a:solidFill>
                <a:latin typeface="Arial"/>
                <a:ea typeface="DejaVu Sans"/>
              </a:rPr>
              <a:t>:</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marker.bindPopup("&lt;b&gt;Bonjour !&lt;/b&gt;&lt;br&gt;Je suis un popup.").openPopup();</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circle.bindPopup("Je suis un cercle.");</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polygon.bindPopup("Je suis un polygone.");</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p:nvPr>
        </p:nvSpPr>
        <p:spPr>
          <a:xfrm>
            <a:off x="504000" y="197460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Essayez de cliquer sur nos objets. La méthode bindPopup attache une fenêtre contextuelle avec le contenu HTML spécifié  à l’objet.</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Vous pouvez également utiliser des popups comme calques (lorsque vous avez besoin de quelque chose de plus que d'attacher un popup à un objet) :</a:t>
            </a:r>
            <a:endParaRPr b="0" lang="fr-BF" sz="2000" spc="-1" strike="noStrike">
              <a:solidFill>
                <a:srgbClr val="000000"/>
              </a:solidFill>
              <a:latin typeface="Arial"/>
            </a:endParaRPr>
          </a:p>
        </p:txBody>
      </p:sp>
      <p:sp>
        <p:nvSpPr>
          <p:cNvPr id="69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III-8. Travailler avec des popups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p:nvPr>
        </p:nvSpPr>
        <p:spPr>
          <a:xfrm>
            <a:off x="504000" y="1326600"/>
            <a:ext cx="9071640" cy="3288240"/>
          </a:xfrm>
          <a:prstGeom prst="rect">
            <a:avLst/>
          </a:prstGeom>
          <a:noFill/>
          <a:ln w="0">
            <a:noFill/>
          </a:ln>
        </p:spPr>
        <p:txBody>
          <a:bodyPr lIns="0" rIns="0" tIns="0" bIns="0" anchor="t">
            <a:normAutofit fontScale="93000"/>
          </a:bodyPr>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var popup = L.popup()</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.setLatLng([51.513, -0.09])</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.setContent("Je suis un popup indépendant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.openOn(map);</a:t>
            </a:r>
            <a:endParaRPr b="0" lang="fr-BF" sz="2000" spc="-1" strike="noStrike">
              <a:solidFill>
                <a:srgbClr val="000000"/>
              </a:solidFill>
              <a:latin typeface="Arial"/>
            </a:endParaRPr>
          </a:p>
          <a:p>
            <a:pPr>
              <a:lnSpc>
                <a:spcPct val="150000"/>
              </a:lnSpc>
              <a:spcBef>
                <a:spcPts val="1417"/>
              </a:spcBef>
              <a:buNone/>
            </a:pPr>
            <a:r>
              <a:rPr b="0" lang="fr-BF" sz="2000" spc="-1" strike="noStrike">
                <a:solidFill>
                  <a:srgbClr val="000000"/>
                </a:solidFill>
                <a:latin typeface="Arial"/>
              </a:rPr>
              <a:t>On utilise openOn à la place de addTo car il gère la fermeture automatique d'une fenêtre contextuelle précédemment ouverte lors de l'ouverture d'une nouvelle.</a:t>
            </a:r>
            <a:r>
              <a:rPr b="0" lang="fr-BF" sz="2000" spc="-1" strike="noStrike">
                <a:solidFill>
                  <a:srgbClr val="000000"/>
                </a:solidFill>
                <a:latin typeface="Arial"/>
                <a:ea typeface="DejaVu Sans"/>
              </a:rPr>
              <a:t> </a:t>
            </a:r>
            <a:endParaRPr b="0" lang="fr-BF" sz="2000" spc="-1" strike="noStrike">
              <a:solidFill>
                <a:srgbClr val="000000"/>
              </a:solidFill>
              <a:latin typeface="Arial"/>
            </a:endParaRPr>
          </a:p>
        </p:txBody>
      </p:sp>
      <p:sp>
        <p:nvSpPr>
          <p:cNvPr id="696"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III-8. Travailler avec des popups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III-9. Les événements (1) </a:t>
            </a:r>
            <a:endParaRPr b="0" lang="fr-BF" sz="4400" spc="-1" strike="noStrike">
              <a:solidFill>
                <a:srgbClr val="000000"/>
              </a:solidFill>
              <a:latin typeface="Arial"/>
            </a:endParaRPr>
          </a:p>
        </p:txBody>
      </p:sp>
      <p:sp>
        <p:nvSpPr>
          <p:cNvPr id="698" name="PlaceHolder 2"/>
          <p:cNvSpPr>
            <a:spLocks noGrp="1"/>
          </p:cNvSpPr>
          <p:nvPr>
            <p:ph/>
          </p:nvPr>
        </p:nvSpPr>
        <p:spPr>
          <a:xfrm>
            <a:off x="504000" y="1506600"/>
            <a:ext cx="9069120" cy="328572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Chaque fois que quelque chose se passe dans Leaflet, par exemple, l'utilisateur clique sur un marqueur ou le zoom de la carte change, l'objet correspondant envoie un événement</a:t>
            </a:r>
            <a:r>
              <a:rPr b="0" lang="fr-BF" sz="2000" spc="-1" strike="noStrike">
                <a:solidFill>
                  <a:srgbClr val="000000"/>
                </a:solidFill>
                <a:latin typeface="Arial"/>
                <a:ea typeface="DejaVu Sans"/>
              </a:rPr>
              <a:t>.</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p:nvPr>
        </p:nvSpPr>
        <p:spPr>
          <a:xfrm>
            <a:off x="504000" y="1758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function onMapClick(e)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alert("Vous avez cliquez sur la carte " + e.latlng);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map.on('click', onMapClick);</a:t>
            </a:r>
            <a:endParaRPr b="0" lang="fr-BF" sz="2000" spc="-1" strike="noStrike">
              <a:solidFill>
                <a:srgbClr val="000000"/>
              </a:solidFill>
              <a:latin typeface="Arial"/>
            </a:endParaRPr>
          </a:p>
        </p:txBody>
      </p:sp>
      <p:sp>
        <p:nvSpPr>
          <p:cNvPr id="700"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III-9. Les événements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Chaque objet a son propre ensemble d'événements. Le premier argument de la fonction est un objet événement. Il contient des informations utiles sur l'événement qui s'est produit. Par exemple, mapper l'objet d'événement de clic ( e dans l'exemple ci-dessus) a une propriété </a:t>
            </a:r>
            <a:r>
              <a:rPr b="0" i="1" lang="fr-BF" sz="2000" spc="-1" strike="noStrike">
                <a:solidFill>
                  <a:srgbClr val="ff8000"/>
                </a:solidFill>
                <a:latin typeface="Arial"/>
              </a:rPr>
              <a:t>latlng</a:t>
            </a:r>
            <a:r>
              <a:rPr b="0" lang="fr-BF" sz="2000" spc="-1" strike="noStrike">
                <a:solidFill>
                  <a:srgbClr val="000000"/>
                </a:solidFill>
                <a:latin typeface="Arial"/>
              </a:rPr>
              <a:t> qui est l’emplacement où le clic s'est produit.</a:t>
            </a:r>
            <a:endParaRPr b="0" lang="fr-BF" sz="2000" spc="-1" strike="noStrike">
              <a:solidFill>
                <a:srgbClr val="000000"/>
              </a:solidFill>
              <a:latin typeface="Arial"/>
            </a:endParaRPr>
          </a:p>
        </p:txBody>
      </p:sp>
      <p:sp>
        <p:nvSpPr>
          <p:cNvPr id="70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III-9. Les événements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p:nvPr>
        </p:nvSpPr>
        <p:spPr>
          <a:xfrm>
            <a:off x="504000" y="1326600"/>
            <a:ext cx="9071640" cy="3288240"/>
          </a:xfrm>
          <a:prstGeom prst="rect">
            <a:avLst/>
          </a:prstGeom>
          <a:noFill/>
          <a:ln w="0">
            <a:noFill/>
          </a:ln>
        </p:spPr>
        <p:txBody>
          <a:bodyPr lIns="0" rIns="0" tIns="0" bIns="0" anchor="t">
            <a:normAutofit fontScale="78000"/>
          </a:bodyPr>
          <a:p>
            <a:pPr marL="228600" indent="-228600">
              <a:lnSpc>
                <a:spcPct val="100000"/>
              </a:lnSpc>
              <a:spcBef>
                <a:spcPts val="1417"/>
              </a:spcBef>
              <a:buNone/>
              <a:tabLst>
                <a:tab algn="l" pos="0"/>
              </a:tabLst>
            </a:pPr>
            <a:r>
              <a:rPr b="0" lang="fr-BF" sz="2000" spc="-1" strike="noStrike">
                <a:solidFill>
                  <a:srgbClr val="000000"/>
                </a:solidFill>
                <a:latin typeface="Arial"/>
                <a:ea typeface="DejaVu Sans"/>
              </a:rPr>
              <a:t>Améliorons notre exemple en utilisant une popup au lieu d'une alerte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var popup = L.popup();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function onMapClick(e)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popup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.setLatLng(e.latlng)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.setContent("You clicked the map at " + e.latlng.toString())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        </a:t>
            </a:r>
            <a:r>
              <a:rPr b="0" lang="fr-BF" sz="2000" spc="-1" strike="noStrike">
                <a:solidFill>
                  <a:srgbClr val="ff8000"/>
                </a:solidFill>
                <a:latin typeface="Arial"/>
                <a:ea typeface="DejaVu Sans"/>
              </a:rPr>
              <a:t>.openOn(map);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fr-BF" sz="2000" spc="-1" strike="noStrike">
                <a:solidFill>
                  <a:srgbClr val="ff8000"/>
                </a:solidFill>
                <a:latin typeface="Arial"/>
                <a:ea typeface="DejaVu Sans"/>
              </a:rPr>
              <a:t>map.on('click', onMapClick)</a:t>
            </a:r>
            <a:endParaRPr b="0" lang="fr-BF" sz="2000" spc="-1" strike="noStrike">
              <a:solidFill>
                <a:srgbClr val="000000"/>
              </a:solidFill>
              <a:latin typeface="Arial"/>
            </a:endParaRPr>
          </a:p>
        </p:txBody>
      </p:sp>
      <p:sp>
        <p:nvSpPr>
          <p:cNvPr id="70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Arial"/>
                <a:ea typeface="DejaVu Sans"/>
              </a:rPr>
              <a:t>III-9. Les événements (4)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Google Shape;211;p 3"/>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IV- La géolocalisation avec leaflet</a:t>
            </a:r>
            <a:endParaRPr b="0" lang="en-US" sz="4400" spc="-1" strike="noStrike">
              <a:latin typeface="Arial"/>
            </a:endParaRPr>
          </a:p>
        </p:txBody>
      </p:sp>
      <p:pic>
        <p:nvPicPr>
          <p:cNvPr id="706" name="Google Shape;212;p 3"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p:nvPr>
        </p:nvSpPr>
        <p:spPr>
          <a:xfrm>
            <a:off x="529560" y="1283760"/>
            <a:ext cx="9071640" cy="3288240"/>
          </a:xfrm>
          <a:prstGeom prst="rect">
            <a:avLst/>
          </a:prstGeom>
          <a:noFill/>
          <a:ln w="0">
            <a:noFill/>
          </a:ln>
        </p:spPr>
        <p:txBody>
          <a:bodyPr lIns="0" rIns="0" tIns="0" bIns="0" anchor="t">
            <a:normAutofit/>
          </a:bodyPr>
          <a:p>
            <a:pPr>
              <a:lnSpc>
                <a:spcPct val="150000"/>
              </a:lnSpc>
              <a:spcBef>
                <a:spcPts val="1417"/>
              </a:spcBef>
              <a:buNone/>
            </a:pPr>
            <a:r>
              <a:rPr b="0" lang="fr-BF" sz="2000" spc="-1" strike="noStrike">
                <a:solidFill>
                  <a:srgbClr val="000000"/>
                </a:solidFill>
                <a:latin typeface="Arial"/>
              </a:rPr>
              <a:t>Leaflet a un raccourci pratique pour zoomer la vue de la carte sur l'emplacement détecté grâe à La méthode locate avec l’option setView:</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en-US" sz="2000" spc="-1" strike="noStrike">
                <a:solidFill>
                  <a:srgbClr val="ff8000"/>
                </a:solidFill>
                <a:latin typeface="Arial"/>
                <a:ea typeface="Noto Sans CJK SC"/>
              </a:rPr>
              <a:t>map.locate({setView: true, maxZoom: 16});</a:t>
            </a:r>
            <a:endParaRPr b="0" lang="fr-BF" sz="2000" spc="-1" strike="noStrike">
              <a:solidFill>
                <a:srgbClr val="000000"/>
              </a:solidFill>
              <a:latin typeface="Arial"/>
            </a:endParaRPr>
          </a:p>
        </p:txBody>
      </p:sp>
      <p:sp>
        <p:nvSpPr>
          <p:cNvPr id="708"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La géolocalisation avec leaflet (1)</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p:nvPr>
        </p:nvSpPr>
        <p:spPr>
          <a:xfrm>
            <a:off x="504000" y="1686600"/>
            <a:ext cx="9071640" cy="3288240"/>
          </a:xfrm>
          <a:prstGeom prst="rect">
            <a:avLst/>
          </a:prstGeom>
          <a:noFill/>
          <a:ln w="0">
            <a:noFill/>
          </a:ln>
        </p:spPr>
        <p:txBody>
          <a:bodyPr lIns="0" rIns="0" tIns="0" bIns="0" anchor="t">
            <a:normAutofit fontScale="87000"/>
          </a:bodyPr>
          <a:p>
            <a:pPr marL="228600" indent="-228600">
              <a:lnSpc>
                <a:spcPct val="100000"/>
              </a:lnSpc>
              <a:spcBef>
                <a:spcPts val="1417"/>
              </a:spcBef>
              <a:buNone/>
              <a:tabLst>
                <a:tab algn="l" pos="0"/>
              </a:tabLst>
            </a:pPr>
            <a:r>
              <a:rPr b="0" lang="en-US" sz="2000" spc="-1" strike="noStrike">
                <a:solidFill>
                  <a:srgbClr val="000000"/>
                </a:solidFill>
                <a:latin typeface="Arial"/>
                <a:ea typeface="DejaVu Sans"/>
              </a:rPr>
              <a:t>Placer un marker à position détectée et traçons un cercle autour de cette position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function onLocationFound(e)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var radius = e.accuracy;</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L.marker(e.latlng).addTo(map)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.bindPopup("You are within " + radius + " meters from this point").openPopup();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L.circle(e.latlng, radius).addTo(map);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map.on('locationfound', onLocationFound);</a:t>
            </a:r>
            <a:endParaRPr b="0" lang="fr-BF" sz="2000" spc="-1" strike="noStrike">
              <a:solidFill>
                <a:srgbClr val="000000"/>
              </a:solidFill>
              <a:latin typeface="Arial"/>
            </a:endParaRPr>
          </a:p>
        </p:txBody>
      </p:sp>
      <p:sp>
        <p:nvSpPr>
          <p:cNvPr id="710"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La géolocalisation avec leaflet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Google Shape;191;p42"/>
          <p:cNvSpPr/>
          <p:nvPr/>
        </p:nvSpPr>
        <p:spPr>
          <a:xfrm>
            <a:off x="504000" y="226080"/>
            <a:ext cx="9069120" cy="94392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4670" spc="-1" strike="noStrike">
                <a:solidFill>
                  <a:srgbClr val="ff8000"/>
                </a:solidFill>
                <a:latin typeface="Arial"/>
                <a:ea typeface="Arial"/>
              </a:rPr>
              <a:t>Règles</a:t>
            </a:r>
            <a:endParaRPr b="0" lang="en-US" sz="4670" spc="-1" strike="noStrike">
              <a:latin typeface="Arial"/>
            </a:endParaRPr>
          </a:p>
        </p:txBody>
      </p:sp>
      <p:pic>
        <p:nvPicPr>
          <p:cNvPr id="607" name="Google Shape;192;p42" descr=""/>
          <p:cNvPicPr/>
          <p:nvPr/>
        </p:nvPicPr>
        <p:blipFill>
          <a:blip r:embed="rId1"/>
          <a:srcRect l="8519" t="36684" r="10226" b="41067"/>
          <a:stretch/>
        </p:blipFill>
        <p:spPr>
          <a:xfrm>
            <a:off x="228960" y="5258160"/>
            <a:ext cx="1825920" cy="278640"/>
          </a:xfrm>
          <a:prstGeom prst="rect">
            <a:avLst/>
          </a:prstGeom>
          <a:ln w="0">
            <a:noFill/>
          </a:ln>
        </p:spPr>
      </p:pic>
      <p:sp>
        <p:nvSpPr>
          <p:cNvPr id="608" name="Google Shape;193;p42"/>
          <p:cNvSpPr/>
          <p:nvPr/>
        </p:nvSpPr>
        <p:spPr>
          <a:xfrm>
            <a:off x="626040" y="1189080"/>
            <a:ext cx="8947080" cy="3840120"/>
          </a:xfrm>
          <a:prstGeom prst="rect">
            <a:avLst/>
          </a:prstGeom>
          <a:noFill/>
          <a:ln w="0">
            <a:noFill/>
          </a:ln>
        </p:spPr>
        <p:style>
          <a:lnRef idx="0"/>
          <a:fillRef idx="0"/>
          <a:effectRef idx="0"/>
          <a:fontRef idx="minor"/>
        </p:style>
        <p:txBody>
          <a:bodyPr lIns="90000" rIns="90000" tIns="91440" bIns="91440" anchor="t">
            <a:spAutoFit/>
          </a:bodyPr>
          <a:p>
            <a:pPr marL="457200" indent="-317160">
              <a:lnSpc>
                <a:spcPct val="150000"/>
              </a:lnSpc>
              <a:buClr>
                <a:srgbClr val="000000"/>
              </a:buClr>
              <a:buFont typeface="Symbol" charset="2"/>
              <a:buChar char=""/>
            </a:pPr>
            <a:r>
              <a:rPr b="0" lang="fr-BF" sz="2000" spc="-1" strike="noStrike">
                <a:solidFill>
                  <a:srgbClr val="000000"/>
                </a:solidFill>
                <a:latin typeface="Helvetica Neue"/>
                <a:ea typeface="Helvetica Neue"/>
              </a:rPr>
              <a:t>Interdiction formelle de débrancher/déplacer un appareil</a:t>
            </a:r>
            <a:endParaRPr b="0" lang="en-US" sz="2000" spc="-1" strike="noStrike">
              <a:latin typeface="Arial"/>
            </a:endParaRPr>
          </a:p>
          <a:p>
            <a:pPr marL="457200" indent="-317160">
              <a:lnSpc>
                <a:spcPct val="150000"/>
              </a:lnSpc>
              <a:buClr>
                <a:srgbClr val="000000"/>
              </a:buClr>
              <a:buFont typeface="Symbol" charset="2"/>
              <a:buChar char=""/>
            </a:pPr>
            <a:r>
              <a:rPr b="0" lang="fr-BF" sz="2000" spc="-1" strike="noStrike">
                <a:solidFill>
                  <a:srgbClr val="000000"/>
                </a:solidFill>
                <a:latin typeface="Helvetica Neue"/>
                <a:ea typeface="Helvetica Neue"/>
              </a:rPr>
              <a:t>Garder les téléphones sur vibreur / silencieux (vous pouvez sortir de la salle pour décrocher)</a:t>
            </a:r>
            <a:endParaRPr b="0" lang="en-US" sz="2000" spc="-1" strike="noStrike">
              <a:latin typeface="Arial"/>
            </a:endParaRPr>
          </a:p>
          <a:p>
            <a:pPr marL="457200" indent="-317160">
              <a:lnSpc>
                <a:spcPct val="150000"/>
              </a:lnSpc>
              <a:buClr>
                <a:srgbClr val="000000"/>
              </a:buClr>
              <a:buFont typeface="Symbol" charset="2"/>
              <a:buChar char=""/>
            </a:pPr>
            <a:r>
              <a:rPr b="0" lang="fr-BF" sz="2000" spc="-1" strike="noStrike">
                <a:solidFill>
                  <a:srgbClr val="000000"/>
                </a:solidFill>
                <a:latin typeface="Helvetica Neue"/>
                <a:ea typeface="Helvetica Neue"/>
              </a:rPr>
              <a:t>Garder la salle propre (eviter surtout de mettre les mains/pieds sur les murs)</a:t>
            </a:r>
            <a:endParaRPr b="0" lang="en-US" sz="2000" spc="-1" strike="noStrike">
              <a:latin typeface="Arial"/>
            </a:endParaRPr>
          </a:p>
          <a:p>
            <a:pPr marL="457200" indent="-317160">
              <a:lnSpc>
                <a:spcPct val="150000"/>
              </a:lnSpc>
              <a:buClr>
                <a:srgbClr val="000000"/>
              </a:buClr>
              <a:buFont typeface="Symbol" charset="2"/>
              <a:buChar char=""/>
            </a:pPr>
            <a:r>
              <a:rPr b="0" lang="fr-BF" sz="2000" spc="-1" strike="noStrike">
                <a:solidFill>
                  <a:srgbClr val="000000"/>
                </a:solidFill>
                <a:latin typeface="Helvetica Neue"/>
                <a:ea typeface="Helvetica Neue"/>
              </a:rPr>
              <a:t>Avoir une tenue vestimentaire correcte</a:t>
            </a:r>
            <a:endParaRPr b="0" lang="en-US" sz="2000" spc="-1" strike="noStrike">
              <a:latin typeface="Arial"/>
            </a:endParaRPr>
          </a:p>
          <a:p>
            <a:pPr marL="457200" indent="-317160">
              <a:lnSpc>
                <a:spcPct val="150000"/>
              </a:lnSpc>
              <a:buClr>
                <a:srgbClr val="000000"/>
              </a:buClr>
              <a:buFont typeface="Symbol" charset="2"/>
              <a:buChar char=""/>
            </a:pPr>
            <a:r>
              <a:rPr b="0" lang="fr-BF" sz="2000" spc="-1" strike="noStrike">
                <a:solidFill>
                  <a:srgbClr val="000000"/>
                </a:solidFill>
                <a:latin typeface="Helvetica Neue"/>
                <a:ea typeface="Helvetica Neue"/>
              </a:rPr>
              <a:t>En cas de problème constaté avec un équipement merci de signaler au formateur</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000000"/>
                </a:solidFill>
                <a:latin typeface="Arial"/>
                <a:ea typeface="DejaVu Sans"/>
              </a:rPr>
              <a:t>Afficher un message d'erreur si la géolocalisation a échoué</a:t>
            </a:r>
            <a:r>
              <a:rPr b="0" lang="en-US"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function onLocationError(e)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alert(e.message);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map.on('locationerror', onLocationError);</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p:txBody>
      </p:sp>
      <p:sp>
        <p:nvSpPr>
          <p:cNvPr id="71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La géolocalisation avec leaflet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p:nvPr>
        </p:nvSpPr>
        <p:spPr>
          <a:xfrm>
            <a:off x="504000" y="1578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Noto Sans CJK SC"/>
              </a:rPr>
              <a:t>Si l'option </a:t>
            </a:r>
            <a:r>
              <a:rPr b="0" i="1" lang="en-US" sz="2000" spc="-1" strike="noStrike">
                <a:solidFill>
                  <a:srgbClr val="ff8000"/>
                </a:solidFill>
                <a:latin typeface="Arial"/>
                <a:ea typeface="Noto Sans CJK SC"/>
              </a:rPr>
              <a:t>setView</a:t>
            </a:r>
            <a:r>
              <a:rPr b="0" lang="en-US" sz="2000" spc="-1" strike="noStrike">
                <a:solidFill>
                  <a:srgbClr val="000000"/>
                </a:solidFill>
                <a:latin typeface="Arial"/>
                <a:ea typeface="Noto Sans CJK SC"/>
              </a:rPr>
              <a:t> est définie sur true et que la géolocalisation a échoué, la carte est centré sur le monde entier.</a:t>
            </a:r>
            <a:endParaRPr b="0" lang="fr-BF" sz="2000" spc="-1" strike="noStrike">
              <a:solidFill>
                <a:srgbClr val="000000"/>
              </a:solidFill>
              <a:latin typeface="Arial"/>
            </a:endParaRPr>
          </a:p>
        </p:txBody>
      </p:sp>
      <p:sp>
        <p:nvSpPr>
          <p:cNvPr id="71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La géolocalisation avec leaflet (4)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Google Shape;211;p 5"/>
          <p:cNvSpPr/>
          <p:nvPr/>
        </p:nvSpPr>
        <p:spPr>
          <a:xfrm>
            <a:off x="289800" y="1051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a:t>
            </a:r>
            <a:endParaRPr b="0" lang="en-US" sz="4400" spc="-1" strike="noStrike">
              <a:latin typeface="Arial"/>
            </a:endParaRPr>
          </a:p>
        </p:txBody>
      </p:sp>
      <p:pic>
        <p:nvPicPr>
          <p:cNvPr id="716" name="Google Shape;212;p 5" descr=""/>
          <p:cNvPicPr/>
          <p:nvPr/>
        </p:nvPicPr>
        <p:blipFill>
          <a:blip r:embed="rId1"/>
          <a:srcRect l="8849" t="40235" r="9936" b="44451"/>
          <a:stretch/>
        </p:blipFill>
        <p:spPr>
          <a:xfrm>
            <a:off x="228600" y="5029200"/>
            <a:ext cx="2740320" cy="454320"/>
          </a:xfrm>
          <a:prstGeom prst="rect">
            <a:avLst/>
          </a:prstGeom>
          <a:ln w="0">
            <a:noFill/>
          </a:ln>
        </p:spPr>
      </p:pic>
      <p:pic>
        <p:nvPicPr>
          <p:cNvPr id="717" name="Image 1" descr=""/>
          <p:cNvPicPr/>
          <p:nvPr/>
        </p:nvPicPr>
        <p:blipFill>
          <a:blip r:embed="rId2"/>
          <a:stretch/>
        </p:blipFill>
        <p:spPr>
          <a:xfrm>
            <a:off x="3659040" y="2212200"/>
            <a:ext cx="5941800" cy="32738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Noto Sans CJK SC"/>
              </a:rPr>
              <a:t>GeoJSON est un format de données très populaire parmi de nombreuses technologies et services SIG. Leaflet prend en charge tous les types GeoJSON, mais Features et FeatureCollections fonctionnent mieux car ils permettent de décrire des fonctionnalités avec un ensemble de propriétés. Ces propriétés peuvent être utiliser  pour styliser les objets Leaflet. </a:t>
            </a:r>
            <a:endParaRPr b="0" lang="fr-BF" sz="2000" spc="-1" strike="noStrike">
              <a:solidFill>
                <a:srgbClr val="000000"/>
              </a:solidFill>
              <a:latin typeface="Arial"/>
            </a:endParaRPr>
          </a:p>
        </p:txBody>
      </p:sp>
      <p:sp>
        <p:nvSpPr>
          <p:cNvPr id="719"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p:nvPr>
        </p:nvSpPr>
        <p:spPr>
          <a:xfrm>
            <a:off x="504000" y="1326600"/>
            <a:ext cx="4426200" cy="3287880"/>
          </a:xfrm>
          <a:prstGeom prst="rect">
            <a:avLst/>
          </a:prstGeom>
          <a:noFill/>
          <a:ln w="0">
            <a:noFill/>
          </a:ln>
        </p:spPr>
        <p:txBody>
          <a:bodyPr lIns="0" rIns="0" tIns="0" bIns="0" anchor="t">
            <a:normAutofit fontScale="93000"/>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geojsonFeature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"name": "Coors Field",</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"amenity": "Baseball Stadium",</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"popupContent": "This is where the Rockies play!"</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21" name="PlaceHolder 2"/>
          <p:cNvSpPr>
            <a:spLocks noGrp="1"/>
          </p:cNvSpPr>
          <p:nvPr>
            <p:ph/>
          </p:nvPr>
        </p:nvSpPr>
        <p:spPr>
          <a:xfrm>
            <a:off x="5152680" y="1326600"/>
            <a:ext cx="4425480" cy="328680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"Point",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[-104.99404, 39.75621]</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22" name="PlaceHolder 3"/>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lnSpc>
                <a:spcPct val="15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Les objets GeoJSON sont ajoutés à la carte via une couche GeoJSON .</a:t>
            </a:r>
            <a:endParaRPr b="0" lang="fr-BF" sz="2000" spc="-1" strike="noStrike">
              <a:solidFill>
                <a:srgbClr val="000000"/>
              </a:solidFill>
              <a:latin typeface="Arial"/>
            </a:endParaRPr>
          </a:p>
          <a:p>
            <a:pPr marL="432000" indent="-324000">
              <a:lnSpc>
                <a:spcPct val="15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L.geoJSON(geojsonFeature).addTo(map);</a:t>
            </a:r>
            <a:endParaRPr b="0" lang="fr-BF" sz="2000" spc="-1" strike="noStrike">
              <a:solidFill>
                <a:srgbClr val="000000"/>
              </a:solidFill>
              <a:latin typeface="Arial"/>
            </a:endParaRPr>
          </a:p>
        </p:txBody>
      </p:sp>
      <p:sp>
        <p:nvSpPr>
          <p:cNvPr id="72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p:nvPr>
        </p:nvSpPr>
        <p:spPr>
          <a:xfrm>
            <a:off x="504000" y="1758600"/>
            <a:ext cx="9071640" cy="3288240"/>
          </a:xfrm>
          <a:prstGeom prst="rect">
            <a:avLst/>
          </a:prstGeom>
          <a:noFill/>
          <a:ln w="0">
            <a:noFill/>
          </a:ln>
        </p:spPr>
        <p:txBody>
          <a:bodyPr lIns="0" rIns="0" tIns="0" bIns="0" anchor="t">
            <a:normAutofit fontScale="76000"/>
          </a:bodyPr>
          <a:p>
            <a:pPr marL="228600" indent="-228600">
              <a:lnSpc>
                <a:spcPct val="150000"/>
              </a:lnSpc>
              <a:spcBef>
                <a:spcPts val="1417"/>
              </a:spcBef>
              <a:buNone/>
              <a:tabLst>
                <a:tab algn="l" pos="0"/>
              </a:tabLst>
            </a:pPr>
            <a:r>
              <a:rPr b="0" lang="en-US" sz="2000" spc="-1" strike="noStrike">
                <a:solidFill>
                  <a:srgbClr val="000000"/>
                </a:solidFill>
                <a:latin typeface="Arial"/>
                <a:ea typeface="DejaVu Sans"/>
              </a:rPr>
              <a:t>Les objets GeoJSON peuvent également être passés sous la forme d'un tableau d'objets GeoJSON valides.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myLines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"LineString",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[[-100, 40], [-105, 45], [-110, 55]]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"LineString",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[[-105, 40], [-110, 45], [-115, 55]]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p:txBody>
      </p:sp>
      <p:sp>
        <p:nvSpPr>
          <p:cNvPr id="726"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lnSpc>
                <a:spcPct val="15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Il est aussi possible de créer une couche GeoJSON vide et l'affecter à une variable afin d’y ajouter des fonctionnalités plus tard.</a:t>
            </a:r>
            <a:endParaRPr b="0" lang="fr-BF" sz="2000" spc="-1" strike="noStrike">
              <a:solidFill>
                <a:srgbClr val="000000"/>
              </a:solidFill>
              <a:latin typeface="Arial"/>
            </a:endParaRPr>
          </a:p>
          <a:p>
            <a:pPr marL="432000" indent="-324000">
              <a:lnSpc>
                <a:spcPct val="15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var myLayer = L.geoJSON().addTo(map);</a:t>
            </a:r>
            <a:endParaRPr b="0" lang="fr-BF" sz="2000" spc="-1" strike="noStrike">
              <a:solidFill>
                <a:srgbClr val="000000"/>
              </a:solidFill>
              <a:latin typeface="Arial"/>
            </a:endParaRPr>
          </a:p>
          <a:p>
            <a:pPr marL="432000" indent="-324000">
              <a:lnSpc>
                <a:spcPct val="15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myLayer.addData(geojsonFeature);</a:t>
            </a:r>
            <a:endParaRPr b="0" lang="fr-BF" sz="2000" spc="-1" strike="noStrike">
              <a:solidFill>
                <a:srgbClr val="000000"/>
              </a:solidFill>
              <a:latin typeface="Arial"/>
            </a:endParaRPr>
          </a:p>
          <a:p>
            <a:pPr marL="228600" indent="-228600">
              <a:lnSpc>
                <a:spcPct val="150000"/>
              </a:lnSpc>
              <a:spcBef>
                <a:spcPts val="1417"/>
              </a:spcBef>
              <a:buNone/>
              <a:tabLst>
                <a:tab algn="l" pos="0"/>
              </a:tabLst>
            </a:pPr>
            <a:endParaRPr b="0" lang="fr-BF" sz="2000" spc="-1" strike="noStrike">
              <a:solidFill>
                <a:srgbClr val="000000"/>
              </a:solidFill>
              <a:latin typeface="Arial"/>
            </a:endParaRPr>
          </a:p>
        </p:txBody>
      </p:sp>
      <p:sp>
        <p:nvSpPr>
          <p:cNvPr id="728"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(5)</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p:nvPr>
        </p:nvSpPr>
        <p:spPr>
          <a:xfrm>
            <a:off x="504000" y="1326600"/>
            <a:ext cx="9071640" cy="3288240"/>
          </a:xfrm>
          <a:prstGeom prst="rect">
            <a:avLst/>
          </a:prstGeom>
          <a:noFill/>
          <a:ln w="0">
            <a:noFill/>
          </a:ln>
        </p:spPr>
        <p:txBody>
          <a:bodyPr lIns="0" rIns="0" tIns="0" bIns="0" anchor="t">
            <a:normAutofit fontScale="88000"/>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L'option </a:t>
            </a:r>
            <a:r>
              <a:rPr b="0" i="1" lang="en-US" sz="2000" spc="-1" strike="noStrike">
                <a:solidFill>
                  <a:srgbClr val="ff8000"/>
                </a:solidFill>
                <a:latin typeface="Arial"/>
                <a:ea typeface="DejaVu Sans"/>
              </a:rPr>
              <a:t>style</a:t>
            </a:r>
            <a:r>
              <a:rPr b="0" lang="en-US" sz="2000" spc="-1" strike="noStrike">
                <a:solidFill>
                  <a:srgbClr val="000000"/>
                </a:solidFill>
                <a:latin typeface="Arial"/>
                <a:ea typeface="DejaVu Sans"/>
              </a:rPr>
              <a:t> peut être utilisée pour styliser les objets Geojson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myLines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"LineString",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[[-100, 40], [-105, 45], [-110, 55]]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"LineString",</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[[-105, 40], [-110, 45], [-115, 55]]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30"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(6)</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p:nvPr>
        </p:nvSpPr>
        <p:spPr>
          <a:xfrm>
            <a:off x="504000" y="150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myStyle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"color": "#ff7800",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"weight": 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"opacity": 0.65</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32"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(7)</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Google Shape;204;p44"/>
          <p:cNvSpPr/>
          <p:nvPr/>
        </p:nvSpPr>
        <p:spPr>
          <a:xfrm>
            <a:off x="504000" y="226080"/>
            <a:ext cx="9069120" cy="94392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4670" spc="-1" strike="noStrike">
                <a:solidFill>
                  <a:srgbClr val="ff8000"/>
                </a:solidFill>
                <a:latin typeface="Helvetica Neue"/>
                <a:ea typeface="Arial"/>
              </a:rPr>
              <a:t>Attentes</a:t>
            </a:r>
            <a:endParaRPr b="0" lang="en-US" sz="4670" spc="-1" strike="noStrike">
              <a:latin typeface="Arial"/>
            </a:endParaRPr>
          </a:p>
        </p:txBody>
      </p:sp>
      <p:sp>
        <p:nvSpPr>
          <p:cNvPr id="610" name="Google Shape;205;p44"/>
          <p:cNvSpPr/>
          <p:nvPr/>
        </p:nvSpPr>
        <p:spPr>
          <a:xfrm>
            <a:off x="504000" y="1326600"/>
            <a:ext cx="9069120" cy="3285720"/>
          </a:xfrm>
          <a:prstGeom prst="rect">
            <a:avLst/>
          </a:prstGeom>
          <a:noFill/>
          <a:ln w="0">
            <a:noFill/>
          </a:ln>
        </p:spPr>
        <p:style>
          <a:lnRef idx="0"/>
          <a:fillRef idx="0"/>
          <a:effectRef idx="0"/>
          <a:fontRef idx="minor"/>
        </p:style>
        <p:txBody>
          <a:bodyPr lIns="0" rIns="0" tIns="0" bIns="0" anchor="t">
            <a:normAutofit/>
          </a:bodyPr>
          <a:p>
            <a:pPr marL="432000" indent="-323640" algn="just">
              <a:lnSpc>
                <a:spcPct val="150000"/>
              </a:lnSpc>
              <a:buClr>
                <a:srgbClr val="000000"/>
              </a:buClr>
              <a:buFont typeface="StarSymbol"/>
              <a:buAutoNum type="arabicPeriod"/>
            </a:pPr>
            <a:r>
              <a:rPr b="0" lang="fr-BF" sz="2000" spc="-1" strike="noStrike">
                <a:solidFill>
                  <a:srgbClr val="000000"/>
                </a:solidFill>
                <a:latin typeface="Helvetica Neue"/>
                <a:ea typeface="Helvetica Neue"/>
              </a:rPr>
              <a:t> </a:t>
            </a:r>
            <a:endParaRPr b="0" lang="en-US" sz="2000" spc="-1" strike="noStrike">
              <a:latin typeface="Arial"/>
            </a:endParaRPr>
          </a:p>
          <a:p>
            <a:pPr marL="432000" indent="-323640" algn="just">
              <a:lnSpc>
                <a:spcPct val="150000"/>
              </a:lnSpc>
              <a:buClr>
                <a:srgbClr val="000000"/>
              </a:buClr>
              <a:buFont typeface="StarSymbol"/>
              <a:buAutoNum type="arabicPeriod"/>
            </a:pPr>
            <a:r>
              <a:rPr b="0" lang="fr-BF" sz="2000" spc="-1" strike="noStrike">
                <a:solidFill>
                  <a:srgbClr val="000000"/>
                </a:solidFill>
                <a:latin typeface="Helvetica Neue"/>
                <a:ea typeface="Helvetica Neue"/>
              </a:rPr>
              <a:t> </a:t>
            </a:r>
            <a:endParaRPr b="0" lang="en-US" sz="2000" spc="-1" strike="noStrike">
              <a:latin typeface="Arial"/>
            </a:endParaRPr>
          </a:p>
          <a:p>
            <a:pPr marL="432000" indent="-323640" algn="just">
              <a:lnSpc>
                <a:spcPct val="150000"/>
              </a:lnSpc>
              <a:buClr>
                <a:srgbClr val="000000"/>
              </a:buClr>
              <a:buFont typeface="StarSymbol"/>
              <a:buAutoNum type="arabicPeriod"/>
            </a:pPr>
            <a:r>
              <a:rPr b="0" lang="fr-BF" sz="2000" spc="-1" strike="noStrike">
                <a:solidFill>
                  <a:srgbClr val="000000"/>
                </a:solidFill>
                <a:latin typeface="Helvetica Neue"/>
                <a:ea typeface="Helvetica Neue"/>
              </a:rPr>
              <a:t> </a:t>
            </a:r>
            <a:endParaRPr b="0" lang="en-US" sz="2000" spc="-1" strike="noStrike">
              <a:latin typeface="Arial"/>
            </a:endParaRPr>
          </a:p>
          <a:p>
            <a:pPr marL="432000" indent="-323640" algn="just">
              <a:lnSpc>
                <a:spcPct val="150000"/>
              </a:lnSpc>
              <a:buClr>
                <a:srgbClr val="000000"/>
              </a:buClr>
              <a:buFont typeface="StarSymbol"/>
              <a:buAutoNum type="arabicPeriod"/>
            </a:pPr>
            <a:r>
              <a:rPr b="0" lang="fr-BF" sz="2000" spc="-1" strike="noStrike">
                <a:solidFill>
                  <a:srgbClr val="000000"/>
                </a:solidFill>
                <a:latin typeface="Helvetica Neue"/>
                <a:ea typeface="Helvetica Neue"/>
              </a:rPr>
              <a:t> </a:t>
            </a:r>
            <a:endParaRPr b="0" lang="en-US" sz="2000" spc="-1" strike="noStrike">
              <a:latin typeface="Arial"/>
            </a:endParaRPr>
          </a:p>
          <a:p>
            <a:pPr marL="432000" indent="-323640" algn="just">
              <a:lnSpc>
                <a:spcPct val="150000"/>
              </a:lnSpc>
              <a:buClr>
                <a:srgbClr val="000000"/>
              </a:buClr>
              <a:buFont typeface="StarSymbol"/>
              <a:buAutoNum type="arabicPeriod"/>
            </a:pPr>
            <a:r>
              <a:rPr b="0" lang="fr-BF" sz="2000" spc="-1" strike="noStrike">
                <a:solidFill>
                  <a:srgbClr val="000000"/>
                </a:solidFill>
                <a:latin typeface="Helvetica Neue"/>
                <a:ea typeface="Helvetica Neue"/>
              </a:rPr>
              <a:t> </a:t>
            </a:r>
            <a:endParaRPr b="0" lang="en-US" sz="2000" spc="-1" strike="noStrike">
              <a:latin typeface="Arial"/>
            </a:endParaRPr>
          </a:p>
        </p:txBody>
      </p:sp>
      <p:pic>
        <p:nvPicPr>
          <p:cNvPr id="611" name="Google Shape;206;p44" descr=""/>
          <p:cNvPicPr/>
          <p:nvPr/>
        </p:nvPicPr>
        <p:blipFill>
          <a:blip r:embed="rId1"/>
          <a:srcRect l="8519" t="36684" r="10221" b="41067"/>
          <a:stretch/>
        </p:blipFill>
        <p:spPr>
          <a:xfrm>
            <a:off x="228960" y="5258160"/>
            <a:ext cx="1825920" cy="27864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p:nvPr>
        </p:nvSpPr>
        <p:spPr>
          <a:xfrm>
            <a:off x="504000" y="1830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L.geoJSON(myLines,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style: myStyle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734"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(8)</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lgn="just">
              <a:lnSpc>
                <a:spcPct val="15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Alternativement, nous pouvons passer une fonction qui stylise les fonctionnalités individuelles en fonction de leurs propriétés. Dans l'exemple ci-dessous, nous vérifions la propriété "party" et stylisons nos polygones en conséquence : </a:t>
            </a:r>
            <a:endParaRPr b="0" lang="fr-BF" sz="2000" spc="-1" strike="noStrike">
              <a:solidFill>
                <a:srgbClr val="000000"/>
              </a:solidFill>
              <a:latin typeface="Arial"/>
            </a:endParaRPr>
          </a:p>
        </p:txBody>
      </p:sp>
      <p:sp>
        <p:nvSpPr>
          <p:cNvPr id="736"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(9)</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p:nvPr>
        </p:nvSpPr>
        <p:spPr>
          <a:xfrm>
            <a:off x="504000" y="1758600"/>
            <a:ext cx="4426200" cy="3287880"/>
          </a:xfrm>
          <a:prstGeom prst="rect">
            <a:avLst/>
          </a:prstGeom>
          <a:noFill/>
          <a:ln w="0">
            <a:noFill/>
          </a:ln>
        </p:spPr>
        <p:txBody>
          <a:bodyPr lIns="0" rIns="0" tIns="0" bIns="0" anchor="t">
            <a:normAutofit fontScale="49000"/>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states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{"party": "Republican"},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"Polygon",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[-104.05, 48.99],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[-97.22,  48.98],</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[-96.58,  45.94],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[-104.03, 45.94],</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[-104.05, 48.99]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38" name="PlaceHolder 2"/>
          <p:cNvSpPr>
            <a:spLocks noGrp="1"/>
          </p:cNvSpPr>
          <p:nvPr>
            <p:ph/>
          </p:nvPr>
        </p:nvSpPr>
        <p:spPr>
          <a:xfrm>
            <a:off x="5152680" y="1371600"/>
            <a:ext cx="4425840" cy="3885120"/>
          </a:xfrm>
          <a:prstGeom prst="rect">
            <a:avLst/>
          </a:prstGeom>
          <a:noFill/>
          <a:ln w="0">
            <a:noFill/>
          </a:ln>
        </p:spPr>
        <p:txBody>
          <a:bodyPr lIns="0" rIns="0" tIns="0" bIns="0" anchor="t">
            <a:normAutofit fontScale="58000"/>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{"party": "Democrat"},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"Polygon",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[-109.05, 41.00],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[-102.06, 40.99],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[-102.03, 36.99],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[-109.04, 36.99],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[-109.05, 41.00]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39" name="PlaceHolder 3"/>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(10)</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p:nvPr>
        </p:nvSpPr>
        <p:spPr>
          <a:xfrm>
            <a:off x="504000" y="1794600"/>
            <a:ext cx="9071640" cy="3288240"/>
          </a:xfrm>
          <a:prstGeom prst="rect">
            <a:avLst/>
          </a:prstGeom>
          <a:noFill/>
          <a:ln w="0">
            <a:noFill/>
          </a:ln>
        </p:spPr>
        <p:txBody>
          <a:bodyPr lIns="0" rIns="0" tIns="0" bIns="0" anchor="t">
            <a:normAutofit fontScale="88000"/>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L.geoJSON(states,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style: function(feature)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switch (feature.properties.party)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case 'Republican': return {color: "#ff0000"};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case 'Democrat':   return {color: "#0000ff"};</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741"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(11)</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p:nvPr>
        </p:nvSpPr>
        <p:spPr>
          <a:xfrm>
            <a:off x="504000" y="1434600"/>
            <a:ext cx="9071640" cy="4051440"/>
          </a:xfrm>
          <a:prstGeom prst="rect">
            <a:avLst/>
          </a:prstGeom>
          <a:noFill/>
          <a:ln w="0">
            <a:noFill/>
          </a:ln>
        </p:spPr>
        <p:txBody>
          <a:bodyPr lIns="0" rIns="0" tIns="0" bIns="0" anchor="t">
            <a:normAutofit fontScale="86000"/>
          </a:bodyPr>
          <a:p>
            <a:pPr marL="228600" indent="-228600">
              <a:lnSpc>
                <a:spcPct val="100000"/>
              </a:lnSpc>
              <a:spcBef>
                <a:spcPts val="1417"/>
              </a:spcBef>
              <a:buNone/>
              <a:tabLst>
                <a:tab algn="l" pos="0"/>
              </a:tabLst>
            </a:pPr>
            <a:r>
              <a:rPr b="0" lang="en-US" sz="2000" spc="-1" strike="noStrike">
                <a:solidFill>
                  <a:srgbClr val="000000"/>
                </a:solidFill>
                <a:latin typeface="Arial"/>
                <a:ea typeface="DejaVu Sans"/>
              </a:rPr>
              <a:t>On définit les options du marker</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Utilisons le pointToLayeroption pour créer un CircleMarker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geojsonMarkerOptions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radius: 8,</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fillColor: "#ff7800",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color: "#000",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weight: 1,</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opacity: 1,</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fillOpacity: 0.8</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43"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90000"/>
              </a:lnSpc>
              <a:spcBef>
                <a:spcPts val="1417"/>
              </a:spcBef>
              <a:buNone/>
              <a:tabLst>
                <a:tab algn="l" pos="0"/>
              </a:tabLst>
            </a:pPr>
            <a:r>
              <a:rPr b="0" lang="en-US" sz="2000" spc="-1" strike="noStrike">
                <a:solidFill>
                  <a:srgbClr val="000000"/>
                </a:solidFill>
                <a:latin typeface="Arial"/>
                <a:ea typeface="DejaVu Sans"/>
              </a:rPr>
              <a:t>On ajoute des markers à la carte avec les options définit précédemment</a:t>
            </a:r>
            <a:endParaRPr b="0" lang="fr-BF" sz="2000" spc="-1" strike="noStrike">
              <a:solidFill>
                <a:srgbClr val="000000"/>
              </a:solidFill>
              <a:latin typeface="Arial"/>
            </a:endParaRPr>
          </a:p>
          <a:p>
            <a:pPr marL="228600" indent="-228600">
              <a:lnSpc>
                <a:spcPct val="90000"/>
              </a:lnSpc>
              <a:spcBef>
                <a:spcPts val="1417"/>
              </a:spcBef>
              <a:buNone/>
              <a:tabLst>
                <a:tab algn="l" pos="0"/>
              </a:tabLst>
            </a:pPr>
            <a:r>
              <a:rPr b="0" lang="en-US" sz="2000" spc="-1" strike="noStrike">
                <a:solidFill>
                  <a:srgbClr val="ff8000"/>
                </a:solidFill>
                <a:latin typeface="Arial"/>
                <a:ea typeface="DejaVu Sans"/>
              </a:rPr>
              <a:t>L.geoJSON(someGeojsonFeature,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pointToLayer: function (feature, latlng)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return L.circleMarker(latlng, geojsonMarkerOptions);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745"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Noto Sans CJK SC"/>
              </a:rPr>
              <a:t>L’</a:t>
            </a:r>
            <a:r>
              <a:rPr b="0" lang="en-US" sz="2000" spc="-1" strike="noStrike">
                <a:solidFill>
                  <a:srgbClr val="000000"/>
                </a:solidFill>
                <a:latin typeface="Arial"/>
                <a:ea typeface="DejaVu Sans"/>
              </a:rPr>
              <a:t>option onEachFeature est une fonction qui est appelée sur chaque fonctionnalité avant de l'ajouter à une couche GeoJSON. Une raison courante d'utiliser cette option est d'attacher une fenêtre contextuelle aux entités lorsqu'elles sont cliquées. </a:t>
            </a:r>
            <a:endParaRPr b="0" lang="fr-BF" sz="2000" spc="-1" strike="noStrike">
              <a:solidFill>
                <a:srgbClr val="000000"/>
              </a:solidFill>
              <a:latin typeface="Arial"/>
            </a:endParaRPr>
          </a:p>
        </p:txBody>
      </p:sp>
      <p:sp>
        <p:nvSpPr>
          <p:cNvPr id="747"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p:nvPr>
        </p:nvSpPr>
        <p:spPr>
          <a:xfrm>
            <a:off x="504000" y="1614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function onEachFeature(feature, layer)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Noto Sans CJK SC"/>
              </a:rPr>
              <a:t>          </a:t>
            </a:r>
            <a:r>
              <a:rPr b="0" lang="en-US" sz="2000" spc="-1" strike="noStrike">
                <a:solidFill>
                  <a:srgbClr val="ff8000"/>
                </a:solidFill>
                <a:latin typeface="Arial"/>
                <a:ea typeface="Noto Sans CJK SC"/>
              </a:rPr>
              <a:t>// Cet objet possède t-il une propriété appelé </a:t>
            </a:r>
            <a:r>
              <a:rPr b="0" lang="en-US" sz="2000" spc="-1" strike="noStrike">
                <a:solidFill>
                  <a:srgbClr val="ff8000"/>
                </a:solidFill>
                <a:latin typeface="Arial"/>
                <a:ea typeface="DejaVu Sans"/>
              </a:rPr>
              <a:t>popupContent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if (feature.properties &amp;&amp; feature.properties.popupContent)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layer.bindPopup(feature.properties.popupContent);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49"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(15)</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p:nvPr>
        </p:nvSpPr>
        <p:spPr>
          <a:xfrm>
            <a:off x="504000" y="1326600"/>
            <a:ext cx="9071640" cy="3288240"/>
          </a:xfrm>
          <a:prstGeom prst="rect">
            <a:avLst/>
          </a:prstGeom>
          <a:noFill/>
          <a:ln w="0">
            <a:noFill/>
          </a:ln>
        </p:spPr>
        <p:txBody>
          <a:bodyPr lIns="0" rIns="0" tIns="0" bIns="0" anchor="t">
            <a:normAutofit fontScale="58000"/>
          </a:bodyPr>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var geojsonFeature = {</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"name": "Coors Field",</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"amenity": "Baseball Stadium",</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"popupContent": "This is where the Rockies play!"</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"Point",</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[-104.99404, 39.75621]</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51"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(16)</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p:nvPr>
        </p:nvSpPr>
        <p:spPr>
          <a:xfrm>
            <a:off x="504000" y="1830600"/>
            <a:ext cx="9071640" cy="3288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L.geoJSON(geojsonFeature, {</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onEachFeature: onEachFeature</a:t>
            </a:r>
            <a:endParaRPr b="0" lang="fr-BF"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753"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(17)</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Google Shape;217;p46"/>
          <p:cNvSpPr/>
          <p:nvPr/>
        </p:nvSpPr>
        <p:spPr>
          <a:xfrm>
            <a:off x="504000" y="226080"/>
            <a:ext cx="9069120" cy="94392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fr-BF" sz="4670" spc="-1" strike="noStrike">
                <a:solidFill>
                  <a:srgbClr val="ff860d"/>
                </a:solidFill>
                <a:latin typeface="Helvetica Neue"/>
                <a:ea typeface="Arial"/>
              </a:rPr>
              <a:t>Objectifs</a:t>
            </a:r>
            <a:r>
              <a:rPr b="0" lang="fr-BF" sz="4670" spc="-1" strike="noStrike">
                <a:solidFill>
                  <a:srgbClr val="ff860d"/>
                </a:solidFill>
                <a:latin typeface="Arial"/>
                <a:ea typeface="Arial"/>
              </a:rPr>
              <a:t> de la formation</a:t>
            </a:r>
            <a:endParaRPr b="0" lang="en-US" sz="4670" spc="-1" strike="noStrike">
              <a:latin typeface="Arial"/>
            </a:endParaRPr>
          </a:p>
        </p:txBody>
      </p:sp>
      <p:sp>
        <p:nvSpPr>
          <p:cNvPr id="613" name="Google Shape;218;p46"/>
          <p:cNvSpPr/>
          <p:nvPr/>
        </p:nvSpPr>
        <p:spPr>
          <a:xfrm>
            <a:off x="504000" y="1434600"/>
            <a:ext cx="9069120" cy="3285720"/>
          </a:xfrm>
          <a:prstGeom prst="rect">
            <a:avLst/>
          </a:prstGeom>
          <a:noFill/>
          <a:ln w="0">
            <a:noFill/>
          </a:ln>
        </p:spPr>
        <p:style>
          <a:lnRef idx="0"/>
          <a:fillRef idx="0"/>
          <a:effectRef idx="0"/>
          <a:fontRef idx="minor"/>
        </p:style>
        <p:txBody>
          <a:bodyPr lIns="0" rIns="0" tIns="0" bIns="0" anchor="t">
            <a:normAutofit fontScale="98000"/>
          </a:bodyPr>
          <a:p>
            <a:pPr marL="216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A la fin de la formation les participants devront être capable de :</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Comprendre les principes de bases du web mapping</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Installer leaflet</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Intégrer des markers, polygones, cercles sur une carte avec leaflet</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Utiliser les format de données geojson avec leaflet</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Construire des couches de données avec leaflet</a:t>
            </a:r>
            <a:endParaRPr b="0" lang="en-US" sz="2000" spc="-1" strike="noStrike">
              <a:latin typeface="Arial"/>
            </a:endParaRPr>
          </a:p>
          <a:p>
            <a:pPr lvl="2" marL="648000" indent="-216000" algn="just">
              <a:lnSpc>
                <a:spcPct val="150000"/>
              </a:lnSpc>
              <a:buClr>
                <a:srgbClr val="000000"/>
              </a:buClr>
              <a:buSzPct val="45000"/>
              <a:buFont typeface="Wingdings" charset="2"/>
              <a:buChar char=""/>
              <a:tabLst>
                <a:tab algn="l" pos="0"/>
              </a:tabLst>
            </a:pPr>
            <a:r>
              <a:rPr b="0" lang="fr-BF" sz="2000" spc="-1" strike="noStrike">
                <a:solidFill>
                  <a:srgbClr val="000000"/>
                </a:solidFill>
                <a:latin typeface="Helvetica Neue"/>
                <a:ea typeface="Helvetica Neue"/>
              </a:rPr>
              <a:t>Faire la géolocalisation avec leaflet</a:t>
            </a:r>
            <a:endParaRPr b="0" lang="en-US" sz="2000" spc="-1" strike="noStrike">
              <a:latin typeface="Arial"/>
            </a:endParaRPr>
          </a:p>
        </p:txBody>
      </p:sp>
      <p:pic>
        <p:nvPicPr>
          <p:cNvPr id="614" name="Google Shape;219;p46" descr=""/>
          <p:cNvPicPr/>
          <p:nvPr/>
        </p:nvPicPr>
        <p:blipFill>
          <a:blip r:embed="rId1"/>
          <a:srcRect l="8519" t="36684" r="10221" b="41067"/>
          <a:stretch/>
        </p:blipFill>
        <p:spPr>
          <a:xfrm>
            <a:off x="228960" y="5258160"/>
            <a:ext cx="1825920" cy="278640"/>
          </a:xfrm>
          <a:prstGeom prst="rect">
            <a:avLst/>
          </a:prstGeom>
          <a:ln w="0">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p:nvPr>
        </p:nvSpPr>
        <p:spPr>
          <a:xfrm>
            <a:off x="504000" y="1326600"/>
            <a:ext cx="4982040" cy="41594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Noto Sans CJK SC"/>
              </a:rPr>
              <a:t>L'option </a:t>
            </a:r>
            <a:r>
              <a:rPr b="0" lang="en-US" sz="2000" spc="-1" strike="noStrike">
                <a:solidFill>
                  <a:srgbClr val="000000"/>
                </a:solidFill>
                <a:latin typeface="Arial"/>
                <a:ea typeface="DejaVu Sans"/>
              </a:rPr>
              <a:t>filter peut être utilisée pour contrôler les objets affichés sur la carte.</a:t>
            </a:r>
            <a:r>
              <a:rPr b="0" lang="en-US" sz="2000" spc="-1" strike="noStrike">
                <a:solidFill>
                  <a:srgbClr val="ff8000"/>
                </a:solidFill>
                <a:latin typeface="Arial"/>
                <a:ea typeface="DejaVu Sans"/>
              </a:rPr>
              <a:t> </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someFeatures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"name": "Coors Field",</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"show_on_map": true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"Point",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[-104.99404, 39.75621]</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55" name="PlaceHolder 2"/>
          <p:cNvSpPr>
            <a:spLocks noGrp="1"/>
          </p:cNvSpPr>
          <p:nvPr>
            <p:ph/>
          </p:nvPr>
        </p:nvSpPr>
        <p:spPr>
          <a:xfrm>
            <a:off x="5724360" y="1326600"/>
            <a:ext cx="4234680" cy="4159440"/>
          </a:xfrm>
          <a:prstGeom prst="rect">
            <a:avLst/>
          </a:prstGeom>
          <a:noFill/>
          <a:ln w="0">
            <a:noFill/>
          </a:ln>
        </p:spPr>
        <p:txBody>
          <a:bodyPr lIns="0" rIns="0" tIns="0" bIns="0" anchor="t">
            <a:normAutofit fontScale="80000"/>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"Feature",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"properties":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"name": "Busch Field",</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"show_on_map": false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"geometry":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"type": "Point",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"coordinates": [-104.98404, 39.74621]</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56" name="PlaceHolder 3"/>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(18)</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p:nvPr>
        </p:nvSpPr>
        <p:spPr>
          <a:xfrm>
            <a:off x="504000" y="168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L.geoJSON(someFeatures,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filter: function(feature, layer)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return feature.properties.show_on_map;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}).addTo(map);</a:t>
            </a:r>
            <a:endParaRPr b="0" lang="fr-BF" sz="2000" spc="-1" strike="noStrike">
              <a:solidFill>
                <a:srgbClr val="000000"/>
              </a:solidFill>
              <a:latin typeface="Arial"/>
            </a:endParaRPr>
          </a:p>
        </p:txBody>
      </p:sp>
      <p:sp>
        <p:nvSpPr>
          <p:cNvPr id="758"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 Leaflet et geoJson (19)</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Google Shape;211;p 9"/>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avec leaflet</a:t>
            </a:r>
            <a:endParaRPr b="0" lang="en-US" sz="4400" spc="-1" strike="noStrike">
              <a:latin typeface="Arial"/>
            </a:endParaRPr>
          </a:p>
        </p:txBody>
      </p:sp>
      <p:pic>
        <p:nvPicPr>
          <p:cNvPr id="760" name="Google Shape;212;p 9"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1" name="Image 488" descr=""/>
          <p:cNvPicPr/>
          <p:nvPr/>
        </p:nvPicPr>
        <p:blipFill>
          <a:blip r:embed="rId1"/>
          <a:stretch/>
        </p:blipFill>
        <p:spPr>
          <a:xfrm>
            <a:off x="1051920" y="124920"/>
            <a:ext cx="8091000" cy="536040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Supposons que nous ayons plusieurs couches à combiner en un groupe pour les gérer comme une seule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littleton = L.marker([39.61, -105.02]).bindPopup('This is Littleton, CO.'),</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denver    = L.marker([39.74, -104.99]).bindPopup('This is Denver, CO.'),</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aurora    = L.marker([39.73, -104.8]).bindPopup('This is Aurora, CO.'),</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golden    = L.marker([39.77, -105.23]).bindPopup('This is Golden, CO.');</a:t>
            </a:r>
            <a:endParaRPr b="0" lang="fr-BF" sz="2000" spc="-1" strike="noStrike">
              <a:solidFill>
                <a:srgbClr val="000000"/>
              </a:solidFill>
              <a:latin typeface="Arial"/>
            </a:endParaRPr>
          </a:p>
        </p:txBody>
      </p:sp>
      <p:sp>
        <p:nvSpPr>
          <p:cNvPr id="763"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(1)</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DejaVu Sans"/>
              </a:rPr>
              <a:t>Au lieu de les ajouter directement à la carte, vous pouvez effectuer les opérations suivantes à l'aide de la classe LayerGroup  :</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en-US" sz="2000" spc="-1" strike="noStrike">
                <a:solidFill>
                  <a:srgbClr val="ff8000"/>
                </a:solidFill>
                <a:latin typeface="Arial"/>
                <a:ea typeface="DejaVu Sans"/>
              </a:rPr>
              <a:t>var cities = L.layerGroup([littleton, denver, aurora, golden]);</a:t>
            </a:r>
            <a:endParaRPr b="0" lang="fr-BF" sz="2000" spc="-1" strike="noStrike">
              <a:solidFill>
                <a:srgbClr val="000000"/>
              </a:solidFill>
              <a:latin typeface="Arial"/>
            </a:endParaRPr>
          </a:p>
          <a:p>
            <a:pPr marL="228600" indent="-228600">
              <a:lnSpc>
                <a:spcPct val="150000"/>
              </a:lnSpc>
              <a:spcBef>
                <a:spcPts val="1417"/>
              </a:spcBef>
              <a:buNone/>
              <a:tabLst>
                <a:tab algn="l" pos="0"/>
              </a:tabLst>
            </a:pPr>
            <a:r>
              <a:rPr b="0" lang="en-US" sz="2000" spc="-1" strike="noStrike">
                <a:solidFill>
                  <a:srgbClr val="000000"/>
                </a:solidFill>
                <a:latin typeface="Arial"/>
                <a:ea typeface="DejaVu Sans"/>
              </a:rPr>
              <a:t>Maintenant nous avons une couche cities  qui combine vos marqueurs de ville en une seule couche que nous pouvons ajouter ou supprimer de la carte</a:t>
            </a:r>
            <a:endParaRPr b="0" lang="fr-BF" sz="2000" spc="-1" strike="noStrike">
              <a:solidFill>
                <a:srgbClr val="000000"/>
              </a:solidFill>
              <a:latin typeface="Arial"/>
            </a:endParaRPr>
          </a:p>
        </p:txBody>
      </p:sp>
      <p:sp>
        <p:nvSpPr>
          <p:cNvPr id="765"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(2)</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50000"/>
              </a:lnSpc>
              <a:spcBef>
                <a:spcPts val="1417"/>
              </a:spcBef>
              <a:buNone/>
              <a:tabLst>
                <a:tab algn="l" pos="0"/>
              </a:tabLst>
            </a:pPr>
            <a:r>
              <a:rPr b="0" lang="en-US" sz="2000" spc="-1" strike="noStrike">
                <a:solidFill>
                  <a:srgbClr val="000000"/>
                </a:solidFill>
                <a:latin typeface="Arial"/>
                <a:ea typeface="DejaVu Sans"/>
              </a:rPr>
              <a:t>Leaflet a un contrôle qui permet aux utilisateurs de contrôler les couches qu'ils voient sur la carte. </a:t>
            </a:r>
            <a:endParaRPr b="0" lang="fr-BF" sz="2000" spc="-1" strike="noStrike">
              <a:solidFill>
                <a:srgbClr val="000000"/>
              </a:solidFill>
              <a:latin typeface="Arial"/>
            </a:endParaRPr>
          </a:p>
        </p:txBody>
      </p:sp>
      <p:sp>
        <p:nvSpPr>
          <p:cNvPr id="767"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(3)</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000000"/>
                </a:solidFill>
                <a:latin typeface="Arial"/>
                <a:ea typeface="DejaVu Sans"/>
              </a:rPr>
              <a:t>Créons maintenant ces couches de base et ajoutons pour l’ajouter à la carte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osm = L.tileLayer('https://tile.openstreetmap.org/{z}/{x}/{y}.png',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maxZoom: 19,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attribution: '© OpenStreetMap'</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streets = L.tileLayer(mapboxUrl, {id: 'mapbox/streets-v11', tileSize: 512, zoomOffset: -1, attribution: mapboxAttribution});</a:t>
            </a:r>
            <a:endParaRPr b="0" lang="fr-BF" sz="2000" spc="-1" strike="noStrike">
              <a:solidFill>
                <a:srgbClr val="000000"/>
              </a:solidFill>
              <a:latin typeface="Arial"/>
            </a:endParaRPr>
          </a:p>
        </p:txBody>
      </p:sp>
      <p:sp>
        <p:nvSpPr>
          <p:cNvPr id="769"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(4)</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map = L.map('map',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center: [39.73, -104.99],</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zoom: 10,</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layers: [osm, cities]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71"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(5)</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baseMaps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"OpenStreetMap": osm,</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"Mapbox Streets": streets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overlayMaps = {</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    </a:t>
            </a:r>
            <a:r>
              <a:rPr b="0" lang="en-US" sz="2000" spc="-1" strike="noStrike">
                <a:solidFill>
                  <a:srgbClr val="ff8000"/>
                </a:solidFill>
                <a:latin typeface="Arial"/>
                <a:ea typeface="DejaVu Sans"/>
              </a:rPr>
              <a:t>"Cities": cities</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a:t>
            </a:r>
            <a:endParaRPr b="0" lang="fr-BF" sz="2000" spc="-1" strike="noStrike">
              <a:solidFill>
                <a:srgbClr val="000000"/>
              </a:solidFill>
              <a:latin typeface="Arial"/>
            </a:endParaRPr>
          </a:p>
        </p:txBody>
      </p:sp>
      <p:sp>
        <p:nvSpPr>
          <p:cNvPr id="773"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(6)</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tabLst>
                <a:tab algn="l" pos="0"/>
              </a:tabLst>
            </a:pPr>
            <a:r>
              <a:rPr b="0" lang="fr-BF" sz="4400" spc="-1" strike="noStrike">
                <a:solidFill>
                  <a:srgbClr val="ff8000"/>
                </a:solidFill>
                <a:latin typeface="Helvetica Neue"/>
                <a:ea typeface="Arial"/>
              </a:rPr>
              <a:t>Prérequis</a:t>
            </a:r>
            <a:endParaRPr b="0" lang="fr-BF" sz="4400" spc="-1" strike="noStrike">
              <a:solidFill>
                <a:srgbClr val="000000"/>
              </a:solidFill>
              <a:latin typeface="Arial"/>
            </a:endParaRPr>
          </a:p>
        </p:txBody>
      </p:sp>
      <p:sp>
        <p:nvSpPr>
          <p:cNvPr id="616" name="PlaceHolder 2"/>
          <p:cNvSpPr>
            <a:spLocks noGrp="1"/>
          </p:cNvSpPr>
          <p:nvPr>
            <p:ph/>
          </p:nvPr>
        </p:nvSpPr>
        <p:spPr>
          <a:xfrm>
            <a:off x="504000" y="1326600"/>
            <a:ext cx="9069120" cy="3285720"/>
          </a:xfrm>
          <a:prstGeom prst="rect">
            <a:avLst/>
          </a:prstGeom>
          <a:noFill/>
          <a:ln w="0">
            <a:noFill/>
          </a:ln>
        </p:spPr>
        <p:txBody>
          <a:bodyPr lIns="0" rIns="0" tIns="0" bIns="0" anchor="t">
            <a:normAutofit/>
          </a:bodyPr>
          <a:p>
            <a:pPr marL="228600" indent="-228600">
              <a:lnSpc>
                <a:spcPct val="100000"/>
              </a:lnSpc>
              <a:spcBef>
                <a:spcPts val="1417"/>
              </a:spcBef>
              <a:buClr>
                <a:srgbClr val="000000"/>
              </a:buClr>
              <a:buSzPct val="45000"/>
              <a:buFont typeface="Wingdings" charset="2"/>
              <a:buChar char=""/>
              <a:tabLst>
                <a:tab algn="l" pos="0"/>
              </a:tabLst>
            </a:pPr>
            <a:endParaRPr b="0" lang="fr-BF" sz="1400" spc="-1" strike="noStrike">
              <a:solidFill>
                <a:srgbClr val="000000"/>
              </a:solidFill>
              <a:latin typeface="Arial"/>
            </a:endParaRPr>
          </a:p>
          <a:p>
            <a:pPr marL="228600" indent="-228600">
              <a:lnSpc>
                <a:spcPct val="100000"/>
              </a:lnSpc>
              <a:spcBef>
                <a:spcPts val="1417"/>
              </a:spcBef>
              <a:buClr>
                <a:srgbClr val="000000"/>
              </a:buClr>
              <a:buSzPct val="45000"/>
              <a:buFont typeface="Wingdings" charset="2"/>
              <a:buChar char=""/>
              <a:tabLst>
                <a:tab algn="l" pos="0"/>
              </a:tabLst>
            </a:pPr>
            <a:r>
              <a:rPr b="0" lang="fr-BF" sz="2000" spc="-1" strike="noStrike">
                <a:solidFill>
                  <a:srgbClr val="000000"/>
                </a:solidFill>
                <a:latin typeface="Helvetica Neue"/>
                <a:ea typeface="DejaVu Sans"/>
              </a:rPr>
              <a:t>HMTL</a:t>
            </a:r>
            <a:endParaRPr b="0" lang="fr-BF" sz="2000" spc="-1" strike="noStrike">
              <a:solidFill>
                <a:srgbClr val="000000"/>
              </a:solidFill>
              <a:latin typeface="Arial"/>
            </a:endParaRPr>
          </a:p>
          <a:p>
            <a:pPr marL="228600" indent="-228600">
              <a:lnSpc>
                <a:spcPct val="100000"/>
              </a:lnSpc>
              <a:spcBef>
                <a:spcPts val="1417"/>
              </a:spcBef>
              <a:buClr>
                <a:srgbClr val="000000"/>
              </a:buClr>
              <a:buSzPct val="45000"/>
              <a:buFont typeface="Wingdings" charset="2"/>
              <a:buChar char=""/>
              <a:tabLst>
                <a:tab algn="l" pos="0"/>
              </a:tabLst>
            </a:pPr>
            <a:r>
              <a:rPr b="0" lang="fr-BF" sz="2000" spc="-1" strike="noStrike">
                <a:solidFill>
                  <a:srgbClr val="000000"/>
                </a:solidFill>
                <a:latin typeface="Helvetica Neue"/>
                <a:ea typeface="DejaVu Sans"/>
              </a:rPr>
              <a:t>CSS</a:t>
            </a:r>
            <a:endParaRPr b="0" lang="fr-BF" sz="2000" spc="-1" strike="noStrike">
              <a:solidFill>
                <a:srgbClr val="000000"/>
              </a:solidFill>
              <a:latin typeface="Arial"/>
            </a:endParaRPr>
          </a:p>
          <a:p>
            <a:pPr marL="228600" indent="-228600">
              <a:lnSpc>
                <a:spcPct val="100000"/>
              </a:lnSpc>
              <a:spcBef>
                <a:spcPts val="1417"/>
              </a:spcBef>
              <a:buClr>
                <a:srgbClr val="000000"/>
              </a:buClr>
              <a:buSzPct val="45000"/>
              <a:buFont typeface="Wingdings" charset="2"/>
              <a:buChar char=""/>
              <a:tabLst>
                <a:tab algn="l" pos="0"/>
              </a:tabLst>
            </a:pPr>
            <a:r>
              <a:rPr b="0" lang="fr-BF" sz="2000" spc="-1" strike="noStrike">
                <a:solidFill>
                  <a:srgbClr val="000000"/>
                </a:solidFill>
                <a:latin typeface="Helvetica Neue"/>
                <a:ea typeface="DejaVu Sans"/>
              </a:rPr>
              <a:t>JAVASCRIPT</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000000"/>
                </a:solidFill>
                <a:latin typeface="Arial"/>
                <a:ea typeface="DejaVu Sans"/>
              </a:rPr>
              <a:t>Ajoutons nos couches à la carte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layerControl = L.control.layers(baseMaps, overlayMaps).addTo(map);</a:t>
            </a:r>
            <a:endParaRPr b="0" lang="fr-BF" sz="2000" spc="-1" strike="noStrike">
              <a:solidFill>
                <a:srgbClr val="000000"/>
              </a:solidFill>
              <a:latin typeface="Arial"/>
            </a:endParaRPr>
          </a:p>
          <a:p>
            <a:pPr marL="228600" indent="-228600">
              <a:lnSpc>
                <a:spcPct val="100000"/>
              </a:lnSpc>
              <a:spcBef>
                <a:spcPts val="1417"/>
              </a:spcBef>
              <a:buNone/>
              <a:tabLst>
                <a:tab algn="l" pos="0"/>
              </a:tabLst>
            </a:pPr>
            <a:endParaRPr b="0" lang="fr-BF" sz="2000" spc="-1" strike="noStrike">
              <a:solidFill>
                <a:srgbClr val="000000"/>
              </a:solidFill>
              <a:latin typeface="Arial"/>
            </a:endParaRPr>
          </a:p>
        </p:txBody>
      </p:sp>
      <p:sp>
        <p:nvSpPr>
          <p:cNvPr id="775"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(7)</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crownHill = L.marker([39.75, -105.09]).bindPopup('This is Crown Hill Park.'),</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rubyHill = L.marker([39.68, -105.00]).bindPopup('This is Ruby Hill Park.');</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parks = L.layerGroup([crownHill, rubyHill]);</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var satellite = L.tileLayer(mapboxUrl, {id: 'MapID', tileSize: 512, zoomOffset: -1, attribution: mapboxAttribution});</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layerControl.addBaseLayer(satellite, "Satellite");</a:t>
            </a:r>
            <a:endParaRPr b="0" lang="fr-BF" sz="2000" spc="-1" strike="noStrike">
              <a:solidFill>
                <a:srgbClr val="000000"/>
              </a:solidFill>
              <a:latin typeface="Arial"/>
            </a:endParaRPr>
          </a:p>
          <a:p>
            <a:pPr marL="228600" indent="-228600">
              <a:lnSpc>
                <a:spcPct val="100000"/>
              </a:lnSpc>
              <a:spcBef>
                <a:spcPts val="1417"/>
              </a:spcBef>
              <a:buNone/>
              <a:tabLst>
                <a:tab algn="l" pos="0"/>
              </a:tabLst>
            </a:pPr>
            <a:r>
              <a:rPr b="0" lang="en-US" sz="2000" spc="-1" strike="noStrike">
                <a:solidFill>
                  <a:srgbClr val="ff8000"/>
                </a:solidFill>
                <a:latin typeface="Arial"/>
                <a:ea typeface="DejaVu Sans"/>
              </a:rPr>
              <a:t>layerControl.addOverlay(parks, "Parks");</a:t>
            </a:r>
            <a:endParaRPr b="0" lang="fr-BF" sz="2000" spc="-1" strike="noStrike">
              <a:solidFill>
                <a:srgbClr val="000000"/>
              </a:solidFill>
              <a:latin typeface="Arial"/>
            </a:endParaRPr>
          </a:p>
        </p:txBody>
      </p:sp>
      <p:sp>
        <p:nvSpPr>
          <p:cNvPr id="777" name="PlaceHolder 2"/>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VI- Couche de données leaflet (8)</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78" name="Google Shape;211;p 8"/>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Bonus: utiliser php pour générer du json et afficher sur la carte</a:t>
            </a:r>
            <a:endParaRPr b="0" lang="en-US" sz="4400" spc="-1" strike="noStrike">
              <a:latin typeface="Arial"/>
            </a:endParaRPr>
          </a:p>
        </p:txBody>
      </p:sp>
      <p:pic>
        <p:nvPicPr>
          <p:cNvPr id="779" name="Google Shape;212;p 8"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Google Shape;211;p 6"/>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Evaluation des participants</a:t>
            </a:r>
            <a:endParaRPr b="0" lang="en-US" sz="4400" spc="-1" strike="noStrike">
              <a:latin typeface="Arial"/>
            </a:endParaRPr>
          </a:p>
        </p:txBody>
      </p:sp>
      <p:pic>
        <p:nvPicPr>
          <p:cNvPr id="781" name="Google Shape;212;p 6"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p:nvPr>
        </p:nvSpPr>
        <p:spPr>
          <a:xfrm>
            <a:off x="504000" y="228600"/>
            <a:ext cx="9069840" cy="4384440"/>
          </a:xfrm>
          <a:prstGeom prst="rect">
            <a:avLst/>
          </a:prstGeom>
          <a:noFill/>
          <a:ln w="0">
            <a:noFill/>
          </a:ln>
        </p:spPr>
        <p:txBody>
          <a:bodyPr lIns="0" rIns="0" tIns="0" bIns="0" anchor="t">
            <a:normAutofit fontScale="66000"/>
          </a:bodyPr>
          <a:p>
            <a:pPr marL="432000" indent="-324000" algn="just">
              <a:lnSpc>
                <a:spcPct val="150000"/>
              </a:lnSpc>
              <a:spcBef>
                <a:spcPts val="1417"/>
              </a:spcBef>
              <a:buClr>
                <a:srgbClr val="000000"/>
              </a:buClr>
              <a:buSzPct val="45000"/>
              <a:buFont typeface="Wingdings" charset="2"/>
              <a:buChar char=""/>
            </a:pPr>
            <a:r>
              <a:rPr b="0" lang="fr-FR" sz="2000" spc="-1" strike="noStrike">
                <a:solidFill>
                  <a:srgbClr val="000000"/>
                </a:solidFill>
                <a:latin typeface="Arial"/>
                <a:ea typeface="DejaVu Sans"/>
              </a:rPr>
              <a:t>L’évaluation consiste à créer une carte leaflet sur laquelle vous afficherez les boutiques et agences Orange de la ville de Ouagadougou. Vous placerez un marker à l’emplacement de chaque boutique ou agence. En plus, vous associez les informations suivantes à chaque marker :</a:t>
            </a:r>
            <a:endParaRPr b="0" lang="fr-BF" sz="2000" spc="-1" strike="noStrike">
              <a:solidFill>
                <a:srgbClr val="000000"/>
              </a:solidFill>
              <a:latin typeface="Arial"/>
            </a:endParaRPr>
          </a:p>
          <a:p>
            <a:pPr lvl="1" marL="864000" indent="-324000" algn="just">
              <a:lnSpc>
                <a:spcPct val="150000"/>
              </a:lnSpc>
              <a:spcBef>
                <a:spcPts val="1134"/>
              </a:spcBef>
              <a:buClr>
                <a:srgbClr val="000000"/>
              </a:buClr>
              <a:buSzPct val="75000"/>
              <a:buFont typeface="Symbol"/>
              <a:buChar char=""/>
            </a:pPr>
            <a:r>
              <a:rPr b="0" lang="fr-FR" sz="2000" spc="-1" strike="noStrike">
                <a:solidFill>
                  <a:srgbClr val="000000"/>
                </a:solidFill>
                <a:latin typeface="Arial"/>
                <a:ea typeface="DejaVu Sans"/>
              </a:rPr>
              <a:t>Le quartier ou se situe l’agence ou la boutique</a:t>
            </a:r>
            <a:endParaRPr b="0" lang="fr-BF" sz="2000" spc="-1" strike="noStrike">
              <a:solidFill>
                <a:srgbClr val="000000"/>
              </a:solidFill>
              <a:latin typeface="Arial"/>
            </a:endParaRPr>
          </a:p>
          <a:p>
            <a:pPr lvl="1" marL="864000" indent="-324000" algn="just">
              <a:lnSpc>
                <a:spcPct val="150000"/>
              </a:lnSpc>
              <a:spcBef>
                <a:spcPts val="1134"/>
              </a:spcBef>
              <a:buClr>
                <a:srgbClr val="000000"/>
              </a:buClr>
              <a:buSzPct val="75000"/>
              <a:buFont typeface="Symbol"/>
              <a:buChar char=""/>
            </a:pPr>
            <a:r>
              <a:rPr b="0" lang="fr-FR" sz="2000" spc="-1" strike="noStrike">
                <a:solidFill>
                  <a:srgbClr val="000000"/>
                </a:solidFill>
                <a:latin typeface="Arial"/>
                <a:ea typeface="DejaVu Sans"/>
              </a:rPr>
              <a:t>Dire si c’est une agence ou une boutique (True ou false)</a:t>
            </a:r>
            <a:endParaRPr b="0" lang="fr-BF" sz="2000" spc="-1" strike="noStrike">
              <a:solidFill>
                <a:srgbClr val="000000"/>
              </a:solidFill>
              <a:latin typeface="Arial"/>
            </a:endParaRPr>
          </a:p>
          <a:p>
            <a:pPr lvl="1" marL="864000" indent="-324000" algn="just">
              <a:lnSpc>
                <a:spcPct val="150000"/>
              </a:lnSpc>
              <a:spcBef>
                <a:spcPts val="1134"/>
              </a:spcBef>
              <a:buClr>
                <a:srgbClr val="000000"/>
              </a:buClr>
              <a:buSzPct val="75000"/>
              <a:buFont typeface="Symbol"/>
              <a:buChar char=""/>
            </a:pPr>
            <a:r>
              <a:rPr b="0" lang="fr-FR" sz="2000" spc="-1" strike="noStrike">
                <a:solidFill>
                  <a:srgbClr val="000000"/>
                </a:solidFill>
                <a:latin typeface="Arial"/>
                <a:ea typeface="DejaVu Sans"/>
              </a:rPr>
              <a:t>L’heure d’ouverture</a:t>
            </a:r>
            <a:endParaRPr b="0" lang="fr-BF" sz="2000" spc="-1" strike="noStrike">
              <a:solidFill>
                <a:srgbClr val="000000"/>
              </a:solidFill>
              <a:latin typeface="Arial"/>
            </a:endParaRPr>
          </a:p>
          <a:p>
            <a:pPr lvl="1" marL="864000" indent="-324000" algn="just">
              <a:lnSpc>
                <a:spcPct val="150000"/>
              </a:lnSpc>
              <a:spcBef>
                <a:spcPts val="1134"/>
              </a:spcBef>
              <a:buClr>
                <a:srgbClr val="000000"/>
              </a:buClr>
              <a:buSzPct val="75000"/>
              <a:buFont typeface="Symbol"/>
              <a:buChar char=""/>
            </a:pPr>
            <a:r>
              <a:rPr b="0" lang="fr-FR" sz="2000" spc="-1" strike="noStrike">
                <a:solidFill>
                  <a:srgbClr val="000000"/>
                </a:solidFill>
                <a:latin typeface="Arial"/>
                <a:ea typeface="DejaVu Sans"/>
              </a:rPr>
              <a:t>L’heure de fermeture</a:t>
            </a:r>
            <a:endParaRPr b="0" lang="fr-BF" sz="2000" spc="-1" strike="noStrike">
              <a:solidFill>
                <a:srgbClr val="000000"/>
              </a:solidFill>
              <a:latin typeface="Arial"/>
            </a:endParaRPr>
          </a:p>
          <a:p>
            <a:pPr marL="432000" indent="-324000" algn="just">
              <a:lnSpc>
                <a:spcPct val="150000"/>
              </a:lnSpc>
              <a:spcBef>
                <a:spcPts val="1417"/>
              </a:spcBef>
              <a:buClr>
                <a:srgbClr val="000000"/>
              </a:buClr>
              <a:buSzPct val="45000"/>
              <a:buFont typeface="Wingdings" charset="2"/>
              <a:buChar char=""/>
            </a:pPr>
            <a:r>
              <a:rPr b="0" lang="fr-FR" sz="2000" spc="-1" strike="noStrike">
                <a:solidFill>
                  <a:srgbClr val="000000"/>
                </a:solidFill>
                <a:latin typeface="Arial"/>
                <a:ea typeface="Noto Sans CJK SC"/>
              </a:rPr>
              <a:t>Pour ce faire, r</a:t>
            </a:r>
            <a:r>
              <a:rPr b="0" lang="fr-FR" sz="2000" spc="-1" strike="noStrike">
                <a:solidFill>
                  <a:srgbClr val="000000"/>
                </a:solidFill>
                <a:latin typeface="Arial"/>
                <a:ea typeface="DejaVu Sans"/>
              </a:rPr>
              <a:t>echerchez les coordonnées des différentes boutiques et agences Orange grâce à google maps.</a:t>
            </a:r>
            <a:endParaRPr b="0" lang="fr-BF" sz="2000" spc="-1" strike="noStrike">
              <a:solidFill>
                <a:srgbClr val="000000"/>
              </a:solidFill>
              <a:latin typeface="Arial"/>
            </a:endParaRPr>
          </a:p>
          <a:p>
            <a:pPr marL="432000" indent="-324000" algn="just">
              <a:lnSpc>
                <a:spcPct val="150000"/>
              </a:lnSpc>
              <a:spcBef>
                <a:spcPts val="1417"/>
              </a:spcBef>
              <a:buClr>
                <a:srgbClr val="000000"/>
              </a:buClr>
              <a:buSzPct val="45000"/>
              <a:buFont typeface="Wingdings" charset="2"/>
              <a:buChar char=""/>
            </a:pPr>
            <a:r>
              <a:rPr b="0" lang="fr-FR" sz="2000" spc="-1" strike="noStrike">
                <a:solidFill>
                  <a:srgbClr val="000000"/>
                </a:solidFill>
                <a:latin typeface="Arial"/>
                <a:ea typeface="Noto Sans CJK SC"/>
              </a:rPr>
              <a:t>Constituez un fichier geojson avec les coordonnées GPS (latitude et longitude) et les informations ci dessus. Vous pouvez utilisez le site </a:t>
            </a:r>
            <a:r>
              <a:rPr b="0" lang="fr-FR" sz="2000" spc="-1" strike="noStrike" u="sng">
                <a:solidFill>
                  <a:srgbClr val="0000ff"/>
                </a:solidFill>
                <a:uFillTx/>
                <a:latin typeface="Arial"/>
                <a:ea typeface="DejaVu Sans"/>
                <a:hlinkClick r:id="rId1"/>
              </a:rPr>
              <a:t>https://geojson.io</a:t>
            </a:r>
            <a:r>
              <a:rPr b="0" lang="fr-FR" sz="2000" spc="-1" strike="noStrike">
                <a:solidFill>
                  <a:srgbClr val="000000"/>
                </a:solidFill>
                <a:latin typeface="Arial"/>
                <a:ea typeface="DejaVu Sans"/>
              </a:rPr>
              <a:t> pour la création du fichier GeoJson.</a:t>
            </a:r>
            <a:endParaRPr b="0" lang="fr-BF" sz="2000" spc="-1" strike="noStrike">
              <a:solidFill>
                <a:srgbClr val="000000"/>
              </a:solidFill>
              <a:latin typeface="Arial"/>
            </a:endParaRPr>
          </a:p>
          <a:p>
            <a:pPr marL="432000" indent="-324000" algn="just">
              <a:lnSpc>
                <a:spcPct val="150000"/>
              </a:lnSpc>
              <a:spcBef>
                <a:spcPts val="1417"/>
              </a:spcBef>
              <a:buClr>
                <a:srgbClr val="000000"/>
              </a:buClr>
              <a:buSzPct val="45000"/>
              <a:buFont typeface="Wingdings" charset="2"/>
              <a:buChar char=""/>
            </a:pPr>
            <a:r>
              <a:rPr b="0" lang="fr-FR" sz="2000" spc="-1" strike="noStrike">
                <a:solidFill>
                  <a:srgbClr val="000000"/>
                </a:solidFill>
                <a:latin typeface="Arial"/>
                <a:ea typeface="DejaVu Sans"/>
              </a:rPr>
              <a:t>Exportez vos données au format geojson que vous utiliserez avec leaflet pour créer la carte et afficher les différentes informations demandées</a:t>
            </a:r>
            <a:endParaRPr b="0" lang="fr-BF"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Google Shape;211;p 7"/>
          <p:cNvSpPr/>
          <p:nvPr/>
        </p:nvSpPr>
        <p:spPr>
          <a:xfrm>
            <a:off x="289800" y="2095200"/>
            <a:ext cx="9537480" cy="6454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1" lang="fr-BF" sz="4400" spc="-1" strike="noStrike">
                <a:solidFill>
                  <a:srgbClr val="ff8000"/>
                </a:solidFill>
                <a:latin typeface="Arial"/>
                <a:ea typeface="Arial"/>
              </a:rPr>
              <a:t>Evaluation de la formation</a:t>
            </a:r>
            <a:endParaRPr b="0" lang="en-US" sz="4400" spc="-1" strike="noStrike">
              <a:latin typeface="Arial"/>
            </a:endParaRPr>
          </a:p>
        </p:txBody>
      </p:sp>
      <p:pic>
        <p:nvPicPr>
          <p:cNvPr id="784" name="Google Shape;212;p 7" descr=""/>
          <p:cNvPicPr/>
          <p:nvPr/>
        </p:nvPicPr>
        <p:blipFill>
          <a:blip r:embed="rId1"/>
          <a:srcRect l="8849" t="40235" r="9936" b="44451"/>
          <a:stretch/>
        </p:blipFill>
        <p:spPr>
          <a:xfrm>
            <a:off x="228600" y="5029200"/>
            <a:ext cx="2740320" cy="454320"/>
          </a:xfrm>
          <a:prstGeom prst="rect">
            <a:avLst/>
          </a:prstGeom>
          <a:ln w="0">
            <a:noFill/>
          </a:ln>
        </p:spPr>
      </p:pic>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p:nvPr>
        </p:nvSpPr>
        <p:spPr>
          <a:xfrm>
            <a:off x="504000" y="1326600"/>
            <a:ext cx="9069840" cy="3286440"/>
          </a:xfrm>
          <a:prstGeom prst="rect">
            <a:avLst/>
          </a:prstGeom>
          <a:noFill/>
          <a:ln w="0">
            <a:noFill/>
          </a:ln>
        </p:spPr>
        <p:txBody>
          <a:bodyPr lIns="0" rIns="0" tIns="0" bIns="0" anchor="t">
            <a:normAutofit/>
          </a:bodyPr>
          <a:p>
            <a:pPr marL="228600" indent="-228600">
              <a:lnSpc>
                <a:spcPct val="100000"/>
              </a:lnSpc>
              <a:spcBef>
                <a:spcPts val="1001"/>
              </a:spcBef>
              <a:buNone/>
              <a:tabLst>
                <a:tab algn="l" pos="0"/>
              </a:tabLst>
            </a:pPr>
            <a:r>
              <a:rPr b="0" lang="fr-FR" sz="1800" spc="-1" strike="noStrike">
                <a:solidFill>
                  <a:srgbClr val="000000"/>
                </a:solidFill>
                <a:latin typeface="Arial"/>
                <a:ea typeface="DejaVu Sans"/>
              </a:rPr>
              <a:t>Suivez le lien suivant pour évaluer cette formation grâce au formulaire</a:t>
            </a:r>
            <a:endParaRPr b="0" lang="fr-BF" sz="1800" spc="-1" strike="noStrike">
              <a:solidFill>
                <a:srgbClr val="000000"/>
              </a:solidFill>
              <a:latin typeface="Arial"/>
            </a:endParaRPr>
          </a:p>
          <a:p>
            <a:pPr marL="228600" indent="-228600">
              <a:lnSpc>
                <a:spcPct val="100000"/>
              </a:lnSpc>
              <a:spcBef>
                <a:spcPts val="1001"/>
              </a:spcBef>
              <a:buNone/>
              <a:tabLst>
                <a:tab algn="l" pos="0"/>
              </a:tabLst>
            </a:pPr>
            <a:endParaRPr b="0" lang="fr-BF" sz="1800" spc="-1" strike="noStrike">
              <a:solidFill>
                <a:srgbClr val="000000"/>
              </a:solidFill>
              <a:latin typeface="Arial"/>
            </a:endParaRPr>
          </a:p>
          <a:p>
            <a:pPr marL="228600" indent="-228600">
              <a:lnSpc>
                <a:spcPct val="100000"/>
              </a:lnSpc>
              <a:spcBef>
                <a:spcPts val="1001"/>
              </a:spcBef>
              <a:buNone/>
              <a:tabLst>
                <a:tab algn="l" pos="0"/>
              </a:tabLst>
            </a:pPr>
            <a:endParaRPr b="0" lang="fr-BF" sz="1800" spc="-1" strike="noStrike">
              <a:solidFill>
                <a:srgbClr val="000000"/>
              </a:solidFill>
              <a:latin typeface="Arial"/>
            </a:endParaRPr>
          </a:p>
          <a:p>
            <a:pPr marL="228600" indent="-228600">
              <a:lnSpc>
                <a:spcPct val="100000"/>
              </a:lnSpc>
              <a:spcBef>
                <a:spcPts val="1001"/>
              </a:spcBef>
              <a:buNone/>
              <a:tabLst>
                <a:tab algn="l" pos="0"/>
              </a:tabLst>
            </a:pPr>
            <a:r>
              <a:rPr b="0" lang="fr-FR" sz="1800" spc="-1" strike="noStrike" u="sng">
                <a:solidFill>
                  <a:srgbClr val="0000ff"/>
                </a:solidFill>
                <a:uFillTx/>
                <a:latin typeface="Arial"/>
                <a:ea typeface="DejaVu Sans"/>
                <a:hlinkClick r:id="rId1"/>
              </a:rPr>
              <a:t>https://docs.google.com/forms/d/e/1FAIpQLSc-EtFfwKzA1opgbufQ57YaTEHpGhOiUz1Fs36zKnazfmbhtw/viewform</a:t>
            </a:r>
            <a:endParaRPr b="0" lang="fr-BF" sz="1800" spc="-1" strike="noStrike">
              <a:solidFill>
                <a:srgbClr val="000000"/>
              </a:solidFill>
              <a:latin typeface="Arial"/>
            </a:endParaRPr>
          </a:p>
          <a:p>
            <a:pPr marL="228600" indent="-228600">
              <a:lnSpc>
                <a:spcPct val="100000"/>
              </a:lnSpc>
              <a:spcBef>
                <a:spcPts val="1001"/>
              </a:spcBef>
              <a:buNone/>
              <a:tabLst>
                <a:tab algn="l" pos="0"/>
              </a:tabLst>
            </a:pPr>
            <a:endParaRPr b="0" lang="fr-BF"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Google Shape;217;p 2"/>
          <p:cNvSpPr/>
          <p:nvPr/>
        </p:nvSpPr>
        <p:spPr>
          <a:xfrm>
            <a:off x="504000" y="226080"/>
            <a:ext cx="9069120" cy="943920"/>
          </a:xfrm>
          <a:prstGeom prst="rect">
            <a:avLst/>
          </a:prstGeom>
          <a:noFill/>
          <a:ln w="0">
            <a:noFill/>
          </a:ln>
        </p:spPr>
        <p:style>
          <a:lnRef idx="0"/>
          <a:fillRef idx="0"/>
          <a:effectRef idx="0"/>
          <a:fontRef idx="minor"/>
        </p:style>
      </p:sp>
      <p:sp>
        <p:nvSpPr>
          <p:cNvPr id="618" name="Google Shape;218;p 2"/>
          <p:cNvSpPr/>
          <p:nvPr/>
        </p:nvSpPr>
        <p:spPr>
          <a:xfrm>
            <a:off x="504000" y="1326600"/>
            <a:ext cx="9069120" cy="3285720"/>
          </a:xfrm>
          <a:prstGeom prst="rect">
            <a:avLst/>
          </a:prstGeom>
          <a:noFill/>
          <a:ln w="0">
            <a:noFill/>
          </a:ln>
        </p:spPr>
        <p:style>
          <a:lnRef idx="0"/>
          <a:fillRef idx="0"/>
          <a:effectRef idx="0"/>
          <a:fontRef idx="minor"/>
        </p:style>
      </p:sp>
      <p:sp>
        <p:nvSpPr>
          <p:cNvPr id="619" name="PlaceHolder 1"/>
          <p:cNvSpPr>
            <a:spLocks noGrp="1"/>
          </p:cNvSpPr>
          <p:nvPr>
            <p:ph/>
          </p:nvPr>
        </p:nvSpPr>
        <p:spPr>
          <a:xfrm>
            <a:off x="457200" y="1506240"/>
            <a:ext cx="9370440" cy="32857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BF" sz="2800" spc="-1" strike="noStrike">
                <a:solidFill>
                  <a:srgbClr val="000000"/>
                </a:solidFill>
                <a:latin typeface="Arial"/>
              </a:rPr>
              <a:t>Comme environnement de travail, nous utiliserons :</a:t>
            </a:r>
            <a:endParaRPr b="0" lang="fr-BF"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Un éditeur de texte (Vs code, Sublime text, etc...)</a:t>
            </a:r>
            <a:endParaRPr b="0" lang="fr-BF" sz="20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Un navigateur permettant d’afficher nos cartes</a:t>
            </a:r>
            <a:endParaRPr b="0" lang="fr-BF" sz="20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fr-BF" sz="2000" spc="-1" strike="noStrike">
                <a:solidFill>
                  <a:srgbClr val="000000"/>
                </a:solidFill>
                <a:latin typeface="Arial"/>
              </a:rPr>
              <a:t>Une connexion internet permettant de charger nos cartes (Openstreetmap, mapbox …..)</a:t>
            </a:r>
            <a:endParaRPr b="0" lang="fr-BF" sz="2000" spc="-1" strike="noStrike">
              <a:solidFill>
                <a:srgbClr val="000000"/>
              </a:solidFill>
              <a:latin typeface="Arial"/>
            </a:endParaRPr>
          </a:p>
          <a:p>
            <a:pPr>
              <a:lnSpc>
                <a:spcPct val="90000"/>
              </a:lnSpc>
              <a:spcBef>
                <a:spcPts val="1001"/>
              </a:spcBef>
              <a:buNone/>
            </a:pPr>
            <a:endParaRPr b="0" lang="fr-BF" sz="2000" spc="-1" strike="noStrike">
              <a:solidFill>
                <a:srgbClr val="000000"/>
              </a:solidFill>
              <a:latin typeface="Arial"/>
            </a:endParaRPr>
          </a:p>
        </p:txBody>
      </p:sp>
      <p:sp>
        <p:nvSpPr>
          <p:cNvPr id="620" name="PlaceHolder 2"/>
          <p:cNvSpPr>
            <a:spLocks noGrp="1"/>
          </p:cNvSpPr>
          <p:nvPr>
            <p:ph type="title"/>
          </p:nvPr>
        </p:nvSpPr>
        <p:spPr>
          <a:xfrm>
            <a:off x="504000" y="226080"/>
            <a:ext cx="9069120" cy="943920"/>
          </a:xfrm>
          <a:prstGeom prst="rect">
            <a:avLst/>
          </a:prstGeom>
          <a:noFill/>
          <a:ln w="0">
            <a:noFill/>
          </a:ln>
        </p:spPr>
        <p:txBody>
          <a:bodyPr lIns="0" rIns="0" tIns="0" bIns="0" anchor="ctr">
            <a:noAutofit/>
          </a:bodyPr>
          <a:p>
            <a:pPr algn="ctr">
              <a:lnSpc>
                <a:spcPct val="100000"/>
              </a:lnSpc>
              <a:buNone/>
            </a:pPr>
            <a:r>
              <a:rPr b="0" lang="fr-BF" sz="4400" spc="-1" strike="noStrike">
                <a:solidFill>
                  <a:srgbClr val="ff8000"/>
                </a:solidFill>
                <a:latin typeface="Helvetica Neue"/>
                <a:ea typeface="DejaVu Sans"/>
              </a:rPr>
              <a:t>Environnement</a:t>
            </a:r>
            <a:r>
              <a:rPr b="0" lang="fr-BF" sz="4400" spc="-1" strike="noStrike">
                <a:solidFill>
                  <a:srgbClr val="ff8000"/>
                </a:solidFill>
                <a:latin typeface="Arial"/>
                <a:ea typeface="DejaVu Sans"/>
              </a:rPr>
              <a:t> de travail</a:t>
            </a:r>
            <a:endParaRPr b="0" lang="fr-BF"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1018</TotalTime>
  <Application>LibreOffice/7.3.7.2$Linux_X86_64 LibreOffice_project/30$Build-2</Application>
  <AppVersion>15.0000</AppVersion>
  <Words>4323</Words>
  <Paragraphs>458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2022-11-28T13:43:28Z</dcterms:modified>
  <cp:revision>97</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Personnalisé</vt:lpwstr>
  </property>
  <property fmtid="{D5CDD505-2E9C-101B-9397-08002B2CF9AE}" pid="4" name="Slides">
    <vt:i4>87</vt:i4>
  </property>
</Properties>
</file>