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6" r:id="rId12"/>
    <p:sldId id="270" r:id="rId13"/>
    <p:sldId id="269" r:id="rId14"/>
    <p:sldId id="271" r:id="rId15"/>
    <p:sldId id="268" r:id="rId16"/>
    <p:sldId id="265" r:id="rId17"/>
    <p:sldId id="277" r:id="rId18"/>
    <p:sldId id="279" r:id="rId19"/>
    <p:sldId id="280" r:id="rId20"/>
    <p:sldId id="273" r:id="rId21"/>
    <p:sldId id="281" r:id="rId22"/>
    <p:sldId id="275" r:id="rId23"/>
    <p:sldId id="282" r:id="rId24"/>
    <p:sldId id="283" r:id="rId25"/>
    <p:sldId id="274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26D9E629-7DD8-45E7-BF15-0F8AD21AF218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7"/>
            <p14:sldId id="266"/>
            <p14:sldId id="270"/>
            <p14:sldId id="269"/>
            <p14:sldId id="271"/>
            <p14:sldId id="268"/>
            <p14:sldId id="265"/>
            <p14:sldId id="277"/>
            <p14:sldId id="279"/>
            <p14:sldId id="280"/>
            <p14:sldId id="273"/>
            <p14:sldId id="281"/>
            <p14:sldId id="275"/>
            <p14:sldId id="282"/>
            <p14:sldId id="283"/>
            <p14:sldId id="2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4674" autoAdjust="0"/>
  </p:normalViewPr>
  <p:slideViewPr>
    <p:cSldViewPr snapToGrid="0">
      <p:cViewPr varScale="1">
        <p:scale>
          <a:sx n="72" d="100"/>
          <a:sy n="72" d="100"/>
        </p:scale>
        <p:origin x="24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A0877-9133-428C-9132-B1251DDC6493}" type="datetimeFigureOut">
              <a:rPr lang="fr-CH" smtClean="0"/>
              <a:t>07.04.2018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8828B3-18C5-4B2C-990B-69A4BA374CE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29219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L’injection de dépendances va permettre de tester efficacement les composants et les services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828B3-18C5-4B2C-990B-69A4BA374CEB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01660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/>
              <a:t>Expression évaluer à chaque détection de changement (donc doit être performant)</a:t>
            </a:r>
          </a:p>
          <a:p>
            <a:pPr marL="171450" indent="-171450">
              <a:buFontTx/>
              <a:buChar char="-"/>
            </a:pPr>
            <a:r>
              <a:rPr lang="fr-FR" dirty="0"/>
              <a:t>Pas d’affectation dans les expression</a:t>
            </a:r>
          </a:p>
          <a:p>
            <a:pPr marL="171450" indent="-171450">
              <a:buFontTx/>
              <a:buChar char="-"/>
            </a:pPr>
            <a:r>
              <a:rPr lang="fr-FR" dirty="0"/>
              <a:t>Instruction déclenchée par des événements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828B3-18C5-4B2C-990B-69A4BA374CEB}" type="slidenum">
              <a:rPr lang="fr-CH" smtClean="0"/>
              <a:t>18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73441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/>
              <a:t>Expression évaluer à chaque détection de changement (donc doit être performant)</a:t>
            </a:r>
          </a:p>
          <a:p>
            <a:pPr marL="171450" indent="-171450">
              <a:buFontTx/>
              <a:buChar char="-"/>
            </a:pPr>
            <a:r>
              <a:rPr lang="fr-FR" dirty="0"/>
              <a:t>Pas d’affectation dans les expression</a:t>
            </a:r>
          </a:p>
          <a:p>
            <a:pPr marL="171450" indent="-171450">
              <a:buFontTx/>
              <a:buChar char="-"/>
            </a:pPr>
            <a:r>
              <a:rPr lang="fr-FR" dirty="0"/>
              <a:t>Instruction déclenchée par des événements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828B3-18C5-4B2C-990B-69A4BA374CEB}" type="slidenum">
              <a:rPr lang="fr-CH" smtClean="0"/>
              <a:t>19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699685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828B3-18C5-4B2C-990B-69A4BA374CEB}" type="slidenum">
              <a:rPr lang="fr-CH" smtClean="0"/>
              <a:t>20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365621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828B3-18C5-4B2C-990B-69A4BA374CEB}" type="slidenum">
              <a:rPr lang="fr-CH" smtClean="0"/>
              <a:t>24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20967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/>
              <a:t>Expression évaluer à chaque détection de changement (donc doit être performant)</a:t>
            </a:r>
          </a:p>
          <a:p>
            <a:pPr marL="171450" indent="-171450">
              <a:buFontTx/>
              <a:buChar char="-"/>
            </a:pPr>
            <a:r>
              <a:rPr lang="fr-FR" dirty="0"/>
              <a:t>Pas d’affectation dans les expression</a:t>
            </a:r>
          </a:p>
          <a:p>
            <a:pPr marL="171450" indent="-171450">
              <a:buFontTx/>
              <a:buChar char="-"/>
            </a:pPr>
            <a:r>
              <a:rPr lang="fr-FR" dirty="0"/>
              <a:t>Instruction déclenchée par des événements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828B3-18C5-4B2C-990B-69A4BA374CEB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01820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/>
              <a:t>Expression évaluer à chaque détection de changement (donc doit être performant)</a:t>
            </a:r>
          </a:p>
          <a:p>
            <a:pPr marL="171450" indent="-171450">
              <a:buFontTx/>
              <a:buChar char="-"/>
            </a:pPr>
            <a:r>
              <a:rPr lang="fr-FR" dirty="0"/>
              <a:t>Pas d’affectation dans les expression</a:t>
            </a:r>
          </a:p>
          <a:p>
            <a:pPr marL="171450" indent="-171450">
              <a:buFontTx/>
              <a:buChar char="-"/>
            </a:pPr>
            <a:r>
              <a:rPr lang="fr-FR" dirty="0"/>
              <a:t>Instruction déclenchée par des événements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828B3-18C5-4B2C-990B-69A4BA374CEB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45702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/>
              <a:t>Expression évaluer à chaque détection de changement (donc doit être performant)</a:t>
            </a:r>
          </a:p>
          <a:p>
            <a:pPr marL="171450" indent="-171450">
              <a:buFontTx/>
              <a:buChar char="-"/>
            </a:pPr>
            <a:r>
              <a:rPr lang="fr-FR" dirty="0"/>
              <a:t>Pas d’affectation dans les expression</a:t>
            </a:r>
          </a:p>
          <a:p>
            <a:pPr marL="171450" indent="-171450">
              <a:buFontTx/>
              <a:buChar char="-"/>
            </a:pPr>
            <a:r>
              <a:rPr lang="fr-FR" dirty="0"/>
              <a:t>Instruction déclenchée par des événements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828B3-18C5-4B2C-990B-69A4BA374CEB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68299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/>
              <a:t>Expression évaluer à chaque détection de changement (donc doit être performant)</a:t>
            </a:r>
          </a:p>
          <a:p>
            <a:pPr marL="171450" indent="-171450">
              <a:buFontTx/>
              <a:buChar char="-"/>
            </a:pPr>
            <a:r>
              <a:rPr lang="fr-FR" dirty="0"/>
              <a:t>Pas d’affectation dans les expression</a:t>
            </a:r>
          </a:p>
          <a:p>
            <a:pPr marL="171450" indent="-171450">
              <a:buFontTx/>
              <a:buChar char="-"/>
            </a:pPr>
            <a:r>
              <a:rPr lang="fr-FR" dirty="0"/>
              <a:t>Instruction déclenchée par des événements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828B3-18C5-4B2C-990B-69A4BA374CEB}" type="slidenum">
              <a:rPr lang="fr-CH" smtClean="0"/>
              <a:t>12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37077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/>
              <a:t>Expression évaluer à chaque détection de changement (donc doit être performant)</a:t>
            </a:r>
          </a:p>
          <a:p>
            <a:pPr marL="171450" indent="-171450">
              <a:buFontTx/>
              <a:buChar char="-"/>
            </a:pPr>
            <a:r>
              <a:rPr lang="fr-FR" dirty="0"/>
              <a:t>Pas d’affectation dans les expression</a:t>
            </a:r>
          </a:p>
          <a:p>
            <a:pPr marL="171450" indent="-171450">
              <a:buFontTx/>
              <a:buChar char="-"/>
            </a:pPr>
            <a:r>
              <a:rPr lang="fr-FR" dirty="0"/>
              <a:t>Instruction déclenchée par des événements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828B3-18C5-4B2C-990B-69A4BA374CEB}" type="slidenum">
              <a:rPr lang="fr-CH" smtClean="0"/>
              <a:t>13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54777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/>
              <a:t>Expression évaluer à chaque détection de changement (donc doit être performant)</a:t>
            </a:r>
          </a:p>
          <a:p>
            <a:pPr marL="171450" indent="-171450">
              <a:buFontTx/>
              <a:buChar char="-"/>
            </a:pPr>
            <a:r>
              <a:rPr lang="fr-FR" dirty="0"/>
              <a:t>Pas d’affectation dans les expression</a:t>
            </a:r>
          </a:p>
          <a:p>
            <a:pPr marL="171450" indent="-171450">
              <a:buFontTx/>
              <a:buChar char="-"/>
            </a:pPr>
            <a:r>
              <a:rPr lang="fr-FR" dirty="0"/>
              <a:t>Instruction déclenchée par des événements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828B3-18C5-4B2C-990B-69A4BA374CEB}" type="slidenum">
              <a:rPr lang="fr-CH" smtClean="0"/>
              <a:t>14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87636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/>
              <a:t>Expression évaluer à chaque détection de changement (donc doit être performant)</a:t>
            </a:r>
          </a:p>
          <a:p>
            <a:pPr marL="171450" indent="-171450">
              <a:buFontTx/>
              <a:buChar char="-"/>
            </a:pPr>
            <a:r>
              <a:rPr lang="fr-FR" dirty="0"/>
              <a:t>Pas d’affectation dans les expression</a:t>
            </a:r>
          </a:p>
          <a:p>
            <a:pPr marL="171450" indent="-171450">
              <a:buFontTx/>
              <a:buChar char="-"/>
            </a:pPr>
            <a:r>
              <a:rPr lang="fr-FR" dirty="0"/>
              <a:t>Instruction déclenchée par des événements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828B3-18C5-4B2C-990B-69A4BA374CEB}" type="slidenum">
              <a:rPr lang="fr-CH" smtClean="0"/>
              <a:t>15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99225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/>
              <a:t>Expression évaluer à chaque détection de changement (donc doit être performant)</a:t>
            </a:r>
          </a:p>
          <a:p>
            <a:pPr marL="171450" indent="-171450">
              <a:buFontTx/>
              <a:buChar char="-"/>
            </a:pPr>
            <a:r>
              <a:rPr lang="fr-FR" dirty="0"/>
              <a:t>Pas d’affectation dans les expression</a:t>
            </a:r>
          </a:p>
          <a:p>
            <a:pPr marL="171450" indent="-171450">
              <a:buFontTx/>
              <a:buChar char="-"/>
            </a:pPr>
            <a:r>
              <a:rPr lang="fr-FR" dirty="0"/>
              <a:t>Instruction déclenchée par des événements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828B3-18C5-4B2C-990B-69A4BA374CEB}" type="slidenum">
              <a:rPr lang="fr-CH" smtClean="0"/>
              <a:t>17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33235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t>4/6/2018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t>4/6/2018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t>4/6/2018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t>4/6/2018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t>4/6/2018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t>4/6/2018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t>4/6/2018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t>4/6/2018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t>4/6/2018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t>4/6/2018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t>4/6/2018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t>4/6/2018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ypescriptlang.org/docs/home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D91EE4-A5F3-436D-9B5F-2814DEA010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540886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1DA4A20-1DD6-463A-865B-BC58C720276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62C18E5-8207-4CDA-8D1F-3399785D18A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7995CCA-C661-4B85-AAC2-9D76A3B780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37014F-02CF-4051-B4DD-B0501BC1EF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1286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100C9ED-4B59-4A55-9A49-AED52060E90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6409944" cy="25839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09BAAAD-6CE7-413C-9BB1-497788C84E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163" y="642795"/>
            <a:ext cx="4812406" cy="557512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D3C7259-0A1E-4766-B30F-C262743AD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584677" cy="1080938"/>
          </a:xfrm>
        </p:spPr>
        <p:txBody>
          <a:bodyPr>
            <a:normAutofit/>
          </a:bodyPr>
          <a:lstStyle/>
          <a:p>
            <a:r>
              <a:rPr lang="fr-FR" dirty="0"/>
              <a:t>Template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92DD9C-3A96-4DC3-B133-26DC7BF16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104843" cy="3599316"/>
          </a:xfrm>
        </p:spPr>
        <p:txBody>
          <a:bodyPr>
            <a:normAutofit/>
          </a:bodyPr>
          <a:lstStyle/>
          <a:p>
            <a:r>
              <a:rPr lang="fr-FR" sz="2000" dirty="0"/>
              <a:t>Fragment HTML d’un composant</a:t>
            </a:r>
          </a:p>
          <a:p>
            <a:r>
              <a:rPr lang="fr-FR" sz="2000" dirty="0"/>
              <a:t>Syntaxes</a:t>
            </a:r>
          </a:p>
          <a:p>
            <a:pPr lvl="1"/>
            <a:r>
              <a:rPr lang="fr-FR" dirty="0"/>
              <a:t>Interpolation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6F4C0BE-6D10-4B08-AB7A-63D89031B7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8865" y="2523212"/>
            <a:ext cx="4061001" cy="171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15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1DA4A20-1DD6-463A-865B-BC58C720276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62C18E5-8207-4CDA-8D1F-3399785D18A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7995CCA-C661-4B85-AAC2-9D76A3B780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37014F-02CF-4051-B4DD-B0501BC1EF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1286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100C9ED-4B59-4A55-9A49-AED52060E90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6409944" cy="25839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09BAAAD-6CE7-413C-9BB1-497788C84E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163" y="642795"/>
            <a:ext cx="4812406" cy="557512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D3C7259-0A1E-4766-B30F-C262743AD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584677" cy="1080938"/>
          </a:xfrm>
        </p:spPr>
        <p:txBody>
          <a:bodyPr>
            <a:normAutofit/>
          </a:bodyPr>
          <a:lstStyle/>
          <a:p>
            <a:r>
              <a:rPr lang="fr-FR" dirty="0"/>
              <a:t>Template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92DD9C-3A96-4DC3-B133-26DC7BF16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104843" cy="3599316"/>
          </a:xfrm>
        </p:spPr>
        <p:txBody>
          <a:bodyPr>
            <a:normAutofit/>
          </a:bodyPr>
          <a:lstStyle/>
          <a:p>
            <a:r>
              <a:rPr lang="fr-FR" sz="2000" dirty="0"/>
              <a:t>Fragment HTML d’un composant</a:t>
            </a:r>
          </a:p>
          <a:p>
            <a:r>
              <a:rPr lang="fr-FR" sz="2000" dirty="0"/>
              <a:t>Syntaxes</a:t>
            </a:r>
          </a:p>
          <a:p>
            <a:pPr lvl="1"/>
            <a:r>
              <a:rPr lang="fr-FR" dirty="0"/>
              <a:t>Interpolation</a:t>
            </a:r>
          </a:p>
          <a:p>
            <a:pPr lvl="1"/>
            <a:r>
              <a:rPr lang="fr-FR" dirty="0"/>
              <a:t>Binding de propriété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3EB0858-58BB-4C47-8A22-67885EA560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0267" y="2152528"/>
            <a:ext cx="4000436" cy="221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94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1DA4A20-1DD6-463A-865B-BC58C720276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62C18E5-8207-4CDA-8D1F-3399785D18A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7995CCA-C661-4B85-AAC2-9D76A3B780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37014F-02CF-4051-B4DD-B0501BC1EF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1286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100C9ED-4B59-4A55-9A49-AED52060E90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6409944" cy="25839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09BAAAD-6CE7-413C-9BB1-497788C84E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163" y="642795"/>
            <a:ext cx="4812406" cy="557512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D3C7259-0A1E-4766-B30F-C262743AD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584677" cy="1080938"/>
          </a:xfrm>
        </p:spPr>
        <p:txBody>
          <a:bodyPr>
            <a:normAutofit/>
          </a:bodyPr>
          <a:lstStyle/>
          <a:p>
            <a:r>
              <a:rPr lang="fr-FR" dirty="0"/>
              <a:t>Template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92DD9C-3A96-4DC3-B133-26DC7BF16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104843" cy="3599316"/>
          </a:xfrm>
        </p:spPr>
        <p:txBody>
          <a:bodyPr>
            <a:normAutofit/>
          </a:bodyPr>
          <a:lstStyle/>
          <a:p>
            <a:r>
              <a:rPr lang="fr-FR" sz="2000" dirty="0"/>
              <a:t>Fragment HTML d’un composant</a:t>
            </a:r>
          </a:p>
          <a:p>
            <a:r>
              <a:rPr lang="fr-FR" sz="2000" dirty="0"/>
              <a:t>Syntaxes</a:t>
            </a:r>
          </a:p>
          <a:p>
            <a:pPr lvl="1"/>
            <a:r>
              <a:rPr lang="fr-FR" dirty="0"/>
              <a:t>Interpolation</a:t>
            </a:r>
          </a:p>
          <a:p>
            <a:pPr lvl="1"/>
            <a:r>
              <a:rPr lang="fr-FR" dirty="0"/>
              <a:t>Binding de propriété</a:t>
            </a:r>
          </a:p>
          <a:p>
            <a:pPr lvl="1"/>
            <a:r>
              <a:rPr lang="fr-FR" dirty="0"/>
              <a:t>Evénements et instructions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1F7A384-4025-46F0-866F-2B55587548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8206" y="1723201"/>
            <a:ext cx="3539797" cy="182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72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1DA4A20-1DD6-463A-865B-BC58C720276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62C18E5-8207-4CDA-8D1F-3399785D18A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7995CCA-C661-4B85-AAC2-9D76A3B780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37014F-02CF-4051-B4DD-B0501BC1EF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1286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100C9ED-4B59-4A55-9A49-AED52060E90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6409944" cy="25839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09BAAAD-6CE7-413C-9BB1-497788C84E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163" y="642795"/>
            <a:ext cx="4812406" cy="557512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D3C7259-0A1E-4766-B30F-C262743AD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584677" cy="1080938"/>
          </a:xfrm>
        </p:spPr>
        <p:txBody>
          <a:bodyPr>
            <a:normAutofit/>
          </a:bodyPr>
          <a:lstStyle/>
          <a:p>
            <a:r>
              <a:rPr lang="fr-FR" dirty="0"/>
              <a:t>Template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92DD9C-3A96-4DC3-B133-26DC7BF16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104843" cy="3599316"/>
          </a:xfrm>
        </p:spPr>
        <p:txBody>
          <a:bodyPr>
            <a:normAutofit/>
          </a:bodyPr>
          <a:lstStyle/>
          <a:p>
            <a:r>
              <a:rPr lang="fr-FR" sz="2000" dirty="0"/>
              <a:t>Fragment HTML d’un composant</a:t>
            </a:r>
          </a:p>
          <a:p>
            <a:r>
              <a:rPr lang="fr-FR" sz="2000" dirty="0"/>
              <a:t>Syntaxes</a:t>
            </a:r>
          </a:p>
          <a:p>
            <a:pPr lvl="1"/>
            <a:r>
              <a:rPr lang="fr-FR" dirty="0"/>
              <a:t>Interpolation</a:t>
            </a:r>
          </a:p>
          <a:p>
            <a:pPr lvl="1"/>
            <a:r>
              <a:rPr lang="fr-FR" dirty="0"/>
              <a:t>Binding de propriété</a:t>
            </a:r>
          </a:p>
          <a:p>
            <a:pPr lvl="1"/>
            <a:r>
              <a:rPr lang="fr-FR" dirty="0"/>
              <a:t>Evénements et instructions</a:t>
            </a:r>
          </a:p>
          <a:p>
            <a:pPr lvl="1"/>
            <a:r>
              <a:rPr lang="fr-FR" dirty="0"/>
              <a:t>Expression</a:t>
            </a:r>
            <a:endParaRPr lang="fr-CH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847C379-57DE-4A8B-B5EA-2F3BB0707B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3763" y="1780980"/>
            <a:ext cx="4277080" cy="319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0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1DA4A20-1DD6-463A-865B-BC58C720276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62C18E5-8207-4CDA-8D1F-3399785D18A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7995CCA-C661-4B85-AAC2-9D76A3B780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37014F-02CF-4051-B4DD-B0501BC1EF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1286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100C9ED-4B59-4A55-9A49-AED52060E90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6409944" cy="25839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09BAAAD-6CE7-413C-9BB1-497788C84E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163" y="642795"/>
            <a:ext cx="4812406" cy="557512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D3C7259-0A1E-4766-B30F-C262743AD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584677" cy="1080938"/>
          </a:xfrm>
        </p:spPr>
        <p:txBody>
          <a:bodyPr>
            <a:normAutofit/>
          </a:bodyPr>
          <a:lstStyle/>
          <a:p>
            <a:r>
              <a:rPr lang="fr-FR" dirty="0"/>
              <a:t>Template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92DD9C-3A96-4DC3-B133-26DC7BF16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104843" cy="3599316"/>
          </a:xfrm>
        </p:spPr>
        <p:txBody>
          <a:bodyPr>
            <a:normAutofit/>
          </a:bodyPr>
          <a:lstStyle/>
          <a:p>
            <a:r>
              <a:rPr lang="fr-FR" sz="2000" dirty="0"/>
              <a:t>Fragment HTML d’un composant</a:t>
            </a:r>
          </a:p>
          <a:p>
            <a:r>
              <a:rPr lang="fr-FR" sz="2000" dirty="0"/>
              <a:t>Syntaxes</a:t>
            </a:r>
          </a:p>
          <a:p>
            <a:pPr lvl="1"/>
            <a:r>
              <a:rPr lang="fr-FR" dirty="0"/>
              <a:t>Interpolation</a:t>
            </a:r>
          </a:p>
          <a:p>
            <a:pPr lvl="1"/>
            <a:r>
              <a:rPr lang="fr-FR" dirty="0"/>
              <a:t>Binding de propriété</a:t>
            </a:r>
          </a:p>
          <a:p>
            <a:pPr lvl="1"/>
            <a:r>
              <a:rPr lang="fr-FR" dirty="0"/>
              <a:t>Evénements et instructions</a:t>
            </a:r>
          </a:p>
          <a:p>
            <a:pPr lvl="1"/>
            <a:r>
              <a:rPr lang="fr-FR" dirty="0"/>
              <a:t>Expression</a:t>
            </a:r>
          </a:p>
          <a:p>
            <a:pPr lvl="1"/>
            <a:r>
              <a:rPr lang="fr-FR" dirty="0"/>
              <a:t>Instruction</a:t>
            </a:r>
          </a:p>
          <a:p>
            <a:pPr lvl="1"/>
            <a:r>
              <a:rPr lang="fr-FR" dirty="0"/>
              <a:t>Variable locale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56214EB-8CE5-4AEE-B683-05611E320D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2161" y="1817972"/>
            <a:ext cx="4517370" cy="288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805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1DA4A20-1DD6-463A-865B-BC58C720276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62C18E5-8207-4CDA-8D1F-3399785D18A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7995CCA-C661-4B85-AAC2-9D76A3B780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37014F-02CF-4051-B4DD-B0501BC1EF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1286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100C9ED-4B59-4A55-9A49-AED52060E90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6409944" cy="25839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09BAAAD-6CE7-413C-9BB1-497788C84E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163" y="642795"/>
            <a:ext cx="4812406" cy="557512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D3C7259-0A1E-4766-B30F-C262743AD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584677" cy="1080938"/>
          </a:xfrm>
        </p:spPr>
        <p:txBody>
          <a:bodyPr>
            <a:normAutofit/>
          </a:bodyPr>
          <a:lstStyle/>
          <a:p>
            <a:r>
              <a:rPr lang="fr-FR" dirty="0"/>
              <a:t>Template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92DD9C-3A96-4DC3-B133-26DC7BF16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104843" cy="3599316"/>
          </a:xfrm>
        </p:spPr>
        <p:txBody>
          <a:bodyPr>
            <a:normAutofit/>
          </a:bodyPr>
          <a:lstStyle/>
          <a:p>
            <a:r>
              <a:rPr lang="fr-FR" sz="2000" dirty="0"/>
              <a:t>Fragment HTML d’un composant</a:t>
            </a:r>
          </a:p>
          <a:p>
            <a:r>
              <a:rPr lang="fr-FR" sz="2000" dirty="0"/>
              <a:t>Syntaxes</a:t>
            </a:r>
          </a:p>
          <a:p>
            <a:pPr lvl="1"/>
            <a:r>
              <a:rPr lang="fr-FR" dirty="0"/>
              <a:t>Interpolation</a:t>
            </a:r>
          </a:p>
          <a:p>
            <a:pPr lvl="1"/>
            <a:r>
              <a:rPr lang="fr-FR" dirty="0"/>
              <a:t>Binding de propriété</a:t>
            </a:r>
          </a:p>
          <a:p>
            <a:pPr lvl="1"/>
            <a:r>
              <a:rPr lang="fr-FR" dirty="0"/>
              <a:t>Evénements et instructions</a:t>
            </a:r>
          </a:p>
          <a:p>
            <a:pPr lvl="1"/>
            <a:r>
              <a:rPr lang="fr-FR" dirty="0"/>
              <a:t>Expression</a:t>
            </a:r>
          </a:p>
          <a:p>
            <a:pPr lvl="1"/>
            <a:r>
              <a:rPr lang="fr-FR" dirty="0"/>
              <a:t>Instruction</a:t>
            </a:r>
          </a:p>
          <a:p>
            <a:pPr lvl="1"/>
            <a:r>
              <a:rPr lang="fr-FR" dirty="0"/>
              <a:t>Variable locale</a:t>
            </a:r>
          </a:p>
          <a:p>
            <a:pPr lvl="1"/>
            <a:r>
              <a:rPr lang="fr-FR" dirty="0"/>
              <a:t>Directive de structure</a:t>
            </a:r>
            <a:endParaRPr lang="fr-CH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05939AE-E775-4422-A7E5-756D633023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2161" y="992899"/>
            <a:ext cx="4501257" cy="126875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5101825-D7D0-4AA7-9C95-03690900F5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2160" y="2476585"/>
            <a:ext cx="4501257" cy="169940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33EADFD-AC6F-46D2-83AB-4A85F82D22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02160" y="4428459"/>
            <a:ext cx="4501257" cy="150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16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AECD74-B531-4EE3-BA35-7D18AFFC9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Composant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F578CC-493A-407B-8636-8CF89BCEA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Logique métier</a:t>
            </a:r>
          </a:p>
          <a:p>
            <a:r>
              <a:rPr lang="fr-FR" dirty="0"/>
              <a:t>Composé:</a:t>
            </a:r>
          </a:p>
          <a:p>
            <a:pPr lvl="1"/>
            <a:r>
              <a:rPr lang="fr-FR" dirty="0"/>
              <a:t>Une classe: Encapsule la logique métier</a:t>
            </a:r>
          </a:p>
          <a:p>
            <a:pPr lvl="1"/>
            <a:r>
              <a:rPr lang="fr-FR" dirty="0"/>
              <a:t>Un </a:t>
            </a:r>
            <a:r>
              <a:rPr lang="fr-FR" dirty="0" err="1"/>
              <a:t>template</a:t>
            </a:r>
            <a:r>
              <a:rPr lang="fr-FR" dirty="0"/>
              <a:t>: La vue du composant</a:t>
            </a:r>
          </a:p>
          <a:p>
            <a:pPr lvl="1"/>
            <a:r>
              <a:rPr lang="fr-FR" dirty="0" err="1"/>
              <a:t>Metadata</a:t>
            </a:r>
            <a:r>
              <a:rPr lang="fr-FR" dirty="0"/>
              <a:t>: Décorateur de la classe</a:t>
            </a:r>
          </a:p>
          <a:p>
            <a:pPr lvl="2"/>
            <a:r>
              <a:rPr lang="fr-FR" dirty="0"/>
              <a:t>Déclaration du </a:t>
            </a:r>
            <a:r>
              <a:rPr lang="fr-FR" dirty="0" err="1"/>
              <a:t>template</a:t>
            </a:r>
            <a:r>
              <a:rPr lang="fr-FR" dirty="0"/>
              <a:t>,</a:t>
            </a:r>
          </a:p>
          <a:p>
            <a:pPr lvl="2"/>
            <a:r>
              <a:rPr lang="fr-FR" dirty="0"/>
              <a:t>Des styles</a:t>
            </a:r>
          </a:p>
          <a:p>
            <a:pPr lvl="2"/>
            <a:r>
              <a:rPr lang="fr-FR" dirty="0"/>
              <a:t>Fournisseur de services spécifique (provider)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33311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1DA4A20-1DD6-463A-865B-BC58C720276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62C18E5-8207-4CDA-8D1F-3399785D18A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7995CCA-C661-4B85-AAC2-9D76A3B780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37014F-02CF-4051-B4DD-B0501BC1EF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1286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100C9ED-4B59-4A55-9A49-AED52060E90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6409944" cy="25839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09BAAAD-6CE7-413C-9BB1-497788C84E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163" y="642795"/>
            <a:ext cx="4812406" cy="557512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D3C7259-0A1E-4766-B30F-C262743AD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584677" cy="1080938"/>
          </a:xfrm>
        </p:spPr>
        <p:txBody>
          <a:bodyPr>
            <a:normAutofit/>
          </a:bodyPr>
          <a:lstStyle/>
          <a:p>
            <a:r>
              <a:rPr lang="fr-FR" dirty="0"/>
              <a:t>Composant: Class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92DD9C-3A96-4DC3-B133-26DC7BF16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104843" cy="3599316"/>
          </a:xfrm>
        </p:spPr>
        <p:txBody>
          <a:bodyPr>
            <a:normAutofit/>
          </a:bodyPr>
          <a:lstStyle/>
          <a:p>
            <a:r>
              <a:rPr lang="fr-FR" dirty="0"/>
              <a:t>Classe au sens C++ ou Java</a:t>
            </a:r>
          </a:p>
          <a:p>
            <a:r>
              <a:rPr lang="fr-FR" dirty="0"/>
              <a:t>Propriétés types</a:t>
            </a:r>
          </a:p>
          <a:p>
            <a:r>
              <a:rPr lang="fr-FR" dirty="0"/>
              <a:t>Méthodes typées</a:t>
            </a:r>
          </a:p>
          <a:p>
            <a:r>
              <a:rPr lang="fr-FR" dirty="0"/>
              <a:t>Constructeur</a:t>
            </a:r>
          </a:p>
          <a:p>
            <a:pPr lvl="1"/>
            <a:r>
              <a:rPr lang="fr-FR" dirty="0"/>
              <a:t>Paramètre par injection de dépendances</a:t>
            </a:r>
          </a:p>
          <a:p>
            <a:r>
              <a:rPr lang="fr-FR" dirty="0"/>
              <a:t>Héritage et abstraction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7500578-F7D0-460B-8B83-A7BA315ABB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7109" y="1865529"/>
            <a:ext cx="4119066" cy="99674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1AAA298-262E-45EC-8AC6-C982EB4513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7109" y="898673"/>
            <a:ext cx="4137378" cy="80253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76EC9D7-8B37-4A79-A073-70FA989A0F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47109" y="3078556"/>
            <a:ext cx="4137378" cy="130694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18063A5-D350-4D29-B34D-3B1C3EE54E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78256" y="4514648"/>
            <a:ext cx="4688958" cy="156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200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1DA4A20-1DD6-463A-865B-BC58C720276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62C18E5-8207-4CDA-8D1F-3399785D18A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7995CCA-C661-4B85-AAC2-9D76A3B780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37014F-02CF-4051-B4DD-B0501BC1EF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1286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100C9ED-4B59-4A55-9A49-AED52060E90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6409944" cy="25839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09BAAAD-6CE7-413C-9BB1-497788C84E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163" y="642795"/>
            <a:ext cx="4812406" cy="557512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D3C7259-0A1E-4766-B30F-C262743AD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584677" cy="1080938"/>
          </a:xfrm>
        </p:spPr>
        <p:txBody>
          <a:bodyPr>
            <a:normAutofit/>
          </a:bodyPr>
          <a:lstStyle/>
          <a:p>
            <a:r>
              <a:rPr lang="fr-FR" dirty="0"/>
              <a:t>Composant: Template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92DD9C-3A96-4DC3-B133-26DC7BF16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104843" cy="3599316"/>
          </a:xfrm>
        </p:spPr>
        <p:txBody>
          <a:bodyPr>
            <a:normAutofit/>
          </a:bodyPr>
          <a:lstStyle/>
          <a:p>
            <a:r>
              <a:rPr lang="fr-FR" dirty="0"/>
              <a:t>Directement dans le composant</a:t>
            </a:r>
          </a:p>
          <a:p>
            <a:r>
              <a:rPr lang="fr-FR" dirty="0"/>
              <a:t>Dans un fichier html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FE9A4907-1855-48DD-A863-24D15116DD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9784" y="877845"/>
            <a:ext cx="4178419" cy="1640954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7DD019BA-BD4C-4730-87A5-2BCB355127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9917" y="4205974"/>
            <a:ext cx="4178286" cy="1434484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633397F3-1DC2-4450-B574-896E44CC6D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04075" y="2710070"/>
            <a:ext cx="4184128" cy="134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24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1DA4A20-1DD6-463A-865B-BC58C720276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62C18E5-8207-4CDA-8D1F-3399785D18A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7995CCA-C661-4B85-AAC2-9D76A3B780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37014F-02CF-4051-B4DD-B0501BC1EF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1286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100C9ED-4B59-4A55-9A49-AED52060E90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6409944" cy="25839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09BAAAD-6CE7-413C-9BB1-497788C84E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163" y="642795"/>
            <a:ext cx="4812406" cy="557512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D3C7259-0A1E-4766-B30F-C262743AD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584677" cy="1080938"/>
          </a:xfrm>
        </p:spPr>
        <p:txBody>
          <a:bodyPr>
            <a:normAutofit/>
          </a:bodyPr>
          <a:lstStyle/>
          <a:p>
            <a:r>
              <a:rPr lang="fr-FR" dirty="0"/>
              <a:t>Composant: </a:t>
            </a:r>
            <a:r>
              <a:rPr lang="fr-FR" dirty="0" err="1"/>
              <a:t>Metadata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92DD9C-3A96-4DC3-B133-26DC7BF16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104843" cy="3599316"/>
          </a:xfrm>
        </p:spPr>
        <p:txBody>
          <a:bodyPr>
            <a:normAutofit/>
          </a:bodyPr>
          <a:lstStyle/>
          <a:p>
            <a:r>
              <a:rPr lang="fr-FR" dirty="0"/>
              <a:t>Décorateur du composant</a:t>
            </a:r>
          </a:p>
          <a:p>
            <a:r>
              <a:rPr lang="fr-FR" dirty="0"/>
              <a:t>Liste des styles à appliquer</a:t>
            </a:r>
          </a:p>
          <a:p>
            <a:r>
              <a:rPr lang="fr-FR" dirty="0"/>
              <a:t>Encapsulation des styles</a:t>
            </a:r>
          </a:p>
          <a:p>
            <a:pPr lvl="1"/>
            <a:r>
              <a:rPr lang="fr-FR" dirty="0" err="1"/>
              <a:t>Emulate</a:t>
            </a:r>
            <a:r>
              <a:rPr lang="fr-FR" dirty="0"/>
              <a:t> (par défaut)</a:t>
            </a:r>
          </a:p>
          <a:p>
            <a:pPr lvl="1"/>
            <a:r>
              <a:rPr lang="fr-FR" dirty="0"/>
              <a:t>Native (</a:t>
            </a:r>
            <a:r>
              <a:rPr lang="fr-FR" dirty="0" err="1"/>
              <a:t>shadow</a:t>
            </a:r>
            <a:r>
              <a:rPr lang="fr-FR" dirty="0"/>
              <a:t> DOM)</a:t>
            </a:r>
          </a:p>
          <a:p>
            <a:pPr lvl="1"/>
            <a:r>
              <a:rPr lang="fr-FR" dirty="0"/>
              <a:t>None </a:t>
            </a:r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A87C9C4-F860-4AC9-A13C-44670610CE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4599" y="2099437"/>
            <a:ext cx="4549534" cy="252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053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8FCD13-13C9-44AC-AC1B-1FD69E4E0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8CDAF2-B936-4A25-8C86-AAD8D89CD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Architecture</a:t>
            </a:r>
          </a:p>
          <a:p>
            <a:r>
              <a:rPr lang="fr-FR" dirty="0"/>
              <a:t>Template</a:t>
            </a:r>
          </a:p>
          <a:p>
            <a:r>
              <a:rPr lang="fr-FR" dirty="0"/>
              <a:t>Composant</a:t>
            </a:r>
          </a:p>
          <a:p>
            <a:r>
              <a:rPr lang="fr-FR" dirty="0"/>
              <a:t>Service</a:t>
            </a:r>
          </a:p>
          <a:p>
            <a:r>
              <a:rPr lang="fr-FR" dirty="0" err="1"/>
              <a:t>Routing</a:t>
            </a:r>
            <a:endParaRPr lang="fr-FR" dirty="0"/>
          </a:p>
          <a:p>
            <a:r>
              <a:rPr lang="fr-FR" dirty="0"/>
              <a:t>Forms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085600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A4A20-1DD6-463A-865B-BC58C720276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62C18E5-8207-4CDA-8D1F-3399785D18A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7995CCA-C661-4B85-AAC2-9D76A3B780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37014F-02CF-4051-B4DD-B0501BC1EF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1286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100C9ED-4B59-4A55-9A49-AED52060E90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6409944" cy="25839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09BAAAD-6CE7-413C-9BB1-497788C84E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163" y="642795"/>
            <a:ext cx="4812406" cy="557512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72BCC40-4479-44B2-BC37-EE13D713C5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7109" y="1067964"/>
            <a:ext cx="4178419" cy="2321343"/>
          </a:xfrm>
          <a:prstGeom prst="rect">
            <a:avLst/>
          </a:prstGeom>
          <a:ln>
            <a:noFill/>
          </a:ln>
          <a:effectLst/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10AEEF7-F85F-4ECE-9492-F462D835F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584677" cy="1080938"/>
          </a:xfrm>
        </p:spPr>
        <p:txBody>
          <a:bodyPr>
            <a:normAutofit/>
          </a:bodyPr>
          <a:lstStyle/>
          <a:p>
            <a:r>
              <a:rPr lang="fr-FR" dirty="0"/>
              <a:t>Service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5085B7-2120-4147-BBE8-CB42DDEEA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104843" cy="3599316"/>
          </a:xfrm>
        </p:spPr>
        <p:txBody>
          <a:bodyPr>
            <a:normAutofit/>
          </a:bodyPr>
          <a:lstStyle/>
          <a:p>
            <a:r>
              <a:rPr lang="fr-FR" sz="2000" dirty="0"/>
              <a:t>Permet d’accéder aux données</a:t>
            </a:r>
          </a:p>
          <a:p>
            <a:r>
              <a:rPr lang="fr-FR" sz="2000" dirty="0"/>
              <a:t>Données en mémoire</a:t>
            </a:r>
          </a:p>
          <a:p>
            <a:r>
              <a:rPr lang="fr-FR" sz="2000" dirty="0"/>
              <a:t>Observable ou promesse par HTTP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FBF33C1-A40F-4E3E-BC08-97D7E8C20D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2424" y="3814476"/>
            <a:ext cx="4167652" cy="205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33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A4A20-1DD6-463A-865B-BC58C720276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62C18E5-8207-4CDA-8D1F-3399785D18A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7995CCA-C661-4B85-AAC2-9D76A3B780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37014F-02CF-4051-B4DD-B0501BC1EF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1286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100C9ED-4B59-4A55-9A49-AED52060E90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6409944" cy="25839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09BAAAD-6CE7-413C-9BB1-497788C84E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163" y="642795"/>
            <a:ext cx="4812406" cy="557512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10AEEF7-F85F-4ECE-9492-F462D835F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584677" cy="1080938"/>
          </a:xfrm>
        </p:spPr>
        <p:txBody>
          <a:bodyPr>
            <a:normAutofit/>
          </a:bodyPr>
          <a:lstStyle/>
          <a:p>
            <a:r>
              <a:rPr lang="fr-FR" dirty="0"/>
              <a:t>Service: Injection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5085B7-2120-4147-BBE8-CB42DDEEA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104843" cy="3599316"/>
          </a:xfrm>
        </p:spPr>
        <p:txBody>
          <a:bodyPr>
            <a:normAutofit/>
          </a:bodyPr>
          <a:lstStyle/>
          <a:p>
            <a:r>
              <a:rPr lang="fr-FR" sz="2000" dirty="0"/>
              <a:t>Déclaration depuis le module</a:t>
            </a:r>
          </a:p>
          <a:p>
            <a:r>
              <a:rPr lang="fr-FR" sz="2000" dirty="0"/>
              <a:t>Déclaration de puis le composant</a:t>
            </a:r>
          </a:p>
          <a:p>
            <a:r>
              <a:rPr lang="fr-FR" sz="2000" dirty="0"/>
              <a:t>Injection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4B4A988-F316-44D9-B65A-A902A4240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7109" y="995372"/>
            <a:ext cx="4153734" cy="161812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E3131EF-2848-4931-9E9E-DD8E4CC69E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7109" y="2837208"/>
            <a:ext cx="4153734" cy="144944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7E4E639-1937-44FC-821B-1F799674A6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7109" y="4510365"/>
            <a:ext cx="4153734" cy="136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62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C1DA4A20-1DD6-463A-865B-BC58C720276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10">
            <a:extLst>
              <a:ext uri="{FF2B5EF4-FFF2-40B4-BE49-F238E27FC236}">
                <a16:creationId xmlns:a16="http://schemas.microsoft.com/office/drawing/2014/main" id="{962C18E5-8207-4CDA-8D1F-3399785D18A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3" name="Rectangle 12">
            <a:extLst>
              <a:ext uri="{FF2B5EF4-FFF2-40B4-BE49-F238E27FC236}">
                <a16:creationId xmlns:a16="http://schemas.microsoft.com/office/drawing/2014/main" id="{97995CCA-C661-4B85-AAC2-9D76A3B780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1537014F-02CF-4051-B4DD-B0501BC1EF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1286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5" name="Picture 16">
            <a:extLst>
              <a:ext uri="{FF2B5EF4-FFF2-40B4-BE49-F238E27FC236}">
                <a16:creationId xmlns:a16="http://schemas.microsoft.com/office/drawing/2014/main" id="{4100C9ED-4B59-4A55-9A49-AED52060E90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6409944" cy="258395"/>
          </a:xfrm>
          <a:prstGeom prst="rect">
            <a:avLst/>
          </a:prstGeom>
        </p:spPr>
      </p:pic>
      <p:sp>
        <p:nvSpPr>
          <p:cNvPr id="26" name="Rectangle 18">
            <a:extLst>
              <a:ext uri="{FF2B5EF4-FFF2-40B4-BE49-F238E27FC236}">
                <a16:creationId xmlns:a16="http://schemas.microsoft.com/office/drawing/2014/main" id="{509BAAAD-6CE7-413C-9BB1-497788C84E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163" y="642795"/>
            <a:ext cx="4812406" cy="557512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B1557E-8249-46CD-A694-0ABFF2050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584677" cy="1080938"/>
          </a:xfrm>
        </p:spPr>
        <p:txBody>
          <a:bodyPr>
            <a:normAutofit/>
          </a:bodyPr>
          <a:lstStyle/>
          <a:p>
            <a:r>
              <a:rPr lang="fr-FR"/>
              <a:t>Routing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234CCB-CABD-4F12-871B-5A6907AF5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104843" cy="3599316"/>
          </a:xfrm>
        </p:spPr>
        <p:txBody>
          <a:bodyPr>
            <a:normAutofit/>
          </a:bodyPr>
          <a:lstStyle/>
          <a:p>
            <a:r>
              <a:rPr lang="fr-FR" sz="2000" dirty="0"/>
              <a:t>Permet la navigation entre composant</a:t>
            </a:r>
          </a:p>
          <a:p>
            <a:r>
              <a:rPr lang="fr-FR" sz="2000" dirty="0"/>
              <a:t>Point d’entrée des composants parent</a:t>
            </a:r>
          </a:p>
        </p:txBody>
      </p:sp>
    </p:spTree>
    <p:extLst>
      <p:ext uri="{BB962C8B-B14F-4D97-AF65-F5344CB8AC3E}">
        <p14:creationId xmlns:p14="http://schemas.microsoft.com/office/powerpoint/2010/main" val="35238643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C1DA4A20-1DD6-463A-865B-BC58C720276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10">
            <a:extLst>
              <a:ext uri="{FF2B5EF4-FFF2-40B4-BE49-F238E27FC236}">
                <a16:creationId xmlns:a16="http://schemas.microsoft.com/office/drawing/2014/main" id="{962C18E5-8207-4CDA-8D1F-3399785D18A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3" name="Rectangle 12">
            <a:extLst>
              <a:ext uri="{FF2B5EF4-FFF2-40B4-BE49-F238E27FC236}">
                <a16:creationId xmlns:a16="http://schemas.microsoft.com/office/drawing/2014/main" id="{97995CCA-C661-4B85-AAC2-9D76A3B780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1537014F-02CF-4051-B4DD-B0501BC1EF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1286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5" name="Picture 16">
            <a:extLst>
              <a:ext uri="{FF2B5EF4-FFF2-40B4-BE49-F238E27FC236}">
                <a16:creationId xmlns:a16="http://schemas.microsoft.com/office/drawing/2014/main" id="{4100C9ED-4B59-4A55-9A49-AED52060E90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6409944" cy="258395"/>
          </a:xfrm>
          <a:prstGeom prst="rect">
            <a:avLst/>
          </a:prstGeom>
        </p:spPr>
      </p:pic>
      <p:sp>
        <p:nvSpPr>
          <p:cNvPr id="26" name="Rectangle 18">
            <a:extLst>
              <a:ext uri="{FF2B5EF4-FFF2-40B4-BE49-F238E27FC236}">
                <a16:creationId xmlns:a16="http://schemas.microsoft.com/office/drawing/2014/main" id="{509BAAAD-6CE7-413C-9BB1-497788C84E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163" y="642795"/>
            <a:ext cx="4812406" cy="557512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B1557E-8249-46CD-A694-0ABFF2050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584677" cy="1080938"/>
          </a:xfrm>
        </p:spPr>
        <p:txBody>
          <a:bodyPr>
            <a:normAutofit/>
          </a:bodyPr>
          <a:lstStyle/>
          <a:p>
            <a:r>
              <a:rPr lang="fr-FR"/>
              <a:t>Routing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234CCB-CABD-4F12-871B-5A6907AF5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104843" cy="3599316"/>
          </a:xfrm>
        </p:spPr>
        <p:txBody>
          <a:bodyPr>
            <a:normAutofit/>
          </a:bodyPr>
          <a:lstStyle/>
          <a:p>
            <a:r>
              <a:rPr lang="fr-FR" sz="2000" dirty="0"/>
              <a:t>Permet la navigation entre composant</a:t>
            </a:r>
          </a:p>
          <a:p>
            <a:r>
              <a:rPr lang="fr-FR" sz="2000" dirty="0"/>
              <a:t>Point d’entrée des composants parent</a:t>
            </a:r>
          </a:p>
          <a:p>
            <a:r>
              <a:rPr lang="fr-FR" sz="2000" dirty="0"/>
              <a:t>Déclaration </a:t>
            </a:r>
            <a:endParaRPr lang="fr-CH" sz="2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74702F8-6FCE-4CC0-932D-F6C2DD529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7109" y="1007503"/>
            <a:ext cx="4153734" cy="494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634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C1DA4A20-1DD6-463A-865B-BC58C720276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10">
            <a:extLst>
              <a:ext uri="{FF2B5EF4-FFF2-40B4-BE49-F238E27FC236}">
                <a16:creationId xmlns:a16="http://schemas.microsoft.com/office/drawing/2014/main" id="{962C18E5-8207-4CDA-8D1F-3399785D18A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3" name="Rectangle 12">
            <a:extLst>
              <a:ext uri="{FF2B5EF4-FFF2-40B4-BE49-F238E27FC236}">
                <a16:creationId xmlns:a16="http://schemas.microsoft.com/office/drawing/2014/main" id="{97995CCA-C661-4B85-AAC2-9D76A3B780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1537014F-02CF-4051-B4DD-B0501BC1EF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1286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5" name="Picture 16">
            <a:extLst>
              <a:ext uri="{FF2B5EF4-FFF2-40B4-BE49-F238E27FC236}">
                <a16:creationId xmlns:a16="http://schemas.microsoft.com/office/drawing/2014/main" id="{4100C9ED-4B59-4A55-9A49-AED52060E90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6409944" cy="258395"/>
          </a:xfrm>
          <a:prstGeom prst="rect">
            <a:avLst/>
          </a:prstGeom>
        </p:spPr>
      </p:pic>
      <p:sp>
        <p:nvSpPr>
          <p:cNvPr id="26" name="Rectangle 18">
            <a:extLst>
              <a:ext uri="{FF2B5EF4-FFF2-40B4-BE49-F238E27FC236}">
                <a16:creationId xmlns:a16="http://schemas.microsoft.com/office/drawing/2014/main" id="{509BAAAD-6CE7-413C-9BB1-497788C84E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163" y="642795"/>
            <a:ext cx="4812406" cy="557512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B1557E-8249-46CD-A694-0ABFF2050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584677" cy="1080938"/>
          </a:xfrm>
        </p:spPr>
        <p:txBody>
          <a:bodyPr>
            <a:normAutofit/>
          </a:bodyPr>
          <a:lstStyle/>
          <a:p>
            <a:r>
              <a:rPr lang="fr-FR"/>
              <a:t>Routing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234CCB-CABD-4F12-871B-5A6907AF5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104843" cy="3599316"/>
          </a:xfrm>
        </p:spPr>
        <p:txBody>
          <a:bodyPr>
            <a:normAutofit/>
          </a:bodyPr>
          <a:lstStyle/>
          <a:p>
            <a:r>
              <a:rPr lang="fr-FR" sz="2000" dirty="0"/>
              <a:t>Permet la navigation entre composant</a:t>
            </a:r>
          </a:p>
          <a:p>
            <a:r>
              <a:rPr lang="fr-FR" sz="2000" dirty="0"/>
              <a:t>Point d’entrée des composants parent</a:t>
            </a:r>
          </a:p>
          <a:p>
            <a:r>
              <a:rPr lang="fr-FR" sz="2000" dirty="0"/>
              <a:t>Déclaration </a:t>
            </a:r>
          </a:p>
          <a:p>
            <a:r>
              <a:rPr lang="fr-FR" sz="2000" dirty="0"/>
              <a:t>Utilisation</a:t>
            </a:r>
            <a:endParaRPr lang="fr-CH" sz="2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34BD9CF-2065-47DE-AAE2-2C2957B9A4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7109" y="1094134"/>
            <a:ext cx="4350993" cy="184576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29163F6-2A35-4F1B-9D6A-792F55144D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7653" y="3428999"/>
            <a:ext cx="4370449" cy="186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28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774BB5-C4DA-4894-8D04-78B4BCF4D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Forms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35621A-F504-4372-ACD2-5DB72536B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Voir </a:t>
            </a:r>
            <a:r>
              <a:rPr lang="fr-FR" dirty="0" err="1"/>
              <a:t>demo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219616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55107E-9894-41C0-892B-FA818052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A71000-597C-4E02-A962-1A5C41820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Logique métier côté client</a:t>
            </a:r>
          </a:p>
          <a:p>
            <a:r>
              <a:rPr lang="fr-FR" dirty="0"/>
              <a:t>Basé sur le standard Web component</a:t>
            </a:r>
          </a:p>
          <a:p>
            <a:r>
              <a:rPr lang="fr-FR" dirty="0"/>
              <a:t>Développement sur </a:t>
            </a:r>
            <a:r>
              <a:rPr lang="fr-FR" dirty="0" err="1"/>
              <a:t>TypeScript</a:t>
            </a:r>
            <a:endParaRPr lang="fr-FR" dirty="0"/>
          </a:p>
          <a:p>
            <a:r>
              <a:rPr lang="fr-FR" dirty="0"/>
              <a:t>Framework orienté composant</a:t>
            </a:r>
          </a:p>
          <a:p>
            <a:r>
              <a:rPr lang="fr-FR" dirty="0"/>
              <a:t>Injection de dépendances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073228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1112A3-EFFA-4DEC-9CC8-D79F04EA5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D55CD9-A26A-4AA1-B097-3AE8BB5EA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Web component</a:t>
            </a:r>
          </a:p>
          <a:p>
            <a:pPr lvl="1"/>
            <a:r>
              <a:rPr lang="fr-FR" dirty="0"/>
              <a:t>Custom </a:t>
            </a:r>
            <a:r>
              <a:rPr lang="fr-FR" dirty="0" err="1"/>
              <a:t>elements</a:t>
            </a:r>
            <a:endParaRPr lang="fr-FR" dirty="0"/>
          </a:p>
          <a:p>
            <a:pPr lvl="1"/>
            <a:r>
              <a:rPr lang="fr-FR" dirty="0"/>
              <a:t>Shadow DOM</a:t>
            </a:r>
          </a:p>
          <a:p>
            <a:pPr lvl="1"/>
            <a:r>
              <a:rPr lang="fr-FR" dirty="0"/>
              <a:t>Template</a:t>
            </a:r>
          </a:p>
          <a:p>
            <a:pPr lvl="1"/>
            <a:r>
              <a:rPr lang="fr-FR" dirty="0"/>
              <a:t>Html import</a:t>
            </a:r>
          </a:p>
          <a:p>
            <a:r>
              <a:rPr lang="fr-FR" dirty="0" err="1"/>
              <a:t>Demo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158001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B41A73-98AB-46E7-B41E-7E3F3AA4B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BEC8D1-0E7E-44E1-A928-DC6AF922B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TypeScript</a:t>
            </a:r>
            <a:endParaRPr lang="fr-FR" dirty="0"/>
          </a:p>
          <a:p>
            <a:pPr lvl="1"/>
            <a:r>
              <a:rPr lang="fr-FR" dirty="0"/>
              <a:t>Typages des variables</a:t>
            </a:r>
          </a:p>
          <a:p>
            <a:pPr lvl="1"/>
            <a:r>
              <a:rPr lang="fr-FR" dirty="0"/>
              <a:t>Typages des fonctions</a:t>
            </a:r>
          </a:p>
          <a:p>
            <a:pPr lvl="1"/>
            <a:r>
              <a:rPr lang="fr-FR" dirty="0"/>
              <a:t>Valeurs </a:t>
            </a:r>
            <a:r>
              <a:rPr lang="fr-FR" dirty="0" err="1"/>
              <a:t>enumérée</a:t>
            </a:r>
            <a:r>
              <a:rPr lang="fr-FR" dirty="0"/>
              <a:t> (</a:t>
            </a:r>
            <a:r>
              <a:rPr lang="fr-FR" dirty="0" err="1"/>
              <a:t>enum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Classes/interface</a:t>
            </a:r>
          </a:p>
          <a:p>
            <a:pPr lvl="1"/>
            <a:r>
              <a:rPr lang="fr-FR" dirty="0"/>
              <a:t>Paramètres optionnels</a:t>
            </a:r>
          </a:p>
          <a:p>
            <a:pPr lvl="1"/>
            <a:r>
              <a:rPr lang="fr-FR" dirty="0"/>
              <a:t>Fonction en propriété</a:t>
            </a:r>
          </a:p>
          <a:p>
            <a:pPr lvl="1"/>
            <a:r>
              <a:rPr lang="fr-FR" dirty="0"/>
              <a:t>Décorateurs</a:t>
            </a:r>
          </a:p>
          <a:p>
            <a:r>
              <a:rPr lang="fr-CH" dirty="0">
                <a:hlinkClick r:id="rId2"/>
              </a:rPr>
              <a:t>https://www.typescriptlang.org/docs/home.html</a:t>
            </a:r>
            <a:endParaRPr lang="fr-CH" dirty="0"/>
          </a:p>
          <a:p>
            <a:pPr marL="0" indent="0">
              <a:buNone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065024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1">
            <a:extLst>
              <a:ext uri="{FF2B5EF4-FFF2-40B4-BE49-F238E27FC236}">
                <a16:creationId xmlns:a16="http://schemas.microsoft.com/office/drawing/2014/main" id="{C1DA4A20-1DD6-463A-865B-BC58C720276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13">
            <a:extLst>
              <a:ext uri="{FF2B5EF4-FFF2-40B4-BE49-F238E27FC236}">
                <a16:creationId xmlns:a16="http://schemas.microsoft.com/office/drawing/2014/main" id="{962C18E5-8207-4CDA-8D1F-3399785D18A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5" name="Rectangle 15">
            <a:extLst>
              <a:ext uri="{FF2B5EF4-FFF2-40B4-BE49-F238E27FC236}">
                <a16:creationId xmlns:a16="http://schemas.microsoft.com/office/drawing/2014/main" id="{97995CCA-C661-4B85-AAC2-9D76A3B780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7">
            <a:extLst>
              <a:ext uri="{FF2B5EF4-FFF2-40B4-BE49-F238E27FC236}">
                <a16:creationId xmlns:a16="http://schemas.microsoft.com/office/drawing/2014/main" id="{1537014F-02CF-4051-B4DD-B0501BC1EF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1286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7" name="Picture 19">
            <a:extLst>
              <a:ext uri="{FF2B5EF4-FFF2-40B4-BE49-F238E27FC236}">
                <a16:creationId xmlns:a16="http://schemas.microsoft.com/office/drawing/2014/main" id="{4100C9ED-4B59-4A55-9A49-AED52060E90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6409944" cy="25839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09BAAAD-6CE7-413C-9BB1-497788C84E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163" y="642795"/>
            <a:ext cx="4812406" cy="557512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Espace réservé du contenu 3">
            <a:extLst>
              <a:ext uri="{FF2B5EF4-FFF2-40B4-BE49-F238E27FC236}">
                <a16:creationId xmlns:a16="http://schemas.microsoft.com/office/drawing/2014/main" id="{3572B485-C3D7-434C-8031-4F2C50691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3933" y="2625366"/>
            <a:ext cx="4178419" cy="1468784"/>
          </a:xfrm>
          <a:prstGeom prst="rect">
            <a:avLst/>
          </a:prstGeom>
          <a:ln>
            <a:noFill/>
          </a:ln>
          <a:effectLst/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F63795B-0DB9-4E9D-ACE7-77AEA8B42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584677" cy="1080938"/>
          </a:xfrm>
        </p:spPr>
        <p:txBody>
          <a:bodyPr>
            <a:normAutofit/>
          </a:bodyPr>
          <a:lstStyle/>
          <a:p>
            <a:r>
              <a:rPr lang="fr-FR" dirty="0"/>
              <a:t>Architecture</a:t>
            </a:r>
            <a:endParaRPr lang="fr-CH" dirty="0"/>
          </a:p>
        </p:txBody>
      </p:sp>
      <p:sp>
        <p:nvSpPr>
          <p:cNvPr id="29" name="Content Placeholder 8">
            <a:extLst>
              <a:ext uri="{FF2B5EF4-FFF2-40B4-BE49-F238E27FC236}">
                <a16:creationId xmlns:a16="http://schemas.microsoft.com/office/drawing/2014/main" id="{9B6B4CDD-7EF4-498B-8A05-685A81EAB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104843" cy="3599316"/>
          </a:xfrm>
        </p:spPr>
        <p:txBody>
          <a:bodyPr>
            <a:normAutofit/>
          </a:bodyPr>
          <a:lstStyle/>
          <a:p>
            <a:r>
              <a:rPr lang="en-US" sz="2000" dirty="0"/>
              <a:t>Application Angular 2+</a:t>
            </a:r>
          </a:p>
          <a:p>
            <a:pPr lvl="1"/>
            <a:r>
              <a:rPr lang="en-US" sz="1600" dirty="0"/>
              <a:t>Ensemble de </a:t>
            </a:r>
            <a:r>
              <a:rPr lang="en-US" sz="1600" dirty="0" err="1"/>
              <a:t>composants</a:t>
            </a:r>
            <a:r>
              <a:rPr lang="en-US" sz="1600" dirty="0"/>
              <a:t> </a:t>
            </a:r>
          </a:p>
          <a:p>
            <a:pPr lvl="1"/>
            <a:r>
              <a:rPr lang="en-US" sz="1600" dirty="0" err="1"/>
              <a:t>Chaque</a:t>
            </a:r>
            <a:r>
              <a:rPr lang="en-US" sz="1600" dirty="0"/>
              <a:t> </a:t>
            </a:r>
            <a:r>
              <a:rPr lang="en-US" sz="1600" dirty="0" err="1"/>
              <a:t>composant</a:t>
            </a:r>
            <a:r>
              <a:rPr lang="en-US" sz="1600" dirty="0"/>
              <a:t> </a:t>
            </a:r>
            <a:r>
              <a:rPr lang="en-US" sz="1600" dirty="0" err="1"/>
              <a:t>est</a:t>
            </a:r>
            <a:r>
              <a:rPr lang="en-US" sz="1600" dirty="0"/>
              <a:t> </a:t>
            </a:r>
            <a:r>
              <a:rPr lang="en-US" sz="1600" dirty="0" err="1"/>
              <a:t>une</a:t>
            </a:r>
            <a:r>
              <a:rPr lang="en-US" sz="1600" dirty="0"/>
              <a:t> </a:t>
            </a:r>
            <a:r>
              <a:rPr lang="en-US" sz="1600" dirty="0" err="1"/>
              <a:t>logique</a:t>
            </a:r>
            <a:r>
              <a:rPr lang="en-US" sz="1600" dirty="0"/>
              <a:t> métier</a:t>
            </a:r>
          </a:p>
          <a:p>
            <a:pPr lvl="1"/>
            <a:r>
              <a:rPr lang="en-US" sz="1600" dirty="0" err="1"/>
              <a:t>Utilise</a:t>
            </a:r>
            <a:r>
              <a:rPr lang="en-US" sz="1600" dirty="0"/>
              <a:t> des services pour </a:t>
            </a:r>
            <a:r>
              <a:rPr lang="en-US" sz="1600" dirty="0" err="1"/>
              <a:t>accéder</a:t>
            </a:r>
            <a:r>
              <a:rPr lang="en-US" sz="1600" dirty="0"/>
              <a:t> aux </a:t>
            </a:r>
            <a:r>
              <a:rPr lang="en-US" sz="1600" dirty="0" err="1"/>
              <a:t>données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48276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C1DA4A20-1DD6-463A-865B-BC58C720276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10">
            <a:extLst>
              <a:ext uri="{FF2B5EF4-FFF2-40B4-BE49-F238E27FC236}">
                <a16:creationId xmlns:a16="http://schemas.microsoft.com/office/drawing/2014/main" id="{962C18E5-8207-4CDA-8D1F-3399785D18A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3" name="Rectangle 12">
            <a:extLst>
              <a:ext uri="{FF2B5EF4-FFF2-40B4-BE49-F238E27FC236}">
                <a16:creationId xmlns:a16="http://schemas.microsoft.com/office/drawing/2014/main" id="{97995CCA-C661-4B85-AAC2-9D76A3B780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1537014F-02CF-4051-B4DD-B0501BC1EF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1286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5" name="Picture 16">
            <a:extLst>
              <a:ext uri="{FF2B5EF4-FFF2-40B4-BE49-F238E27FC236}">
                <a16:creationId xmlns:a16="http://schemas.microsoft.com/office/drawing/2014/main" id="{4100C9ED-4B59-4A55-9A49-AED52060E90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6409944" cy="258395"/>
          </a:xfrm>
          <a:prstGeom prst="rect">
            <a:avLst/>
          </a:prstGeom>
        </p:spPr>
      </p:pic>
      <p:sp>
        <p:nvSpPr>
          <p:cNvPr id="26" name="Rectangle 18">
            <a:extLst>
              <a:ext uri="{FF2B5EF4-FFF2-40B4-BE49-F238E27FC236}">
                <a16:creationId xmlns:a16="http://schemas.microsoft.com/office/drawing/2014/main" id="{509BAAAD-6CE7-413C-9BB1-497788C84E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163" y="642795"/>
            <a:ext cx="4812406" cy="557512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7CAED4F-7ED8-43C4-A7CD-0A97A5A76E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3933" y="2318322"/>
            <a:ext cx="4178419" cy="2214562"/>
          </a:xfrm>
          <a:prstGeom prst="rect">
            <a:avLst/>
          </a:prstGeom>
          <a:ln>
            <a:noFill/>
          </a:ln>
          <a:effectLst/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83D349-8140-48C4-91C1-2932AB19B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584677" cy="1080938"/>
          </a:xfrm>
        </p:spPr>
        <p:txBody>
          <a:bodyPr>
            <a:normAutofit/>
          </a:bodyPr>
          <a:lstStyle/>
          <a:p>
            <a:r>
              <a:rPr lang="fr-FR" dirty="0"/>
              <a:t>Architecture: Component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62D19A-4796-41BE-91ED-0FBD2B6E6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104843" cy="3599316"/>
          </a:xfrm>
        </p:spPr>
        <p:txBody>
          <a:bodyPr>
            <a:normAutofit/>
          </a:bodyPr>
          <a:lstStyle/>
          <a:p>
            <a:r>
              <a:rPr lang="fr-FR" sz="2000" dirty="0"/>
              <a:t>Logic métier d’une fonctionnalité</a:t>
            </a:r>
          </a:p>
          <a:p>
            <a:r>
              <a:rPr lang="fr-FR" sz="2000" dirty="0"/>
              <a:t>Class au sens C++ ou Java</a:t>
            </a:r>
          </a:p>
          <a:p>
            <a:r>
              <a:rPr lang="fr-FR" sz="2000" dirty="0" err="1"/>
              <a:t>Metadata</a:t>
            </a:r>
            <a:r>
              <a:rPr lang="fr-FR" sz="2000" dirty="0"/>
              <a:t>: Décoration de la classe pour ajouter des comportements</a:t>
            </a:r>
          </a:p>
          <a:p>
            <a:r>
              <a:rPr lang="fr-FR" sz="2000" dirty="0" err="1"/>
              <a:t>Templement</a:t>
            </a:r>
            <a:r>
              <a:rPr lang="fr-FR" sz="2000" dirty="0"/>
              <a:t>: La vue correspondant au composant</a:t>
            </a:r>
            <a:endParaRPr lang="fr-CH" sz="2000" dirty="0"/>
          </a:p>
        </p:txBody>
      </p:sp>
    </p:spTree>
    <p:extLst>
      <p:ext uri="{BB962C8B-B14F-4D97-AF65-F5344CB8AC3E}">
        <p14:creationId xmlns:p14="http://schemas.microsoft.com/office/powerpoint/2010/main" val="4099692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1DA4A20-1DD6-463A-865B-BC58C720276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2C18E5-8207-4CDA-8D1F-3399785D18A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7995CCA-C661-4B85-AAC2-9D76A3B780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37014F-02CF-4051-B4DD-B0501BC1EF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1286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100C9ED-4B59-4A55-9A49-AED52060E90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6409944" cy="25839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09BAAAD-6CE7-413C-9BB1-497788C84E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163" y="642795"/>
            <a:ext cx="4812406" cy="557512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Espace réservé du contenu 3">
            <a:extLst>
              <a:ext uri="{FF2B5EF4-FFF2-40B4-BE49-F238E27FC236}">
                <a16:creationId xmlns:a16="http://schemas.microsoft.com/office/drawing/2014/main" id="{5C3D7BE3-1E01-429E-B63A-BD87861BDD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3933" y="2333991"/>
            <a:ext cx="4178419" cy="2183224"/>
          </a:xfrm>
          <a:prstGeom prst="rect">
            <a:avLst/>
          </a:prstGeom>
          <a:ln>
            <a:noFill/>
          </a:ln>
          <a:effectLst/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B26E180-F784-4E43-95A9-2314D63B6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584677" cy="1080938"/>
          </a:xfrm>
        </p:spPr>
        <p:txBody>
          <a:bodyPr>
            <a:normAutofit/>
          </a:bodyPr>
          <a:lstStyle/>
          <a:p>
            <a:r>
              <a:rPr lang="fr-FR" dirty="0"/>
              <a:t>Architecture: Module</a:t>
            </a:r>
            <a:endParaRPr lang="fr-CH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4A7A37A-33DF-4F34-B66C-9F6EA04E7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104843" cy="3599316"/>
          </a:xfrm>
        </p:spPr>
        <p:txBody>
          <a:bodyPr>
            <a:normAutofit/>
          </a:bodyPr>
          <a:lstStyle/>
          <a:p>
            <a:r>
              <a:rPr lang="en-US" sz="2000" dirty="0"/>
              <a:t>Ensemble de </a:t>
            </a:r>
            <a:r>
              <a:rPr lang="en-US" sz="2000" dirty="0" err="1"/>
              <a:t>composants</a:t>
            </a:r>
            <a:endParaRPr lang="en-US" sz="2000" dirty="0"/>
          </a:p>
          <a:p>
            <a:r>
              <a:rPr lang="en-US" sz="2000" dirty="0"/>
              <a:t>Directives</a:t>
            </a:r>
          </a:p>
          <a:p>
            <a:r>
              <a:rPr lang="en-US" sz="2000" dirty="0"/>
              <a:t>Services</a:t>
            </a:r>
          </a:p>
          <a:p>
            <a:r>
              <a:rPr lang="en-US" sz="2000" dirty="0"/>
              <a:t>Ensemble </a:t>
            </a:r>
            <a:r>
              <a:rPr lang="en-US" sz="2000" dirty="0" err="1"/>
              <a:t>homogène</a:t>
            </a:r>
            <a:r>
              <a:rPr lang="en-US" sz="2000" dirty="0"/>
              <a:t> de </a:t>
            </a:r>
            <a:r>
              <a:rPr lang="en-US" sz="2000" dirty="0" err="1"/>
              <a:t>fonctionnalité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59352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1DA4A20-1DD6-463A-865B-BC58C720276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62C18E5-8207-4CDA-8D1F-3399785D18A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7995CCA-C661-4B85-AAC2-9D76A3B780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37014F-02CF-4051-B4DD-B0501BC1EF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1286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100C9ED-4B59-4A55-9A49-AED52060E90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6409944" cy="25839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09BAAAD-6CE7-413C-9BB1-497788C84E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163" y="642795"/>
            <a:ext cx="4812406" cy="557512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D3C7259-0A1E-4766-B30F-C262743AD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584677" cy="1080938"/>
          </a:xfrm>
        </p:spPr>
        <p:txBody>
          <a:bodyPr>
            <a:normAutofit/>
          </a:bodyPr>
          <a:lstStyle/>
          <a:p>
            <a:r>
              <a:rPr lang="fr-FR" dirty="0"/>
              <a:t>Template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92DD9C-3A96-4DC3-B133-26DC7BF16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104843" cy="3599316"/>
          </a:xfrm>
        </p:spPr>
        <p:txBody>
          <a:bodyPr>
            <a:normAutofit/>
          </a:bodyPr>
          <a:lstStyle/>
          <a:p>
            <a:r>
              <a:rPr lang="fr-FR" sz="2000" dirty="0"/>
              <a:t>Fragment HTML d’un composant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8BA7B74-A245-43B7-ABBE-094DD9A3FB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9784" y="877845"/>
            <a:ext cx="4178419" cy="1640954"/>
          </a:xfrm>
          <a:prstGeom prst="rect">
            <a:avLst/>
          </a:prstGeom>
          <a:ln>
            <a:noFill/>
          </a:ln>
          <a:effectLst/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DC33FA7-B6CB-488D-8AFF-342BAD1771E1}"/>
              </a:ext>
            </a:extLst>
          </p:cNvPr>
          <p:cNvSpPr txBox="1"/>
          <p:nvPr/>
        </p:nvSpPr>
        <p:spPr>
          <a:xfrm>
            <a:off x="7330109" y="2648778"/>
            <a:ext cx="979004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CH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268D60B-0410-4977-9686-ECBDAC4516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9917" y="4205974"/>
            <a:ext cx="4178286" cy="143448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19CC79E-EE9A-4E45-B337-A7B9387FEC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04075" y="2710070"/>
            <a:ext cx="4184128" cy="134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1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2602</TotalTime>
  <Words>643</Words>
  <Application>Microsoft Office PowerPoint</Application>
  <PresentationFormat>Grand écran</PresentationFormat>
  <Paragraphs>182</Paragraphs>
  <Slides>25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9" baseType="lpstr">
      <vt:lpstr>Arial</vt:lpstr>
      <vt:lpstr>Calibri</vt:lpstr>
      <vt:lpstr>Trebuchet MS</vt:lpstr>
      <vt:lpstr>Berlin</vt:lpstr>
      <vt:lpstr>Angular</vt:lpstr>
      <vt:lpstr>Sommaire</vt:lpstr>
      <vt:lpstr>Introduction</vt:lpstr>
      <vt:lpstr>Introduction</vt:lpstr>
      <vt:lpstr>Introduction</vt:lpstr>
      <vt:lpstr>Architecture</vt:lpstr>
      <vt:lpstr>Architecture: Component</vt:lpstr>
      <vt:lpstr>Architecture: Module</vt:lpstr>
      <vt:lpstr>Template</vt:lpstr>
      <vt:lpstr>Template</vt:lpstr>
      <vt:lpstr>Template</vt:lpstr>
      <vt:lpstr>Template</vt:lpstr>
      <vt:lpstr>Template</vt:lpstr>
      <vt:lpstr>Template</vt:lpstr>
      <vt:lpstr>Template</vt:lpstr>
      <vt:lpstr>Composant</vt:lpstr>
      <vt:lpstr>Composant: Class</vt:lpstr>
      <vt:lpstr>Composant: Template</vt:lpstr>
      <vt:lpstr>Composant: Metadata</vt:lpstr>
      <vt:lpstr>Service</vt:lpstr>
      <vt:lpstr>Service: Injection</vt:lpstr>
      <vt:lpstr>Routing</vt:lpstr>
      <vt:lpstr>Routing</vt:lpstr>
      <vt:lpstr>Routing</vt:lpstr>
      <vt:lpstr>Forms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dc:creator>Alpha Oumar Kona DIALLO</dc:creator>
  <cp:lastModifiedBy>Alpha Oumar Kona DIALLO</cp:lastModifiedBy>
  <cp:revision>26</cp:revision>
  <dcterms:created xsi:type="dcterms:W3CDTF">2018-04-06T17:37:31Z</dcterms:created>
  <dcterms:modified xsi:type="dcterms:W3CDTF">2018-04-08T13:00:04Z</dcterms:modified>
</cp:coreProperties>
</file>