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9D4FA4C-0C0C-41C7-8C69-1392C6AEDE17}"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336348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9D4FA4C-0C0C-41C7-8C69-1392C6AEDE17}"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423463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9D4FA4C-0C0C-41C7-8C69-1392C6AEDE17}"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376FC-1F70-4B87-B0CB-B6EE9111058A}"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834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9D4FA4C-0C0C-41C7-8C69-1392C6AEDE17}" type="datetimeFigureOut">
              <a:rPr lang="fr-FR" smtClean="0"/>
              <a:t>24/01/2023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3739723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9D4FA4C-0C0C-41C7-8C69-1392C6AEDE17}" type="datetimeFigureOut">
              <a:rPr lang="fr-FR" smtClean="0"/>
              <a:t>24/01/2023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376FC-1F70-4B87-B0CB-B6EE9111058A}"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183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9D4FA4C-0C0C-41C7-8C69-1392C6AEDE17}" type="datetimeFigureOut">
              <a:rPr lang="fr-FR" smtClean="0"/>
              <a:t>24/01/2023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3480813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9D4FA4C-0C0C-41C7-8C69-1392C6AEDE17}"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2452860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9D4FA4C-0C0C-41C7-8C69-1392C6AEDE17}"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158706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9D4FA4C-0C0C-41C7-8C69-1392C6AEDE17}"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31454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9D4FA4C-0C0C-41C7-8C69-1392C6AEDE17}" type="datetimeFigureOut">
              <a:rPr lang="fr-FR" smtClean="0"/>
              <a:t>24/01/2023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200936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9D4FA4C-0C0C-41C7-8C69-1392C6AEDE17}" type="datetimeFigureOut">
              <a:rPr lang="fr-FR" smtClean="0"/>
              <a:t>24/01/2023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418871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9D4FA4C-0C0C-41C7-8C69-1392C6AEDE17}" type="datetimeFigureOut">
              <a:rPr lang="fr-FR" smtClean="0"/>
              <a:t>24/01/2023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152051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9D4FA4C-0C0C-41C7-8C69-1392C6AEDE17}" type="datetimeFigureOut">
              <a:rPr lang="fr-FR" smtClean="0"/>
              <a:t>24/01/2023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319444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4FA4C-0C0C-41C7-8C69-1392C6AEDE17}" type="datetimeFigureOut">
              <a:rPr lang="fr-FR" smtClean="0"/>
              <a:t>24/01/2023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299314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9D4FA4C-0C0C-41C7-8C69-1392C6AEDE17}" type="datetimeFigureOut">
              <a:rPr lang="fr-FR" smtClean="0"/>
              <a:t>24/01/2023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102555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9D4FA4C-0C0C-41C7-8C69-1392C6AEDE17}" type="datetimeFigureOut">
              <a:rPr lang="fr-FR" smtClean="0"/>
              <a:t>24/01/2023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376FC-1F70-4B87-B0CB-B6EE9111058A}" type="slidenum">
              <a:rPr lang="fr-FR" smtClean="0"/>
              <a:t>‹N°›</a:t>
            </a:fld>
            <a:endParaRPr lang="fr-FR"/>
          </a:p>
        </p:txBody>
      </p:sp>
    </p:spTree>
    <p:extLst>
      <p:ext uri="{BB962C8B-B14F-4D97-AF65-F5344CB8AC3E}">
        <p14:creationId xmlns:p14="http://schemas.microsoft.com/office/powerpoint/2010/main" val="119385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D4FA4C-0C0C-41C7-8C69-1392C6AEDE17}" type="datetimeFigureOut">
              <a:rPr lang="fr-FR" smtClean="0"/>
              <a:t>24/01/2023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6376FC-1F70-4B87-B0CB-B6EE9111058A}" type="slidenum">
              <a:rPr lang="fr-FR" smtClean="0"/>
              <a:t>‹N°›</a:t>
            </a:fld>
            <a:endParaRPr lang="fr-FR"/>
          </a:p>
        </p:txBody>
      </p:sp>
    </p:spTree>
    <p:extLst>
      <p:ext uri="{BB962C8B-B14F-4D97-AF65-F5344CB8AC3E}">
        <p14:creationId xmlns:p14="http://schemas.microsoft.com/office/powerpoint/2010/main" val="1734983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25AE67-76D6-B674-B26B-44AD952716A7}"/>
              </a:ext>
            </a:extLst>
          </p:cNvPr>
          <p:cNvSpPr>
            <a:spLocks noGrp="1"/>
          </p:cNvSpPr>
          <p:nvPr>
            <p:ph type="title"/>
          </p:nvPr>
        </p:nvSpPr>
        <p:spPr/>
        <p:txBody>
          <a:bodyPr/>
          <a:lstStyle/>
          <a:p>
            <a:r>
              <a:rPr lang="fr-FR" dirty="0" err="1">
                <a:latin typeface="IBM Plex Sans" panose="020B0503050203000203" pitchFamily="34" charset="0"/>
                <a:cs typeface="Arial" panose="020B0604020202020204" pitchFamily="34" charset="0"/>
              </a:rPr>
              <a:t>What</a:t>
            </a:r>
            <a:r>
              <a:rPr lang="fr-FR" dirty="0">
                <a:latin typeface="IBM Plex Sans" panose="020B0503050203000203" pitchFamily="34" charset="0"/>
                <a:cs typeface="Arial" panose="020B0604020202020204" pitchFamily="34" charset="0"/>
              </a:rPr>
              <a:t> </a:t>
            </a:r>
            <a:r>
              <a:rPr lang="fr-FR" dirty="0" err="1">
                <a:latin typeface="IBM Plex Sans" panose="020B0503050203000203" pitchFamily="34" charset="0"/>
                <a:cs typeface="Arial" panose="020B0604020202020204" pitchFamily="34" charset="0"/>
              </a:rPr>
              <a:t>is</a:t>
            </a:r>
            <a:r>
              <a:rPr lang="fr-FR" dirty="0">
                <a:latin typeface="IBM Plex Sans" panose="020B0503050203000203" pitchFamily="34" charset="0"/>
                <a:cs typeface="Arial" panose="020B0604020202020204" pitchFamily="34" charset="0"/>
              </a:rPr>
              <a:t> SQL </a:t>
            </a:r>
            <a:r>
              <a:rPr lang="fr-FR" dirty="0" err="1">
                <a:latin typeface="IBM Plex Sans" panose="020B0503050203000203" pitchFamily="34" charset="0"/>
                <a:cs typeface="Arial" panose="020B0604020202020204" pitchFamily="34" charset="0"/>
              </a:rPr>
              <a:t>database</a:t>
            </a:r>
            <a:r>
              <a:rPr lang="fr-FR" dirty="0">
                <a:latin typeface="IBM Plex Sans" panose="020B0503050203000203" pitchFamily="34" charset="0"/>
                <a:cs typeface="Arial" panose="020B0604020202020204" pitchFamily="34" charset="0"/>
              </a:rPr>
              <a:t> ?</a:t>
            </a:r>
          </a:p>
        </p:txBody>
      </p:sp>
      <p:sp>
        <p:nvSpPr>
          <p:cNvPr id="4" name="ZoneTexte 3">
            <a:extLst>
              <a:ext uri="{FF2B5EF4-FFF2-40B4-BE49-F238E27FC236}">
                <a16:creationId xmlns:a16="http://schemas.microsoft.com/office/drawing/2014/main" id="{58D27C58-D9A9-79CF-3D27-5F28160144BB}"/>
              </a:ext>
            </a:extLst>
          </p:cNvPr>
          <p:cNvSpPr txBox="1"/>
          <p:nvPr/>
        </p:nvSpPr>
        <p:spPr>
          <a:xfrm>
            <a:off x="2592923" y="1937048"/>
            <a:ext cx="8140726" cy="3477875"/>
          </a:xfrm>
          <a:prstGeom prst="rect">
            <a:avLst/>
          </a:prstGeom>
          <a:noFill/>
        </p:spPr>
        <p:txBody>
          <a:bodyPr wrap="square">
            <a:spAutoFit/>
          </a:bodyPr>
          <a:lstStyle/>
          <a:p>
            <a:pPr algn="l" fontAlgn="base"/>
            <a:r>
              <a:rPr lang="en-US" sz="2000" b="0" i="0" dirty="0">
                <a:solidFill>
                  <a:srgbClr val="3D3D3D"/>
                </a:solidFill>
                <a:effectLst/>
                <a:latin typeface="IBM Plex Sans" panose="020B0503050203000203" pitchFamily="34" charset="0"/>
              </a:rPr>
              <a:t>SQL, which stands for “Structured Query Language,” is the programming language that’s been widely used in managing data in relational database management systems (RDBMS). </a:t>
            </a:r>
          </a:p>
          <a:p>
            <a:pPr algn="l" fontAlgn="base"/>
            <a:r>
              <a:rPr lang="en-US" sz="2000" b="0" i="0" dirty="0">
                <a:solidFill>
                  <a:srgbClr val="3D3D3D"/>
                </a:solidFill>
                <a:effectLst/>
                <a:latin typeface="IBM Plex Sans" panose="020B0503050203000203" pitchFamily="34" charset="0"/>
              </a:rPr>
              <a:t>Fast-forward to today, and SQL is still widely used for querying relational databases, where data is stored in rows and tables that are linked in various ways. One table record may link to one other or to many others, or many table records may be related to many records in another table. These relational databases, which offer fast data storage and recovery, can handle great amounts of data and complex SQL queries.</a:t>
            </a:r>
          </a:p>
          <a:p>
            <a:pPr algn="l"/>
            <a:endParaRPr lang="fr-FR" sz="2000" b="0" i="0" dirty="0">
              <a:solidFill>
                <a:srgbClr val="7A7A7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646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9A261F3-CD03-F897-3C91-F228A0EF66EC}"/>
              </a:ext>
            </a:extLst>
          </p:cNvPr>
          <p:cNvSpPr>
            <a:spLocks noGrp="1"/>
          </p:cNvSpPr>
          <p:nvPr>
            <p:ph type="title"/>
          </p:nvPr>
        </p:nvSpPr>
        <p:spPr/>
        <p:txBody>
          <a:bodyPr/>
          <a:lstStyle/>
          <a:p>
            <a:r>
              <a:rPr lang="fr-FR" dirty="0" err="1">
                <a:latin typeface="IBM Plex Sans" panose="020B0503050203000203" pitchFamily="34" charset="0"/>
                <a:cs typeface="Arial" panose="020B0604020202020204" pitchFamily="34" charset="0"/>
              </a:rPr>
              <a:t>What</a:t>
            </a:r>
            <a:r>
              <a:rPr lang="fr-FR" dirty="0">
                <a:latin typeface="IBM Plex Sans" panose="020B0503050203000203" pitchFamily="34" charset="0"/>
                <a:cs typeface="Arial" panose="020B0604020202020204" pitchFamily="34" charset="0"/>
              </a:rPr>
              <a:t> </a:t>
            </a:r>
            <a:r>
              <a:rPr lang="fr-FR" dirty="0" err="1">
                <a:latin typeface="IBM Plex Sans" panose="020B0503050203000203" pitchFamily="34" charset="0"/>
                <a:cs typeface="Arial" panose="020B0604020202020204" pitchFamily="34" charset="0"/>
              </a:rPr>
              <a:t>is</a:t>
            </a:r>
            <a:r>
              <a:rPr lang="fr-FR" dirty="0">
                <a:latin typeface="IBM Plex Sans" panose="020B0503050203000203" pitchFamily="34" charset="0"/>
                <a:cs typeface="Arial" panose="020B0604020202020204" pitchFamily="34" charset="0"/>
              </a:rPr>
              <a:t> NoSQL </a:t>
            </a:r>
            <a:r>
              <a:rPr lang="fr-FR" dirty="0" err="1">
                <a:latin typeface="IBM Plex Sans" panose="020B0503050203000203" pitchFamily="34" charset="0"/>
                <a:cs typeface="Arial" panose="020B0604020202020204" pitchFamily="34" charset="0"/>
              </a:rPr>
              <a:t>database</a:t>
            </a:r>
            <a:r>
              <a:rPr lang="fr-FR" dirty="0">
                <a:latin typeface="IBM Plex Sans" panose="020B0503050203000203" pitchFamily="34" charset="0"/>
                <a:cs typeface="Arial" panose="020B0604020202020204" pitchFamily="34" charset="0"/>
              </a:rPr>
              <a:t>?</a:t>
            </a:r>
          </a:p>
        </p:txBody>
      </p:sp>
      <p:sp>
        <p:nvSpPr>
          <p:cNvPr id="7" name="ZoneTexte 6">
            <a:extLst>
              <a:ext uri="{FF2B5EF4-FFF2-40B4-BE49-F238E27FC236}">
                <a16:creationId xmlns:a16="http://schemas.microsoft.com/office/drawing/2014/main" id="{C397DCD8-05FA-BC5D-05A1-9A31859CAAF4}"/>
              </a:ext>
            </a:extLst>
          </p:cNvPr>
          <p:cNvSpPr txBox="1"/>
          <p:nvPr/>
        </p:nvSpPr>
        <p:spPr>
          <a:xfrm>
            <a:off x="2592923" y="1974899"/>
            <a:ext cx="7356451" cy="1938992"/>
          </a:xfrm>
          <a:prstGeom prst="rect">
            <a:avLst/>
          </a:prstGeom>
          <a:noFill/>
        </p:spPr>
        <p:txBody>
          <a:bodyPr wrap="square">
            <a:spAutoFit/>
          </a:bodyPr>
          <a:lstStyle/>
          <a:p>
            <a:pPr algn="l" fontAlgn="base"/>
            <a:r>
              <a:rPr lang="en-US" sz="2000" b="0" i="0" u="none" strike="noStrike" dirty="0">
                <a:effectLst/>
                <a:latin typeface="IBM Plex Sans" panose="020B0503050203000203" pitchFamily="34" charset="0"/>
              </a:rPr>
              <a:t>NoSQL</a:t>
            </a:r>
            <a:r>
              <a:rPr lang="en-US" sz="2000" b="0" i="0" dirty="0">
                <a:solidFill>
                  <a:srgbClr val="3D3D3D"/>
                </a:solidFill>
                <a:effectLst/>
                <a:latin typeface="IBM Plex Sans" panose="020B0503050203000203" pitchFamily="34" charset="0"/>
              </a:rPr>
              <a:t> is a non-relational database, meaning it allows different structures than a SQL database (not rows and columns) and more flexibility to use a format that best fits the data. It doesn’t mean the systems don’t use SQL, as NoSQL databases do sometimes support some SQL commands. More accurately, “NoSQL” is sometimes defined as “not only SQL.”</a:t>
            </a:r>
          </a:p>
        </p:txBody>
      </p:sp>
    </p:spTree>
    <p:extLst>
      <p:ext uri="{BB962C8B-B14F-4D97-AF65-F5344CB8AC3E}">
        <p14:creationId xmlns:p14="http://schemas.microsoft.com/office/powerpoint/2010/main" val="218294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9FC0F0-B77C-8D14-27B1-89B24F40AD7A}"/>
              </a:ext>
            </a:extLst>
          </p:cNvPr>
          <p:cNvSpPr>
            <a:spLocks noGrp="1"/>
          </p:cNvSpPr>
          <p:nvPr>
            <p:ph type="title"/>
          </p:nvPr>
        </p:nvSpPr>
        <p:spPr/>
        <p:txBody>
          <a:bodyPr>
            <a:normAutofit/>
          </a:bodyPr>
          <a:lstStyle/>
          <a:p>
            <a:r>
              <a:rPr lang="fr-FR" dirty="0">
                <a:latin typeface="IBM Plex Sans" panose="020B0503050203000203" pitchFamily="34" charset="0"/>
              </a:rPr>
              <a:t>SQL vs NoSQL</a:t>
            </a:r>
          </a:p>
        </p:txBody>
      </p:sp>
      <p:graphicFrame>
        <p:nvGraphicFramePr>
          <p:cNvPr id="3" name="Tableau 3">
            <a:extLst>
              <a:ext uri="{FF2B5EF4-FFF2-40B4-BE49-F238E27FC236}">
                <a16:creationId xmlns:a16="http://schemas.microsoft.com/office/drawing/2014/main" id="{D8A11570-AE46-7B5A-79C2-B34BC24E7AD6}"/>
              </a:ext>
            </a:extLst>
          </p:cNvPr>
          <p:cNvGraphicFramePr>
            <a:graphicFrameLocks noGrp="1"/>
          </p:cNvGraphicFramePr>
          <p:nvPr>
            <p:extLst>
              <p:ext uri="{D42A27DB-BD31-4B8C-83A1-F6EECF244321}">
                <p14:modId xmlns:p14="http://schemas.microsoft.com/office/powerpoint/2010/main" val="833678802"/>
              </p:ext>
            </p:extLst>
          </p:nvPr>
        </p:nvGraphicFramePr>
        <p:xfrm>
          <a:off x="2363371" y="1945640"/>
          <a:ext cx="8712592" cy="3779520"/>
        </p:xfrm>
        <a:graphic>
          <a:graphicData uri="http://schemas.openxmlformats.org/drawingml/2006/table">
            <a:tbl>
              <a:tblPr firstRow="1" bandRow="1">
                <a:tableStyleId>{5940675A-B579-460E-94D1-54222C63F5DA}</a:tableStyleId>
              </a:tblPr>
              <a:tblGrid>
                <a:gridCol w="2523922">
                  <a:extLst>
                    <a:ext uri="{9D8B030D-6E8A-4147-A177-3AD203B41FA5}">
                      <a16:colId xmlns:a16="http://schemas.microsoft.com/office/drawing/2014/main" val="521897514"/>
                    </a:ext>
                  </a:extLst>
                </a:gridCol>
                <a:gridCol w="3094335">
                  <a:extLst>
                    <a:ext uri="{9D8B030D-6E8A-4147-A177-3AD203B41FA5}">
                      <a16:colId xmlns:a16="http://schemas.microsoft.com/office/drawing/2014/main" val="2232388839"/>
                    </a:ext>
                  </a:extLst>
                </a:gridCol>
                <a:gridCol w="3094335">
                  <a:extLst>
                    <a:ext uri="{9D8B030D-6E8A-4147-A177-3AD203B41FA5}">
                      <a16:colId xmlns:a16="http://schemas.microsoft.com/office/drawing/2014/main" val="194033187"/>
                    </a:ext>
                  </a:extLst>
                </a:gridCol>
              </a:tblGrid>
              <a:tr h="370840">
                <a:tc>
                  <a:txBody>
                    <a:bodyPr/>
                    <a:lstStyle/>
                    <a:p>
                      <a:endParaRPr lang="en-US" sz="2000" noProof="0">
                        <a:latin typeface="IBM Plex Sans" panose="020B0503050203000203" pitchFamily="34" charset="0"/>
                        <a:cs typeface="Arial" panose="020B0604020202020204" pitchFamily="34" charset="0"/>
                      </a:endParaRPr>
                    </a:p>
                  </a:txBody>
                  <a:tcPr/>
                </a:tc>
                <a:tc>
                  <a:txBody>
                    <a:bodyPr/>
                    <a:lstStyle/>
                    <a:p>
                      <a:pPr algn="ctr"/>
                      <a:r>
                        <a:rPr lang="en-US" sz="2000" noProof="0">
                          <a:latin typeface="IBM Plex Sans" panose="020B0503050203000203" pitchFamily="34" charset="0"/>
                          <a:cs typeface="Arial" panose="020B0604020202020204" pitchFamily="34" charset="0"/>
                        </a:rPr>
                        <a:t>SQL</a:t>
                      </a:r>
                    </a:p>
                  </a:txBody>
                  <a:tcPr/>
                </a:tc>
                <a:tc>
                  <a:txBody>
                    <a:bodyPr/>
                    <a:lstStyle/>
                    <a:p>
                      <a:pPr algn="ctr"/>
                      <a:r>
                        <a:rPr lang="en-US" sz="2000" noProof="0" dirty="0">
                          <a:latin typeface="IBM Plex Sans" panose="020B0503050203000203" pitchFamily="34" charset="0"/>
                          <a:cs typeface="Arial" panose="020B0604020202020204" pitchFamily="34" charset="0"/>
                        </a:rPr>
                        <a:t>NoSQL</a:t>
                      </a:r>
                    </a:p>
                  </a:txBody>
                  <a:tcPr/>
                </a:tc>
                <a:extLst>
                  <a:ext uri="{0D108BD9-81ED-4DB2-BD59-A6C34878D82A}">
                    <a16:rowId xmlns:a16="http://schemas.microsoft.com/office/drawing/2014/main" val="1702662833"/>
                  </a:ext>
                </a:extLst>
              </a:tr>
              <a:tr h="370840">
                <a:tc>
                  <a:txBody>
                    <a:bodyPr/>
                    <a:lstStyle/>
                    <a:p>
                      <a:r>
                        <a:rPr lang="en-US" sz="2000" noProof="0">
                          <a:latin typeface="IBM Plex Sans" panose="020B0503050203000203" pitchFamily="34" charset="0"/>
                          <a:cs typeface="Arial" panose="020B0604020202020204" pitchFamily="34" charset="0"/>
                        </a:rPr>
                        <a:t>Type</a:t>
                      </a:r>
                    </a:p>
                  </a:txBody>
                  <a:tcPr/>
                </a:tc>
                <a:tc>
                  <a:txBody>
                    <a:bodyPr/>
                    <a:lstStyle/>
                    <a:p>
                      <a:r>
                        <a:rPr lang="en-US" sz="2000" noProof="0" dirty="0">
                          <a:latin typeface="IBM Plex Sans" panose="020B0503050203000203" pitchFamily="34" charset="0"/>
                          <a:cs typeface="Arial" panose="020B0604020202020204" pitchFamily="34" charset="0"/>
                        </a:rPr>
                        <a:t>Relational </a:t>
                      </a:r>
                    </a:p>
                  </a:txBody>
                  <a:tcPr/>
                </a:tc>
                <a:tc>
                  <a:txBody>
                    <a:bodyPr/>
                    <a:lstStyle/>
                    <a:p>
                      <a:r>
                        <a:rPr lang="en-US" sz="2000" noProof="0" dirty="0">
                          <a:latin typeface="IBM Plex Sans" panose="020B0503050203000203" pitchFamily="34" charset="0"/>
                          <a:cs typeface="Arial" panose="020B0604020202020204" pitchFamily="34" charset="0"/>
                        </a:rPr>
                        <a:t>Non relational</a:t>
                      </a:r>
                    </a:p>
                  </a:txBody>
                  <a:tcPr/>
                </a:tc>
                <a:extLst>
                  <a:ext uri="{0D108BD9-81ED-4DB2-BD59-A6C34878D82A}">
                    <a16:rowId xmlns:a16="http://schemas.microsoft.com/office/drawing/2014/main" val="2435119559"/>
                  </a:ext>
                </a:extLst>
              </a:tr>
              <a:tr h="370840">
                <a:tc>
                  <a:txBody>
                    <a:bodyPr/>
                    <a:lstStyle/>
                    <a:p>
                      <a:r>
                        <a:rPr lang="en-US" sz="2000" noProof="0">
                          <a:latin typeface="IBM Plex Sans" panose="020B0503050203000203" pitchFamily="34" charset="0"/>
                          <a:cs typeface="Arial" panose="020B0604020202020204" pitchFamily="34" charset="0"/>
                        </a:rPr>
                        <a:t>Data </a:t>
                      </a:r>
                    </a:p>
                  </a:txBody>
                  <a:tcPr/>
                </a:tc>
                <a:tc>
                  <a:txBody>
                    <a:bodyPr/>
                    <a:lstStyle/>
                    <a:p>
                      <a:r>
                        <a:rPr lang="en-US" sz="2000" noProof="0" dirty="0">
                          <a:latin typeface="IBM Plex Sans" panose="020B0503050203000203" pitchFamily="34" charset="0"/>
                          <a:cs typeface="Arial" panose="020B0604020202020204" pitchFamily="34" charset="0"/>
                        </a:rPr>
                        <a:t>Structured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noProof="0" dirty="0">
                          <a:latin typeface="IBM Plex Sans" panose="020B0503050203000203" pitchFamily="34" charset="0"/>
                          <a:cs typeface="Arial" panose="020B0604020202020204" pitchFamily="34" charset="0"/>
                        </a:rPr>
                        <a:t>Non structured </a:t>
                      </a:r>
                    </a:p>
                  </a:txBody>
                  <a:tcPr/>
                </a:tc>
                <a:extLst>
                  <a:ext uri="{0D108BD9-81ED-4DB2-BD59-A6C34878D82A}">
                    <a16:rowId xmlns:a16="http://schemas.microsoft.com/office/drawing/2014/main" val="905142551"/>
                  </a:ext>
                </a:extLst>
              </a:tr>
              <a:tr h="370840">
                <a:tc>
                  <a:txBody>
                    <a:bodyPr/>
                    <a:lstStyle/>
                    <a:p>
                      <a:r>
                        <a:rPr lang="en-US" sz="2000" noProof="0" dirty="0">
                          <a:latin typeface="IBM Plex Sans" panose="020B0503050203000203" pitchFamily="34" charset="0"/>
                          <a:cs typeface="Arial" panose="020B0604020202020204" pitchFamily="34" charset="0"/>
                        </a:rPr>
                        <a:t>Schema </a:t>
                      </a:r>
                    </a:p>
                  </a:txBody>
                  <a:tcPr/>
                </a:tc>
                <a:tc>
                  <a:txBody>
                    <a:bodyPr/>
                    <a:lstStyle/>
                    <a:p>
                      <a:r>
                        <a:rPr lang="en-US" sz="2000" noProof="0" dirty="0">
                          <a:latin typeface="IBM Plex Sans" panose="020B0503050203000203" pitchFamily="34" charset="0"/>
                          <a:cs typeface="Arial" panose="020B0604020202020204" pitchFamily="34" charset="0"/>
                        </a:rPr>
                        <a:t>Static </a:t>
                      </a:r>
                    </a:p>
                  </a:txBody>
                  <a:tcPr/>
                </a:tc>
                <a:tc>
                  <a:txBody>
                    <a:bodyPr/>
                    <a:lstStyle/>
                    <a:p>
                      <a:r>
                        <a:rPr lang="en-US" sz="2000" noProof="0" dirty="0">
                          <a:latin typeface="IBM Plex Sans" panose="020B0503050203000203" pitchFamily="34" charset="0"/>
                          <a:cs typeface="Arial" panose="020B0604020202020204" pitchFamily="34" charset="0"/>
                        </a:rPr>
                        <a:t>Dynamic </a:t>
                      </a:r>
                    </a:p>
                  </a:txBody>
                  <a:tcPr/>
                </a:tc>
                <a:extLst>
                  <a:ext uri="{0D108BD9-81ED-4DB2-BD59-A6C34878D82A}">
                    <a16:rowId xmlns:a16="http://schemas.microsoft.com/office/drawing/2014/main" val="3845540277"/>
                  </a:ext>
                </a:extLst>
              </a:tr>
              <a:tr h="370840">
                <a:tc>
                  <a:txBody>
                    <a:bodyPr/>
                    <a:lstStyle/>
                    <a:p>
                      <a:r>
                        <a:rPr lang="en-US" sz="2000" noProof="0">
                          <a:latin typeface="IBM Plex Sans" panose="020B0503050203000203" pitchFamily="34" charset="0"/>
                          <a:cs typeface="Arial" panose="020B0604020202020204" pitchFamily="34" charset="0"/>
                        </a:rPr>
                        <a:t>Scalability </a:t>
                      </a:r>
                    </a:p>
                  </a:txBody>
                  <a:tcPr/>
                </a:tc>
                <a:tc>
                  <a:txBody>
                    <a:bodyPr/>
                    <a:lstStyle/>
                    <a:p>
                      <a:r>
                        <a:rPr lang="en-US" sz="2000" noProof="0">
                          <a:latin typeface="IBM Plex Sans" panose="020B0503050203000203" pitchFamily="34" charset="0"/>
                          <a:cs typeface="Arial" panose="020B0604020202020204" pitchFamily="34" charset="0"/>
                        </a:rPr>
                        <a:t>Vertical</a:t>
                      </a:r>
                    </a:p>
                  </a:txBody>
                  <a:tcPr/>
                </a:tc>
                <a:tc>
                  <a:txBody>
                    <a:bodyPr/>
                    <a:lstStyle/>
                    <a:p>
                      <a:r>
                        <a:rPr lang="en-US" sz="2000" noProof="0" dirty="0">
                          <a:latin typeface="IBM Plex Sans" panose="020B0503050203000203" pitchFamily="34" charset="0"/>
                          <a:cs typeface="Arial" panose="020B0604020202020204" pitchFamily="34" charset="0"/>
                        </a:rPr>
                        <a:t>Horizontal </a:t>
                      </a:r>
                    </a:p>
                  </a:txBody>
                  <a:tcPr/>
                </a:tc>
                <a:extLst>
                  <a:ext uri="{0D108BD9-81ED-4DB2-BD59-A6C34878D82A}">
                    <a16:rowId xmlns:a16="http://schemas.microsoft.com/office/drawing/2014/main" val="1129706874"/>
                  </a:ext>
                </a:extLst>
              </a:tr>
              <a:tr h="370840">
                <a:tc>
                  <a:txBody>
                    <a:bodyPr/>
                    <a:lstStyle/>
                    <a:p>
                      <a:r>
                        <a:rPr lang="en-US" sz="2000" noProof="0">
                          <a:latin typeface="IBM Plex Sans" panose="020B0503050203000203" pitchFamily="34" charset="0"/>
                          <a:cs typeface="Arial" panose="020B0604020202020204" pitchFamily="34" charset="0"/>
                        </a:rPr>
                        <a:t>Language </a:t>
                      </a:r>
                    </a:p>
                  </a:txBody>
                  <a:tcPr/>
                </a:tc>
                <a:tc>
                  <a:txBody>
                    <a:bodyPr/>
                    <a:lstStyle/>
                    <a:p>
                      <a:r>
                        <a:rPr lang="en-US" sz="2000" noProof="0" dirty="0">
                          <a:latin typeface="IBM Plex Sans" panose="020B0503050203000203" pitchFamily="34" charset="0"/>
                          <a:cs typeface="Arial" panose="020B0604020202020204" pitchFamily="34" charset="0"/>
                        </a:rPr>
                        <a:t>Structured query language</a:t>
                      </a:r>
                    </a:p>
                  </a:txBody>
                  <a:tcPr/>
                </a:tc>
                <a:tc>
                  <a:txBody>
                    <a:bodyPr/>
                    <a:lstStyle/>
                    <a:p>
                      <a:r>
                        <a:rPr lang="en-US" sz="2000" noProof="0">
                          <a:latin typeface="IBM Plex Sans" panose="020B0503050203000203" pitchFamily="34" charset="0"/>
                          <a:cs typeface="Arial" panose="020B0604020202020204" pitchFamily="34" charset="0"/>
                        </a:rPr>
                        <a:t>Un-structured query language</a:t>
                      </a:r>
                    </a:p>
                  </a:txBody>
                  <a:tcPr/>
                </a:tc>
                <a:extLst>
                  <a:ext uri="{0D108BD9-81ED-4DB2-BD59-A6C34878D82A}">
                    <a16:rowId xmlns:a16="http://schemas.microsoft.com/office/drawing/2014/main" val="2147558589"/>
                  </a:ext>
                </a:extLst>
              </a:tr>
              <a:tr h="370840">
                <a:tc>
                  <a:txBody>
                    <a:bodyPr/>
                    <a:lstStyle/>
                    <a:p>
                      <a:r>
                        <a:rPr lang="en-US" sz="2000" noProof="0" dirty="0">
                          <a:latin typeface="IBM Plex Sans" panose="020B0503050203000203" pitchFamily="34" charset="0"/>
                          <a:cs typeface="Arial" panose="020B0604020202020204" pitchFamily="34" charset="0"/>
                        </a:rPr>
                        <a:t>Flexibility </a:t>
                      </a:r>
                    </a:p>
                  </a:txBody>
                  <a:tcPr/>
                </a:tc>
                <a:tc>
                  <a:txBody>
                    <a:bodyPr/>
                    <a:lstStyle/>
                    <a:p>
                      <a:r>
                        <a:rPr lang="en-US" sz="2000" noProof="0">
                          <a:latin typeface="IBM Plex Sans" panose="020B0503050203000203" pitchFamily="34" charset="0"/>
                          <a:cs typeface="Arial" panose="020B0604020202020204" pitchFamily="34" charset="0"/>
                        </a:rPr>
                        <a:t>Rigid</a:t>
                      </a:r>
                    </a:p>
                  </a:txBody>
                  <a:tcPr/>
                </a:tc>
                <a:tc>
                  <a:txBody>
                    <a:bodyPr/>
                    <a:lstStyle/>
                    <a:p>
                      <a:r>
                        <a:rPr lang="en-US" sz="2000" noProof="0" dirty="0">
                          <a:latin typeface="IBM Plex Sans" panose="020B0503050203000203" pitchFamily="34" charset="0"/>
                          <a:cs typeface="Arial" panose="020B0604020202020204" pitchFamily="34" charset="0"/>
                        </a:rPr>
                        <a:t>Flexible </a:t>
                      </a:r>
                    </a:p>
                  </a:txBody>
                  <a:tcPr/>
                </a:tc>
                <a:extLst>
                  <a:ext uri="{0D108BD9-81ED-4DB2-BD59-A6C34878D82A}">
                    <a16:rowId xmlns:a16="http://schemas.microsoft.com/office/drawing/2014/main" val="2439144388"/>
                  </a:ext>
                </a:extLst>
              </a:tr>
              <a:tr h="370840">
                <a:tc>
                  <a:txBody>
                    <a:bodyPr/>
                    <a:lstStyle/>
                    <a:p>
                      <a:r>
                        <a:rPr lang="en-US" sz="2000" noProof="0" dirty="0">
                          <a:latin typeface="IBM Plex Sans" panose="020B0503050203000203" pitchFamily="34" charset="0"/>
                          <a:cs typeface="Arial" panose="020B0604020202020204" pitchFamily="34" charset="0"/>
                        </a:rPr>
                        <a:t>Support </a:t>
                      </a:r>
                    </a:p>
                  </a:txBody>
                  <a:tcPr/>
                </a:tc>
                <a:tc>
                  <a:txBody>
                    <a:bodyPr/>
                    <a:lstStyle/>
                    <a:p>
                      <a:r>
                        <a:rPr lang="en-US" sz="2000" noProof="0">
                          <a:latin typeface="IBM Plex Sans" panose="020B0503050203000203" pitchFamily="34" charset="0"/>
                          <a:cs typeface="Arial" panose="020B0604020202020204" pitchFamily="34" charset="0"/>
                        </a:rPr>
                        <a:t>Editor support </a:t>
                      </a:r>
                    </a:p>
                  </a:txBody>
                  <a:tcPr/>
                </a:tc>
                <a:tc>
                  <a:txBody>
                    <a:bodyPr/>
                    <a:lstStyle/>
                    <a:p>
                      <a:r>
                        <a:rPr lang="en-US" sz="2000" noProof="0" dirty="0">
                          <a:latin typeface="IBM Plex Sans" panose="020B0503050203000203" pitchFamily="34" charset="0"/>
                          <a:cs typeface="Arial" panose="020B0604020202020204" pitchFamily="34" charset="0"/>
                        </a:rPr>
                        <a:t>Open Source Community Support</a:t>
                      </a:r>
                    </a:p>
                  </a:txBody>
                  <a:tcPr/>
                </a:tc>
                <a:extLst>
                  <a:ext uri="{0D108BD9-81ED-4DB2-BD59-A6C34878D82A}">
                    <a16:rowId xmlns:a16="http://schemas.microsoft.com/office/drawing/2014/main" val="4057060686"/>
                  </a:ext>
                </a:extLst>
              </a:tr>
            </a:tbl>
          </a:graphicData>
        </a:graphic>
      </p:graphicFrame>
    </p:spTree>
    <p:extLst>
      <p:ext uri="{BB962C8B-B14F-4D97-AF65-F5344CB8AC3E}">
        <p14:creationId xmlns:p14="http://schemas.microsoft.com/office/powerpoint/2010/main" val="209728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A1A57-FBEA-DEF3-770B-342B157086E4}"/>
              </a:ext>
            </a:extLst>
          </p:cNvPr>
          <p:cNvSpPr>
            <a:spLocks noGrp="1"/>
          </p:cNvSpPr>
          <p:nvPr>
            <p:ph type="title"/>
          </p:nvPr>
        </p:nvSpPr>
        <p:spPr/>
        <p:txBody>
          <a:bodyPr>
            <a:normAutofit/>
          </a:bodyPr>
          <a:lstStyle/>
          <a:p>
            <a:r>
              <a:rPr lang="fr-FR" dirty="0" err="1">
                <a:latin typeface="IBM Plex Sans" panose="020B0503050203000203" pitchFamily="34" charset="0"/>
              </a:rPr>
              <a:t>What</a:t>
            </a:r>
            <a:r>
              <a:rPr lang="fr-FR" dirty="0">
                <a:latin typeface="IBM Plex Sans" panose="020B0503050203000203" pitchFamily="34" charset="0"/>
              </a:rPr>
              <a:t> </a:t>
            </a:r>
            <a:r>
              <a:rPr lang="fr-FR" dirty="0" err="1">
                <a:latin typeface="IBM Plex Sans" panose="020B0503050203000203" pitchFamily="34" charset="0"/>
              </a:rPr>
              <a:t>is</a:t>
            </a:r>
            <a:r>
              <a:rPr lang="fr-FR" dirty="0">
                <a:latin typeface="IBM Plex Sans" panose="020B0503050203000203" pitchFamily="34" charset="0"/>
              </a:rPr>
              <a:t> MongoDB ?</a:t>
            </a:r>
          </a:p>
        </p:txBody>
      </p:sp>
      <p:sp>
        <p:nvSpPr>
          <p:cNvPr id="4" name="ZoneTexte 3">
            <a:extLst>
              <a:ext uri="{FF2B5EF4-FFF2-40B4-BE49-F238E27FC236}">
                <a16:creationId xmlns:a16="http://schemas.microsoft.com/office/drawing/2014/main" id="{60C9B8E4-306E-76BA-6AF2-1C9C6DC54871}"/>
              </a:ext>
            </a:extLst>
          </p:cNvPr>
          <p:cNvSpPr txBox="1"/>
          <p:nvPr/>
        </p:nvSpPr>
        <p:spPr>
          <a:xfrm>
            <a:off x="2592924" y="2308167"/>
            <a:ext cx="7657734" cy="3170099"/>
          </a:xfrm>
          <a:prstGeom prst="rect">
            <a:avLst/>
          </a:prstGeom>
          <a:noFill/>
        </p:spPr>
        <p:txBody>
          <a:bodyPr wrap="square">
            <a:spAutoFit/>
          </a:bodyPr>
          <a:lstStyle/>
          <a:p>
            <a:pPr algn="just"/>
            <a:r>
              <a:rPr lang="en-US" sz="2000" b="0" i="0" dirty="0">
                <a:solidFill>
                  <a:srgbClr val="161616"/>
                </a:solidFill>
                <a:effectLst/>
                <a:latin typeface="IBM Plex Sans" panose="020B0503050203000203" pitchFamily="34" charset="0"/>
              </a:rPr>
              <a:t>MongoDB is an open source, non-relational database management system (DBMS) that uses flexible documents instead of tables and rows to process and store various forms of data. As a NoSQL database solution, MongoDB does not require a relational database management system (RDBMS), so it provides an elastic data storage model that enables users to store and query multivariate data types with ease. This not only simplifies database management for developers but also creates a highly scalable environment for cross-platform applications and services.</a:t>
            </a:r>
            <a:endParaRPr lang="fr-FR" sz="2000" b="0" i="0" dirty="0">
              <a:solidFill>
                <a:srgbClr val="000000"/>
              </a:solidFill>
              <a:effectLst/>
              <a:latin typeface="Tahoma" panose="020B0604030504040204" pitchFamily="34" charset="0"/>
            </a:endParaRPr>
          </a:p>
        </p:txBody>
      </p:sp>
    </p:spTree>
    <p:extLst>
      <p:ext uri="{BB962C8B-B14F-4D97-AF65-F5344CB8AC3E}">
        <p14:creationId xmlns:p14="http://schemas.microsoft.com/office/powerpoint/2010/main" val="226352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FFDF9-9AEE-3CF2-861D-73FFB2DD8B88}"/>
              </a:ext>
            </a:extLst>
          </p:cNvPr>
          <p:cNvSpPr>
            <a:spLocks noGrp="1"/>
          </p:cNvSpPr>
          <p:nvPr>
            <p:ph type="title"/>
          </p:nvPr>
        </p:nvSpPr>
        <p:spPr/>
        <p:txBody>
          <a:bodyPr>
            <a:normAutofit/>
          </a:bodyPr>
          <a:lstStyle/>
          <a:p>
            <a:r>
              <a:rPr lang="en-US" dirty="0">
                <a:latin typeface="IBM Plex Sans" panose="020B0503050203000203" pitchFamily="34" charset="0"/>
              </a:rPr>
              <a:t>SQL vs MongoDB</a:t>
            </a:r>
          </a:p>
        </p:txBody>
      </p:sp>
      <p:graphicFrame>
        <p:nvGraphicFramePr>
          <p:cNvPr id="4" name="Tableau 3">
            <a:extLst>
              <a:ext uri="{FF2B5EF4-FFF2-40B4-BE49-F238E27FC236}">
                <a16:creationId xmlns:a16="http://schemas.microsoft.com/office/drawing/2014/main" id="{B93F7CD7-B710-C5B2-F284-742686740C08}"/>
              </a:ext>
            </a:extLst>
          </p:cNvPr>
          <p:cNvGraphicFramePr>
            <a:graphicFrameLocks noGrp="1"/>
          </p:cNvGraphicFramePr>
          <p:nvPr>
            <p:extLst>
              <p:ext uri="{D42A27DB-BD31-4B8C-83A1-F6EECF244321}">
                <p14:modId xmlns:p14="http://schemas.microsoft.com/office/powerpoint/2010/main" val="3444716745"/>
              </p:ext>
            </p:extLst>
          </p:nvPr>
        </p:nvGraphicFramePr>
        <p:xfrm>
          <a:off x="2855742" y="2218214"/>
          <a:ext cx="8498058" cy="3779520"/>
        </p:xfrm>
        <a:graphic>
          <a:graphicData uri="http://schemas.openxmlformats.org/drawingml/2006/table">
            <a:tbl>
              <a:tblPr/>
              <a:tblGrid>
                <a:gridCol w="4249029">
                  <a:extLst>
                    <a:ext uri="{9D8B030D-6E8A-4147-A177-3AD203B41FA5}">
                      <a16:colId xmlns:a16="http://schemas.microsoft.com/office/drawing/2014/main" val="2582215868"/>
                    </a:ext>
                  </a:extLst>
                </a:gridCol>
                <a:gridCol w="4249029">
                  <a:extLst>
                    <a:ext uri="{9D8B030D-6E8A-4147-A177-3AD203B41FA5}">
                      <a16:colId xmlns:a16="http://schemas.microsoft.com/office/drawing/2014/main" val="4764727"/>
                    </a:ext>
                  </a:extLst>
                </a:gridCol>
              </a:tblGrid>
              <a:tr h="0">
                <a:tc>
                  <a:txBody>
                    <a:bodyPr/>
                    <a:lstStyle/>
                    <a:p>
                      <a:pPr algn="ctr"/>
                      <a:r>
                        <a:rPr lang="fr-FR" sz="2000" dirty="0">
                          <a:solidFill>
                            <a:srgbClr val="FFFFFF"/>
                          </a:solidFill>
                          <a:effectLst/>
                          <a:latin typeface="IBM Plex Sans" panose="020B0503050203000203" pitchFamily="34" charset="0"/>
                        </a:rPr>
                        <a:t>SQL</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solidFill>
                      <a:srgbClr val="4463A1"/>
                    </a:solidFill>
                  </a:tcPr>
                </a:tc>
                <a:tc>
                  <a:txBody>
                    <a:bodyPr/>
                    <a:lstStyle/>
                    <a:p>
                      <a:pPr algn="ctr"/>
                      <a:r>
                        <a:rPr lang="fr-FR" sz="2000">
                          <a:solidFill>
                            <a:srgbClr val="FFFFFF"/>
                          </a:solidFill>
                          <a:effectLst/>
                          <a:latin typeface="IBM Plex Sans" panose="020B0503050203000203" pitchFamily="34" charset="0"/>
                        </a:rPr>
                        <a:t>MongoDB</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solidFill>
                      <a:srgbClr val="4463A1"/>
                    </a:solidFill>
                  </a:tcPr>
                </a:tc>
                <a:extLst>
                  <a:ext uri="{0D108BD9-81ED-4DB2-BD59-A6C34878D82A}">
                    <a16:rowId xmlns:a16="http://schemas.microsoft.com/office/drawing/2014/main" val="1578807820"/>
                  </a:ext>
                </a:extLst>
              </a:tr>
              <a:tr h="0">
                <a:tc>
                  <a:txBody>
                    <a:bodyPr/>
                    <a:lstStyle/>
                    <a:p>
                      <a:pPr algn="just"/>
                      <a:r>
                        <a:rPr lang="en-US" sz="2000" noProof="0" dirty="0">
                          <a:effectLst/>
                          <a:latin typeface="IBM Plex Sans" panose="020B0503050203000203" pitchFamily="34" charset="0"/>
                        </a:rPr>
                        <a:t>Table </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tc>
                  <a:txBody>
                    <a:bodyPr/>
                    <a:lstStyle/>
                    <a:p>
                      <a:pPr algn="just"/>
                      <a:r>
                        <a:rPr lang="en-US" sz="2000" noProof="0" dirty="0">
                          <a:effectLst/>
                          <a:latin typeface="IBM Plex Sans" panose="020B0503050203000203" pitchFamily="34" charset="0"/>
                        </a:rPr>
                        <a:t>Collection </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extLst>
                  <a:ext uri="{0D108BD9-81ED-4DB2-BD59-A6C34878D82A}">
                    <a16:rowId xmlns:a16="http://schemas.microsoft.com/office/drawing/2014/main" val="2342333388"/>
                  </a:ext>
                </a:extLst>
              </a:tr>
              <a:tr h="0">
                <a:tc>
                  <a:txBody>
                    <a:bodyPr/>
                    <a:lstStyle/>
                    <a:p>
                      <a:pPr algn="just"/>
                      <a:r>
                        <a:rPr lang="en-US" sz="2000" noProof="0">
                          <a:effectLst/>
                          <a:latin typeface="IBM Plex Sans" panose="020B0503050203000203" pitchFamily="34" charset="0"/>
                        </a:rPr>
                        <a:t>Registration </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tc>
                  <a:txBody>
                    <a:bodyPr/>
                    <a:lstStyle/>
                    <a:p>
                      <a:pPr algn="just"/>
                      <a:r>
                        <a:rPr lang="en-US" sz="2000" noProof="0" dirty="0">
                          <a:effectLst/>
                          <a:latin typeface="IBM Plex Sans" panose="020B0503050203000203" pitchFamily="34" charset="0"/>
                        </a:rPr>
                        <a:t>Document </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extLst>
                  <a:ext uri="{0D108BD9-81ED-4DB2-BD59-A6C34878D82A}">
                    <a16:rowId xmlns:a16="http://schemas.microsoft.com/office/drawing/2014/main" val="1903697088"/>
                  </a:ext>
                </a:extLst>
              </a:tr>
              <a:tr h="0">
                <a:tc>
                  <a:txBody>
                    <a:bodyPr/>
                    <a:lstStyle/>
                    <a:p>
                      <a:pPr algn="just"/>
                      <a:r>
                        <a:rPr lang="en-US" sz="2000" noProof="0">
                          <a:effectLst/>
                          <a:latin typeface="IBM Plex Sans" panose="020B0503050203000203" pitchFamily="34" charset="0"/>
                        </a:rPr>
                        <a:t>column</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tc>
                  <a:txBody>
                    <a:bodyPr/>
                    <a:lstStyle/>
                    <a:p>
                      <a:pPr algn="just"/>
                      <a:r>
                        <a:rPr lang="en-US" sz="2000" noProof="0" dirty="0">
                          <a:effectLst/>
                          <a:latin typeface="IBM Plex Sans" panose="020B0503050203000203" pitchFamily="34" charset="0"/>
                        </a:rPr>
                        <a:t>field</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extLst>
                  <a:ext uri="{0D108BD9-81ED-4DB2-BD59-A6C34878D82A}">
                    <a16:rowId xmlns:a16="http://schemas.microsoft.com/office/drawing/2014/main" val="3059945886"/>
                  </a:ext>
                </a:extLst>
              </a:tr>
              <a:tr h="0">
                <a:tc>
                  <a:txBody>
                    <a:bodyPr/>
                    <a:lstStyle/>
                    <a:p>
                      <a:pPr algn="just"/>
                      <a:r>
                        <a:rPr lang="en-US" sz="2000" noProof="0">
                          <a:effectLst/>
                          <a:latin typeface="IBM Plex Sans" panose="020B0503050203000203" pitchFamily="34" charset="0"/>
                        </a:rPr>
                        <a:t>index</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tc>
                  <a:txBody>
                    <a:bodyPr/>
                    <a:lstStyle/>
                    <a:p>
                      <a:pPr algn="just"/>
                      <a:r>
                        <a:rPr lang="en-US" sz="2000" noProof="0" dirty="0">
                          <a:effectLst/>
                          <a:latin typeface="IBM Plex Sans" panose="020B0503050203000203" pitchFamily="34" charset="0"/>
                        </a:rPr>
                        <a:t>index</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extLst>
                  <a:ext uri="{0D108BD9-81ED-4DB2-BD59-A6C34878D82A}">
                    <a16:rowId xmlns:a16="http://schemas.microsoft.com/office/drawing/2014/main" val="1301365103"/>
                  </a:ext>
                </a:extLst>
              </a:tr>
              <a:tr h="0">
                <a:tc>
                  <a:txBody>
                    <a:bodyPr/>
                    <a:lstStyle/>
                    <a:p>
                      <a:pPr algn="just"/>
                      <a:r>
                        <a:rPr lang="en-US" sz="2000" noProof="0">
                          <a:effectLst/>
                          <a:latin typeface="IBM Plex Sans" panose="020B0503050203000203" pitchFamily="34" charset="0"/>
                        </a:rPr>
                        <a:t>juncture</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tc>
                  <a:txBody>
                    <a:bodyPr/>
                    <a:lstStyle/>
                    <a:p>
                      <a:pPr algn="just"/>
                      <a:r>
                        <a:rPr lang="en-US" sz="2000" noProof="0" dirty="0">
                          <a:effectLst/>
                          <a:latin typeface="IBM Plex Sans" panose="020B0503050203000203" pitchFamily="34" charset="0"/>
                        </a:rPr>
                        <a:t>object</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extLst>
                  <a:ext uri="{0D108BD9-81ED-4DB2-BD59-A6C34878D82A}">
                    <a16:rowId xmlns:a16="http://schemas.microsoft.com/office/drawing/2014/main" val="2430318323"/>
                  </a:ext>
                </a:extLst>
              </a:tr>
              <a:tr h="0">
                <a:tc>
                  <a:txBody>
                    <a:bodyPr/>
                    <a:lstStyle/>
                    <a:p>
                      <a:pPr algn="just"/>
                      <a:r>
                        <a:rPr lang="en-US" sz="2000" noProof="0">
                          <a:effectLst/>
                          <a:latin typeface="IBM Plex Sans" panose="020B0503050203000203" pitchFamily="34" charset="0"/>
                        </a:rPr>
                        <a:t>Primary key</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tc>
                  <a:txBody>
                    <a:bodyPr/>
                    <a:lstStyle/>
                    <a:p>
                      <a:pPr algn="just"/>
                      <a:r>
                        <a:rPr lang="en-US" sz="2000" noProof="0" dirty="0">
                          <a:effectLst/>
                          <a:latin typeface="IBM Plex Sans" panose="020B0503050203000203" pitchFamily="34" charset="0"/>
                        </a:rPr>
                        <a:t>Primary key </a:t>
                      </a:r>
                      <a:r>
                        <a:rPr lang="fr-FR" sz="2000" dirty="0">
                          <a:effectLst/>
                          <a:latin typeface="IBM Plex Sans" panose="020B0503050203000203" pitchFamily="34" charset="0"/>
                        </a:rPr>
                        <a:t>(</a:t>
                      </a:r>
                      <a:r>
                        <a:rPr lang="en-US" sz="2000" dirty="0">
                          <a:effectLst/>
                          <a:latin typeface="IBM Plex Sans" panose="020B0503050203000203" pitchFamily="34" charset="0"/>
                        </a:rPr>
                        <a:t>In MongoDB the primary key is automatically assigned to the _id field</a:t>
                      </a:r>
                      <a:r>
                        <a:rPr lang="fr-FR" sz="2000" dirty="0">
                          <a:effectLst/>
                          <a:latin typeface="IBM Plex Sans" panose="020B0503050203000203" pitchFamily="34" charset="0"/>
                        </a:rPr>
                        <a:t>)</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extLst>
                  <a:ext uri="{0D108BD9-81ED-4DB2-BD59-A6C34878D82A}">
                    <a16:rowId xmlns:a16="http://schemas.microsoft.com/office/drawing/2014/main" val="2411200217"/>
                  </a:ext>
                </a:extLst>
              </a:tr>
              <a:tr h="0">
                <a:tc>
                  <a:txBody>
                    <a:bodyPr/>
                    <a:lstStyle/>
                    <a:p>
                      <a:pPr algn="just"/>
                      <a:r>
                        <a:rPr lang="en-US" sz="2000" noProof="0" dirty="0">
                          <a:effectLst/>
                          <a:latin typeface="IBM Plex Sans" panose="020B0503050203000203" pitchFamily="34" charset="0"/>
                        </a:rPr>
                        <a:t>Foreign key </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tc>
                  <a:txBody>
                    <a:bodyPr/>
                    <a:lstStyle/>
                    <a:p>
                      <a:pPr algn="just"/>
                      <a:r>
                        <a:rPr lang="en-US" sz="2000" noProof="0" dirty="0">
                          <a:effectLst/>
                          <a:latin typeface="IBM Plex Sans" panose="020B0503050203000203" pitchFamily="34" charset="0"/>
                        </a:rPr>
                        <a:t>reference</a:t>
                      </a:r>
                    </a:p>
                  </a:txBody>
                  <a:tcPr marL="28575" marR="28575" anchor="ctr">
                    <a:lnL w="9525" cap="flat" cmpd="sng" algn="ctr">
                      <a:solidFill>
                        <a:srgbClr val="4463A1"/>
                      </a:solidFill>
                      <a:prstDash val="solid"/>
                      <a:round/>
                      <a:headEnd type="none" w="med" len="med"/>
                      <a:tailEnd type="none" w="med" len="med"/>
                    </a:lnL>
                    <a:lnR w="9525" cap="flat" cmpd="sng" algn="ctr">
                      <a:solidFill>
                        <a:srgbClr val="4463A1"/>
                      </a:solidFill>
                      <a:prstDash val="solid"/>
                      <a:round/>
                      <a:headEnd type="none" w="med" len="med"/>
                      <a:tailEnd type="none" w="med" len="med"/>
                    </a:lnR>
                    <a:lnT w="9525" cap="flat" cmpd="sng" algn="ctr">
                      <a:solidFill>
                        <a:srgbClr val="4463A1"/>
                      </a:solidFill>
                      <a:prstDash val="solid"/>
                      <a:round/>
                      <a:headEnd type="none" w="med" len="med"/>
                      <a:tailEnd type="none" w="med" len="med"/>
                    </a:lnT>
                    <a:lnB w="9525" cap="flat" cmpd="sng" algn="ctr">
                      <a:solidFill>
                        <a:srgbClr val="4463A1"/>
                      </a:solidFill>
                      <a:prstDash val="solid"/>
                      <a:round/>
                      <a:headEnd type="none" w="med" len="med"/>
                      <a:tailEnd type="none" w="med" len="med"/>
                    </a:lnB>
                  </a:tcPr>
                </a:tc>
                <a:extLst>
                  <a:ext uri="{0D108BD9-81ED-4DB2-BD59-A6C34878D82A}">
                    <a16:rowId xmlns:a16="http://schemas.microsoft.com/office/drawing/2014/main" val="452163374"/>
                  </a:ext>
                </a:extLst>
              </a:tr>
            </a:tbl>
          </a:graphicData>
        </a:graphic>
      </p:graphicFrame>
    </p:spTree>
    <p:extLst>
      <p:ext uri="{BB962C8B-B14F-4D97-AF65-F5344CB8AC3E}">
        <p14:creationId xmlns:p14="http://schemas.microsoft.com/office/powerpoint/2010/main" val="563816234"/>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TotalTime>
  <Words>355</Words>
  <Application>Microsoft Office PowerPoint</Application>
  <PresentationFormat>Grand écran</PresentationFormat>
  <Paragraphs>48</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Century Gothic</vt:lpstr>
      <vt:lpstr>IBM Plex Sans</vt:lpstr>
      <vt:lpstr>Tahoma</vt:lpstr>
      <vt:lpstr>Wingdings 3</vt:lpstr>
      <vt:lpstr>Brin</vt:lpstr>
      <vt:lpstr>What is SQL database ?</vt:lpstr>
      <vt:lpstr>What is NoSQL database?</vt:lpstr>
      <vt:lpstr>SQL vs NoSQL</vt:lpstr>
      <vt:lpstr>What is MongoDB ?</vt:lpstr>
      <vt:lpstr>SQL vs MongoDB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SQL database ?</dc:title>
  <dc:creator>oumayma.machraoui</dc:creator>
  <cp:lastModifiedBy>oumayma.machraoui</cp:lastModifiedBy>
  <cp:revision>2</cp:revision>
  <dcterms:created xsi:type="dcterms:W3CDTF">2023-01-24T16:55:35Z</dcterms:created>
  <dcterms:modified xsi:type="dcterms:W3CDTF">2023-01-24T18:06:00Z</dcterms:modified>
</cp:coreProperties>
</file>