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9144000" cy="5143500" type="screen16x9"/>
  <p:notesSz cx="6858000" cy="9144000"/>
  <p:embeddedFontLst>
    <p:embeddedFont>
      <p:font typeface="Average" panose="020B0604020202020204" charset="0"/>
      <p:regular r:id="rId11"/>
    </p:embeddedFont>
    <p:embeddedFont>
      <p:font typeface="Oswald" panose="00000500000000000000" pitchFamily="2"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00b59ee1fd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00b59ee1f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0b59ee1f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0b59ee1f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00b59ee1fd_0_3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00b59ee1fd_0_3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dirty="0"/>
              <a:t>AS-Plage</a:t>
            </a:r>
            <a:endParaRPr dirty="0"/>
          </a:p>
        </p:txBody>
      </p:sp>
      <p:sp>
        <p:nvSpPr>
          <p:cNvPr id="60" name="Google Shape;60;p13"/>
          <p:cNvSpPr txBox="1">
            <a:spLocks noGrp="1"/>
          </p:cNvSpPr>
          <p:nvPr>
            <p:ph type="subTitle" idx="1"/>
          </p:nvPr>
        </p:nvSpPr>
        <p:spPr>
          <a:xfrm>
            <a:off x="756310" y="3077348"/>
            <a:ext cx="7801500" cy="1730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dirty="0"/>
              <a:t>(Allocation Saisonnière des plages)</a:t>
            </a:r>
          </a:p>
          <a:p>
            <a:pPr marL="0" lvl="0" indent="0" algn="ctr" rtl="0">
              <a:spcBef>
                <a:spcPts val="0"/>
              </a:spcBef>
              <a:spcAft>
                <a:spcPts val="0"/>
              </a:spcAft>
              <a:buNone/>
            </a:pPr>
            <a:endParaRPr lang="fr" sz="1800" dirty="0"/>
          </a:p>
          <a:p>
            <a:pPr marL="0" lvl="0" indent="0" algn="ctr" rtl="0">
              <a:spcBef>
                <a:spcPts val="0"/>
              </a:spcBef>
              <a:spcAft>
                <a:spcPts val="0"/>
              </a:spcAft>
              <a:buNone/>
            </a:pPr>
            <a:endParaRPr lang="fr" sz="1800" dirty="0"/>
          </a:p>
          <a:p>
            <a:pPr marL="0" lvl="0" indent="0" algn="ctr" rtl="0">
              <a:spcBef>
                <a:spcPts val="0"/>
              </a:spcBef>
              <a:spcAft>
                <a:spcPts val="0"/>
              </a:spcAft>
              <a:buNone/>
            </a:pPr>
            <a:r>
              <a:rPr lang="fr" sz="1800" dirty="0"/>
              <a:t>réaliser par : Machraoui Oumayma</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526350"/>
            <a:ext cx="6227100" cy="1112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Description de l’application </a:t>
            </a:r>
            <a:endParaRPr/>
          </a:p>
        </p:txBody>
      </p:sp>
      <p:sp>
        <p:nvSpPr>
          <p:cNvPr id="66" name="Google Shape;66;p14"/>
          <p:cNvSpPr txBox="1">
            <a:spLocks noGrp="1"/>
          </p:cNvSpPr>
          <p:nvPr>
            <p:ph type="body" idx="4294967295"/>
          </p:nvPr>
        </p:nvSpPr>
        <p:spPr>
          <a:xfrm>
            <a:off x="490250" y="1900853"/>
            <a:ext cx="7251900" cy="18399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1200"/>
              </a:spcAft>
              <a:buNone/>
            </a:pPr>
            <a:r>
              <a:rPr lang="fr" sz="1700" dirty="0">
                <a:solidFill>
                  <a:srgbClr val="000000"/>
                </a:solidFill>
              </a:rPr>
              <a:t>AS-Plage est une application dédiée aux municipalités qui leur permet de postuler les appels d’offre des lotissements de la plage et de postuler les documents demandés pour ces offres . Aussi, s'il y a un problème relié à un lotissement, les citoyens peuvent se réclamer.</a:t>
            </a:r>
            <a:endParaRPr sz="17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90250" y="526350"/>
            <a:ext cx="6227100" cy="1004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les acteurs </a:t>
            </a:r>
            <a:endParaRPr/>
          </a:p>
        </p:txBody>
      </p:sp>
      <p:sp>
        <p:nvSpPr>
          <p:cNvPr id="72" name="Google Shape;72;p15"/>
          <p:cNvSpPr txBox="1"/>
          <p:nvPr/>
        </p:nvSpPr>
        <p:spPr>
          <a:xfrm>
            <a:off x="905700" y="1772700"/>
            <a:ext cx="7332600" cy="175429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fr" sz="1700" dirty="0">
                <a:latin typeface="Average"/>
                <a:ea typeface="Average"/>
                <a:cs typeface="Average"/>
                <a:sym typeface="Average"/>
              </a:rPr>
              <a:t>Dans notre application il y a 3 acteurs:</a:t>
            </a:r>
            <a:endParaRPr sz="1700" dirty="0">
              <a:latin typeface="Average"/>
              <a:ea typeface="Average"/>
              <a:cs typeface="Average"/>
              <a:sym typeface="Average"/>
            </a:endParaRPr>
          </a:p>
          <a:p>
            <a:pPr marL="457200" lvl="0" indent="-336550" algn="l" rtl="0">
              <a:lnSpc>
                <a:spcPct val="150000"/>
              </a:lnSpc>
              <a:spcBef>
                <a:spcPts val="0"/>
              </a:spcBef>
              <a:spcAft>
                <a:spcPts val="0"/>
              </a:spcAft>
              <a:buSzPts val="1700"/>
              <a:buFont typeface="Average"/>
              <a:buChar char="-"/>
            </a:pPr>
            <a:r>
              <a:rPr lang="fr" sz="1700" dirty="0">
                <a:latin typeface="Average"/>
                <a:ea typeface="Average"/>
                <a:cs typeface="Average"/>
                <a:sym typeface="Average"/>
              </a:rPr>
              <a:t>citoyen (visiteur) </a:t>
            </a:r>
          </a:p>
          <a:p>
            <a:pPr marL="457200" lvl="0" indent="-336550" algn="l" rtl="0">
              <a:lnSpc>
                <a:spcPct val="150000"/>
              </a:lnSpc>
              <a:spcBef>
                <a:spcPts val="0"/>
              </a:spcBef>
              <a:spcAft>
                <a:spcPts val="0"/>
              </a:spcAft>
              <a:buSzPts val="1700"/>
              <a:buFont typeface="Average"/>
              <a:buChar char="-"/>
            </a:pPr>
            <a:r>
              <a:rPr lang="fr" sz="1700" dirty="0">
                <a:latin typeface="Average"/>
                <a:ea typeface="Average"/>
                <a:cs typeface="Average"/>
                <a:sym typeface="Average"/>
              </a:rPr>
              <a:t>les contrôleurs </a:t>
            </a:r>
          </a:p>
          <a:p>
            <a:pPr marL="457200" lvl="0" indent="-336550" algn="l" rtl="0">
              <a:lnSpc>
                <a:spcPct val="150000"/>
              </a:lnSpc>
              <a:spcBef>
                <a:spcPts val="0"/>
              </a:spcBef>
              <a:spcAft>
                <a:spcPts val="0"/>
              </a:spcAft>
              <a:buSzPts val="1700"/>
              <a:buFont typeface="Average"/>
              <a:buChar char="-"/>
            </a:pPr>
            <a:r>
              <a:rPr lang="fr" sz="1700" dirty="0">
                <a:latin typeface="Average"/>
                <a:ea typeface="Average"/>
                <a:cs typeface="Average"/>
                <a:sym typeface="Average"/>
              </a:rPr>
              <a:t>administrateur </a:t>
            </a:r>
            <a:endParaRPr sz="1700" dirty="0">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490250" y="526350"/>
            <a:ext cx="6227100" cy="823985"/>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FR" dirty="0"/>
              <a:t>Les citoyen</a:t>
            </a:r>
            <a:endParaRPr dirty="0"/>
          </a:p>
        </p:txBody>
      </p:sp>
      <p:sp>
        <p:nvSpPr>
          <p:cNvPr id="2" name="ZoneTexte 1">
            <a:extLst>
              <a:ext uri="{FF2B5EF4-FFF2-40B4-BE49-F238E27FC236}">
                <a16:creationId xmlns:a16="http://schemas.microsoft.com/office/drawing/2014/main" id="{801308A3-179D-2829-3AD6-76ABA5921C61}"/>
              </a:ext>
            </a:extLst>
          </p:cNvPr>
          <p:cNvSpPr txBox="1"/>
          <p:nvPr/>
        </p:nvSpPr>
        <p:spPr>
          <a:xfrm>
            <a:off x="490250" y="1716580"/>
            <a:ext cx="7644809" cy="1620444"/>
          </a:xfrm>
          <a:prstGeom prst="rect">
            <a:avLst/>
          </a:prstGeom>
          <a:noFill/>
        </p:spPr>
        <p:txBody>
          <a:bodyPr wrap="square" rtlCol="0">
            <a:spAutoFit/>
          </a:bodyPr>
          <a:lstStyle/>
          <a:p>
            <a:pPr marL="406400" lvl="0" indent="-285750" algn="l" rtl="0">
              <a:lnSpc>
                <a:spcPct val="150000"/>
              </a:lnSpc>
              <a:spcBef>
                <a:spcPts val="0"/>
              </a:spcBef>
              <a:spcAft>
                <a:spcPts val="0"/>
              </a:spcAft>
              <a:buSzPts val="1700"/>
              <a:buFont typeface="Arial" panose="020B0604020202020204" pitchFamily="34" charset="0"/>
              <a:buChar char="•"/>
            </a:pPr>
            <a:r>
              <a:rPr lang="fr-FR" sz="1700" dirty="0">
                <a:latin typeface="Average"/>
                <a:ea typeface="Average"/>
                <a:cs typeface="Average"/>
                <a:sym typeface="Average"/>
              </a:rPr>
              <a:t>Consulter les appels d'offre</a:t>
            </a:r>
          </a:p>
          <a:p>
            <a:pPr marL="406400" lvl="0" indent="-285750" algn="l" rtl="0">
              <a:lnSpc>
                <a:spcPct val="150000"/>
              </a:lnSpc>
              <a:spcBef>
                <a:spcPts val="0"/>
              </a:spcBef>
              <a:spcAft>
                <a:spcPts val="0"/>
              </a:spcAft>
              <a:buSzPts val="1700"/>
              <a:buFont typeface="Arial" panose="020B0604020202020204" pitchFamily="34" charset="0"/>
              <a:buChar char="•"/>
            </a:pPr>
            <a:r>
              <a:rPr lang="fr-FR" sz="1700" dirty="0">
                <a:latin typeface="Average"/>
                <a:ea typeface="Average"/>
                <a:cs typeface="Average"/>
                <a:sym typeface="Average"/>
              </a:rPr>
              <a:t>Consulter les documents demandés .</a:t>
            </a:r>
          </a:p>
          <a:p>
            <a:pPr marL="406400" lvl="0" indent="-285750" algn="l" rtl="0">
              <a:lnSpc>
                <a:spcPct val="150000"/>
              </a:lnSpc>
              <a:spcBef>
                <a:spcPts val="0"/>
              </a:spcBef>
              <a:spcAft>
                <a:spcPts val="0"/>
              </a:spcAft>
              <a:buSzPts val="1700"/>
              <a:buFont typeface="Arial" panose="020B0604020202020204" pitchFamily="34" charset="0"/>
              <a:buChar char="•"/>
            </a:pPr>
            <a:r>
              <a:rPr lang="fr-FR" sz="1700" dirty="0">
                <a:latin typeface="Average"/>
                <a:ea typeface="Average"/>
                <a:cs typeface="Average"/>
                <a:sym typeface="Average"/>
              </a:rPr>
              <a:t>Réclamer s’il y a un problème (exemple : prix de location très cher , le lotissement est mal organisé, dépassement d’espace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4E64A-F67D-A654-08A4-B1B2D2E05DBC}"/>
              </a:ext>
            </a:extLst>
          </p:cNvPr>
          <p:cNvSpPr>
            <a:spLocks noGrp="1"/>
          </p:cNvSpPr>
          <p:nvPr>
            <p:ph type="title"/>
          </p:nvPr>
        </p:nvSpPr>
        <p:spPr>
          <a:xfrm>
            <a:off x="490250" y="526350"/>
            <a:ext cx="6227100" cy="781455"/>
          </a:xfrm>
        </p:spPr>
        <p:txBody>
          <a:bodyPr>
            <a:normAutofit fontScale="90000"/>
          </a:bodyPr>
          <a:lstStyle/>
          <a:p>
            <a:r>
              <a:rPr lang="fr-FR" dirty="0"/>
              <a:t>Les contrôleurs </a:t>
            </a:r>
          </a:p>
        </p:txBody>
      </p:sp>
      <p:sp>
        <p:nvSpPr>
          <p:cNvPr id="5" name="ZoneTexte 4">
            <a:extLst>
              <a:ext uri="{FF2B5EF4-FFF2-40B4-BE49-F238E27FC236}">
                <a16:creationId xmlns:a16="http://schemas.microsoft.com/office/drawing/2014/main" id="{53AB5E3B-B518-4E44-EC8A-A92ABDC2DADF}"/>
              </a:ext>
            </a:extLst>
          </p:cNvPr>
          <p:cNvSpPr txBox="1"/>
          <p:nvPr/>
        </p:nvSpPr>
        <p:spPr>
          <a:xfrm>
            <a:off x="490250" y="1761528"/>
            <a:ext cx="5348178" cy="1620444"/>
          </a:xfrm>
          <a:prstGeom prst="rect">
            <a:avLst/>
          </a:prstGeom>
          <a:noFill/>
        </p:spPr>
        <p:txBody>
          <a:bodyPr wrap="square">
            <a:spAutoFit/>
          </a:bodyPr>
          <a:lstStyle/>
          <a:p>
            <a:pPr marL="457200" lvl="0" indent="-336550" algn="l" rtl="0">
              <a:lnSpc>
                <a:spcPct val="150000"/>
              </a:lnSpc>
              <a:spcBef>
                <a:spcPts val="0"/>
              </a:spcBef>
              <a:spcAft>
                <a:spcPts val="0"/>
              </a:spcAft>
              <a:buSzPts val="1700"/>
              <a:buFont typeface="Arial" panose="020B0604020202020204" pitchFamily="34" charset="0"/>
              <a:buChar char="•"/>
            </a:pPr>
            <a:r>
              <a:rPr lang="fr-FR" sz="1700" dirty="0">
                <a:latin typeface="Average"/>
                <a:ea typeface="Average"/>
                <a:cs typeface="Average"/>
                <a:sym typeface="Average"/>
              </a:rPr>
              <a:t>S’authentifier </a:t>
            </a:r>
          </a:p>
          <a:p>
            <a:pPr marL="457200" lvl="0" indent="-336550" algn="l" rtl="0">
              <a:lnSpc>
                <a:spcPct val="150000"/>
              </a:lnSpc>
              <a:spcBef>
                <a:spcPts val="0"/>
              </a:spcBef>
              <a:spcAft>
                <a:spcPts val="0"/>
              </a:spcAft>
              <a:buSzPts val="1700"/>
              <a:buFont typeface="Arial" panose="020B0604020202020204" pitchFamily="34" charset="0"/>
              <a:buChar char="•"/>
            </a:pPr>
            <a:r>
              <a:rPr lang="fr-FR" sz="1700" dirty="0">
                <a:latin typeface="Average"/>
                <a:ea typeface="Average"/>
                <a:cs typeface="Average"/>
                <a:sym typeface="Average"/>
              </a:rPr>
              <a:t>S’inscrire </a:t>
            </a:r>
          </a:p>
          <a:p>
            <a:pPr marL="406400" lvl="0" indent="-285750" algn="l" rtl="0">
              <a:lnSpc>
                <a:spcPct val="150000"/>
              </a:lnSpc>
              <a:spcBef>
                <a:spcPts val="0"/>
              </a:spcBef>
              <a:spcAft>
                <a:spcPts val="0"/>
              </a:spcAft>
              <a:buSzPts val="1700"/>
              <a:buFont typeface="Arial" panose="020B0604020202020204" pitchFamily="34" charset="0"/>
              <a:buChar char="•"/>
            </a:pPr>
            <a:r>
              <a:rPr lang="fr-FR" sz="1700" dirty="0">
                <a:latin typeface="Average"/>
                <a:ea typeface="Average"/>
                <a:cs typeface="Average"/>
                <a:sym typeface="Average"/>
              </a:rPr>
              <a:t>Consulter  et gérer la liste des réclamations qu’il doit résoudre</a:t>
            </a:r>
          </a:p>
        </p:txBody>
      </p:sp>
    </p:spTree>
    <p:extLst>
      <p:ext uri="{BB962C8B-B14F-4D97-AF65-F5344CB8AC3E}">
        <p14:creationId xmlns:p14="http://schemas.microsoft.com/office/powerpoint/2010/main" val="397256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2B98AE-3175-B759-2DB0-77418EC4681D}"/>
              </a:ext>
            </a:extLst>
          </p:cNvPr>
          <p:cNvSpPr>
            <a:spLocks noGrp="1"/>
          </p:cNvSpPr>
          <p:nvPr>
            <p:ph type="title"/>
          </p:nvPr>
        </p:nvSpPr>
        <p:spPr>
          <a:xfrm>
            <a:off x="490250" y="526350"/>
            <a:ext cx="6227100" cy="770822"/>
          </a:xfrm>
        </p:spPr>
        <p:txBody>
          <a:bodyPr>
            <a:normAutofit fontScale="90000"/>
          </a:bodyPr>
          <a:lstStyle/>
          <a:p>
            <a:r>
              <a:rPr lang="fr-FR" dirty="0"/>
              <a:t>L’administrateur</a:t>
            </a:r>
          </a:p>
        </p:txBody>
      </p:sp>
      <p:sp>
        <p:nvSpPr>
          <p:cNvPr id="4" name="ZoneTexte 3">
            <a:extLst>
              <a:ext uri="{FF2B5EF4-FFF2-40B4-BE49-F238E27FC236}">
                <a16:creationId xmlns:a16="http://schemas.microsoft.com/office/drawing/2014/main" id="{3A467C90-B1BA-FE18-00DB-26B2EED56051}"/>
              </a:ext>
            </a:extLst>
          </p:cNvPr>
          <p:cNvSpPr txBox="1"/>
          <p:nvPr/>
        </p:nvSpPr>
        <p:spPr>
          <a:xfrm>
            <a:off x="490250" y="1790473"/>
            <a:ext cx="5752214" cy="240380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fr-FR" sz="1700" dirty="0">
                <a:latin typeface="Average"/>
                <a:ea typeface="Average"/>
                <a:cs typeface="Average"/>
                <a:sym typeface="Average"/>
              </a:rPr>
              <a:t>S’authentifier</a:t>
            </a:r>
          </a:p>
          <a:p>
            <a:pPr marL="285750" indent="-285750">
              <a:lnSpc>
                <a:spcPct val="150000"/>
              </a:lnSpc>
              <a:buFont typeface="Arial" panose="020B0604020202020204" pitchFamily="34" charset="0"/>
              <a:buChar char="•"/>
            </a:pPr>
            <a:r>
              <a:rPr lang="fr-FR" sz="1700" dirty="0">
                <a:latin typeface="Average"/>
                <a:ea typeface="Average"/>
                <a:cs typeface="Average"/>
                <a:sym typeface="Average"/>
              </a:rPr>
              <a:t>S’inscrire </a:t>
            </a:r>
          </a:p>
          <a:p>
            <a:pPr marL="285750" indent="-285750">
              <a:lnSpc>
                <a:spcPct val="150000"/>
              </a:lnSpc>
              <a:buFont typeface="Arial" panose="020B0604020202020204" pitchFamily="34" charset="0"/>
              <a:buChar char="•"/>
            </a:pPr>
            <a:r>
              <a:rPr lang="fr-FR" sz="1700" dirty="0">
                <a:latin typeface="Average"/>
                <a:ea typeface="Average"/>
                <a:cs typeface="Average"/>
                <a:sym typeface="Average"/>
              </a:rPr>
              <a:t>Gérer les lotissements</a:t>
            </a:r>
          </a:p>
          <a:p>
            <a:pPr marL="285750" indent="-285750">
              <a:lnSpc>
                <a:spcPct val="150000"/>
              </a:lnSpc>
              <a:buFont typeface="Arial" panose="020B0604020202020204" pitchFamily="34" charset="0"/>
              <a:buChar char="•"/>
            </a:pPr>
            <a:r>
              <a:rPr lang="fr-FR" sz="1700" dirty="0">
                <a:latin typeface="Average"/>
                <a:ea typeface="Average"/>
                <a:cs typeface="Average"/>
                <a:sym typeface="Average"/>
              </a:rPr>
              <a:t>Gérer les documents demandés dans l’appel d’offre</a:t>
            </a:r>
          </a:p>
          <a:p>
            <a:pPr marL="285750" indent="-285750">
              <a:lnSpc>
                <a:spcPct val="150000"/>
              </a:lnSpc>
              <a:buFont typeface="Arial" panose="020B0604020202020204" pitchFamily="34" charset="0"/>
              <a:buChar char="•"/>
            </a:pPr>
            <a:r>
              <a:rPr lang="fr-FR" sz="1700" dirty="0">
                <a:latin typeface="Average"/>
                <a:ea typeface="Average"/>
                <a:cs typeface="Average"/>
                <a:sym typeface="Average"/>
              </a:rPr>
              <a:t>Gérer les utilisateurs </a:t>
            </a:r>
          </a:p>
          <a:p>
            <a:pPr marL="285750" indent="-285750">
              <a:lnSpc>
                <a:spcPct val="150000"/>
              </a:lnSpc>
              <a:buFont typeface="Arial" panose="020B0604020202020204" pitchFamily="34" charset="0"/>
              <a:buChar char="•"/>
            </a:pPr>
            <a:r>
              <a:rPr lang="fr-FR" sz="1700" dirty="0">
                <a:latin typeface="Average"/>
                <a:ea typeface="Average"/>
                <a:cs typeface="Average"/>
                <a:sym typeface="Average"/>
              </a:rPr>
              <a:t>Consulter  et gérer la liste des réclamations</a:t>
            </a:r>
            <a:endParaRPr lang="fr-FR" sz="1700" dirty="0"/>
          </a:p>
        </p:txBody>
      </p:sp>
    </p:spTree>
    <p:extLst>
      <p:ext uri="{BB962C8B-B14F-4D97-AF65-F5344CB8AC3E}">
        <p14:creationId xmlns:p14="http://schemas.microsoft.com/office/powerpoint/2010/main" val="225387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A54F4A-352E-852A-89D1-FACA2A2F07E4}"/>
              </a:ext>
            </a:extLst>
          </p:cNvPr>
          <p:cNvSpPr>
            <a:spLocks noGrp="1"/>
          </p:cNvSpPr>
          <p:nvPr>
            <p:ph type="title"/>
          </p:nvPr>
        </p:nvSpPr>
        <p:spPr>
          <a:xfrm>
            <a:off x="490250" y="526350"/>
            <a:ext cx="6227100" cy="983473"/>
          </a:xfrm>
        </p:spPr>
        <p:txBody>
          <a:bodyPr>
            <a:normAutofit/>
          </a:bodyPr>
          <a:lstStyle/>
          <a:p>
            <a:r>
              <a:rPr lang="fr-FR" dirty="0"/>
              <a:t>Le but du projet </a:t>
            </a:r>
          </a:p>
        </p:txBody>
      </p:sp>
      <p:sp>
        <p:nvSpPr>
          <p:cNvPr id="4" name="ZoneTexte 3">
            <a:extLst>
              <a:ext uri="{FF2B5EF4-FFF2-40B4-BE49-F238E27FC236}">
                <a16:creationId xmlns:a16="http://schemas.microsoft.com/office/drawing/2014/main" id="{45918AED-285F-B00E-BDD0-28EC26B29194}"/>
              </a:ext>
            </a:extLst>
          </p:cNvPr>
          <p:cNvSpPr txBox="1"/>
          <p:nvPr/>
        </p:nvSpPr>
        <p:spPr>
          <a:xfrm>
            <a:off x="490250" y="1892595"/>
            <a:ext cx="6601666" cy="1620444"/>
          </a:xfrm>
          <a:prstGeom prst="rect">
            <a:avLst/>
          </a:prstGeom>
          <a:noFill/>
        </p:spPr>
        <p:txBody>
          <a:bodyPr wrap="square" rtlCol="0">
            <a:spAutoFit/>
          </a:bodyPr>
          <a:lstStyle/>
          <a:p>
            <a:pPr>
              <a:lnSpc>
                <a:spcPct val="150000"/>
              </a:lnSpc>
            </a:pPr>
            <a:r>
              <a:rPr lang="fr-FR" sz="1700" dirty="0">
                <a:latin typeface="Average" panose="020B0604020202020204" charset="0"/>
              </a:rPr>
              <a:t>Le but de cette application c’est de bien organiser la plage et de permettre aux citoyens de connaitre les appels d’offre disponible et les documents nécessaires pour que les citoyens peuvent postuler dans ces offres</a:t>
            </a:r>
          </a:p>
        </p:txBody>
      </p:sp>
    </p:spTree>
    <p:extLst>
      <p:ext uri="{BB962C8B-B14F-4D97-AF65-F5344CB8AC3E}">
        <p14:creationId xmlns:p14="http://schemas.microsoft.com/office/powerpoint/2010/main" val="148100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B4312A49-A541-FB96-0B68-E4135E3D2EF3}"/>
              </a:ext>
            </a:extLst>
          </p:cNvPr>
          <p:cNvPicPr>
            <a:picLocks noChangeAspect="1"/>
          </p:cNvPicPr>
          <p:nvPr/>
        </p:nvPicPr>
        <p:blipFill>
          <a:blip r:embed="rId2"/>
          <a:stretch>
            <a:fillRect/>
          </a:stretch>
        </p:blipFill>
        <p:spPr>
          <a:xfrm>
            <a:off x="1658777" y="259413"/>
            <a:ext cx="5826446" cy="4624674"/>
          </a:xfrm>
          <a:prstGeom prst="rect">
            <a:avLst/>
          </a:prstGeom>
        </p:spPr>
      </p:pic>
    </p:spTree>
    <p:extLst>
      <p:ext uri="{BB962C8B-B14F-4D97-AF65-F5344CB8AC3E}">
        <p14:creationId xmlns:p14="http://schemas.microsoft.com/office/powerpoint/2010/main" val="1466666915"/>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192</Words>
  <Application>Microsoft Office PowerPoint</Application>
  <PresentationFormat>Affichage à l'écran (16:9)</PresentationFormat>
  <Paragraphs>29</Paragraphs>
  <Slides>8</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Oswald</vt:lpstr>
      <vt:lpstr>Average</vt:lpstr>
      <vt:lpstr>Arial</vt:lpstr>
      <vt:lpstr>Slate</vt:lpstr>
      <vt:lpstr>AS-Plage</vt:lpstr>
      <vt:lpstr>Description de l’application </vt:lpstr>
      <vt:lpstr>les acteurs </vt:lpstr>
      <vt:lpstr>Les citoyen</vt:lpstr>
      <vt:lpstr>Les contrôleurs </vt:lpstr>
      <vt:lpstr>L’administrateur</vt:lpstr>
      <vt:lpstr>Le but du projet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AS-Plage</dc:title>
  <cp:lastModifiedBy>oumayma.machraoui</cp:lastModifiedBy>
  <cp:revision>3</cp:revision>
  <dcterms:modified xsi:type="dcterms:W3CDTF">2023-01-28T08:41:35Z</dcterms:modified>
</cp:coreProperties>
</file>