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98" r:id="rId2"/>
    <p:sldId id="256" r:id="rId3"/>
    <p:sldId id="306" r:id="rId4"/>
    <p:sldId id="295" r:id="rId5"/>
    <p:sldId id="292" r:id="rId6"/>
    <p:sldId id="291" r:id="rId7"/>
    <p:sldId id="283" r:id="rId8"/>
    <p:sldId id="282" r:id="rId9"/>
    <p:sldId id="297" r:id="rId10"/>
    <p:sldId id="281" r:id="rId11"/>
    <p:sldId id="280" r:id="rId12"/>
    <p:sldId id="279" r:id="rId13"/>
    <p:sldId id="304" r:id="rId14"/>
    <p:sldId id="305" r:id="rId15"/>
    <p:sldId id="275" r:id="rId16"/>
    <p:sldId id="299" r:id="rId17"/>
    <p:sldId id="274" r:id="rId18"/>
    <p:sldId id="273" r:id="rId19"/>
    <p:sldId id="268" r:id="rId20"/>
    <p:sldId id="267" r:id="rId21"/>
    <p:sldId id="264" r:id="rId22"/>
    <p:sldId id="259" r:id="rId23"/>
    <p:sldId id="258" r:id="rId24"/>
    <p:sldId id="257" r:id="rId25"/>
    <p:sldId id="307" r:id="rId26"/>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58419" autoAdjust="0"/>
  </p:normalViewPr>
  <p:slideViewPr>
    <p:cSldViewPr>
      <p:cViewPr varScale="1">
        <p:scale>
          <a:sx n="45" d="100"/>
          <a:sy n="45" d="100"/>
        </p:scale>
        <p:origin x="1944"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26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_rels/data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image" Target="../media/image20.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_rels/drawing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6AADBD-A62E-4523-84CC-2F5F99A0CEAD}" type="doc">
      <dgm:prSet loTypeId="urn:microsoft.com/office/officeart/2008/layout/LinedList" loCatId="list" qsTypeId="urn:microsoft.com/office/officeart/2005/8/quickstyle/simple1" qsCatId="simple" csTypeId="urn:microsoft.com/office/officeart/2005/8/colors/accent5_2" csCatId="accent5"/>
      <dgm:spPr/>
      <dgm:t>
        <a:bodyPr/>
        <a:lstStyle/>
        <a:p>
          <a:endParaRPr lang="en-US"/>
        </a:p>
      </dgm:t>
    </dgm:pt>
    <dgm:pt modelId="{7811F7DD-96C5-4F27-A7BD-15312F5D3451}">
      <dgm:prSet/>
      <dgm:spPr/>
      <dgm:t>
        <a:bodyPr/>
        <a:lstStyle/>
        <a:p>
          <a:r>
            <a:rPr lang="fr-FR" b="1"/>
            <a:t>Contexte Général</a:t>
          </a:r>
          <a:endParaRPr lang="en-US"/>
        </a:p>
      </dgm:t>
    </dgm:pt>
    <dgm:pt modelId="{755FDB6A-4F13-4EA4-AFD6-3A78FC9B5925}" type="parTrans" cxnId="{A2600187-8510-41CD-BEC4-B037B633769F}">
      <dgm:prSet/>
      <dgm:spPr/>
      <dgm:t>
        <a:bodyPr/>
        <a:lstStyle/>
        <a:p>
          <a:endParaRPr lang="en-US"/>
        </a:p>
      </dgm:t>
    </dgm:pt>
    <dgm:pt modelId="{B9AA34C5-4B54-4ED2-9894-E8A4C6DD1C16}" type="sibTrans" cxnId="{A2600187-8510-41CD-BEC4-B037B633769F}">
      <dgm:prSet/>
      <dgm:spPr/>
      <dgm:t>
        <a:bodyPr/>
        <a:lstStyle/>
        <a:p>
          <a:endParaRPr lang="en-US"/>
        </a:p>
      </dgm:t>
    </dgm:pt>
    <dgm:pt modelId="{B8E9F358-4252-4455-A57F-EC5E096854AE}">
      <dgm:prSet/>
      <dgm:spPr/>
      <dgm:t>
        <a:bodyPr/>
        <a:lstStyle/>
        <a:p>
          <a:r>
            <a:rPr lang="fr-FR" b="1"/>
            <a:t>Analyse et Conception</a:t>
          </a:r>
          <a:endParaRPr lang="en-US"/>
        </a:p>
      </dgm:t>
    </dgm:pt>
    <dgm:pt modelId="{5362E9F2-1355-4FB8-92BE-68B831BE84B2}" type="parTrans" cxnId="{E2A31C1D-97DE-4383-85F5-46BDB8D60A14}">
      <dgm:prSet/>
      <dgm:spPr/>
      <dgm:t>
        <a:bodyPr/>
        <a:lstStyle/>
        <a:p>
          <a:endParaRPr lang="en-US"/>
        </a:p>
      </dgm:t>
    </dgm:pt>
    <dgm:pt modelId="{5F8869B7-8B33-4DDA-A6B1-50B604C9E952}" type="sibTrans" cxnId="{E2A31C1D-97DE-4383-85F5-46BDB8D60A14}">
      <dgm:prSet/>
      <dgm:spPr/>
      <dgm:t>
        <a:bodyPr/>
        <a:lstStyle/>
        <a:p>
          <a:endParaRPr lang="en-US"/>
        </a:p>
      </dgm:t>
    </dgm:pt>
    <dgm:pt modelId="{ACC76DF5-8FF8-49E9-AE72-26580F323689}">
      <dgm:prSet/>
      <dgm:spPr/>
      <dgm:t>
        <a:bodyPr/>
        <a:lstStyle/>
        <a:p>
          <a:r>
            <a:rPr lang="fr-FR" b="1"/>
            <a:t>Réalisation</a:t>
          </a:r>
          <a:br>
            <a:rPr lang="fr-FR" b="1"/>
          </a:br>
          <a:endParaRPr lang="en-US"/>
        </a:p>
      </dgm:t>
    </dgm:pt>
    <dgm:pt modelId="{A8A6C6B9-53F3-45B2-A8BA-8BBE9A975840}" type="parTrans" cxnId="{5F8C175D-8A46-4A54-80BF-006BF3F2742D}">
      <dgm:prSet/>
      <dgm:spPr/>
      <dgm:t>
        <a:bodyPr/>
        <a:lstStyle/>
        <a:p>
          <a:endParaRPr lang="en-US"/>
        </a:p>
      </dgm:t>
    </dgm:pt>
    <dgm:pt modelId="{8E27E7DA-69C7-42EE-B47F-E180292DA2AD}" type="sibTrans" cxnId="{5F8C175D-8A46-4A54-80BF-006BF3F2742D}">
      <dgm:prSet/>
      <dgm:spPr/>
      <dgm:t>
        <a:bodyPr/>
        <a:lstStyle/>
        <a:p>
          <a:endParaRPr lang="en-US"/>
        </a:p>
      </dgm:t>
    </dgm:pt>
    <dgm:pt modelId="{361A05E9-3010-4E16-A637-218626FD642C}" type="pres">
      <dgm:prSet presAssocID="{BA6AADBD-A62E-4523-84CC-2F5F99A0CEAD}" presName="vert0" presStyleCnt="0">
        <dgm:presLayoutVars>
          <dgm:dir/>
          <dgm:animOne val="branch"/>
          <dgm:animLvl val="lvl"/>
        </dgm:presLayoutVars>
      </dgm:prSet>
      <dgm:spPr/>
    </dgm:pt>
    <dgm:pt modelId="{7B2C7FA0-CD4B-43D8-B3D9-EA30D37FAE6E}" type="pres">
      <dgm:prSet presAssocID="{7811F7DD-96C5-4F27-A7BD-15312F5D3451}" presName="thickLine" presStyleLbl="alignNode1" presStyleIdx="0" presStyleCnt="3"/>
      <dgm:spPr/>
    </dgm:pt>
    <dgm:pt modelId="{124308F7-1AF0-4BF1-BF9D-7F79BECACFC1}" type="pres">
      <dgm:prSet presAssocID="{7811F7DD-96C5-4F27-A7BD-15312F5D3451}" presName="horz1" presStyleCnt="0"/>
      <dgm:spPr/>
    </dgm:pt>
    <dgm:pt modelId="{D0B5B471-44BD-4B4D-BD9F-5B2976B13EA8}" type="pres">
      <dgm:prSet presAssocID="{7811F7DD-96C5-4F27-A7BD-15312F5D3451}" presName="tx1" presStyleLbl="revTx" presStyleIdx="0" presStyleCnt="3"/>
      <dgm:spPr/>
    </dgm:pt>
    <dgm:pt modelId="{3F036A1F-8C13-4531-8949-D7D258EFB838}" type="pres">
      <dgm:prSet presAssocID="{7811F7DD-96C5-4F27-A7BD-15312F5D3451}" presName="vert1" presStyleCnt="0"/>
      <dgm:spPr/>
    </dgm:pt>
    <dgm:pt modelId="{60AEAF2F-0D1C-473B-A0E3-F06A9658C4F1}" type="pres">
      <dgm:prSet presAssocID="{B8E9F358-4252-4455-A57F-EC5E096854AE}" presName="thickLine" presStyleLbl="alignNode1" presStyleIdx="1" presStyleCnt="3"/>
      <dgm:spPr/>
    </dgm:pt>
    <dgm:pt modelId="{DF436145-5940-422E-A71A-B064BE1D1AAE}" type="pres">
      <dgm:prSet presAssocID="{B8E9F358-4252-4455-A57F-EC5E096854AE}" presName="horz1" presStyleCnt="0"/>
      <dgm:spPr/>
    </dgm:pt>
    <dgm:pt modelId="{28EFC7E0-C1B0-4E2C-9E19-89582F4FA2C1}" type="pres">
      <dgm:prSet presAssocID="{B8E9F358-4252-4455-A57F-EC5E096854AE}" presName="tx1" presStyleLbl="revTx" presStyleIdx="1" presStyleCnt="3"/>
      <dgm:spPr/>
    </dgm:pt>
    <dgm:pt modelId="{0F0A6D89-008C-41B4-8999-BC16A1C91364}" type="pres">
      <dgm:prSet presAssocID="{B8E9F358-4252-4455-A57F-EC5E096854AE}" presName="vert1" presStyleCnt="0"/>
      <dgm:spPr/>
    </dgm:pt>
    <dgm:pt modelId="{D306FDF1-3241-480B-AB12-BDA246364FE9}" type="pres">
      <dgm:prSet presAssocID="{ACC76DF5-8FF8-49E9-AE72-26580F323689}" presName="thickLine" presStyleLbl="alignNode1" presStyleIdx="2" presStyleCnt="3"/>
      <dgm:spPr/>
    </dgm:pt>
    <dgm:pt modelId="{47023DA0-23C7-4113-8F7F-D0DE0A008F8C}" type="pres">
      <dgm:prSet presAssocID="{ACC76DF5-8FF8-49E9-AE72-26580F323689}" presName="horz1" presStyleCnt="0"/>
      <dgm:spPr/>
    </dgm:pt>
    <dgm:pt modelId="{63C09897-09BE-4396-ABD0-EF3385E60A33}" type="pres">
      <dgm:prSet presAssocID="{ACC76DF5-8FF8-49E9-AE72-26580F323689}" presName="tx1" presStyleLbl="revTx" presStyleIdx="2" presStyleCnt="3"/>
      <dgm:spPr/>
    </dgm:pt>
    <dgm:pt modelId="{38F50643-7E86-4418-B606-E1CCFA6F43B2}" type="pres">
      <dgm:prSet presAssocID="{ACC76DF5-8FF8-49E9-AE72-26580F323689}" presName="vert1" presStyleCnt="0"/>
      <dgm:spPr/>
    </dgm:pt>
  </dgm:ptLst>
  <dgm:cxnLst>
    <dgm:cxn modelId="{09600D0B-3C8B-49A8-928E-725A6BDBA7FE}" type="presOf" srcId="{BA6AADBD-A62E-4523-84CC-2F5F99A0CEAD}" destId="{361A05E9-3010-4E16-A637-218626FD642C}" srcOrd="0" destOrd="0" presId="urn:microsoft.com/office/officeart/2008/layout/LinedList"/>
    <dgm:cxn modelId="{E2A31C1D-97DE-4383-85F5-46BDB8D60A14}" srcId="{BA6AADBD-A62E-4523-84CC-2F5F99A0CEAD}" destId="{B8E9F358-4252-4455-A57F-EC5E096854AE}" srcOrd="1" destOrd="0" parTransId="{5362E9F2-1355-4FB8-92BE-68B831BE84B2}" sibTransId="{5F8869B7-8B33-4DDA-A6B1-50B604C9E952}"/>
    <dgm:cxn modelId="{5F8C175D-8A46-4A54-80BF-006BF3F2742D}" srcId="{BA6AADBD-A62E-4523-84CC-2F5F99A0CEAD}" destId="{ACC76DF5-8FF8-49E9-AE72-26580F323689}" srcOrd="2" destOrd="0" parTransId="{A8A6C6B9-53F3-45B2-A8BA-8BBE9A975840}" sibTransId="{8E27E7DA-69C7-42EE-B47F-E180292DA2AD}"/>
    <dgm:cxn modelId="{A2600187-8510-41CD-BEC4-B037B633769F}" srcId="{BA6AADBD-A62E-4523-84CC-2F5F99A0CEAD}" destId="{7811F7DD-96C5-4F27-A7BD-15312F5D3451}" srcOrd="0" destOrd="0" parTransId="{755FDB6A-4F13-4EA4-AFD6-3A78FC9B5925}" sibTransId="{B9AA34C5-4B54-4ED2-9894-E8A4C6DD1C16}"/>
    <dgm:cxn modelId="{E81D59AC-3593-458F-BF5B-B29538C505DE}" type="presOf" srcId="{B8E9F358-4252-4455-A57F-EC5E096854AE}" destId="{28EFC7E0-C1B0-4E2C-9E19-89582F4FA2C1}" srcOrd="0" destOrd="0" presId="urn:microsoft.com/office/officeart/2008/layout/LinedList"/>
    <dgm:cxn modelId="{6C2004AE-D11F-4314-BF3E-9F480FE5F51A}" type="presOf" srcId="{7811F7DD-96C5-4F27-A7BD-15312F5D3451}" destId="{D0B5B471-44BD-4B4D-BD9F-5B2976B13EA8}" srcOrd="0" destOrd="0" presId="urn:microsoft.com/office/officeart/2008/layout/LinedList"/>
    <dgm:cxn modelId="{90A3E5B9-15A2-4D48-9FD0-E950712BC65A}" type="presOf" srcId="{ACC76DF5-8FF8-49E9-AE72-26580F323689}" destId="{63C09897-09BE-4396-ABD0-EF3385E60A33}" srcOrd="0" destOrd="0" presId="urn:microsoft.com/office/officeart/2008/layout/LinedList"/>
    <dgm:cxn modelId="{866DD7B9-F245-4338-80D3-CCBB3BCD0D2B}" type="presParOf" srcId="{361A05E9-3010-4E16-A637-218626FD642C}" destId="{7B2C7FA0-CD4B-43D8-B3D9-EA30D37FAE6E}" srcOrd="0" destOrd="0" presId="urn:microsoft.com/office/officeart/2008/layout/LinedList"/>
    <dgm:cxn modelId="{3DA5EDC0-E7CD-4BD2-8E11-0BB281B30B44}" type="presParOf" srcId="{361A05E9-3010-4E16-A637-218626FD642C}" destId="{124308F7-1AF0-4BF1-BF9D-7F79BECACFC1}" srcOrd="1" destOrd="0" presId="urn:microsoft.com/office/officeart/2008/layout/LinedList"/>
    <dgm:cxn modelId="{7AAC6A0A-7AA1-4DE2-BE09-CED4EBABA315}" type="presParOf" srcId="{124308F7-1AF0-4BF1-BF9D-7F79BECACFC1}" destId="{D0B5B471-44BD-4B4D-BD9F-5B2976B13EA8}" srcOrd="0" destOrd="0" presId="urn:microsoft.com/office/officeart/2008/layout/LinedList"/>
    <dgm:cxn modelId="{979C7826-1D71-463C-9513-8DD2DA3877EA}" type="presParOf" srcId="{124308F7-1AF0-4BF1-BF9D-7F79BECACFC1}" destId="{3F036A1F-8C13-4531-8949-D7D258EFB838}" srcOrd="1" destOrd="0" presId="urn:microsoft.com/office/officeart/2008/layout/LinedList"/>
    <dgm:cxn modelId="{2EC0341C-F8EF-42F4-9506-96F27461B543}" type="presParOf" srcId="{361A05E9-3010-4E16-A637-218626FD642C}" destId="{60AEAF2F-0D1C-473B-A0E3-F06A9658C4F1}" srcOrd="2" destOrd="0" presId="urn:microsoft.com/office/officeart/2008/layout/LinedList"/>
    <dgm:cxn modelId="{2CA07C48-7046-4F10-90A8-95ED05DAD186}" type="presParOf" srcId="{361A05E9-3010-4E16-A637-218626FD642C}" destId="{DF436145-5940-422E-A71A-B064BE1D1AAE}" srcOrd="3" destOrd="0" presId="urn:microsoft.com/office/officeart/2008/layout/LinedList"/>
    <dgm:cxn modelId="{24158C08-F292-4981-A56A-8830596D1030}" type="presParOf" srcId="{DF436145-5940-422E-A71A-B064BE1D1AAE}" destId="{28EFC7E0-C1B0-4E2C-9E19-89582F4FA2C1}" srcOrd="0" destOrd="0" presId="urn:microsoft.com/office/officeart/2008/layout/LinedList"/>
    <dgm:cxn modelId="{D1AF400E-19C3-4471-B2EC-A3AFB89B720D}" type="presParOf" srcId="{DF436145-5940-422E-A71A-B064BE1D1AAE}" destId="{0F0A6D89-008C-41B4-8999-BC16A1C91364}" srcOrd="1" destOrd="0" presId="urn:microsoft.com/office/officeart/2008/layout/LinedList"/>
    <dgm:cxn modelId="{297D587F-3D4D-4E21-A918-EE9FAF5F7960}" type="presParOf" srcId="{361A05E9-3010-4E16-A637-218626FD642C}" destId="{D306FDF1-3241-480B-AB12-BDA246364FE9}" srcOrd="4" destOrd="0" presId="urn:microsoft.com/office/officeart/2008/layout/LinedList"/>
    <dgm:cxn modelId="{9FFD065A-F402-447D-91FF-47501A2D66C2}" type="presParOf" srcId="{361A05E9-3010-4E16-A637-218626FD642C}" destId="{47023DA0-23C7-4113-8F7F-D0DE0A008F8C}" srcOrd="5" destOrd="0" presId="urn:microsoft.com/office/officeart/2008/layout/LinedList"/>
    <dgm:cxn modelId="{F870962E-069D-47D3-BC3C-D3AB5ACF55CE}" type="presParOf" srcId="{47023DA0-23C7-4113-8F7F-D0DE0A008F8C}" destId="{63C09897-09BE-4396-ABD0-EF3385E60A33}" srcOrd="0" destOrd="0" presId="urn:microsoft.com/office/officeart/2008/layout/LinedList"/>
    <dgm:cxn modelId="{2BC0832C-FFCD-4B56-8DD4-CE9B67ABF5E7}" type="presParOf" srcId="{47023DA0-23C7-4113-8F7F-D0DE0A008F8C}" destId="{38F50643-7E86-4418-B606-E1CCFA6F43B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5A45C3-5E4E-4555-AAA3-CF313EF611E7}"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CC846FD-4424-499B-8622-84A619986E43}">
      <dgm:prSet custT="1"/>
      <dgm:spPr/>
      <dgm:t>
        <a:bodyPr/>
        <a:lstStyle/>
        <a:p>
          <a:pPr marL="0" lvl="0" indent="0" algn="ctr" defTabSz="889000">
            <a:lnSpc>
              <a:spcPct val="100000"/>
            </a:lnSpc>
            <a:spcBef>
              <a:spcPct val="0"/>
            </a:spcBef>
            <a:spcAft>
              <a:spcPct val="35000"/>
            </a:spcAft>
            <a:buNone/>
          </a:pPr>
          <a:r>
            <a:rPr lang="fr-FR" sz="2000" b="1" kern="1200" dirty="0">
              <a:solidFill>
                <a:srgbClr val="4D4D4D">
                  <a:hueOff val="0"/>
                  <a:satOff val="0"/>
                  <a:lumOff val="0"/>
                  <a:alphaOff val="0"/>
                </a:srgbClr>
              </a:solidFill>
              <a:latin typeface="Times New Roman" panose="02020603050405020304" pitchFamily="18" charset="0"/>
              <a:ea typeface="Times New Roman" panose="02020603050405020304" pitchFamily="18" charset="0"/>
              <a:cs typeface="+mn-cs"/>
            </a:rPr>
            <a:t>Visual Studio Code </a:t>
          </a:r>
          <a:endParaRPr lang="en-US" sz="2000" b="1" kern="1200" dirty="0">
            <a:solidFill>
              <a:srgbClr val="4D4D4D">
                <a:hueOff val="0"/>
                <a:satOff val="0"/>
                <a:lumOff val="0"/>
                <a:alphaOff val="0"/>
              </a:srgbClr>
            </a:solidFill>
            <a:latin typeface="Times New Roman" panose="02020603050405020304" pitchFamily="18" charset="0"/>
            <a:ea typeface="Times New Roman" panose="02020603050405020304" pitchFamily="18" charset="0"/>
            <a:cs typeface="+mn-cs"/>
          </a:endParaRPr>
        </a:p>
      </dgm:t>
    </dgm:pt>
    <dgm:pt modelId="{03DE7B14-ABE4-4E8A-8C7D-A967A14BA675}" type="parTrans" cxnId="{859F9A0F-E574-4906-8230-01BC55D00E0E}">
      <dgm:prSet/>
      <dgm:spPr/>
      <dgm:t>
        <a:bodyPr/>
        <a:lstStyle/>
        <a:p>
          <a:endParaRPr lang="en-US"/>
        </a:p>
      </dgm:t>
    </dgm:pt>
    <dgm:pt modelId="{D8A450B5-2008-4BA1-9588-D10FF753D224}" type="sibTrans" cxnId="{859F9A0F-E574-4906-8230-01BC55D00E0E}">
      <dgm:prSet/>
      <dgm:spPr/>
      <dgm:t>
        <a:bodyPr/>
        <a:lstStyle/>
        <a:p>
          <a:endParaRPr lang="en-US"/>
        </a:p>
      </dgm:t>
    </dgm:pt>
    <dgm:pt modelId="{3AE019A6-C0F3-400E-9286-BD6BA9479236}">
      <dgm:prSet custT="1"/>
      <dgm:spPr/>
      <dgm:t>
        <a:bodyPr/>
        <a:lstStyle/>
        <a:p>
          <a:pPr marL="0" lvl="0" indent="0" algn="ctr" defTabSz="889000">
            <a:lnSpc>
              <a:spcPct val="100000"/>
            </a:lnSpc>
            <a:spcBef>
              <a:spcPct val="0"/>
            </a:spcBef>
            <a:spcAft>
              <a:spcPct val="35000"/>
            </a:spcAft>
            <a:buNone/>
          </a:pPr>
          <a:r>
            <a:rPr lang="fr-FR" sz="2000" b="1" kern="1200" dirty="0">
              <a:solidFill>
                <a:srgbClr val="4D4D4D">
                  <a:hueOff val="0"/>
                  <a:satOff val="0"/>
                  <a:lumOff val="0"/>
                  <a:alphaOff val="0"/>
                </a:srgbClr>
              </a:solidFill>
              <a:latin typeface="Times New Roman" panose="02020603050405020304" pitchFamily="18" charset="0"/>
              <a:ea typeface="Times New Roman" panose="02020603050405020304" pitchFamily="18" charset="0"/>
              <a:cs typeface="+mn-cs"/>
            </a:rPr>
            <a:t>Visual Studio (2019) </a:t>
          </a:r>
          <a:endParaRPr lang="en-US" sz="2000" b="1" kern="1200" dirty="0">
            <a:solidFill>
              <a:srgbClr val="4D4D4D">
                <a:hueOff val="0"/>
                <a:satOff val="0"/>
                <a:lumOff val="0"/>
                <a:alphaOff val="0"/>
              </a:srgbClr>
            </a:solidFill>
            <a:latin typeface="Times New Roman" panose="02020603050405020304" pitchFamily="18" charset="0"/>
            <a:ea typeface="Times New Roman" panose="02020603050405020304" pitchFamily="18" charset="0"/>
            <a:cs typeface="+mn-cs"/>
          </a:endParaRPr>
        </a:p>
      </dgm:t>
    </dgm:pt>
    <dgm:pt modelId="{D6EA2BC5-983A-46CF-AFF2-FF99F9461D1B}" type="parTrans" cxnId="{991A70FD-F294-4AD0-9020-80817BCC127A}">
      <dgm:prSet/>
      <dgm:spPr/>
      <dgm:t>
        <a:bodyPr/>
        <a:lstStyle/>
        <a:p>
          <a:endParaRPr lang="en-US"/>
        </a:p>
      </dgm:t>
    </dgm:pt>
    <dgm:pt modelId="{312D6A56-AB99-4C96-AA6F-3636F38ED356}" type="sibTrans" cxnId="{991A70FD-F294-4AD0-9020-80817BCC127A}">
      <dgm:prSet/>
      <dgm:spPr/>
      <dgm:t>
        <a:bodyPr/>
        <a:lstStyle/>
        <a:p>
          <a:endParaRPr lang="en-US"/>
        </a:p>
      </dgm:t>
    </dgm:pt>
    <dgm:pt modelId="{D749F4E3-4990-4D4F-8A9F-3669C0D06C4D}" type="pres">
      <dgm:prSet presAssocID="{3C5A45C3-5E4E-4555-AAA3-CF313EF611E7}" presName="root" presStyleCnt="0">
        <dgm:presLayoutVars>
          <dgm:dir/>
          <dgm:resizeHandles val="exact"/>
        </dgm:presLayoutVars>
      </dgm:prSet>
      <dgm:spPr/>
    </dgm:pt>
    <dgm:pt modelId="{AE6359BE-FE52-4218-B79D-C490DFAAC494}" type="pres">
      <dgm:prSet presAssocID="{5CC846FD-4424-499B-8622-84A619986E43}" presName="compNode" presStyleCnt="0"/>
      <dgm:spPr/>
    </dgm:pt>
    <dgm:pt modelId="{846797BD-701D-4EEB-B4ED-5F8EE9F6974B}" type="pres">
      <dgm:prSet presAssocID="{5CC846FD-4424-499B-8622-84A619986E43}" presName="iconRect" presStyleLbl="node1" presStyleIdx="0" presStyleCnt="2" custLinFactNeighborX="-14072" custLinFactNeighborY="3950"/>
      <dgm:spPr>
        <a:blipFill>
          <a:blip xmlns:r="http://schemas.openxmlformats.org/officeDocument/2006/relationships" r:embed="rId1"/>
          <a:srcRect/>
          <a:stretch>
            <a:fillRect/>
          </a:stretch>
        </a:blipFill>
        <a:ln>
          <a:noFill/>
        </a:ln>
      </dgm:spPr>
    </dgm:pt>
    <dgm:pt modelId="{A1EB392A-BC42-4E7E-B174-BD465C7C2151}" type="pres">
      <dgm:prSet presAssocID="{5CC846FD-4424-499B-8622-84A619986E43}" presName="spaceRect" presStyleCnt="0"/>
      <dgm:spPr/>
    </dgm:pt>
    <dgm:pt modelId="{DF5E3017-005F-4B60-867F-8E0871EDACAB}" type="pres">
      <dgm:prSet presAssocID="{5CC846FD-4424-499B-8622-84A619986E43}" presName="textRect" presStyleLbl="revTx" presStyleIdx="0" presStyleCnt="2">
        <dgm:presLayoutVars>
          <dgm:chMax val="1"/>
          <dgm:chPref val="1"/>
        </dgm:presLayoutVars>
      </dgm:prSet>
      <dgm:spPr/>
    </dgm:pt>
    <dgm:pt modelId="{AAA97B89-923C-4678-BF7F-25B9A7A7280D}" type="pres">
      <dgm:prSet presAssocID="{D8A450B5-2008-4BA1-9588-D10FF753D224}" presName="sibTrans" presStyleCnt="0"/>
      <dgm:spPr/>
    </dgm:pt>
    <dgm:pt modelId="{2EC93CE6-85E9-41E9-9EAA-D8F2DE622931}" type="pres">
      <dgm:prSet presAssocID="{3AE019A6-C0F3-400E-9286-BD6BA9479236}" presName="compNode" presStyleCnt="0"/>
      <dgm:spPr/>
    </dgm:pt>
    <dgm:pt modelId="{93CB2625-5596-40C6-853D-015A343D9030}" type="pres">
      <dgm:prSet presAssocID="{3AE019A6-C0F3-400E-9286-BD6BA9479236}" presName="iconRect" presStyleLbl="node1" presStyleIdx="1" presStyleCnt="2"/>
      <dgm:spPr>
        <a:blipFill>
          <a:blip xmlns:r="http://schemas.openxmlformats.org/officeDocument/2006/relationships" r:embed="rId2"/>
          <a:srcRect/>
          <a:stretch>
            <a:fillRect/>
          </a:stretch>
        </a:blipFill>
        <a:ln>
          <a:noFill/>
        </a:ln>
      </dgm:spPr>
    </dgm:pt>
    <dgm:pt modelId="{8F2BB33F-4ECF-40FF-A2E9-FDC9C0E238F5}" type="pres">
      <dgm:prSet presAssocID="{3AE019A6-C0F3-400E-9286-BD6BA9479236}" presName="spaceRect" presStyleCnt="0"/>
      <dgm:spPr/>
    </dgm:pt>
    <dgm:pt modelId="{3E083A40-FFE0-4308-BD3A-57C777CD6B9B}" type="pres">
      <dgm:prSet presAssocID="{3AE019A6-C0F3-400E-9286-BD6BA9479236}" presName="textRect" presStyleLbl="revTx" presStyleIdx="1" presStyleCnt="2">
        <dgm:presLayoutVars>
          <dgm:chMax val="1"/>
          <dgm:chPref val="1"/>
        </dgm:presLayoutVars>
      </dgm:prSet>
      <dgm:spPr/>
    </dgm:pt>
  </dgm:ptLst>
  <dgm:cxnLst>
    <dgm:cxn modelId="{859F9A0F-E574-4906-8230-01BC55D00E0E}" srcId="{3C5A45C3-5E4E-4555-AAA3-CF313EF611E7}" destId="{5CC846FD-4424-499B-8622-84A619986E43}" srcOrd="0" destOrd="0" parTransId="{03DE7B14-ABE4-4E8A-8C7D-A967A14BA675}" sibTransId="{D8A450B5-2008-4BA1-9588-D10FF753D224}"/>
    <dgm:cxn modelId="{CF34E59E-83B4-49C8-B512-7C290244EF33}" type="presOf" srcId="{3C5A45C3-5E4E-4555-AAA3-CF313EF611E7}" destId="{D749F4E3-4990-4D4F-8A9F-3669C0D06C4D}" srcOrd="0" destOrd="0" presId="urn:microsoft.com/office/officeart/2018/2/layout/IconLabelList"/>
    <dgm:cxn modelId="{5BDBBEC7-E627-4444-86B3-E5880FC650F9}" type="presOf" srcId="{3AE019A6-C0F3-400E-9286-BD6BA9479236}" destId="{3E083A40-FFE0-4308-BD3A-57C777CD6B9B}" srcOrd="0" destOrd="0" presId="urn:microsoft.com/office/officeart/2018/2/layout/IconLabelList"/>
    <dgm:cxn modelId="{F1B8F7E1-1696-4643-B61F-AAE423C191ED}" type="presOf" srcId="{5CC846FD-4424-499B-8622-84A619986E43}" destId="{DF5E3017-005F-4B60-867F-8E0871EDACAB}" srcOrd="0" destOrd="0" presId="urn:microsoft.com/office/officeart/2018/2/layout/IconLabelList"/>
    <dgm:cxn modelId="{991A70FD-F294-4AD0-9020-80817BCC127A}" srcId="{3C5A45C3-5E4E-4555-AAA3-CF313EF611E7}" destId="{3AE019A6-C0F3-400E-9286-BD6BA9479236}" srcOrd="1" destOrd="0" parTransId="{D6EA2BC5-983A-46CF-AFF2-FF99F9461D1B}" sibTransId="{312D6A56-AB99-4C96-AA6F-3636F38ED356}"/>
    <dgm:cxn modelId="{5B688571-B07B-4615-ACC0-7E77E4C875AC}" type="presParOf" srcId="{D749F4E3-4990-4D4F-8A9F-3669C0D06C4D}" destId="{AE6359BE-FE52-4218-B79D-C490DFAAC494}" srcOrd="0" destOrd="0" presId="urn:microsoft.com/office/officeart/2018/2/layout/IconLabelList"/>
    <dgm:cxn modelId="{C4A9A545-196D-49C7-AE0D-C103D6ACDE6F}" type="presParOf" srcId="{AE6359BE-FE52-4218-B79D-C490DFAAC494}" destId="{846797BD-701D-4EEB-B4ED-5F8EE9F6974B}" srcOrd="0" destOrd="0" presId="urn:microsoft.com/office/officeart/2018/2/layout/IconLabelList"/>
    <dgm:cxn modelId="{E3E762E0-DC54-4AB3-B484-3DA6514CD8A1}" type="presParOf" srcId="{AE6359BE-FE52-4218-B79D-C490DFAAC494}" destId="{A1EB392A-BC42-4E7E-B174-BD465C7C2151}" srcOrd="1" destOrd="0" presId="urn:microsoft.com/office/officeart/2018/2/layout/IconLabelList"/>
    <dgm:cxn modelId="{93068C92-12EA-4BD6-988D-00086FE36E32}" type="presParOf" srcId="{AE6359BE-FE52-4218-B79D-C490DFAAC494}" destId="{DF5E3017-005F-4B60-867F-8E0871EDACAB}" srcOrd="2" destOrd="0" presId="urn:microsoft.com/office/officeart/2018/2/layout/IconLabelList"/>
    <dgm:cxn modelId="{3C31513B-BF3E-410F-AFA1-13A12A4A3C66}" type="presParOf" srcId="{D749F4E3-4990-4D4F-8A9F-3669C0D06C4D}" destId="{AAA97B89-923C-4678-BF7F-25B9A7A7280D}" srcOrd="1" destOrd="0" presId="urn:microsoft.com/office/officeart/2018/2/layout/IconLabelList"/>
    <dgm:cxn modelId="{3A2FC212-F958-4AD3-B264-BD36D6540459}" type="presParOf" srcId="{D749F4E3-4990-4D4F-8A9F-3669C0D06C4D}" destId="{2EC93CE6-85E9-41E9-9EAA-D8F2DE622931}" srcOrd="2" destOrd="0" presId="urn:microsoft.com/office/officeart/2018/2/layout/IconLabelList"/>
    <dgm:cxn modelId="{D7149480-5A5D-4FD2-B3DE-448BC5CCEEAA}" type="presParOf" srcId="{2EC93CE6-85E9-41E9-9EAA-D8F2DE622931}" destId="{93CB2625-5596-40C6-853D-015A343D9030}" srcOrd="0" destOrd="0" presId="urn:microsoft.com/office/officeart/2018/2/layout/IconLabelList"/>
    <dgm:cxn modelId="{A446BBAA-AD99-4A7C-9B36-7F5E4EFC1422}" type="presParOf" srcId="{2EC93CE6-85E9-41E9-9EAA-D8F2DE622931}" destId="{8F2BB33F-4ECF-40FF-A2E9-FDC9C0E238F5}" srcOrd="1" destOrd="0" presId="urn:microsoft.com/office/officeart/2018/2/layout/IconLabelList"/>
    <dgm:cxn modelId="{D5E47C66-9AB1-4C78-A5CC-24F4852310AF}" type="presParOf" srcId="{2EC93CE6-85E9-41E9-9EAA-D8F2DE622931}" destId="{3E083A40-FFE0-4308-BD3A-57C777CD6B9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5A45C3-5E4E-4555-AAA3-CF313EF611E7}"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CC846FD-4424-499B-8622-84A619986E43}">
      <dgm:prSet/>
      <dgm:spPr/>
      <dgm:t>
        <a:bodyPr/>
        <a:lstStyle/>
        <a:p>
          <a:pPr>
            <a:lnSpc>
              <a:spcPct val="100000"/>
            </a:lnSpc>
          </a:pPr>
          <a:r>
            <a:rPr lang="fr-FR" b="1" dirty="0">
              <a:latin typeface="Times New Roman" panose="02020603050405020304" pitchFamily="18" charset="0"/>
              <a:ea typeface="Times New Roman" panose="02020603050405020304" pitchFamily="18" charset="0"/>
            </a:rPr>
            <a:t>Angular </a:t>
          </a:r>
          <a:endParaRPr lang="fr-FR" dirty="0">
            <a:latin typeface="Times New Roman" panose="02020603050405020304" pitchFamily="18" charset="0"/>
            <a:ea typeface="Times New Roman" panose="02020603050405020304" pitchFamily="18" charset="0"/>
          </a:endParaRPr>
        </a:p>
        <a:p>
          <a:pPr>
            <a:lnSpc>
              <a:spcPct val="100000"/>
            </a:lnSpc>
          </a:pPr>
          <a:r>
            <a:rPr lang="fr-FR" b="1" dirty="0">
              <a:latin typeface="Times New Roman" panose="02020603050405020304" pitchFamily="18" charset="0"/>
              <a:ea typeface="Times New Roman" panose="02020603050405020304" pitchFamily="18" charset="0"/>
            </a:rPr>
            <a:t> </a:t>
          </a:r>
          <a:endParaRPr lang="en-US" dirty="0"/>
        </a:p>
      </dgm:t>
    </dgm:pt>
    <dgm:pt modelId="{03DE7B14-ABE4-4E8A-8C7D-A967A14BA675}" type="parTrans" cxnId="{859F9A0F-E574-4906-8230-01BC55D00E0E}">
      <dgm:prSet/>
      <dgm:spPr/>
      <dgm:t>
        <a:bodyPr/>
        <a:lstStyle/>
        <a:p>
          <a:endParaRPr lang="en-US"/>
        </a:p>
      </dgm:t>
    </dgm:pt>
    <dgm:pt modelId="{D8A450B5-2008-4BA1-9588-D10FF753D224}" type="sibTrans" cxnId="{859F9A0F-E574-4906-8230-01BC55D00E0E}">
      <dgm:prSet/>
      <dgm:spPr/>
      <dgm:t>
        <a:bodyPr/>
        <a:lstStyle/>
        <a:p>
          <a:endParaRPr lang="en-US"/>
        </a:p>
      </dgm:t>
    </dgm:pt>
    <dgm:pt modelId="{3AE019A6-C0F3-400E-9286-BD6BA9479236}">
      <dgm:prSet custT="1"/>
      <dgm:spPr/>
      <dgm:t>
        <a:bodyPr/>
        <a:lstStyle/>
        <a:p>
          <a:pPr marL="0" lvl="0" indent="0" algn="ctr" defTabSz="889000">
            <a:lnSpc>
              <a:spcPct val="100000"/>
            </a:lnSpc>
            <a:spcBef>
              <a:spcPct val="0"/>
            </a:spcBef>
            <a:spcAft>
              <a:spcPct val="35000"/>
            </a:spcAft>
            <a:buNone/>
          </a:pPr>
          <a:r>
            <a:rPr lang="fr-FR" sz="2000" b="1" kern="1200" dirty="0">
              <a:solidFill>
                <a:srgbClr val="4D4D4D">
                  <a:hueOff val="0"/>
                  <a:satOff val="0"/>
                  <a:lumOff val="0"/>
                  <a:alphaOff val="0"/>
                </a:srgbClr>
              </a:solidFill>
              <a:latin typeface="Times New Roman" panose="02020603050405020304" pitchFamily="18" charset="0"/>
              <a:ea typeface="Times New Roman" panose="02020603050405020304" pitchFamily="18" charset="0"/>
              <a:cs typeface="+mn-cs"/>
            </a:rPr>
            <a:t>ASP .NET (Web API) </a:t>
          </a:r>
          <a:endParaRPr lang="en-US" sz="2000" b="1" kern="1200" dirty="0">
            <a:solidFill>
              <a:srgbClr val="4D4D4D">
                <a:hueOff val="0"/>
                <a:satOff val="0"/>
                <a:lumOff val="0"/>
                <a:alphaOff val="0"/>
              </a:srgbClr>
            </a:solidFill>
            <a:latin typeface="Times New Roman" panose="02020603050405020304" pitchFamily="18" charset="0"/>
            <a:ea typeface="Times New Roman" panose="02020603050405020304" pitchFamily="18" charset="0"/>
            <a:cs typeface="+mn-cs"/>
          </a:endParaRPr>
        </a:p>
      </dgm:t>
    </dgm:pt>
    <dgm:pt modelId="{D6EA2BC5-983A-46CF-AFF2-FF99F9461D1B}" type="parTrans" cxnId="{991A70FD-F294-4AD0-9020-80817BCC127A}">
      <dgm:prSet/>
      <dgm:spPr/>
      <dgm:t>
        <a:bodyPr/>
        <a:lstStyle/>
        <a:p>
          <a:endParaRPr lang="en-US"/>
        </a:p>
      </dgm:t>
    </dgm:pt>
    <dgm:pt modelId="{312D6A56-AB99-4C96-AA6F-3636F38ED356}" type="sibTrans" cxnId="{991A70FD-F294-4AD0-9020-80817BCC127A}">
      <dgm:prSet/>
      <dgm:spPr/>
      <dgm:t>
        <a:bodyPr/>
        <a:lstStyle/>
        <a:p>
          <a:endParaRPr lang="en-US"/>
        </a:p>
      </dgm:t>
    </dgm:pt>
    <dgm:pt modelId="{D749F4E3-4990-4D4F-8A9F-3669C0D06C4D}" type="pres">
      <dgm:prSet presAssocID="{3C5A45C3-5E4E-4555-AAA3-CF313EF611E7}" presName="root" presStyleCnt="0">
        <dgm:presLayoutVars>
          <dgm:dir/>
          <dgm:resizeHandles val="exact"/>
        </dgm:presLayoutVars>
      </dgm:prSet>
      <dgm:spPr/>
    </dgm:pt>
    <dgm:pt modelId="{AE6359BE-FE52-4218-B79D-C490DFAAC494}" type="pres">
      <dgm:prSet presAssocID="{5CC846FD-4424-499B-8622-84A619986E43}" presName="compNode" presStyleCnt="0"/>
      <dgm:spPr/>
    </dgm:pt>
    <dgm:pt modelId="{846797BD-701D-4EEB-B4ED-5F8EE9F6974B}" type="pres">
      <dgm:prSet presAssocID="{5CC846FD-4424-499B-8622-84A619986E43}" presName="iconRect" presStyleLbl="node1" presStyleIdx="0" presStyleCnt="2" custLinFactNeighborX="-2563" custLinFactNeighborY="-32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A1EB392A-BC42-4E7E-B174-BD465C7C2151}" type="pres">
      <dgm:prSet presAssocID="{5CC846FD-4424-499B-8622-84A619986E43}" presName="spaceRect" presStyleCnt="0"/>
      <dgm:spPr/>
    </dgm:pt>
    <dgm:pt modelId="{DF5E3017-005F-4B60-867F-8E0871EDACAB}" type="pres">
      <dgm:prSet presAssocID="{5CC846FD-4424-499B-8622-84A619986E43}" presName="textRect" presStyleLbl="revTx" presStyleIdx="0" presStyleCnt="2">
        <dgm:presLayoutVars>
          <dgm:chMax val="1"/>
          <dgm:chPref val="1"/>
        </dgm:presLayoutVars>
      </dgm:prSet>
      <dgm:spPr/>
    </dgm:pt>
    <dgm:pt modelId="{AAA97B89-923C-4678-BF7F-25B9A7A7280D}" type="pres">
      <dgm:prSet presAssocID="{D8A450B5-2008-4BA1-9588-D10FF753D224}" presName="sibTrans" presStyleCnt="0"/>
      <dgm:spPr/>
    </dgm:pt>
    <dgm:pt modelId="{2EC93CE6-85E9-41E9-9EAA-D8F2DE622931}" type="pres">
      <dgm:prSet presAssocID="{3AE019A6-C0F3-400E-9286-BD6BA9479236}" presName="compNode" presStyleCnt="0"/>
      <dgm:spPr/>
    </dgm:pt>
    <dgm:pt modelId="{93CB2625-5596-40C6-853D-015A343D9030}" type="pres">
      <dgm:prSet presAssocID="{3AE019A6-C0F3-400E-9286-BD6BA9479236}" presName="iconRect" presStyleLbl="node1" presStyleIdx="1" presStyleCnt="2"/>
      <dgm:spPr>
        <a:blipFill>
          <a:blip xmlns:r="http://schemas.openxmlformats.org/officeDocument/2006/relationships" r:embed="rId2"/>
          <a:srcRect/>
          <a:stretch>
            <a:fillRect l="-9000" r="-9000"/>
          </a:stretch>
        </a:blipFill>
        <a:ln>
          <a:noFill/>
        </a:ln>
      </dgm:spPr>
    </dgm:pt>
    <dgm:pt modelId="{8F2BB33F-4ECF-40FF-A2E9-FDC9C0E238F5}" type="pres">
      <dgm:prSet presAssocID="{3AE019A6-C0F3-400E-9286-BD6BA9479236}" presName="spaceRect" presStyleCnt="0"/>
      <dgm:spPr/>
    </dgm:pt>
    <dgm:pt modelId="{3E083A40-FFE0-4308-BD3A-57C777CD6B9B}" type="pres">
      <dgm:prSet presAssocID="{3AE019A6-C0F3-400E-9286-BD6BA9479236}" presName="textRect" presStyleLbl="revTx" presStyleIdx="1" presStyleCnt="2" custScaleX="173593">
        <dgm:presLayoutVars>
          <dgm:chMax val="1"/>
          <dgm:chPref val="1"/>
        </dgm:presLayoutVars>
      </dgm:prSet>
      <dgm:spPr/>
    </dgm:pt>
  </dgm:ptLst>
  <dgm:cxnLst>
    <dgm:cxn modelId="{859F9A0F-E574-4906-8230-01BC55D00E0E}" srcId="{3C5A45C3-5E4E-4555-AAA3-CF313EF611E7}" destId="{5CC846FD-4424-499B-8622-84A619986E43}" srcOrd="0" destOrd="0" parTransId="{03DE7B14-ABE4-4E8A-8C7D-A967A14BA675}" sibTransId="{D8A450B5-2008-4BA1-9588-D10FF753D224}"/>
    <dgm:cxn modelId="{CF34E59E-83B4-49C8-B512-7C290244EF33}" type="presOf" srcId="{3C5A45C3-5E4E-4555-AAA3-CF313EF611E7}" destId="{D749F4E3-4990-4D4F-8A9F-3669C0D06C4D}" srcOrd="0" destOrd="0" presId="urn:microsoft.com/office/officeart/2018/2/layout/IconLabelList"/>
    <dgm:cxn modelId="{5BDBBEC7-E627-4444-86B3-E5880FC650F9}" type="presOf" srcId="{3AE019A6-C0F3-400E-9286-BD6BA9479236}" destId="{3E083A40-FFE0-4308-BD3A-57C777CD6B9B}" srcOrd="0" destOrd="0" presId="urn:microsoft.com/office/officeart/2018/2/layout/IconLabelList"/>
    <dgm:cxn modelId="{F1B8F7E1-1696-4643-B61F-AAE423C191ED}" type="presOf" srcId="{5CC846FD-4424-499B-8622-84A619986E43}" destId="{DF5E3017-005F-4B60-867F-8E0871EDACAB}" srcOrd="0" destOrd="0" presId="urn:microsoft.com/office/officeart/2018/2/layout/IconLabelList"/>
    <dgm:cxn modelId="{991A70FD-F294-4AD0-9020-80817BCC127A}" srcId="{3C5A45C3-5E4E-4555-AAA3-CF313EF611E7}" destId="{3AE019A6-C0F3-400E-9286-BD6BA9479236}" srcOrd="1" destOrd="0" parTransId="{D6EA2BC5-983A-46CF-AFF2-FF99F9461D1B}" sibTransId="{312D6A56-AB99-4C96-AA6F-3636F38ED356}"/>
    <dgm:cxn modelId="{5B688571-B07B-4615-ACC0-7E77E4C875AC}" type="presParOf" srcId="{D749F4E3-4990-4D4F-8A9F-3669C0D06C4D}" destId="{AE6359BE-FE52-4218-B79D-C490DFAAC494}" srcOrd="0" destOrd="0" presId="urn:microsoft.com/office/officeart/2018/2/layout/IconLabelList"/>
    <dgm:cxn modelId="{C4A9A545-196D-49C7-AE0D-C103D6ACDE6F}" type="presParOf" srcId="{AE6359BE-FE52-4218-B79D-C490DFAAC494}" destId="{846797BD-701D-4EEB-B4ED-5F8EE9F6974B}" srcOrd="0" destOrd="0" presId="urn:microsoft.com/office/officeart/2018/2/layout/IconLabelList"/>
    <dgm:cxn modelId="{E3E762E0-DC54-4AB3-B484-3DA6514CD8A1}" type="presParOf" srcId="{AE6359BE-FE52-4218-B79D-C490DFAAC494}" destId="{A1EB392A-BC42-4E7E-B174-BD465C7C2151}" srcOrd="1" destOrd="0" presId="urn:microsoft.com/office/officeart/2018/2/layout/IconLabelList"/>
    <dgm:cxn modelId="{93068C92-12EA-4BD6-988D-00086FE36E32}" type="presParOf" srcId="{AE6359BE-FE52-4218-B79D-C490DFAAC494}" destId="{DF5E3017-005F-4B60-867F-8E0871EDACAB}" srcOrd="2" destOrd="0" presId="urn:microsoft.com/office/officeart/2018/2/layout/IconLabelList"/>
    <dgm:cxn modelId="{3C31513B-BF3E-410F-AFA1-13A12A4A3C66}" type="presParOf" srcId="{D749F4E3-4990-4D4F-8A9F-3669C0D06C4D}" destId="{AAA97B89-923C-4678-BF7F-25B9A7A7280D}" srcOrd="1" destOrd="0" presId="urn:microsoft.com/office/officeart/2018/2/layout/IconLabelList"/>
    <dgm:cxn modelId="{3A2FC212-F958-4AD3-B264-BD36D6540459}" type="presParOf" srcId="{D749F4E3-4990-4D4F-8A9F-3669C0D06C4D}" destId="{2EC93CE6-85E9-41E9-9EAA-D8F2DE622931}" srcOrd="2" destOrd="0" presId="urn:microsoft.com/office/officeart/2018/2/layout/IconLabelList"/>
    <dgm:cxn modelId="{D7149480-5A5D-4FD2-B3DE-448BC5CCEEAA}" type="presParOf" srcId="{2EC93CE6-85E9-41E9-9EAA-D8F2DE622931}" destId="{93CB2625-5596-40C6-853D-015A343D9030}" srcOrd="0" destOrd="0" presId="urn:microsoft.com/office/officeart/2018/2/layout/IconLabelList"/>
    <dgm:cxn modelId="{A446BBAA-AD99-4A7C-9B36-7F5E4EFC1422}" type="presParOf" srcId="{2EC93CE6-85E9-41E9-9EAA-D8F2DE622931}" destId="{8F2BB33F-4ECF-40FF-A2E9-FDC9C0E238F5}" srcOrd="1" destOrd="0" presId="urn:microsoft.com/office/officeart/2018/2/layout/IconLabelList"/>
    <dgm:cxn modelId="{D5E47C66-9AB1-4C78-A5CC-24F4852310AF}" type="presParOf" srcId="{2EC93CE6-85E9-41E9-9EAA-D8F2DE622931}" destId="{3E083A40-FFE0-4308-BD3A-57C777CD6B9B}" srcOrd="2" destOrd="0" presId="urn:microsoft.com/office/officeart/2018/2/layout/IconLabel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C7FA0-CD4B-43D8-B3D9-EA30D37FAE6E}">
      <dsp:nvSpPr>
        <dsp:cNvPr id="0" name=""/>
        <dsp:cNvSpPr/>
      </dsp:nvSpPr>
      <dsp:spPr>
        <a:xfrm>
          <a:off x="0" y="2492"/>
          <a:ext cx="48696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B5B471-44BD-4B4D-BD9F-5B2976B13EA8}">
      <dsp:nvSpPr>
        <dsp:cNvPr id="0" name=""/>
        <dsp:cNvSpPr/>
      </dsp:nvSpPr>
      <dsp:spPr>
        <a:xfrm>
          <a:off x="0" y="2492"/>
          <a:ext cx="4869656"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fr-FR" sz="5000" b="1" kern="1200"/>
            <a:t>Contexte Général</a:t>
          </a:r>
          <a:endParaRPr lang="en-US" sz="5000" kern="1200"/>
        </a:p>
      </dsp:txBody>
      <dsp:txXfrm>
        <a:off x="0" y="2492"/>
        <a:ext cx="4869656" cy="1700138"/>
      </dsp:txXfrm>
    </dsp:sp>
    <dsp:sp modelId="{60AEAF2F-0D1C-473B-A0E3-F06A9658C4F1}">
      <dsp:nvSpPr>
        <dsp:cNvPr id="0" name=""/>
        <dsp:cNvSpPr/>
      </dsp:nvSpPr>
      <dsp:spPr>
        <a:xfrm>
          <a:off x="0" y="1702630"/>
          <a:ext cx="48696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EFC7E0-C1B0-4E2C-9E19-89582F4FA2C1}">
      <dsp:nvSpPr>
        <dsp:cNvPr id="0" name=""/>
        <dsp:cNvSpPr/>
      </dsp:nvSpPr>
      <dsp:spPr>
        <a:xfrm>
          <a:off x="0" y="1702630"/>
          <a:ext cx="4869656"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fr-FR" sz="5000" b="1" kern="1200"/>
            <a:t>Analyse et Conception</a:t>
          </a:r>
          <a:endParaRPr lang="en-US" sz="5000" kern="1200"/>
        </a:p>
      </dsp:txBody>
      <dsp:txXfrm>
        <a:off x="0" y="1702630"/>
        <a:ext cx="4869656" cy="1700138"/>
      </dsp:txXfrm>
    </dsp:sp>
    <dsp:sp modelId="{D306FDF1-3241-480B-AB12-BDA246364FE9}">
      <dsp:nvSpPr>
        <dsp:cNvPr id="0" name=""/>
        <dsp:cNvSpPr/>
      </dsp:nvSpPr>
      <dsp:spPr>
        <a:xfrm>
          <a:off x="0" y="3402769"/>
          <a:ext cx="48696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C09897-09BE-4396-ABD0-EF3385E60A33}">
      <dsp:nvSpPr>
        <dsp:cNvPr id="0" name=""/>
        <dsp:cNvSpPr/>
      </dsp:nvSpPr>
      <dsp:spPr>
        <a:xfrm>
          <a:off x="0" y="3402769"/>
          <a:ext cx="4869656"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fr-FR" sz="5000" b="1" kern="1200"/>
            <a:t>Réalisation</a:t>
          </a:r>
          <a:br>
            <a:rPr lang="fr-FR" sz="5000" b="1" kern="1200"/>
          </a:br>
          <a:endParaRPr lang="en-US" sz="5000" kern="1200"/>
        </a:p>
      </dsp:txBody>
      <dsp:txXfrm>
        <a:off x="0" y="3402769"/>
        <a:ext cx="4869656" cy="1700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797BD-701D-4EEB-B4ED-5F8EE9F6974B}">
      <dsp:nvSpPr>
        <dsp:cNvPr id="0" name=""/>
        <dsp:cNvSpPr/>
      </dsp:nvSpPr>
      <dsp:spPr>
        <a:xfrm>
          <a:off x="849800" y="132336"/>
          <a:ext cx="845437" cy="845437"/>
        </a:xfrm>
        <a:prstGeom prst="rect">
          <a:avLst/>
        </a:prstGeom>
        <a:blipFill>
          <a:blip xmlns:r="http://schemas.openxmlformats.org/officeDocument/2006/relationships" r:embed="rId1"/>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5E3017-005F-4B60-867F-8E0871EDACAB}">
      <dsp:nvSpPr>
        <dsp:cNvPr id="0" name=""/>
        <dsp:cNvSpPr/>
      </dsp:nvSpPr>
      <dsp:spPr>
        <a:xfrm>
          <a:off x="452113" y="1220685"/>
          <a:ext cx="187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fr-FR" sz="2000" b="1" kern="1200" dirty="0">
              <a:solidFill>
                <a:srgbClr val="4D4D4D">
                  <a:hueOff val="0"/>
                  <a:satOff val="0"/>
                  <a:lumOff val="0"/>
                  <a:alphaOff val="0"/>
                </a:srgbClr>
              </a:solidFill>
              <a:latin typeface="Times New Roman" panose="02020603050405020304" pitchFamily="18" charset="0"/>
              <a:ea typeface="Times New Roman" panose="02020603050405020304" pitchFamily="18" charset="0"/>
              <a:cs typeface="+mn-cs"/>
            </a:rPr>
            <a:t>Visual Studio Code </a:t>
          </a:r>
          <a:endParaRPr lang="en-US" sz="2000" b="1" kern="1200" dirty="0">
            <a:solidFill>
              <a:srgbClr val="4D4D4D">
                <a:hueOff val="0"/>
                <a:satOff val="0"/>
                <a:lumOff val="0"/>
                <a:alphaOff val="0"/>
              </a:srgbClr>
            </a:solidFill>
            <a:latin typeface="Times New Roman" panose="02020603050405020304" pitchFamily="18" charset="0"/>
            <a:ea typeface="Times New Roman" panose="02020603050405020304" pitchFamily="18" charset="0"/>
            <a:cs typeface="+mn-cs"/>
          </a:endParaRPr>
        </a:p>
      </dsp:txBody>
      <dsp:txXfrm>
        <a:off x="452113" y="1220685"/>
        <a:ext cx="1878750" cy="720000"/>
      </dsp:txXfrm>
    </dsp:sp>
    <dsp:sp modelId="{93CB2625-5596-40C6-853D-015A343D9030}">
      <dsp:nvSpPr>
        <dsp:cNvPr id="0" name=""/>
        <dsp:cNvSpPr/>
      </dsp:nvSpPr>
      <dsp:spPr>
        <a:xfrm>
          <a:off x="3176301" y="98941"/>
          <a:ext cx="845437" cy="845437"/>
        </a:xfrm>
        <a:prstGeom prst="rect">
          <a:avLst/>
        </a:prstGeom>
        <a:blipFill>
          <a:blip xmlns:r="http://schemas.openxmlformats.org/officeDocument/2006/relationships" r:embed="rId2"/>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083A40-FFE0-4308-BD3A-57C777CD6B9B}">
      <dsp:nvSpPr>
        <dsp:cNvPr id="0" name=""/>
        <dsp:cNvSpPr/>
      </dsp:nvSpPr>
      <dsp:spPr>
        <a:xfrm>
          <a:off x="2659645" y="1220685"/>
          <a:ext cx="187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fr-FR" sz="2000" b="1" kern="1200" dirty="0">
              <a:solidFill>
                <a:srgbClr val="4D4D4D">
                  <a:hueOff val="0"/>
                  <a:satOff val="0"/>
                  <a:lumOff val="0"/>
                  <a:alphaOff val="0"/>
                </a:srgbClr>
              </a:solidFill>
              <a:latin typeface="Times New Roman" panose="02020603050405020304" pitchFamily="18" charset="0"/>
              <a:ea typeface="Times New Roman" panose="02020603050405020304" pitchFamily="18" charset="0"/>
              <a:cs typeface="+mn-cs"/>
            </a:rPr>
            <a:t>Visual Studio (2019) </a:t>
          </a:r>
          <a:endParaRPr lang="en-US" sz="2000" b="1" kern="1200" dirty="0">
            <a:solidFill>
              <a:srgbClr val="4D4D4D">
                <a:hueOff val="0"/>
                <a:satOff val="0"/>
                <a:lumOff val="0"/>
                <a:alphaOff val="0"/>
              </a:srgbClr>
            </a:solidFill>
            <a:latin typeface="Times New Roman" panose="02020603050405020304" pitchFamily="18" charset="0"/>
            <a:ea typeface="Times New Roman" panose="02020603050405020304" pitchFamily="18" charset="0"/>
            <a:cs typeface="+mn-cs"/>
          </a:endParaRPr>
        </a:p>
      </dsp:txBody>
      <dsp:txXfrm>
        <a:off x="2659645" y="1220685"/>
        <a:ext cx="1878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797BD-701D-4EEB-B4ED-5F8EE9F6974B}">
      <dsp:nvSpPr>
        <dsp:cNvPr id="0" name=""/>
        <dsp:cNvSpPr/>
      </dsp:nvSpPr>
      <dsp:spPr>
        <a:xfrm>
          <a:off x="729263" y="86501"/>
          <a:ext cx="718242" cy="71824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5E3017-005F-4B60-867F-8E0871EDACAB}">
      <dsp:nvSpPr>
        <dsp:cNvPr id="0" name=""/>
        <dsp:cNvSpPr/>
      </dsp:nvSpPr>
      <dsp:spPr>
        <a:xfrm>
          <a:off x="308746" y="1046533"/>
          <a:ext cx="1596093" cy="63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fr-FR" sz="1800" b="1" kern="1200" dirty="0">
              <a:latin typeface="Times New Roman" panose="02020603050405020304" pitchFamily="18" charset="0"/>
              <a:ea typeface="Times New Roman" panose="02020603050405020304" pitchFamily="18" charset="0"/>
            </a:rPr>
            <a:t>Angular </a:t>
          </a:r>
          <a:endParaRPr lang="fr-FR" sz="1800" kern="1200" dirty="0">
            <a:latin typeface="Times New Roman" panose="02020603050405020304" pitchFamily="18" charset="0"/>
            <a:ea typeface="Times New Roman" panose="02020603050405020304" pitchFamily="18" charset="0"/>
          </a:endParaRPr>
        </a:p>
        <a:p>
          <a:pPr marL="0" lvl="0" indent="0" algn="ctr" defTabSz="800100">
            <a:lnSpc>
              <a:spcPct val="100000"/>
            </a:lnSpc>
            <a:spcBef>
              <a:spcPct val="0"/>
            </a:spcBef>
            <a:spcAft>
              <a:spcPct val="35000"/>
            </a:spcAft>
            <a:buNone/>
          </a:pPr>
          <a:r>
            <a:rPr lang="fr-FR" sz="1800" b="1" kern="1200" dirty="0">
              <a:latin typeface="Times New Roman" panose="02020603050405020304" pitchFamily="18" charset="0"/>
              <a:ea typeface="Times New Roman" panose="02020603050405020304" pitchFamily="18" charset="0"/>
            </a:rPr>
            <a:t> </a:t>
          </a:r>
          <a:endParaRPr lang="en-US" sz="1800" kern="1200" dirty="0"/>
        </a:p>
      </dsp:txBody>
      <dsp:txXfrm>
        <a:off x="308746" y="1046533"/>
        <a:ext cx="1596093" cy="638437"/>
      </dsp:txXfrm>
    </dsp:sp>
    <dsp:sp modelId="{93CB2625-5596-40C6-853D-015A343D9030}">
      <dsp:nvSpPr>
        <dsp:cNvPr id="0" name=""/>
        <dsp:cNvSpPr/>
      </dsp:nvSpPr>
      <dsp:spPr>
        <a:xfrm>
          <a:off x="3210388" y="88828"/>
          <a:ext cx="718242" cy="718242"/>
        </a:xfrm>
        <a:prstGeom prst="rect">
          <a:avLst/>
        </a:prstGeom>
        <a:blipFill>
          <a:blip xmlns:r="http://schemas.openxmlformats.org/officeDocument/2006/relationships" r:embed="rId2"/>
          <a:srcRect/>
          <a:stretch>
            <a:fillRect l="-9000" r="-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083A40-FFE0-4308-BD3A-57C777CD6B9B}">
      <dsp:nvSpPr>
        <dsp:cNvPr id="0" name=""/>
        <dsp:cNvSpPr/>
      </dsp:nvSpPr>
      <dsp:spPr>
        <a:xfrm>
          <a:off x="2184156" y="1046533"/>
          <a:ext cx="2770707" cy="63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fr-FR" sz="2000" b="1" kern="1200" dirty="0">
              <a:solidFill>
                <a:srgbClr val="4D4D4D">
                  <a:hueOff val="0"/>
                  <a:satOff val="0"/>
                  <a:lumOff val="0"/>
                  <a:alphaOff val="0"/>
                </a:srgbClr>
              </a:solidFill>
              <a:latin typeface="Times New Roman" panose="02020603050405020304" pitchFamily="18" charset="0"/>
              <a:ea typeface="Times New Roman" panose="02020603050405020304" pitchFamily="18" charset="0"/>
              <a:cs typeface="+mn-cs"/>
            </a:rPr>
            <a:t>ASP .NET (Web API) </a:t>
          </a:r>
          <a:endParaRPr lang="en-US" sz="2000" b="1" kern="1200" dirty="0">
            <a:solidFill>
              <a:srgbClr val="4D4D4D">
                <a:hueOff val="0"/>
                <a:satOff val="0"/>
                <a:lumOff val="0"/>
                <a:alphaOff val="0"/>
              </a:srgbClr>
            </a:solidFill>
            <a:latin typeface="Times New Roman" panose="02020603050405020304" pitchFamily="18" charset="0"/>
            <a:ea typeface="Times New Roman" panose="02020603050405020304" pitchFamily="18" charset="0"/>
            <a:cs typeface="+mn-cs"/>
          </a:endParaRPr>
        </a:p>
      </dsp:txBody>
      <dsp:txXfrm>
        <a:off x="2184156" y="1046533"/>
        <a:ext cx="2770707" cy="63843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C3CB43A-2F17-4645-BFDD-C42CCC5CC87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ru-RU" altLang="LID4096"/>
          </a:p>
        </p:txBody>
      </p:sp>
      <p:sp>
        <p:nvSpPr>
          <p:cNvPr id="92163" name="Rectangle 3">
            <a:extLst>
              <a:ext uri="{FF2B5EF4-FFF2-40B4-BE49-F238E27FC236}">
                <a16:creationId xmlns:a16="http://schemas.microsoft.com/office/drawing/2014/main" id="{D54F8084-1C75-4235-9095-7B77EBECB8DA}"/>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ru-RU" altLang="LID4096"/>
          </a:p>
        </p:txBody>
      </p:sp>
      <p:sp>
        <p:nvSpPr>
          <p:cNvPr id="92164" name="Rectangle 4">
            <a:extLst>
              <a:ext uri="{FF2B5EF4-FFF2-40B4-BE49-F238E27FC236}">
                <a16:creationId xmlns:a16="http://schemas.microsoft.com/office/drawing/2014/main" id="{B9FEF29C-C41B-479B-A552-8A20F258066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65" name="Rectangle 5">
            <a:extLst>
              <a:ext uri="{FF2B5EF4-FFF2-40B4-BE49-F238E27FC236}">
                <a16:creationId xmlns:a16="http://schemas.microsoft.com/office/drawing/2014/main" id="{C360B158-7DA2-4E74-B07A-0289DCEEB2A7}"/>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LID4096"/>
              <a:t>Click to edit Master text styles</a:t>
            </a:r>
          </a:p>
          <a:p>
            <a:pPr lvl="1"/>
            <a:r>
              <a:rPr lang="ru-RU" altLang="LID4096"/>
              <a:t>Second level</a:t>
            </a:r>
          </a:p>
          <a:p>
            <a:pPr lvl="2"/>
            <a:r>
              <a:rPr lang="ru-RU" altLang="LID4096"/>
              <a:t>Third level</a:t>
            </a:r>
          </a:p>
          <a:p>
            <a:pPr lvl="3"/>
            <a:r>
              <a:rPr lang="ru-RU" altLang="LID4096"/>
              <a:t>Fourth level</a:t>
            </a:r>
          </a:p>
          <a:p>
            <a:pPr lvl="4"/>
            <a:r>
              <a:rPr lang="ru-RU" altLang="LID4096"/>
              <a:t>Fifth level</a:t>
            </a:r>
          </a:p>
        </p:txBody>
      </p:sp>
      <p:sp>
        <p:nvSpPr>
          <p:cNvPr id="92166" name="Rectangle 6">
            <a:extLst>
              <a:ext uri="{FF2B5EF4-FFF2-40B4-BE49-F238E27FC236}">
                <a16:creationId xmlns:a16="http://schemas.microsoft.com/office/drawing/2014/main" id="{9002FBA2-E50C-4B6F-ADE1-A6BC3284F8EB}"/>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ru-RU" altLang="LID4096"/>
          </a:p>
        </p:txBody>
      </p:sp>
      <p:sp>
        <p:nvSpPr>
          <p:cNvPr id="92167" name="Rectangle 7">
            <a:extLst>
              <a:ext uri="{FF2B5EF4-FFF2-40B4-BE49-F238E27FC236}">
                <a16:creationId xmlns:a16="http://schemas.microsoft.com/office/drawing/2014/main" id="{1162D4A6-1E65-4A32-BE63-282651A69A6D}"/>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1833249-6980-4512-A031-29888D4FB9A0}" type="slidenum">
              <a:rPr lang="ru-RU" altLang="LID4096"/>
              <a:pPr/>
              <a:t>‹N°›</a:t>
            </a:fld>
            <a:endParaRPr lang="ru-RU" altLang="LID4096"/>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fr.wikipedia.org/wiki/TypeScript" TargetMode="External"/><Relationship Id="rId3" Type="http://schemas.openxmlformats.org/officeDocument/2006/relationships/hyperlink" Target="https://fr.wikipedia.org/wiki/Logiciel_multiplateforme" TargetMode="External"/><Relationship Id="rId7" Type="http://schemas.openxmlformats.org/officeDocument/2006/relationships/hyperlink" Target="https://fr.wikipedia.org/wiki/Open_source"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fr.wikipedia.org/wiki/ASP.NET" TargetMode="External"/><Relationship Id="rId5" Type="http://schemas.openxmlformats.org/officeDocument/2006/relationships/hyperlink" Target="https://fr.wikipedia.org/wiki/Application_web" TargetMode="External"/><Relationship Id="rId4" Type="http://schemas.openxmlformats.org/officeDocument/2006/relationships/hyperlink" Target="https://fr.wikipedia.org/wiki/Microsoft" TargetMode="External"/><Relationship Id="rId9" Type="http://schemas.openxmlformats.org/officeDocument/2006/relationships/hyperlink" Target="http://www.asp.net/"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doctissimo.fr/sante/Dictionnaire-medical/nodule-thyroidien"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www.doctissimo.fr/html/dossiers/cancer-thyroide/cancer-thyroide.htm" TargetMode="External"/><Relationship Id="rId4" Type="http://schemas.openxmlformats.org/officeDocument/2006/relationships/hyperlink" Target="https://www.doctissimo.fr/html/sante/encyclopedie/sa_674_goitres.ht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doctissimo.fr/html/sante/mag_2001/mag0209/dossier/sa_3543_examens.ht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spcAft>
                <a:spcPts val="0"/>
              </a:spcAft>
            </a:pPr>
            <a:r>
              <a:rPr lang="fr-FR" sz="1800" dirty="0">
                <a:solidFill>
                  <a:schemeClr val="bg2"/>
                </a:solidFill>
                <a:effectLst/>
                <a:latin typeface="Times New Roman" panose="02020603050405020304" pitchFamily="18" charset="0"/>
                <a:ea typeface="Times New Roman" panose="02020603050405020304" pitchFamily="18" charset="0"/>
              </a:rPr>
              <a:t>Merci Mr. le président de jury pour m’avoir donné la parole</a:t>
            </a:r>
          </a:p>
          <a:p>
            <a:pPr>
              <a:spcAft>
                <a:spcPts val="0"/>
              </a:spcAft>
            </a:pPr>
            <a:r>
              <a:rPr lang="fr-FR" sz="1800" dirty="0">
                <a:solidFill>
                  <a:schemeClr val="bg2"/>
                </a:solidFill>
                <a:effectLst/>
                <a:latin typeface="Times New Roman" panose="02020603050405020304" pitchFamily="18" charset="0"/>
                <a:ea typeface="Times New Roman" panose="02020603050405020304" pitchFamily="18" charset="0"/>
              </a:rPr>
              <a:t>Je veux tout d’abord vous remercier à l’intérêt que vous avez donné à mon travail.</a:t>
            </a:r>
          </a:p>
          <a:p>
            <a:pPr>
              <a:spcAft>
                <a:spcPts val="0"/>
              </a:spcAft>
            </a:pPr>
            <a:r>
              <a:rPr lang="fr-FR" sz="1800" dirty="0">
                <a:solidFill>
                  <a:schemeClr val="bg2"/>
                </a:solidFill>
                <a:effectLst/>
                <a:latin typeface="Times New Roman" panose="02020603050405020304" pitchFamily="18" charset="0"/>
                <a:ea typeface="Times New Roman" panose="02020603050405020304" pitchFamily="18" charset="0"/>
              </a:rPr>
              <a:t>Aujourd’hui j’ai l’honneur de vous présenter mon projet de fin d’étude intitulé</a:t>
            </a:r>
          </a:p>
          <a:p>
            <a:pPr>
              <a:spcAft>
                <a:spcPts val="0"/>
              </a:spcAft>
            </a:pPr>
            <a:r>
              <a:rPr lang="fr-FR" sz="1800" dirty="0">
                <a:solidFill>
                  <a:schemeClr val="bg2"/>
                </a:solidFill>
                <a:effectLst/>
                <a:latin typeface="Times New Roman" panose="02020603050405020304" pitchFamily="18" charset="0"/>
                <a:ea typeface="Times New Roman" panose="02020603050405020304" pitchFamily="18" charset="0"/>
              </a:rPr>
              <a:t> </a:t>
            </a:r>
          </a:p>
          <a:p>
            <a:endParaRPr lang="fr-CA" dirty="0">
              <a:solidFill>
                <a:schemeClr val="bg2"/>
              </a:solidFill>
            </a:endParaRPr>
          </a:p>
        </p:txBody>
      </p:sp>
    </p:spTree>
    <p:extLst>
      <p:ext uri="{BB962C8B-B14F-4D97-AF65-F5344CB8AC3E}">
        <p14:creationId xmlns:p14="http://schemas.microsoft.com/office/powerpoint/2010/main" val="3465383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spcAft>
                <a:spcPts val="0"/>
              </a:spcAft>
            </a:pPr>
            <a:r>
              <a:rPr lang="fr-FR" sz="1800" dirty="0">
                <a:solidFill>
                  <a:srgbClr val="000000"/>
                </a:solidFill>
                <a:effectLst/>
                <a:latin typeface="Times New Roman" panose="02020603050405020304" pitchFamily="18" charset="0"/>
                <a:ea typeface="Times New Roman" panose="02020603050405020304" pitchFamily="18" charset="0"/>
              </a:rPr>
              <a:t>Ce diagramme regroupe tous les cas d’utilisation de base pour avoir une vue globale du fonctionnement de l’application :Pour ce système les acteurs sont : </a:t>
            </a:r>
            <a:r>
              <a:rPr lang="fr-FR" sz="1800" i="1" u="sng" dirty="0">
                <a:solidFill>
                  <a:srgbClr val="000000"/>
                </a:solidFill>
                <a:effectLst/>
                <a:latin typeface="Times New Roman" panose="02020603050405020304" pitchFamily="18" charset="0"/>
                <a:ea typeface="Times New Roman" panose="02020603050405020304" pitchFamily="18" charset="0"/>
              </a:rPr>
              <a:t>Le radiologue</a:t>
            </a:r>
            <a:r>
              <a:rPr lang="fr-FR" sz="1800" dirty="0">
                <a:solidFill>
                  <a:srgbClr val="000000"/>
                </a:solidFill>
                <a:effectLst/>
                <a:latin typeface="Times New Roman" panose="02020603050405020304" pitchFamily="18" charset="0"/>
                <a:ea typeface="Times New Roman" panose="02020603050405020304" pitchFamily="18" charset="0"/>
              </a:rPr>
              <a:t> : qui va utiliser la plateforme (gestion des patients et des examens),</a:t>
            </a:r>
            <a:r>
              <a:rPr lang="fr-FR" sz="1800" i="1" u="sng" dirty="0">
                <a:solidFill>
                  <a:srgbClr val="000000"/>
                </a:solidFill>
                <a:effectLst/>
                <a:latin typeface="Times New Roman" panose="02020603050405020304" pitchFamily="18" charset="0"/>
                <a:ea typeface="Times New Roman" panose="02020603050405020304" pitchFamily="18" charset="0"/>
              </a:rPr>
              <a:t>L’administrateur</a:t>
            </a:r>
            <a:r>
              <a:rPr lang="fr-FR" sz="1800" dirty="0">
                <a:solidFill>
                  <a:srgbClr val="000000"/>
                </a:solidFill>
                <a:effectLst/>
                <a:latin typeface="Times New Roman" panose="02020603050405020304" pitchFamily="18" charset="0"/>
                <a:ea typeface="Times New Roman" panose="02020603050405020304" pitchFamily="18" charset="0"/>
              </a:rPr>
              <a:t> : qui va s’occuper des visiteurs de la plateforme (gestion des comptes)</a:t>
            </a:r>
            <a:endParaRPr lang="fr-FR" sz="1800" dirty="0">
              <a:effectLst/>
              <a:latin typeface="Times New Roman" panose="02020603050405020304" pitchFamily="18" charset="0"/>
              <a:ea typeface="Times New Roman" panose="02020603050405020304" pitchFamily="18" charset="0"/>
            </a:endParaRPr>
          </a:p>
          <a:p>
            <a:pPr>
              <a:spcAft>
                <a:spcPts val="0"/>
              </a:spcAft>
            </a:pPr>
            <a:r>
              <a:rPr lang="fr-FR" sz="1800" dirty="0">
                <a:solidFill>
                  <a:srgbClr val="000000"/>
                </a:solidFill>
                <a:effectLst/>
                <a:latin typeface="Times New Roman" panose="02020603050405020304" pitchFamily="18" charset="0"/>
                <a:ea typeface="Times New Roman" panose="02020603050405020304" pitchFamily="18" charset="0"/>
              </a:rPr>
              <a:t>.</a:t>
            </a:r>
            <a:endParaRPr lang="fr-FR" sz="1800" dirty="0">
              <a:effectLst/>
              <a:latin typeface="Times New Roman" panose="02020603050405020304" pitchFamily="18" charset="0"/>
              <a:ea typeface="Times New Roman" panose="02020603050405020304" pitchFamily="18" charset="0"/>
            </a:endParaRPr>
          </a:p>
          <a:p>
            <a:endParaRPr lang="fr-CA" dirty="0"/>
          </a:p>
        </p:txBody>
      </p:sp>
    </p:spTree>
    <p:extLst>
      <p:ext uri="{BB962C8B-B14F-4D97-AF65-F5344CB8AC3E}">
        <p14:creationId xmlns:p14="http://schemas.microsoft.com/office/powerpoint/2010/main" val="1033612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spcAft>
                <a:spcPts val="0"/>
              </a:spcAft>
            </a:pPr>
            <a:r>
              <a:rPr lang="fr-FR" sz="1800" dirty="0">
                <a:effectLst/>
                <a:latin typeface="Times New Roman" panose="02020603050405020304" pitchFamily="18" charset="0"/>
                <a:ea typeface="Times New Roman" panose="02020603050405020304" pitchFamily="18" charset="0"/>
              </a:rPr>
              <a:t>Le cas d’utilisation « Gérer les examens » est le cas d’utilisation primordial pour ce projet, pour cela on va l’étudier avec détails</a:t>
            </a:r>
          </a:p>
          <a:p>
            <a:pPr>
              <a:spcAft>
                <a:spcPts val="0"/>
              </a:spcAft>
            </a:pPr>
            <a:r>
              <a:rPr lang="fr-FR" sz="1800" dirty="0">
                <a:solidFill>
                  <a:srgbClr val="000000"/>
                </a:solidFill>
                <a:effectLst/>
                <a:latin typeface="Times New Roman" panose="02020603050405020304" pitchFamily="18" charset="0"/>
                <a:ea typeface="Times New Roman" panose="02020603050405020304" pitchFamily="18" charset="0"/>
              </a:rPr>
              <a:t> le radiologue doit tout d’abord s’authentifier</a:t>
            </a:r>
            <a:endParaRPr lang="fr-FR" sz="1800" dirty="0">
              <a:effectLst/>
              <a:latin typeface="Times New Roman" panose="02020603050405020304" pitchFamily="18" charset="0"/>
              <a:ea typeface="Times New Roman" panose="02020603050405020304" pitchFamily="18" charset="0"/>
            </a:endParaRPr>
          </a:p>
          <a:p>
            <a:pPr>
              <a:spcAft>
                <a:spcPts val="0"/>
              </a:spcAft>
            </a:pPr>
            <a:r>
              <a:rPr lang="fr-FR" sz="1800" dirty="0">
                <a:solidFill>
                  <a:srgbClr val="000000"/>
                </a:solidFill>
                <a:effectLst/>
                <a:latin typeface="Times New Roman" panose="02020603050405020304" pitchFamily="18" charset="0"/>
                <a:ea typeface="Times New Roman" panose="02020603050405020304" pitchFamily="18" charset="0"/>
              </a:rPr>
              <a:t>Le système affiche la liste des </a:t>
            </a:r>
            <a:r>
              <a:rPr lang="fr-FR" sz="1800" dirty="0" err="1">
                <a:solidFill>
                  <a:srgbClr val="000000"/>
                </a:solidFill>
                <a:effectLst/>
                <a:latin typeface="Times New Roman" panose="02020603050405020304" pitchFamily="18" charset="0"/>
                <a:ea typeface="Times New Roman" panose="02020603050405020304" pitchFamily="18" charset="0"/>
              </a:rPr>
              <a:t>examens,Le</a:t>
            </a:r>
            <a:r>
              <a:rPr lang="fr-FR" sz="1800" dirty="0">
                <a:solidFill>
                  <a:srgbClr val="000000"/>
                </a:solidFill>
                <a:effectLst/>
                <a:latin typeface="Times New Roman" panose="02020603050405020304" pitchFamily="18" charset="0"/>
                <a:ea typeface="Times New Roman" panose="02020603050405020304" pitchFamily="18" charset="0"/>
              </a:rPr>
              <a:t> radiologue peut ajouter un nouvel examen, supprimer ou modifier un examen existant </a:t>
            </a:r>
            <a:endParaRPr lang="fr-FR" sz="1800" dirty="0">
              <a:effectLst/>
              <a:latin typeface="Times New Roman" panose="02020603050405020304" pitchFamily="18" charset="0"/>
              <a:ea typeface="Times New Roman" panose="02020603050405020304" pitchFamily="18" charset="0"/>
            </a:endParaRPr>
          </a:p>
          <a:p>
            <a:endParaRPr lang="fr-CA" dirty="0"/>
          </a:p>
        </p:txBody>
      </p:sp>
    </p:spTree>
    <p:extLst>
      <p:ext uri="{BB962C8B-B14F-4D97-AF65-F5344CB8AC3E}">
        <p14:creationId xmlns:p14="http://schemas.microsoft.com/office/powerpoint/2010/main" val="1838695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800" dirty="0">
                <a:solidFill>
                  <a:srgbClr val="000000"/>
                </a:solidFill>
                <a:effectLst/>
                <a:latin typeface="Times New Roman" panose="02020603050405020304" pitchFamily="18" charset="0"/>
                <a:ea typeface="Calibri" panose="020F0502020204030204" pitchFamily="34" charset="0"/>
              </a:rPr>
              <a:t>on va présenter le comportement de cas d’utilisation </a:t>
            </a:r>
            <a:r>
              <a:rPr lang="fr-FR" sz="1800" dirty="0">
                <a:effectLst/>
                <a:latin typeface="Times New Roman" panose="02020603050405020304" pitchFamily="18" charset="0"/>
                <a:ea typeface="Times New Roman" panose="02020603050405020304" pitchFamily="18" charset="0"/>
              </a:rPr>
              <a:t>« Ajouter un patient »</a:t>
            </a:r>
            <a:r>
              <a:rPr lang="fr-FR" sz="1800" dirty="0">
                <a:solidFill>
                  <a:srgbClr val="000000"/>
                </a:solidFill>
                <a:effectLst/>
                <a:latin typeface="Times New Roman" panose="02020603050405020304" pitchFamily="18" charset="0"/>
                <a:ea typeface="Calibri" panose="020F0502020204030204" pitchFamily="34" charset="0"/>
              </a:rPr>
              <a:t> par  diagramme de </a:t>
            </a:r>
            <a:r>
              <a:rPr lang="fr-FR" sz="1800" dirty="0" err="1">
                <a:solidFill>
                  <a:srgbClr val="000000"/>
                </a:solidFill>
                <a:effectLst/>
                <a:latin typeface="Times New Roman" panose="02020603050405020304" pitchFamily="18" charset="0"/>
                <a:ea typeface="Calibri" panose="020F0502020204030204" pitchFamily="34" charset="0"/>
              </a:rPr>
              <a:t>séquences.Le</a:t>
            </a:r>
            <a:r>
              <a:rPr lang="fr-FR" sz="1800" dirty="0">
                <a:solidFill>
                  <a:srgbClr val="000000"/>
                </a:solidFill>
                <a:effectLst/>
                <a:latin typeface="Times New Roman" panose="02020603050405020304" pitchFamily="18" charset="0"/>
                <a:ea typeface="Calibri" panose="020F0502020204030204" pitchFamily="34" charset="0"/>
              </a:rPr>
              <a:t> radiologue demande d’ajouter un patient, le système lui affiche le formulaire correspondant. Il saisit les données d’un patient et puis le système enregistre le nouveau patient dans la base de données si le formulaire est rempli correctement, il demande la vérification des informations entrées le cas échéant.</a:t>
            </a:r>
            <a:endParaRPr lang="fr-FR" sz="1800" dirty="0">
              <a:effectLst/>
              <a:latin typeface="Times New Roman" panose="02020603050405020304" pitchFamily="18" charset="0"/>
              <a:ea typeface="Times New Roman" panose="02020603050405020304" pitchFamily="18" charset="0"/>
            </a:endParaRPr>
          </a:p>
          <a:p>
            <a:endParaRPr lang="fr-CA" dirty="0"/>
          </a:p>
        </p:txBody>
      </p:sp>
    </p:spTree>
    <p:extLst>
      <p:ext uri="{BB962C8B-B14F-4D97-AF65-F5344CB8AC3E}">
        <p14:creationId xmlns:p14="http://schemas.microsoft.com/office/powerpoint/2010/main" val="3006454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800" dirty="0">
                <a:effectLst/>
                <a:latin typeface="Times New Roman" panose="02020603050405020304" pitchFamily="18" charset="0"/>
                <a:ea typeface="Times New Roman" panose="02020603050405020304" pitchFamily="18" charset="0"/>
              </a:rPr>
              <a:t>Un autre Diagramme de séquence pour le cas d’utilisation « Ajouter un examen » :</a:t>
            </a:r>
            <a:r>
              <a:rPr lang="fr-FR" sz="1800" dirty="0">
                <a:solidFill>
                  <a:srgbClr val="000000"/>
                </a:solidFill>
                <a:effectLst/>
                <a:latin typeface="Times New Roman" panose="02020603050405020304" pitchFamily="18" charset="0"/>
                <a:ea typeface="Calibri" panose="020F0502020204030204" pitchFamily="34" charset="0"/>
              </a:rPr>
              <a:t>Le radiologue demande d’ajouter un examen, le système lui affiche la liste des patients. Il choisit donc le nom du patient s’il figure dans la liste ou bien il ajoute un nouveau patient. Puis il entre les données générales de l’examen, ainsi que les données des nodules, si trouvées.</a:t>
            </a:r>
            <a:endParaRPr lang="fr-FR" sz="1800" dirty="0">
              <a:effectLst/>
              <a:latin typeface="Times New Roman" panose="02020603050405020304" pitchFamily="18" charset="0"/>
              <a:ea typeface="Times New Roman" panose="02020603050405020304" pitchFamily="18" charset="0"/>
            </a:endParaRPr>
          </a:p>
          <a:p>
            <a:endParaRPr lang="fr-CA" dirty="0"/>
          </a:p>
        </p:txBody>
      </p:sp>
    </p:spTree>
    <p:extLst>
      <p:ext uri="{BB962C8B-B14F-4D97-AF65-F5344CB8AC3E}">
        <p14:creationId xmlns:p14="http://schemas.microsoft.com/office/powerpoint/2010/main" val="1413891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spcAft>
                <a:spcPts val="0"/>
              </a:spcAft>
            </a:pPr>
            <a:r>
              <a:rPr lang="fr-FR" sz="1800" dirty="0" err="1">
                <a:solidFill>
                  <a:srgbClr val="000000"/>
                </a:solidFill>
                <a:effectLst/>
                <a:latin typeface="Times New Roman" panose="02020603050405020304" pitchFamily="18" charset="0"/>
                <a:ea typeface="Times New Roman" panose="02020603050405020304" pitchFamily="18" charset="0"/>
              </a:rPr>
              <a:t>Cencernant</a:t>
            </a:r>
            <a:r>
              <a:rPr lang="fr-FR" sz="1800" dirty="0">
                <a:solidFill>
                  <a:srgbClr val="000000"/>
                </a:solidFill>
                <a:effectLst/>
                <a:latin typeface="Times New Roman" panose="02020603050405020304" pitchFamily="18" charset="0"/>
                <a:ea typeface="Times New Roman" panose="02020603050405020304" pitchFamily="18" charset="0"/>
              </a:rPr>
              <a:t> diagramme de classes, il contient 4 </a:t>
            </a:r>
            <a:r>
              <a:rPr lang="fr-FR" sz="1800" dirty="0" err="1">
                <a:solidFill>
                  <a:srgbClr val="000000"/>
                </a:solidFill>
                <a:effectLst/>
                <a:latin typeface="Times New Roman" panose="02020603050405020304" pitchFamily="18" charset="0"/>
                <a:ea typeface="Times New Roman" panose="02020603050405020304" pitchFamily="18" charset="0"/>
              </a:rPr>
              <a:t>classses</a:t>
            </a:r>
            <a:r>
              <a:rPr lang="fr-FR" sz="1800" dirty="0">
                <a:solidFill>
                  <a:srgbClr val="000000"/>
                </a:solidFill>
                <a:effectLst/>
                <a:latin typeface="Times New Roman" panose="02020603050405020304" pitchFamily="18" charset="0"/>
                <a:ea typeface="Times New Roman" panose="02020603050405020304" pitchFamily="18" charset="0"/>
              </a:rPr>
              <a:t> modélisant comme suit : </a:t>
            </a:r>
            <a:endParaRPr lang="fr-FR" sz="1800" dirty="0">
              <a:effectLst/>
              <a:latin typeface="Times New Roman" panose="02020603050405020304" pitchFamily="18" charset="0"/>
              <a:ea typeface="Times New Roman" panose="02020603050405020304" pitchFamily="18" charset="0"/>
            </a:endParaRPr>
          </a:p>
          <a:p>
            <a:pPr marL="0" marR="0" lvl="0" indent="0" algn="l" defTabSz="914400" rtl="0" eaLnBrk="1" fontAlgn="base" latinLnBrk="0" hangingPunct="1">
              <a:lnSpc>
                <a:spcPct val="100000"/>
              </a:lnSpc>
              <a:spcBef>
                <a:spcPct val="30000"/>
              </a:spcBef>
              <a:spcAft>
                <a:spcPts val="0"/>
              </a:spcAft>
              <a:buClrTx/>
              <a:buSzTx/>
              <a:buFontTx/>
              <a:buNone/>
              <a:tabLst/>
              <a:defRPr/>
            </a:pPr>
            <a:r>
              <a:rPr lang="fr-FR" sz="1800" b="1" dirty="0">
                <a:solidFill>
                  <a:srgbClr val="000000"/>
                </a:solidFill>
                <a:effectLst/>
                <a:latin typeface="Times New Roman" panose="02020603050405020304" pitchFamily="18" charset="0"/>
                <a:ea typeface="Times New Roman" panose="02020603050405020304" pitchFamily="18" charset="0"/>
              </a:rPr>
              <a:t>Patient : </a:t>
            </a:r>
            <a:r>
              <a:rPr lang="fr-FR" sz="1800" dirty="0">
                <a:solidFill>
                  <a:srgbClr val="000000"/>
                </a:solidFill>
                <a:effectLst/>
                <a:latin typeface="Times New Roman" panose="02020603050405020304" pitchFamily="18" charset="0"/>
                <a:ea typeface="Times New Roman" panose="02020603050405020304" pitchFamily="18" charset="0"/>
              </a:rPr>
              <a:t>classe qui modélise un patient Un patient peut passer plusieurs examens médicaux modélises </a:t>
            </a:r>
            <a:r>
              <a:rPr lang="fr-FR" sz="1800" b="1" dirty="0" err="1">
                <a:solidFill>
                  <a:srgbClr val="000000"/>
                </a:solidFill>
                <a:effectLst/>
                <a:latin typeface="Times New Roman" panose="02020603050405020304" pitchFamily="18" charset="0"/>
                <a:ea typeface="Times New Roman" panose="02020603050405020304" pitchFamily="18" charset="0"/>
              </a:rPr>
              <a:t>Study</a:t>
            </a:r>
            <a:r>
              <a:rPr lang="fr-FR" sz="1800" b="1" dirty="0">
                <a:solidFill>
                  <a:srgbClr val="000000"/>
                </a:solidFill>
                <a:effectLst/>
                <a:latin typeface="Times New Roman" panose="02020603050405020304" pitchFamily="18" charset="0"/>
                <a:ea typeface="Times New Roman" panose="02020603050405020304" pitchFamily="18" charset="0"/>
              </a:rPr>
              <a:t> </a:t>
            </a:r>
            <a:endParaRPr lang="fr-FR" sz="1800" dirty="0">
              <a:solidFill>
                <a:srgbClr val="000000"/>
              </a:solidFill>
              <a:effectLst/>
              <a:latin typeface="Times New Roman" panose="02020603050405020304" pitchFamily="18" charset="0"/>
              <a:ea typeface="Times New Roman" panose="02020603050405020304" pitchFamily="18" charset="0"/>
            </a:endParaRPr>
          </a:p>
          <a:p>
            <a:pPr>
              <a:spcAft>
                <a:spcPts val="0"/>
              </a:spcAft>
            </a:pPr>
            <a:r>
              <a:rPr lang="fr-FR" sz="1800" dirty="0">
                <a:solidFill>
                  <a:srgbClr val="000000"/>
                </a:solidFill>
                <a:effectLst/>
                <a:latin typeface="Times New Roman" panose="02020603050405020304" pitchFamily="18" charset="0"/>
                <a:ea typeface="Times New Roman" panose="02020603050405020304" pitchFamily="18" charset="0"/>
              </a:rPr>
              <a:t> </a:t>
            </a:r>
            <a:r>
              <a:rPr lang="fr-FR" sz="1800" b="1" dirty="0">
                <a:solidFill>
                  <a:srgbClr val="000000"/>
                </a:solidFill>
                <a:effectLst/>
                <a:latin typeface="Times New Roman" panose="02020603050405020304" pitchFamily="18" charset="0"/>
                <a:ea typeface="Times New Roman" panose="02020603050405020304" pitchFamily="18" charset="0"/>
              </a:rPr>
              <a:t> examen de la thyroïde qui </a:t>
            </a:r>
            <a:r>
              <a:rPr lang="fr-FR" sz="1800" dirty="0">
                <a:solidFill>
                  <a:srgbClr val="000000"/>
                </a:solidFill>
                <a:effectLst/>
                <a:latin typeface="Times New Roman" panose="02020603050405020304" pitchFamily="18" charset="0"/>
                <a:ea typeface="Times New Roman" panose="02020603050405020304" pitchFamily="18" charset="0"/>
              </a:rPr>
              <a:t>spécification de </a:t>
            </a:r>
            <a:r>
              <a:rPr lang="fr-FR" sz="1800" dirty="0" err="1">
                <a:solidFill>
                  <a:srgbClr val="000000"/>
                </a:solidFill>
                <a:effectLst/>
                <a:latin typeface="Times New Roman" panose="02020603050405020304" pitchFamily="18" charset="0"/>
                <a:ea typeface="Times New Roman" panose="02020603050405020304" pitchFamily="18" charset="0"/>
              </a:rPr>
              <a:t>exmane</a:t>
            </a:r>
            <a:r>
              <a:rPr lang="fr-FR" sz="1800" dirty="0">
                <a:solidFill>
                  <a:srgbClr val="000000"/>
                </a:solidFill>
                <a:effectLst/>
                <a:latin typeface="Times New Roman" panose="02020603050405020304" pitchFamily="18" charset="0"/>
                <a:ea typeface="Times New Roman" panose="02020603050405020304" pitchFamily="18" charset="0"/>
              </a:rPr>
              <a:t> </a:t>
            </a:r>
            <a:r>
              <a:rPr lang="fr-FR" sz="1800" dirty="0" err="1">
                <a:solidFill>
                  <a:srgbClr val="000000"/>
                </a:solidFill>
                <a:effectLst/>
                <a:latin typeface="Times New Roman" panose="02020603050405020304" pitchFamily="18" charset="0"/>
                <a:ea typeface="Times New Roman" panose="02020603050405020304" pitchFamily="18" charset="0"/>
              </a:rPr>
              <a:t>medical</a:t>
            </a:r>
            <a:r>
              <a:rPr lang="fr-FR" sz="1800" dirty="0">
                <a:solidFill>
                  <a:srgbClr val="000000"/>
                </a:solidFill>
                <a:effectLst/>
                <a:latin typeface="Times New Roman" panose="02020603050405020304" pitchFamily="18" charset="0"/>
                <a:ea typeface="Times New Roman" panose="02020603050405020304" pitchFamily="18" charset="0"/>
              </a:rPr>
              <a:t> </a:t>
            </a:r>
            <a:r>
              <a:rPr lang="fr-FR" sz="1800" dirty="0" err="1">
                <a:solidFill>
                  <a:srgbClr val="000000"/>
                </a:solidFill>
                <a:effectLst/>
                <a:latin typeface="Times New Roman" panose="02020603050405020304" pitchFamily="18" charset="0"/>
                <a:ea typeface="Times New Roman" panose="02020603050405020304" pitchFamily="18" charset="0"/>
              </a:rPr>
              <a:t>modelise</a:t>
            </a:r>
            <a:r>
              <a:rPr lang="fr-FR" sz="1800" dirty="0">
                <a:solidFill>
                  <a:srgbClr val="000000"/>
                </a:solidFill>
                <a:effectLst/>
                <a:latin typeface="Times New Roman" panose="02020603050405020304" pitchFamily="18" charset="0"/>
                <a:ea typeface="Times New Roman" panose="02020603050405020304" pitchFamily="18" charset="0"/>
              </a:rPr>
              <a:t> par la classe </a:t>
            </a:r>
            <a:r>
              <a:rPr lang="fr-FR" sz="1800" dirty="0" err="1">
                <a:solidFill>
                  <a:srgbClr val="000000"/>
                </a:solidFill>
                <a:effectLst/>
                <a:latin typeface="Times New Roman" panose="02020603050405020304" pitchFamily="18" charset="0"/>
                <a:ea typeface="Times New Roman" panose="02020603050405020304" pitchFamily="18" charset="0"/>
              </a:rPr>
              <a:t>study</a:t>
            </a:r>
            <a:r>
              <a:rPr lang="fr-FR" sz="1800" dirty="0">
                <a:solidFill>
                  <a:srgbClr val="000000"/>
                </a:solidFill>
                <a:effectLst/>
                <a:latin typeface="Times New Roman" panose="02020603050405020304" pitchFamily="18" charset="0"/>
                <a:ea typeface="Times New Roman" panose="02020603050405020304" pitchFamily="18" charset="0"/>
              </a:rPr>
              <a:t> </a:t>
            </a:r>
            <a:r>
              <a:rPr lang="fr-FR" sz="1800" dirty="0" err="1">
                <a:solidFill>
                  <a:srgbClr val="000000"/>
                </a:solidFill>
                <a:effectLst/>
                <a:latin typeface="Times New Roman" panose="02020603050405020304" pitchFamily="18" charset="0"/>
                <a:ea typeface="Times New Roman" panose="02020603050405020304" pitchFamily="18" charset="0"/>
              </a:rPr>
              <a:t>thyroid</a:t>
            </a:r>
            <a:r>
              <a:rPr lang="fr-FR" sz="1800" dirty="0">
                <a:solidFill>
                  <a:srgbClr val="000000"/>
                </a:solidFill>
                <a:effectLst/>
                <a:latin typeface="Times New Roman" panose="02020603050405020304" pitchFamily="18" charset="0"/>
                <a:ea typeface="Times New Roman" panose="02020603050405020304" pitchFamily="18" charset="0"/>
              </a:rPr>
              <a:t> ;peut contenir plusieurs nodules qui est </a:t>
            </a:r>
            <a:r>
              <a:rPr lang="fr-FR" sz="1800" dirty="0" err="1">
                <a:solidFill>
                  <a:srgbClr val="000000"/>
                </a:solidFill>
                <a:effectLst/>
                <a:latin typeface="Times New Roman" panose="02020603050405020304" pitchFamily="18" charset="0"/>
                <a:ea typeface="Times New Roman" panose="02020603050405020304" pitchFamily="18" charset="0"/>
              </a:rPr>
              <a:t>modelise</a:t>
            </a:r>
            <a:r>
              <a:rPr lang="fr-FR" sz="1800" dirty="0">
                <a:solidFill>
                  <a:srgbClr val="000000"/>
                </a:solidFill>
                <a:effectLst/>
                <a:latin typeface="Times New Roman" panose="02020603050405020304" pitchFamily="18" charset="0"/>
                <a:ea typeface="Times New Roman" panose="02020603050405020304" pitchFamily="18" charset="0"/>
              </a:rPr>
              <a:t> par la classe </a:t>
            </a:r>
            <a:r>
              <a:rPr lang="fr-FR" sz="1800" b="1" dirty="0">
                <a:solidFill>
                  <a:srgbClr val="000000"/>
                </a:solidFill>
                <a:effectLst/>
                <a:latin typeface="Times New Roman" panose="02020603050405020304" pitchFamily="18" charset="0"/>
                <a:ea typeface="Times New Roman" panose="02020603050405020304" pitchFamily="18" charset="0"/>
              </a:rPr>
              <a:t>Nodule</a:t>
            </a:r>
            <a:r>
              <a:rPr lang="fr-FR" sz="1800" dirty="0">
                <a:solidFill>
                  <a:srgbClr val="000000"/>
                </a:solidFill>
                <a:effectLst/>
                <a:latin typeface="Times New Roman" panose="02020603050405020304" pitchFamily="18" charset="0"/>
                <a:ea typeface="Times New Roman" panose="02020603050405020304" pitchFamily="18" charset="0"/>
              </a:rPr>
              <a:t> </a:t>
            </a:r>
            <a:endParaRPr lang="fr-FR"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82540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spcAft>
                <a:spcPts val="0"/>
              </a:spcAft>
            </a:pPr>
            <a:r>
              <a:rPr lang="fr-FR" sz="1800" b="1" dirty="0">
                <a:effectLst/>
                <a:latin typeface="Times New Roman" panose="02020603050405020304" pitchFamily="18" charset="0"/>
                <a:ea typeface="Times New Roman" panose="02020603050405020304" pitchFamily="18" charset="0"/>
              </a:rPr>
              <a:t>Visual Studio Code :</a:t>
            </a:r>
            <a:r>
              <a:rPr lang="fr-FR" sz="1800" dirty="0">
                <a:effectLst/>
                <a:latin typeface="Times New Roman" panose="02020603050405020304" pitchFamily="18" charset="0"/>
                <a:ea typeface="Times New Roman" panose="02020603050405020304" pitchFamily="18" charset="0"/>
              </a:rPr>
              <a:t> un éditeur de code </a:t>
            </a:r>
            <a:r>
              <a:rPr lang="fr-FR" sz="1800" u="none" strike="noStrike" dirty="0">
                <a:effectLst/>
                <a:latin typeface="Times New Roman" panose="02020603050405020304" pitchFamily="18" charset="0"/>
                <a:ea typeface="Times New Roman" panose="02020603050405020304" pitchFamily="18" charset="0"/>
                <a:hlinkClick r:id="rId3" tooltip="Logiciel multiplateforme"/>
              </a:rPr>
              <a:t>multi-plateforme</a:t>
            </a:r>
            <a:r>
              <a:rPr lang="fr-FR" sz="1800" dirty="0">
                <a:effectLst/>
                <a:latin typeface="Times New Roman" panose="02020603050405020304" pitchFamily="18" charset="0"/>
                <a:ea typeface="Times New Roman" panose="02020603050405020304" pitchFamily="18" charset="0"/>
              </a:rPr>
              <a:t>, développé par </a:t>
            </a:r>
            <a:r>
              <a:rPr lang="fr-FR" sz="1800" u="none" strike="noStrike" dirty="0">
                <a:effectLst/>
                <a:latin typeface="Times New Roman" panose="02020603050405020304" pitchFamily="18" charset="0"/>
                <a:ea typeface="Times New Roman" panose="02020603050405020304" pitchFamily="18" charset="0"/>
                <a:hlinkClick r:id="rId4" tooltip="Microsoft"/>
              </a:rPr>
              <a:t>Microsoft</a:t>
            </a:r>
            <a:r>
              <a:rPr lang="fr-FR" sz="1800" dirty="0">
                <a:effectLst/>
                <a:latin typeface="Times New Roman" panose="02020603050405020304" pitchFamily="18" charset="0"/>
                <a:ea typeface="Times New Roman" panose="02020603050405020304" pitchFamily="18" charset="0"/>
              </a:rPr>
              <a:t> , capable de déboguer les applications directement sur l’éditeur sans même avoir recours aux navigateurs.[17]</a:t>
            </a:r>
          </a:p>
          <a:p>
            <a:pPr>
              <a:spcAft>
                <a:spcPts val="0"/>
              </a:spcAft>
            </a:pPr>
            <a:r>
              <a:rPr lang="fr-FR" sz="1800" b="1" dirty="0">
                <a:effectLst/>
                <a:latin typeface="Times New Roman" panose="02020603050405020304" pitchFamily="18" charset="0"/>
                <a:ea typeface="Times New Roman" panose="02020603050405020304" pitchFamily="18" charset="0"/>
              </a:rPr>
              <a:t>Visual Studio (2019) :</a:t>
            </a:r>
            <a:r>
              <a:rPr lang="fr-FR" sz="1800" dirty="0">
                <a:effectLst/>
                <a:latin typeface="Times New Roman" panose="02020603050405020304" pitchFamily="18" charset="0"/>
                <a:ea typeface="Times New Roman" panose="02020603050405020304" pitchFamily="18" charset="0"/>
              </a:rPr>
              <a:t> un ensemble complet d'outils de développement permettant de générer des </a:t>
            </a:r>
            <a:r>
              <a:rPr lang="fr-FR" sz="1800" u="none" strike="noStrike" dirty="0">
                <a:effectLst/>
                <a:latin typeface="Times New Roman" panose="02020603050405020304" pitchFamily="18" charset="0"/>
                <a:ea typeface="Times New Roman" panose="02020603050405020304" pitchFamily="18" charset="0"/>
                <a:hlinkClick r:id="rId5" tooltip="Application web"/>
              </a:rPr>
              <a:t>applications web</a:t>
            </a:r>
            <a:r>
              <a:rPr lang="fr-FR" sz="1800" dirty="0">
                <a:effectLst/>
                <a:latin typeface="Times New Roman" panose="02020603050405020304" pitchFamily="18" charset="0"/>
                <a:ea typeface="Times New Roman" panose="02020603050405020304" pitchFamily="18" charset="0"/>
              </a:rPr>
              <a:t> </a:t>
            </a:r>
            <a:r>
              <a:rPr lang="fr-FR" sz="1800" u="none" strike="noStrike" dirty="0">
                <a:effectLst/>
                <a:latin typeface="Times New Roman" panose="02020603050405020304" pitchFamily="18" charset="0"/>
                <a:ea typeface="Times New Roman" panose="02020603050405020304" pitchFamily="18" charset="0"/>
                <a:hlinkClick r:id="rId6" tooltip="ASP.NET"/>
              </a:rPr>
              <a:t>ASP.NET</a:t>
            </a:r>
            <a:r>
              <a:rPr lang="fr-FR" sz="1800" dirty="0">
                <a:effectLst/>
                <a:latin typeface="Times New Roman" panose="02020603050405020304" pitchFamily="18" charset="0"/>
                <a:ea typeface="Times New Roman" panose="02020603050405020304" pitchFamily="18" charset="0"/>
              </a:rPr>
              <a:t>, des applications bureautiques et des applications mobiles.</a:t>
            </a:r>
          </a:p>
          <a:p>
            <a:pPr>
              <a:spcAft>
                <a:spcPts val="0"/>
              </a:spcAft>
            </a:pPr>
            <a:r>
              <a:rPr lang="fr-FR" sz="1800" b="1" dirty="0">
                <a:effectLst/>
                <a:latin typeface="Times New Roman" panose="02020603050405020304" pitchFamily="18" charset="0"/>
                <a:ea typeface="Times New Roman" panose="02020603050405020304" pitchFamily="18" charset="0"/>
              </a:rPr>
              <a:t>Angular :</a:t>
            </a:r>
            <a:r>
              <a:rPr lang="fr-FR" sz="1800" dirty="0">
                <a:effectLst/>
                <a:latin typeface="Times New Roman" panose="02020603050405020304" pitchFamily="18" charset="0"/>
                <a:ea typeface="Times New Roman" panose="02020603050405020304" pitchFamily="18" charset="0"/>
              </a:rPr>
              <a:t> une plateforme de développement côté client, </a:t>
            </a:r>
            <a:r>
              <a:rPr lang="fr-FR" sz="1800" u="none" strike="noStrike" dirty="0">
                <a:effectLst/>
                <a:latin typeface="Times New Roman" panose="02020603050405020304" pitchFamily="18" charset="0"/>
                <a:ea typeface="Times New Roman" panose="02020603050405020304" pitchFamily="18" charset="0"/>
                <a:hlinkClick r:id="rId7" tooltip="Open source"/>
              </a:rPr>
              <a:t>open source</a:t>
            </a:r>
            <a:r>
              <a:rPr lang="fr-FR" sz="1800" dirty="0">
                <a:effectLst/>
                <a:latin typeface="Times New Roman" panose="02020603050405020304" pitchFamily="18" charset="0"/>
                <a:ea typeface="Times New Roman" panose="02020603050405020304" pitchFamily="18" charset="0"/>
              </a:rPr>
              <a:t>, basé sur </a:t>
            </a:r>
            <a:r>
              <a:rPr lang="fr-FR" sz="1800" u="none" strike="noStrike" dirty="0">
                <a:effectLst/>
                <a:latin typeface="Times New Roman" panose="02020603050405020304" pitchFamily="18" charset="0"/>
                <a:ea typeface="Times New Roman" panose="02020603050405020304" pitchFamily="18" charset="0"/>
                <a:hlinkClick r:id="rId8" tooltip="TypeScript"/>
              </a:rPr>
              <a:t>Type Script</a:t>
            </a:r>
            <a:r>
              <a:rPr lang="fr-FR" sz="1800" dirty="0">
                <a:effectLst/>
                <a:latin typeface="Times New Roman" panose="02020603050405020304" pitchFamily="18" charset="0"/>
                <a:ea typeface="Times New Roman" panose="02020603050405020304" pitchFamily="18" charset="0"/>
              </a:rPr>
              <a:t> ,qui permet de créer des applications web dynamiques.</a:t>
            </a:r>
          </a:p>
          <a:p>
            <a:pPr>
              <a:spcAft>
                <a:spcPts val="0"/>
              </a:spcAft>
            </a:pPr>
            <a:r>
              <a:rPr lang="fr-FR" sz="1800" b="1" u="none" strike="noStrike" dirty="0">
                <a:effectLst/>
                <a:latin typeface="Times New Roman" panose="02020603050405020304" pitchFamily="18" charset="0"/>
                <a:ea typeface="Times New Roman" panose="02020603050405020304" pitchFamily="18" charset="0"/>
                <a:hlinkClick r:id="rId9"/>
              </a:rPr>
              <a:t>ASP .NET</a:t>
            </a:r>
            <a:r>
              <a:rPr lang="fr-FR" sz="1800" b="1" dirty="0">
                <a:effectLst/>
                <a:latin typeface="Times New Roman" panose="02020603050405020304" pitchFamily="18" charset="0"/>
                <a:ea typeface="Times New Roman" panose="02020603050405020304" pitchFamily="18" charset="0"/>
              </a:rPr>
              <a:t> (Web API) :</a:t>
            </a:r>
            <a:r>
              <a:rPr lang="fr-FR" sz="1800" dirty="0">
                <a:solidFill>
                  <a:srgbClr val="666666"/>
                </a:solidFill>
                <a:effectLst/>
                <a:latin typeface="Raleway"/>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un Framework Microsoft qui permet de créer des services HTTP accessibles dans différentes applications sur différentes plates-formes.</a:t>
            </a:r>
          </a:p>
          <a:p>
            <a:endParaRPr lang="fr-CA" dirty="0"/>
          </a:p>
        </p:txBody>
      </p:sp>
    </p:spTree>
    <p:extLst>
      <p:ext uri="{BB962C8B-B14F-4D97-AF65-F5344CB8AC3E}">
        <p14:creationId xmlns:p14="http://schemas.microsoft.com/office/powerpoint/2010/main" val="56629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spcAft>
                <a:spcPts val="0"/>
              </a:spcAft>
            </a:pPr>
            <a:r>
              <a:rPr lang="fr-FR" sz="1800" dirty="0">
                <a:effectLst/>
                <a:latin typeface="Times New Roman" panose="02020603050405020304" pitchFamily="18" charset="0"/>
                <a:ea typeface="Times New Roman" panose="02020603050405020304" pitchFamily="18" charset="0"/>
              </a:rPr>
              <a:t>Au lancement de l’application, l’interface d’accueil s’affiche. Il contient la liste des tous les examens pour tous les </a:t>
            </a:r>
            <a:r>
              <a:rPr lang="fr-FR" sz="1800" dirty="0" err="1">
                <a:effectLst/>
                <a:latin typeface="Times New Roman" panose="02020603050405020304" pitchFamily="18" charset="0"/>
                <a:ea typeface="Times New Roman" panose="02020603050405020304" pitchFamily="18" charset="0"/>
              </a:rPr>
              <a:t>patients,peut</a:t>
            </a:r>
            <a:r>
              <a:rPr lang="fr-FR" sz="1800" dirty="0">
                <a:effectLst/>
                <a:latin typeface="Times New Roman" panose="02020603050405020304" pitchFamily="18" charset="0"/>
                <a:ea typeface="Times New Roman" panose="02020603050405020304" pitchFamily="18" charset="0"/>
              </a:rPr>
              <a:t>  supprimer un examen</a:t>
            </a:r>
          </a:p>
          <a:p>
            <a:pPr>
              <a:spcAft>
                <a:spcPts val="0"/>
              </a:spcAft>
            </a:pPr>
            <a:r>
              <a:rPr lang="fr-FR" sz="1800" dirty="0">
                <a:effectLst/>
                <a:latin typeface="Times New Roman" panose="02020603050405020304" pitchFamily="18" charset="0"/>
                <a:ea typeface="Times New Roman" panose="02020603050405020304" pitchFamily="18" charset="0"/>
              </a:rPr>
              <a:t> </a:t>
            </a:r>
          </a:p>
          <a:p>
            <a:endParaRPr lang="fr-CA" dirty="0"/>
          </a:p>
        </p:txBody>
      </p:sp>
    </p:spTree>
    <p:extLst>
      <p:ext uri="{BB962C8B-B14F-4D97-AF65-F5344CB8AC3E}">
        <p14:creationId xmlns:p14="http://schemas.microsoft.com/office/powerpoint/2010/main" val="2051012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800" dirty="0">
                <a:effectLst/>
                <a:latin typeface="Times New Roman" panose="02020603050405020304" pitchFamily="18" charset="0"/>
                <a:ea typeface="Times New Roman" panose="02020603050405020304" pitchFamily="18" charset="0"/>
              </a:rPr>
              <a:t>Ainsi il peut ajouter un nouvel examen, en tapant  nom du patient désiré</a:t>
            </a:r>
            <a:endParaRPr lang="fr-CA" dirty="0"/>
          </a:p>
        </p:txBody>
      </p:sp>
    </p:spTree>
    <p:extLst>
      <p:ext uri="{BB962C8B-B14F-4D97-AF65-F5344CB8AC3E}">
        <p14:creationId xmlns:p14="http://schemas.microsoft.com/office/powerpoint/2010/main" val="3566922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800" dirty="0">
                <a:effectLst/>
                <a:latin typeface="Times New Roman" panose="02020603050405020304" pitchFamily="18" charset="0"/>
                <a:ea typeface="Times New Roman" panose="02020603050405020304" pitchFamily="18" charset="0"/>
              </a:rPr>
              <a:t>on sera ramené à l’interface détails de l’examen ou on peut trouver les </a:t>
            </a:r>
            <a:r>
              <a:rPr lang="fr-FR" sz="1800" dirty="0" err="1">
                <a:effectLst/>
                <a:latin typeface="Times New Roman" panose="02020603050405020304" pitchFamily="18" charset="0"/>
                <a:ea typeface="Times New Roman" panose="02020603050405020304" pitchFamily="18" charset="0"/>
              </a:rPr>
              <a:t>details</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generales</a:t>
            </a:r>
            <a:endParaRPr lang="fr-FR" sz="1800" dirty="0">
              <a:effectLst/>
              <a:latin typeface="Times New Roman" panose="02020603050405020304" pitchFamily="18" charset="0"/>
              <a:ea typeface="Times New Roman" panose="02020603050405020304" pitchFamily="18" charset="0"/>
            </a:endParaRPr>
          </a:p>
          <a:p>
            <a:endParaRPr lang="fr-CA" dirty="0"/>
          </a:p>
        </p:txBody>
      </p:sp>
    </p:spTree>
    <p:extLst>
      <p:ext uri="{BB962C8B-B14F-4D97-AF65-F5344CB8AC3E}">
        <p14:creationId xmlns:p14="http://schemas.microsoft.com/office/powerpoint/2010/main" val="1696072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800" dirty="0" err="1">
                <a:effectLst/>
                <a:latin typeface="Times New Roman" panose="02020603050405020304" pitchFamily="18" charset="0"/>
                <a:ea typeface="Times New Roman" panose="02020603050405020304" pitchFamily="18" charset="0"/>
              </a:rPr>
              <a:t>aonsi</a:t>
            </a:r>
            <a:r>
              <a:rPr lang="fr-FR" sz="1800" dirty="0">
                <a:effectLst/>
                <a:latin typeface="Times New Roman" panose="02020603050405020304" pitchFamily="18" charset="0"/>
                <a:ea typeface="Times New Roman" panose="02020603050405020304" pitchFamily="18" charset="0"/>
              </a:rPr>
              <a:t> que les </a:t>
            </a:r>
            <a:r>
              <a:rPr lang="fr-FR" sz="1800" dirty="0" err="1">
                <a:effectLst/>
                <a:latin typeface="Times New Roman" panose="02020603050405020304" pitchFamily="18" charset="0"/>
                <a:ea typeface="Times New Roman" panose="02020603050405020304" pitchFamily="18" charset="0"/>
              </a:rPr>
              <a:t>infor</a:t>
            </a:r>
            <a:r>
              <a:rPr lang="fr-FR" sz="1800" dirty="0">
                <a:effectLst/>
                <a:latin typeface="Times New Roman" panose="02020603050405020304" pitchFamily="18" charset="0"/>
                <a:ea typeface="Times New Roman" panose="02020603050405020304" pitchFamily="18" charset="0"/>
              </a:rPr>
              <a:t> de nodule </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sz="1800" dirty="0">
                <a:effectLst/>
                <a:latin typeface="Times New Roman" panose="02020603050405020304" pitchFamily="18" charset="0"/>
                <a:ea typeface="Times New Roman" panose="02020603050405020304" pitchFamily="18" charset="0"/>
              </a:rPr>
              <a:t>On peut supprimer un </a:t>
            </a:r>
            <a:r>
              <a:rPr lang="fr-FR" sz="1800" dirty="0" err="1">
                <a:effectLst/>
                <a:latin typeface="Times New Roman" panose="02020603050405020304" pitchFamily="18" charset="0"/>
                <a:ea typeface="Times New Roman" panose="02020603050405020304" pitchFamily="18" charset="0"/>
              </a:rPr>
              <a:t>noduleant</a:t>
            </a:r>
            <a:r>
              <a:rPr lang="fr-FR" sz="1800" dirty="0">
                <a:effectLst/>
                <a:latin typeface="Times New Roman" panose="02020603050405020304" pitchFamily="18" charset="0"/>
                <a:ea typeface="Times New Roman" panose="02020603050405020304" pitchFamily="18" charset="0"/>
              </a:rPr>
              <a:t> sur le bouton en rouge « supprimer » ou au contraire l’en ajouter un, en cliquant sur « Ajouter un nodule » </a:t>
            </a:r>
          </a:p>
          <a:p>
            <a:endParaRPr lang="fr-CA" dirty="0"/>
          </a:p>
        </p:txBody>
      </p:sp>
    </p:spTree>
    <p:extLst>
      <p:ext uri="{BB962C8B-B14F-4D97-AF65-F5344CB8AC3E}">
        <p14:creationId xmlns:p14="http://schemas.microsoft.com/office/powerpoint/2010/main" val="406400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spcAft>
                <a:spcPts val="0"/>
              </a:spcAft>
            </a:pPr>
            <a:r>
              <a:rPr lang="fr-FR" sz="1800" dirty="0">
                <a:effectLst/>
                <a:latin typeface="Times New Roman" panose="02020603050405020304" pitchFamily="18" charset="0"/>
                <a:ea typeface="Times New Roman" panose="02020603050405020304" pitchFamily="18" charset="0"/>
              </a:rPr>
              <a:t>Dans cette présentation on va présenter le contexte général du projet, ensuite on abordera la phase d’analyse er de conception ainsi que la réalisation du projet</a:t>
            </a:r>
          </a:p>
          <a:p>
            <a:pPr>
              <a:spcAft>
                <a:spcPts val="0"/>
              </a:spcAft>
            </a:pPr>
            <a:r>
              <a:rPr lang="fr-FR" sz="1800" dirty="0">
                <a:effectLst/>
                <a:latin typeface="Times New Roman" panose="02020603050405020304" pitchFamily="18" charset="0"/>
                <a:ea typeface="Times New Roman" panose="02020603050405020304" pitchFamily="18" charset="0"/>
              </a:rPr>
              <a:t> </a:t>
            </a:r>
          </a:p>
          <a:p>
            <a:endParaRPr lang="fr-CA" dirty="0"/>
          </a:p>
        </p:txBody>
      </p:sp>
    </p:spTree>
    <p:extLst>
      <p:ext uri="{BB962C8B-B14F-4D97-AF65-F5344CB8AC3E}">
        <p14:creationId xmlns:p14="http://schemas.microsoft.com/office/powerpoint/2010/main" val="2441296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spcAft>
                <a:spcPts val="0"/>
              </a:spcAft>
            </a:pPr>
            <a:r>
              <a:rPr lang="fr-FR" sz="1800" dirty="0">
                <a:effectLst/>
                <a:latin typeface="Times New Roman" panose="02020603050405020304" pitchFamily="18" charset="0"/>
                <a:ea typeface="Times New Roman" panose="02020603050405020304" pitchFamily="18" charset="0"/>
              </a:rPr>
              <a:t>Dans l’interface d’ajout d’un nodule, le radiologue va saisir les caractéristiques d’un nodule. Le système va analyser les données saisies et calculer le score Tirads automatiquement. Notons que même si ce score est calculé automatiquement, le radiologue peut toujours le modifier.</a:t>
            </a:r>
          </a:p>
          <a:p>
            <a:pPr>
              <a:spcAft>
                <a:spcPts val="0"/>
              </a:spcAft>
            </a:pPr>
            <a:r>
              <a:rPr lang="fr-FR" sz="1800" dirty="0">
                <a:effectLst/>
                <a:latin typeface="Times New Roman" panose="02020603050405020304" pitchFamily="18" charset="0"/>
                <a:ea typeface="Times New Roman" panose="02020603050405020304" pitchFamily="18" charset="0"/>
              </a:rPr>
              <a:t> </a:t>
            </a:r>
          </a:p>
          <a:p>
            <a:endParaRPr lang="fr-CA" dirty="0"/>
          </a:p>
        </p:txBody>
      </p:sp>
    </p:spTree>
    <p:extLst>
      <p:ext uri="{BB962C8B-B14F-4D97-AF65-F5344CB8AC3E}">
        <p14:creationId xmlns:p14="http://schemas.microsoft.com/office/powerpoint/2010/main" val="2580350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800" dirty="0">
                <a:effectLst/>
                <a:latin typeface="Times New Roman" panose="02020603050405020304" pitchFamily="18" charset="0"/>
                <a:ea typeface="Times New Roman" panose="02020603050405020304" pitchFamily="18" charset="0"/>
              </a:rPr>
              <a:t>Après avoir eu une vue globale sur l’état de la thyroïde, ainsi que les résultats des examens précédents, et la rédaction de la recommandation finale de l’examen, le radiologue peut consulter le compte rendu généré automatiquement et il peut l’afficher en PDF ainsi l’imprimer.</a:t>
            </a:r>
          </a:p>
          <a:p>
            <a:endParaRPr lang="fr-CA" dirty="0"/>
          </a:p>
        </p:txBody>
      </p:sp>
    </p:spTree>
    <p:extLst>
      <p:ext uri="{BB962C8B-B14F-4D97-AF65-F5344CB8AC3E}">
        <p14:creationId xmlns:p14="http://schemas.microsoft.com/office/powerpoint/2010/main" val="2652973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800" dirty="0">
                <a:effectLst/>
                <a:latin typeface="Times New Roman" panose="02020603050405020304" pitchFamily="18" charset="0"/>
                <a:ea typeface="Times New Roman" panose="02020603050405020304" pitchFamily="18" charset="0"/>
              </a:rPr>
              <a:t>Ce projet de fin d’étude a consisté de concevoir et de réaliser une plateforme de génération automatique de compte rendu en échographie thyroïdienne à partir des données saisies par le médecin radiologue afin de standardiser ce processus pour tous les médecins dans le territoire </a:t>
            </a:r>
            <a:r>
              <a:rPr lang="fr-FR" sz="1800" dirty="0" err="1">
                <a:effectLst/>
                <a:latin typeface="Times New Roman" panose="02020603050405020304" pitchFamily="18" charset="0"/>
                <a:ea typeface="Times New Roman" panose="02020603050405020304" pitchFamily="18" charset="0"/>
              </a:rPr>
              <a:t>tunisien.Cette</a:t>
            </a:r>
            <a:r>
              <a:rPr lang="fr-FR" sz="1800" dirty="0">
                <a:effectLst/>
                <a:latin typeface="Times New Roman" panose="02020603050405020304" pitchFamily="18" charset="0"/>
                <a:ea typeface="Times New Roman" panose="02020603050405020304" pitchFamily="18" charset="0"/>
              </a:rPr>
              <a:t> plateforme offre également une aide à la décision pour les radiologues à travers le calcul du score de suspicion qu’elle réalise.</a:t>
            </a:r>
          </a:p>
          <a:p>
            <a:endParaRPr lang="fr-CA" dirty="0"/>
          </a:p>
        </p:txBody>
      </p:sp>
    </p:spTree>
    <p:extLst>
      <p:ext uri="{BB962C8B-B14F-4D97-AF65-F5344CB8AC3E}">
        <p14:creationId xmlns:p14="http://schemas.microsoft.com/office/powerpoint/2010/main" val="3542026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Times New Roman" panose="02020603050405020304" pitchFamily="18" charset="0"/>
                <a:ea typeface="Times New Roman" panose="02020603050405020304" pitchFamily="18" charset="0"/>
              </a:rPr>
              <a:t>La structuration du compte-rendu permettra de constituer une base de données nationale relative aux maladies liées à la thyroïde ce qui permettra de bien comprendre et étudier cette maladie sur notre territoire</a:t>
            </a:r>
            <a:endParaRPr lang="fr-CA" dirty="0"/>
          </a:p>
        </p:txBody>
      </p:sp>
    </p:spTree>
    <p:extLst>
      <p:ext uri="{BB962C8B-B14F-4D97-AF65-F5344CB8AC3E}">
        <p14:creationId xmlns:p14="http://schemas.microsoft.com/office/powerpoint/2010/main" val="2101279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spcAft>
                <a:spcPts val="0"/>
              </a:spcAft>
            </a:pPr>
            <a:r>
              <a:rPr lang="fr-FR" sz="1800" dirty="0">
                <a:effectLst/>
                <a:latin typeface="Times New Roman" panose="02020603050405020304" pitchFamily="18" charset="0"/>
                <a:ea typeface="Times New Roman" panose="02020603050405020304" pitchFamily="18" charset="0"/>
              </a:rPr>
              <a:t>Pour commencer on va présenter quelques notions pour bien comprendre l’idée générale du projet</a:t>
            </a:r>
          </a:p>
          <a:p>
            <a:pPr>
              <a:spcAft>
                <a:spcPts val="0"/>
              </a:spcAft>
            </a:pPr>
            <a:r>
              <a:rPr lang="fr-FR" sz="1800" dirty="0">
                <a:effectLst/>
                <a:latin typeface="Times New Roman" panose="02020603050405020304" pitchFamily="18" charset="0"/>
                <a:ea typeface="Times New Roman" panose="02020603050405020304" pitchFamily="18" charset="0"/>
              </a:rPr>
              <a:t> </a:t>
            </a:r>
          </a:p>
          <a:p>
            <a:endParaRPr lang="LID4096" dirty="0"/>
          </a:p>
        </p:txBody>
      </p:sp>
    </p:spTree>
    <p:extLst>
      <p:ext uri="{BB962C8B-B14F-4D97-AF65-F5344CB8AC3E}">
        <p14:creationId xmlns:p14="http://schemas.microsoft.com/office/powerpoint/2010/main" val="3801228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spcAft>
                <a:spcPts val="0"/>
              </a:spcAft>
            </a:pPr>
            <a:r>
              <a:rPr lang="fr-FR" sz="1800" dirty="0">
                <a:effectLst/>
                <a:latin typeface="Times New Roman" panose="02020603050405020304" pitchFamily="18" charset="0"/>
                <a:ea typeface="Times New Roman" panose="02020603050405020304" pitchFamily="18" charset="0"/>
              </a:rPr>
              <a:t>La thyroïde est une petite glande qui sécréter des hormones indispensables au bon fonctionnement des métabolismes du corps.                         </a:t>
            </a:r>
          </a:p>
          <a:p>
            <a:pPr>
              <a:spcAft>
                <a:spcPts val="0"/>
              </a:spcAft>
            </a:pPr>
            <a:r>
              <a:rPr lang="fr-FR" sz="1800" dirty="0">
                <a:effectLst/>
                <a:latin typeface="Times New Roman" panose="02020603050405020304" pitchFamily="18" charset="0"/>
                <a:ea typeface="Times New Roman" panose="02020603050405020304" pitchFamily="18" charset="0"/>
              </a:rPr>
              <a:t>Mais elle connaît un certain nombre de dysfonctionnements </a:t>
            </a:r>
            <a:r>
              <a:rPr lang="fr-FR" sz="1800" dirty="0" err="1">
                <a:effectLst/>
                <a:latin typeface="Times New Roman" panose="02020603050405020304" pitchFamily="18" charset="0"/>
                <a:ea typeface="Times New Roman" panose="02020603050405020304" pitchFamily="18" charset="0"/>
              </a:rPr>
              <a:t>telque</a:t>
            </a:r>
            <a:r>
              <a:rPr lang="fr-FR" sz="1800" dirty="0">
                <a:effectLst/>
                <a:latin typeface="Times New Roman" panose="02020603050405020304" pitchFamily="18" charset="0"/>
                <a:ea typeface="Times New Roman" panose="02020603050405020304" pitchFamily="18" charset="0"/>
              </a:rPr>
              <a:t>:</a:t>
            </a:r>
          </a:p>
          <a:p>
            <a:pPr>
              <a:spcAft>
                <a:spcPts val="0"/>
              </a:spcAft>
            </a:pPr>
            <a:r>
              <a:rPr lang="fr-FR" sz="1800" dirty="0">
                <a:effectLst/>
                <a:latin typeface="Times New Roman" panose="02020603050405020304" pitchFamily="18" charset="0"/>
                <a:ea typeface="Times New Roman" panose="02020603050405020304" pitchFamily="18" charset="0"/>
              </a:rPr>
              <a:t>L'hyperthyroïdie :</a:t>
            </a:r>
          </a:p>
          <a:p>
            <a:pPr>
              <a:spcAft>
                <a:spcPts val="0"/>
              </a:spcAft>
            </a:pPr>
            <a:r>
              <a:rPr lang="fr-FR" sz="1800" dirty="0">
                <a:effectLst/>
                <a:latin typeface="Times New Roman" panose="02020603050405020304" pitchFamily="18" charset="0"/>
                <a:ea typeface="Times New Roman" panose="02020603050405020304" pitchFamily="18" charset="0"/>
              </a:rPr>
              <a:t>L'hypothyroïdie :</a:t>
            </a:r>
          </a:p>
          <a:p>
            <a:pPr marL="0" marR="0" lvl="0" indent="0" algn="l" defTabSz="914400" rtl="0" eaLnBrk="1" fontAlgn="base" latinLnBrk="0" hangingPunct="1">
              <a:lnSpc>
                <a:spcPct val="100000"/>
              </a:lnSpc>
              <a:spcBef>
                <a:spcPct val="30000"/>
              </a:spcBef>
              <a:spcAft>
                <a:spcPts val="0"/>
              </a:spcAft>
              <a:buClrTx/>
              <a:buSzTx/>
              <a:buFontTx/>
              <a:buNone/>
              <a:tabLst/>
              <a:defRPr/>
            </a:pPr>
            <a:r>
              <a:rPr lang="fr-FR" sz="1800" dirty="0">
                <a:effectLst/>
                <a:latin typeface="Times New Roman" panose="02020603050405020304" pitchFamily="18" charset="0"/>
                <a:ea typeface="Times New Roman" panose="02020603050405020304" pitchFamily="18" charset="0"/>
              </a:rPr>
              <a:t>Le </a:t>
            </a:r>
            <a:r>
              <a:rPr lang="fr-FR" sz="1800" u="none" strike="noStrike" dirty="0">
                <a:effectLst/>
                <a:latin typeface="Times New Roman" panose="02020603050405020304" pitchFamily="18" charset="0"/>
                <a:ea typeface="Times New Roman" panose="02020603050405020304" pitchFamily="18" charset="0"/>
                <a:hlinkClick r:id="rId3"/>
              </a:rPr>
              <a:t>nodule thyroïdien</a:t>
            </a:r>
            <a:endParaRPr lang="fr-FR" sz="1800" dirty="0">
              <a:effectLst/>
              <a:latin typeface="Times New Roman" panose="02020603050405020304" pitchFamily="18" charset="0"/>
              <a:ea typeface="Times New Roman" panose="02020603050405020304" pitchFamily="18" charset="0"/>
            </a:endParaRPr>
          </a:p>
          <a:p>
            <a:pPr>
              <a:spcAft>
                <a:spcPts val="0"/>
              </a:spcAft>
            </a:pPr>
            <a:r>
              <a:rPr lang="fr-FR" sz="1800" dirty="0">
                <a:effectLst/>
                <a:latin typeface="Times New Roman" panose="02020603050405020304" pitchFamily="18" charset="0"/>
                <a:ea typeface="Times New Roman" panose="02020603050405020304" pitchFamily="18" charset="0"/>
              </a:rPr>
              <a:t>Le </a:t>
            </a:r>
            <a:r>
              <a:rPr lang="fr-FR" sz="1800" u="none" strike="noStrike" dirty="0">
                <a:effectLst/>
                <a:latin typeface="Times New Roman" panose="02020603050405020304" pitchFamily="18" charset="0"/>
                <a:ea typeface="Times New Roman" panose="02020603050405020304" pitchFamily="18" charset="0"/>
                <a:hlinkClick r:id="rId4"/>
              </a:rPr>
              <a:t>goitre</a:t>
            </a:r>
            <a:r>
              <a:rPr lang="fr-FR" sz="1800" dirty="0">
                <a:effectLst/>
                <a:latin typeface="Times New Roman" panose="02020603050405020304" pitchFamily="18" charset="0"/>
                <a:ea typeface="Times New Roman" panose="02020603050405020304" pitchFamily="18" charset="0"/>
              </a:rPr>
              <a:t>. </a:t>
            </a:r>
          </a:p>
          <a:p>
            <a:pPr>
              <a:spcAft>
                <a:spcPts val="0"/>
              </a:spcAft>
            </a:pPr>
            <a:r>
              <a:rPr lang="fr-FR" sz="1800" dirty="0">
                <a:effectLst/>
                <a:latin typeface="Times New Roman" panose="02020603050405020304" pitchFamily="18" charset="0"/>
                <a:ea typeface="Times New Roman" panose="02020603050405020304" pitchFamily="18" charset="0"/>
              </a:rPr>
              <a:t>Les </a:t>
            </a:r>
            <a:r>
              <a:rPr lang="fr-FR" sz="1800" u="none" strike="noStrike" dirty="0">
                <a:effectLst/>
                <a:latin typeface="Times New Roman" panose="02020603050405020304" pitchFamily="18" charset="0"/>
                <a:ea typeface="Times New Roman" panose="02020603050405020304" pitchFamily="18" charset="0"/>
                <a:hlinkClick r:id="rId5"/>
              </a:rPr>
              <a:t>cancers de la thyroïde</a:t>
            </a:r>
            <a:r>
              <a:rPr lang="fr-FR" sz="1800" dirty="0">
                <a:effectLst/>
                <a:latin typeface="Times New Roman" panose="02020603050405020304" pitchFamily="18" charset="0"/>
                <a:ea typeface="Times New Roman" panose="02020603050405020304" pitchFamily="18" charset="0"/>
              </a:rPr>
              <a:t> :</a:t>
            </a:r>
          </a:p>
          <a:p>
            <a:pPr>
              <a:spcAft>
                <a:spcPts val="0"/>
              </a:spcAft>
            </a:pPr>
            <a:endParaRPr lang="fr-FR" sz="1800" dirty="0">
              <a:effectLst/>
              <a:latin typeface="Times New Roman" panose="02020603050405020304" pitchFamily="18" charset="0"/>
              <a:ea typeface="Times New Roman" panose="02020603050405020304" pitchFamily="18" charset="0"/>
            </a:endParaRPr>
          </a:p>
          <a:p>
            <a:endParaRPr lang="fr-CA" dirty="0"/>
          </a:p>
        </p:txBody>
      </p:sp>
    </p:spTree>
    <p:extLst>
      <p:ext uri="{BB962C8B-B14F-4D97-AF65-F5344CB8AC3E}">
        <p14:creationId xmlns:p14="http://schemas.microsoft.com/office/powerpoint/2010/main" val="1226029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spcAft>
                <a:spcPts val="0"/>
              </a:spcAft>
            </a:pPr>
            <a:r>
              <a:rPr lang="fr-FR" sz="1800" dirty="0">
                <a:effectLst/>
                <a:latin typeface="Times New Roman" panose="02020603050405020304" pitchFamily="18" charset="0"/>
                <a:ea typeface="Times New Roman" panose="02020603050405020304" pitchFamily="18" charset="0"/>
              </a:rPr>
              <a:t>Pour défendre ces maladies, le médecin radiologue réalise certains examens :</a:t>
            </a:r>
          </a:p>
          <a:p>
            <a:pPr>
              <a:spcAft>
                <a:spcPts val="0"/>
              </a:spcAft>
            </a:pPr>
            <a:r>
              <a:rPr lang="fr-FR" sz="1800" i="1" u="sng" dirty="0">
                <a:effectLst/>
                <a:latin typeface="Times New Roman" panose="02020603050405020304" pitchFamily="18" charset="0"/>
                <a:ea typeface="Times New Roman" panose="02020603050405020304" pitchFamily="18" charset="0"/>
              </a:rPr>
              <a:t>la palpation</a:t>
            </a:r>
            <a:r>
              <a:rPr lang="fr-FR" sz="1800" dirty="0">
                <a:effectLst/>
                <a:latin typeface="Times New Roman" panose="02020603050405020304" pitchFamily="18" charset="0"/>
                <a:ea typeface="Times New Roman" panose="02020603050405020304" pitchFamily="18" charset="0"/>
              </a:rPr>
              <a:t> : Le premier examen mais ne permet  pas distinguer des nodules bénins ou malins. Il recourt à d’autres examens médicaux </a:t>
            </a:r>
            <a:r>
              <a:rPr lang="fr-FR" sz="1800" dirty="0" err="1">
                <a:effectLst/>
                <a:latin typeface="Times New Roman" panose="02020603050405020304" pitchFamily="18" charset="0"/>
                <a:ea typeface="Times New Roman" panose="02020603050405020304" pitchFamily="18" charset="0"/>
              </a:rPr>
              <a:t>telque</a:t>
            </a:r>
            <a:endParaRPr lang="fr-FR" sz="1800" dirty="0">
              <a:effectLst/>
              <a:latin typeface="Times New Roman" panose="02020603050405020304" pitchFamily="18" charset="0"/>
              <a:ea typeface="Times New Roman" panose="02020603050405020304" pitchFamily="18" charset="0"/>
            </a:endParaRPr>
          </a:p>
          <a:p>
            <a:pPr>
              <a:spcAft>
                <a:spcPts val="0"/>
              </a:spcAft>
            </a:pPr>
            <a:r>
              <a:rPr lang="fr-FR" sz="1800" i="1" u="sng" dirty="0">
                <a:effectLst/>
                <a:latin typeface="Times New Roman" panose="02020603050405020304" pitchFamily="18" charset="0"/>
                <a:ea typeface="Times New Roman" panose="02020603050405020304" pitchFamily="18" charset="0"/>
              </a:rPr>
              <a:t>La </a:t>
            </a:r>
            <a:r>
              <a:rPr lang="fr-FR" sz="1800" i="1" u="sng" dirty="0">
                <a:effectLst/>
                <a:latin typeface="Times New Roman" panose="02020603050405020304" pitchFamily="18" charset="0"/>
                <a:ea typeface="Times New Roman" panose="02020603050405020304" pitchFamily="18" charset="0"/>
                <a:hlinkClick r:id="rId3" tooltip="Scintigraphie thyroïdienne"/>
              </a:rPr>
              <a:t>scintigraphie</a:t>
            </a:r>
            <a:r>
              <a:rPr lang="fr-FR" sz="1800" dirty="0">
                <a:effectLst/>
                <a:latin typeface="Times New Roman" panose="02020603050405020304" pitchFamily="18" charset="0"/>
                <a:ea typeface="Times New Roman" panose="02020603050405020304" pitchFamily="18" charset="0"/>
              </a:rPr>
              <a:t> : </a:t>
            </a:r>
          </a:p>
          <a:p>
            <a:pPr>
              <a:spcAft>
                <a:spcPts val="0"/>
              </a:spcAft>
            </a:pPr>
            <a:r>
              <a:rPr lang="fr-FR" sz="1800" i="1" u="sng" dirty="0">
                <a:effectLst/>
                <a:latin typeface="Times New Roman" panose="02020603050405020304" pitchFamily="18" charset="0"/>
                <a:ea typeface="Times New Roman" panose="02020603050405020304" pitchFamily="18" charset="0"/>
              </a:rPr>
              <a:t>cytoponction</a:t>
            </a:r>
            <a:r>
              <a:rPr lang="fr-FR" sz="1800" dirty="0">
                <a:effectLst/>
                <a:latin typeface="Times New Roman" panose="02020603050405020304" pitchFamily="18" charset="0"/>
                <a:ea typeface="Times New Roman" panose="02020603050405020304" pitchFamily="18" charset="0"/>
              </a:rPr>
              <a:t> //à l'aiguille fine</a:t>
            </a:r>
          </a:p>
          <a:p>
            <a:pPr>
              <a:spcAft>
                <a:spcPts val="0"/>
              </a:spcAft>
            </a:pPr>
            <a:r>
              <a:rPr lang="fr-FR" sz="1800" i="1" u="sng" dirty="0">
                <a:effectLst/>
                <a:latin typeface="Times New Roman" panose="02020603050405020304" pitchFamily="18" charset="0"/>
                <a:ea typeface="Times New Roman" panose="02020603050405020304" pitchFamily="18" charset="0"/>
              </a:rPr>
              <a:t>L'échographie :</a:t>
            </a:r>
            <a:r>
              <a:rPr lang="fr-FR" sz="1800" dirty="0">
                <a:effectLst/>
                <a:latin typeface="Times New Roman" panose="02020603050405020304" pitchFamily="18" charset="0"/>
                <a:ea typeface="Times New Roman" panose="02020603050405020304" pitchFamily="18" charset="0"/>
              </a:rPr>
              <a:t> qui sera le sujet de ce projet  permet de visualiser la thyroïde, les nodules </a:t>
            </a:r>
          </a:p>
          <a:p>
            <a:pPr>
              <a:spcAft>
                <a:spcPts val="0"/>
              </a:spcAft>
            </a:pPr>
            <a:r>
              <a:rPr lang="fr-FR" sz="1800" dirty="0">
                <a:effectLst/>
                <a:latin typeface="Times New Roman" panose="02020603050405020304" pitchFamily="18" charset="0"/>
                <a:ea typeface="Times New Roman" panose="02020603050405020304" pitchFamily="18" charset="0"/>
              </a:rPr>
              <a:t>Dans cet examen , le radiologue enregistre les éléments anatomo-morphologiques standards ( Volume thyroïdien : Echogénicité glandulaire Vascularisation) ainsi une analyse des ganglions cervicales , qu’une étude du tractus thyréoglosse.   </a:t>
            </a:r>
          </a:p>
          <a:p>
            <a:pPr>
              <a:spcAft>
                <a:spcPts val="0"/>
              </a:spcAft>
            </a:pPr>
            <a:r>
              <a:rPr lang="fr-FR" sz="1800" dirty="0">
                <a:effectLst/>
                <a:latin typeface="Times New Roman" panose="02020603050405020304" pitchFamily="18" charset="0"/>
                <a:ea typeface="Times New Roman" panose="02020603050405020304" pitchFamily="18" charset="0"/>
              </a:rPr>
              <a:t>De plus la description d’un nodule basée sur l’analyse des caractéristiques échographiques du nodule :</a:t>
            </a:r>
          </a:p>
          <a:p>
            <a:pPr>
              <a:spcAft>
                <a:spcPts val="0"/>
              </a:spcAft>
            </a:pPr>
            <a:r>
              <a:rPr lang="fr-FR" sz="1800" dirty="0">
                <a:effectLst/>
                <a:latin typeface="Times New Roman" panose="02020603050405020304" pitchFamily="18" charset="0"/>
                <a:ea typeface="Times New Roman" panose="02020603050405020304" pitchFamily="18" charset="0"/>
              </a:rPr>
              <a:t>Taille Localisation : Forme :  Contours : Foyer échogène intra cardiaque : Échogénicité : Composition (Échostructure)Calcifications : Schéma de repérage (Cartographie) ,Score Tirads qui va classer les nodules selon la classification TIRADS  </a:t>
            </a:r>
          </a:p>
          <a:p>
            <a:endParaRPr lang="fr-CA" dirty="0"/>
          </a:p>
        </p:txBody>
      </p:sp>
    </p:spTree>
    <p:extLst>
      <p:ext uri="{BB962C8B-B14F-4D97-AF65-F5344CB8AC3E}">
        <p14:creationId xmlns:p14="http://schemas.microsoft.com/office/powerpoint/2010/main" val="3052784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spcAft>
                <a:spcPts val="0"/>
              </a:spcAft>
            </a:pPr>
            <a:r>
              <a:rPr lang="fr-FR" sz="1800" dirty="0">
                <a:effectLst/>
                <a:latin typeface="Times New Roman" panose="02020603050405020304" pitchFamily="18" charset="0"/>
                <a:ea typeface="Times New Roman" panose="02020603050405020304" pitchFamily="18" charset="0"/>
              </a:rPr>
              <a:t>TI-RADS (</a:t>
            </a:r>
            <a:r>
              <a:rPr lang="fr-FR" sz="1800" dirty="0" err="1">
                <a:effectLst/>
                <a:latin typeface="Times New Roman" panose="02020603050405020304" pitchFamily="18" charset="0"/>
                <a:ea typeface="Times New Roman" panose="02020603050405020304" pitchFamily="18" charset="0"/>
              </a:rPr>
              <a:t>Thyroid</a:t>
            </a:r>
            <a:r>
              <a:rPr lang="fr-FR" sz="1800" dirty="0">
                <a:effectLst/>
                <a:latin typeface="Times New Roman" panose="02020603050405020304" pitchFamily="18" charset="0"/>
                <a:ea typeface="Times New Roman" panose="02020603050405020304" pitchFamily="18" charset="0"/>
              </a:rPr>
              <a:t> Imaging </a:t>
            </a:r>
            <a:r>
              <a:rPr lang="fr-FR" sz="1800" dirty="0" err="1">
                <a:effectLst/>
                <a:latin typeface="Times New Roman" panose="02020603050405020304" pitchFamily="18" charset="0"/>
                <a:ea typeface="Times New Roman" panose="02020603050405020304" pitchFamily="18" charset="0"/>
              </a:rPr>
              <a:t>Reporting</a:t>
            </a:r>
            <a:r>
              <a:rPr lang="fr-FR" sz="1800" dirty="0">
                <a:effectLst/>
                <a:latin typeface="Times New Roman" panose="02020603050405020304" pitchFamily="18" charset="0"/>
                <a:ea typeface="Times New Roman" panose="02020603050405020304" pitchFamily="18" charset="0"/>
              </a:rPr>
              <a:t> And Data System) :  est un système international de classification des nodules thyroïdiens</a:t>
            </a:r>
          </a:p>
          <a:p>
            <a:pPr>
              <a:spcAft>
                <a:spcPts val="0"/>
              </a:spcAft>
            </a:pPr>
            <a:endParaRPr lang="fr-FR" sz="1800" dirty="0">
              <a:effectLst/>
              <a:latin typeface="Times New Roman" panose="02020603050405020304" pitchFamily="18" charset="0"/>
              <a:ea typeface="Times New Roman" panose="02020603050405020304" pitchFamily="18" charset="0"/>
            </a:endParaRPr>
          </a:p>
          <a:p>
            <a:pPr>
              <a:spcAft>
                <a:spcPts val="0"/>
              </a:spcAft>
            </a:pPr>
            <a:r>
              <a:rPr lang="fr-FR" sz="1800" dirty="0">
                <a:effectLst/>
                <a:latin typeface="Times New Roman" panose="02020603050405020304" pitchFamily="18" charset="0"/>
                <a:ea typeface="Times New Roman" panose="02020603050405020304" pitchFamily="18" charset="0"/>
              </a:rPr>
              <a:t>Il existe plusieurs systèmes TIRADS mais celui de ACR est plus performant que  K-TIRADS (Corée du sud) et EU-TIRADS (Europe) </a:t>
            </a:r>
          </a:p>
          <a:p>
            <a:pPr>
              <a:spcAft>
                <a:spcPts val="0"/>
              </a:spcAft>
            </a:pPr>
            <a:r>
              <a:rPr lang="fr-FR" sz="1800" dirty="0">
                <a:effectLst/>
                <a:latin typeface="Times New Roman" panose="02020603050405020304" pitchFamily="18" charset="0"/>
                <a:ea typeface="Times New Roman" panose="02020603050405020304" pitchFamily="18" charset="0"/>
              </a:rPr>
              <a:t>Il se fonde sur l’analyse pondérée des </a:t>
            </a:r>
            <a:r>
              <a:rPr lang="fr-FR" sz="1800" dirty="0" err="1">
                <a:effectLst/>
                <a:latin typeface="Times New Roman" panose="02020603050405020304" pitchFamily="18" charset="0"/>
                <a:ea typeface="Times New Roman" panose="02020603050405020304" pitchFamily="18" charset="0"/>
              </a:rPr>
              <a:t>signes:Un</a:t>
            </a:r>
            <a:r>
              <a:rPr lang="fr-FR" sz="1800" dirty="0">
                <a:effectLst/>
                <a:latin typeface="Times New Roman" panose="02020603050405020304" pitchFamily="18" charset="0"/>
                <a:ea typeface="Times New Roman" panose="02020603050405020304" pitchFamily="18" charset="0"/>
              </a:rPr>
              <a:t> score est attribué à chacune des propriétés du résultat de l’échographie et le système fournit des recommandations </a:t>
            </a:r>
            <a:r>
              <a:rPr lang="fr-FR" sz="1800" dirty="0" err="1">
                <a:effectLst/>
                <a:latin typeface="Times New Roman" panose="02020603050405020304" pitchFamily="18" charset="0"/>
                <a:ea typeface="Times New Roman" panose="02020603050405020304" pitchFamily="18" charset="0"/>
              </a:rPr>
              <a:t>necessaires</a:t>
            </a:r>
            <a:endParaRPr lang="fr-FR" sz="1800" dirty="0">
              <a:effectLst/>
              <a:latin typeface="Times New Roman" panose="02020603050405020304" pitchFamily="18" charset="0"/>
              <a:ea typeface="Times New Roman" panose="02020603050405020304" pitchFamily="18" charset="0"/>
            </a:endParaRPr>
          </a:p>
          <a:p>
            <a:endParaRPr lang="fr-CA" dirty="0"/>
          </a:p>
        </p:txBody>
      </p:sp>
    </p:spTree>
    <p:extLst>
      <p:ext uri="{BB962C8B-B14F-4D97-AF65-F5344CB8AC3E}">
        <p14:creationId xmlns:p14="http://schemas.microsoft.com/office/powerpoint/2010/main" val="209837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spcAft>
                <a:spcPts val="0"/>
              </a:spcAft>
            </a:pPr>
            <a:r>
              <a:rPr lang="fr-FR" sz="1800" dirty="0">
                <a:effectLst/>
                <a:latin typeface="Times New Roman" panose="02020603050405020304" pitchFamily="18" charset="0"/>
                <a:ea typeface="Times New Roman" panose="02020603050405020304" pitchFamily="18" charset="0"/>
              </a:rPr>
              <a:t> </a:t>
            </a:r>
          </a:p>
          <a:p>
            <a:pPr marL="0" marR="0" lvl="0" indent="0" algn="l" defTabSz="914400" rtl="0" eaLnBrk="1" fontAlgn="base" latinLnBrk="0" hangingPunct="1">
              <a:lnSpc>
                <a:spcPct val="100000"/>
              </a:lnSpc>
              <a:spcBef>
                <a:spcPct val="30000"/>
              </a:spcBef>
              <a:spcAft>
                <a:spcPts val="0"/>
              </a:spcAft>
              <a:buClrTx/>
              <a:buSzTx/>
              <a:buFontTx/>
              <a:buNone/>
              <a:tabLst/>
              <a:defRPr/>
            </a:pPr>
            <a:r>
              <a:rPr lang="fr-FR" sz="1800" dirty="0">
                <a:effectLst/>
                <a:latin typeface="Times New Roman" panose="02020603050405020304" pitchFamily="18" charset="0"/>
                <a:ea typeface="Times New Roman" panose="02020603050405020304" pitchFamily="18" charset="0"/>
              </a:rPr>
              <a:t>Il comporte un atlas lexical d’imagerie, un vocabulaire standardisé, des catégories d’évaluation des nodules ains qu’un modèle de compte rendu bien structuré et standardisé selon le modèle suivant :</a:t>
            </a:r>
          </a:p>
          <a:p>
            <a:pPr>
              <a:spcAft>
                <a:spcPts val="0"/>
              </a:spcAft>
            </a:pPr>
            <a:r>
              <a:rPr lang="fr-FR" sz="1800" dirty="0">
                <a:effectLst/>
                <a:latin typeface="Times New Roman" panose="02020603050405020304" pitchFamily="18" charset="0"/>
                <a:ea typeface="Times New Roman" panose="02020603050405020304" pitchFamily="18" charset="0"/>
              </a:rPr>
              <a:t>Il est composé de 4 parties :</a:t>
            </a:r>
          </a:p>
          <a:p>
            <a:pPr>
              <a:spcAft>
                <a:spcPts val="0"/>
              </a:spcAft>
            </a:pPr>
            <a:r>
              <a:rPr lang="fr-FR" sz="1800" dirty="0">
                <a:effectLst/>
                <a:latin typeface="Times New Roman" panose="02020603050405020304" pitchFamily="18" charset="0"/>
                <a:ea typeface="Times New Roman" panose="02020603050405020304" pitchFamily="18" charset="0"/>
              </a:rPr>
              <a:t> </a:t>
            </a:r>
            <a:r>
              <a:rPr lang="fr-FR" sz="1800" i="1" u="sng" dirty="0">
                <a:effectLst/>
                <a:latin typeface="Times New Roman" panose="02020603050405020304" pitchFamily="18" charset="0"/>
                <a:ea typeface="Times New Roman" panose="02020603050405020304" pitchFamily="18" charset="0"/>
              </a:rPr>
              <a:t>motif de l’examen</a:t>
            </a:r>
            <a:r>
              <a:rPr lang="fr-FR" sz="1800" dirty="0">
                <a:effectLst/>
                <a:latin typeface="Times New Roman" panose="02020603050405020304" pitchFamily="18" charset="0"/>
                <a:ea typeface="Times New Roman" panose="02020603050405020304" pitchFamily="18" charset="0"/>
              </a:rPr>
              <a:t> : pour bien comprendre le dossier et le but de l’examen. </a:t>
            </a:r>
          </a:p>
          <a:p>
            <a:pPr>
              <a:spcAft>
                <a:spcPts val="0"/>
              </a:spcAft>
            </a:pPr>
            <a:r>
              <a:rPr lang="fr-FR" sz="1800" i="1" u="sng" dirty="0">
                <a:effectLst/>
                <a:latin typeface="Times New Roman" panose="02020603050405020304" pitchFamily="18" charset="0"/>
                <a:ea typeface="Times New Roman" panose="02020603050405020304" pitchFamily="18" charset="0"/>
              </a:rPr>
              <a:t>Techniques</a:t>
            </a:r>
            <a:r>
              <a:rPr lang="fr-FR" sz="1800" dirty="0">
                <a:effectLst/>
                <a:latin typeface="Times New Roman" panose="02020603050405020304" pitchFamily="18" charset="0"/>
                <a:ea typeface="Times New Roman" panose="02020603050405020304" pitchFamily="18" charset="0"/>
              </a:rPr>
              <a:t> : on indique les sondes et modes utilisés.</a:t>
            </a:r>
          </a:p>
          <a:p>
            <a:pPr>
              <a:spcAft>
                <a:spcPts val="0"/>
              </a:spcAft>
            </a:pPr>
            <a:r>
              <a:rPr lang="fr-FR" sz="1800" i="1" u="sng" dirty="0">
                <a:effectLst/>
                <a:latin typeface="Times New Roman" panose="02020603050405020304" pitchFamily="18" charset="0"/>
                <a:ea typeface="Times New Roman" panose="02020603050405020304" pitchFamily="18" charset="0"/>
              </a:rPr>
              <a:t>Résultats</a:t>
            </a:r>
            <a:r>
              <a:rPr lang="fr-FR" sz="1800" dirty="0">
                <a:effectLst/>
                <a:latin typeface="Times New Roman" panose="02020603050405020304" pitchFamily="18" charset="0"/>
                <a:ea typeface="Times New Roman" panose="02020603050405020304" pitchFamily="18" charset="0"/>
              </a:rPr>
              <a:t> : dont on trouve toutes les informations nécessaires sur la thyroïde et chacune des nodules.</a:t>
            </a:r>
          </a:p>
          <a:p>
            <a:pPr>
              <a:spcAft>
                <a:spcPts val="0"/>
              </a:spcAft>
            </a:pPr>
            <a:r>
              <a:rPr lang="fr-FR" sz="1800" dirty="0">
                <a:effectLst/>
                <a:latin typeface="Times New Roman" panose="02020603050405020304" pitchFamily="18" charset="0"/>
                <a:ea typeface="Times New Roman" panose="02020603050405020304" pitchFamily="18" charset="0"/>
              </a:rPr>
              <a:t>La </a:t>
            </a:r>
            <a:r>
              <a:rPr lang="fr-FR" sz="1800" i="1" u="sng" dirty="0">
                <a:effectLst/>
                <a:latin typeface="Times New Roman" panose="02020603050405020304" pitchFamily="18" charset="0"/>
                <a:ea typeface="Times New Roman" panose="02020603050405020304" pitchFamily="18" charset="0"/>
              </a:rPr>
              <a:t>conclusion</a:t>
            </a:r>
            <a:r>
              <a:rPr lang="fr-FR" sz="1800" dirty="0">
                <a:effectLst/>
                <a:latin typeface="Times New Roman" panose="02020603050405020304" pitchFamily="18" charset="0"/>
                <a:ea typeface="Times New Roman" panose="02020603050405020304" pitchFamily="18" charset="0"/>
              </a:rPr>
              <a:t> : </a:t>
            </a:r>
            <a:r>
              <a:rPr lang="fr-FR" sz="1800" dirty="0" err="1">
                <a:effectLst/>
                <a:latin typeface="Times New Roman" panose="02020603050405020304" pitchFamily="18" charset="0"/>
                <a:ea typeface="Times New Roman" panose="02020603050405020304" pitchFamily="18" charset="0"/>
              </a:rPr>
              <a:t>evaluation</a:t>
            </a:r>
            <a:r>
              <a:rPr lang="fr-FR" sz="1800" dirty="0">
                <a:effectLst/>
                <a:latin typeface="Times New Roman" panose="02020603050405020304" pitchFamily="18" charset="0"/>
                <a:ea typeface="Times New Roman" panose="02020603050405020304" pitchFamily="18" charset="0"/>
              </a:rPr>
              <a:t> des nodules et conduite a tenir</a:t>
            </a:r>
          </a:p>
          <a:p>
            <a:endParaRPr lang="fr-CA" dirty="0"/>
          </a:p>
        </p:txBody>
      </p:sp>
    </p:spTree>
    <p:extLst>
      <p:ext uri="{BB962C8B-B14F-4D97-AF65-F5344CB8AC3E}">
        <p14:creationId xmlns:p14="http://schemas.microsoft.com/office/powerpoint/2010/main" val="4280926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800" dirty="0">
                <a:solidFill>
                  <a:srgbClr val="000000"/>
                </a:solidFill>
                <a:effectLst/>
                <a:latin typeface="Times New Roman" panose="02020603050405020304" pitchFamily="18" charset="0"/>
                <a:ea typeface="Times New Roman" panose="02020603050405020304" pitchFamily="18" charset="0"/>
              </a:rPr>
              <a:t>On propose donc de mettre en place un système qui assure la standardisation des comptes-rendus et leur structuration en calculant le score ACR-TIRADS et évaluant toutes les informations nécessaires afin de prendre la décision de la conduite à tenir et ainsi générer automatiquement le compte rendu</a:t>
            </a:r>
            <a:endParaRPr lang="fr-CA" dirty="0"/>
          </a:p>
        </p:txBody>
      </p:sp>
    </p:spTree>
    <p:extLst>
      <p:ext uri="{BB962C8B-B14F-4D97-AF65-F5344CB8AC3E}">
        <p14:creationId xmlns:p14="http://schemas.microsoft.com/office/powerpoint/2010/main" val="100547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Times New Roman" panose="02020603050405020304" pitchFamily="18" charset="0"/>
                <a:ea typeface="Times New Roman" panose="02020603050405020304" pitchFamily="18" charset="0"/>
              </a:rPr>
              <a:t>On passe maintenant à l’analyse du problème suivi d’une proposition d’une conception</a:t>
            </a:r>
            <a:endParaRPr lang="fr-CA" dirty="0"/>
          </a:p>
        </p:txBody>
      </p:sp>
    </p:spTree>
    <p:extLst>
      <p:ext uri="{BB962C8B-B14F-4D97-AF65-F5344CB8AC3E}">
        <p14:creationId xmlns:p14="http://schemas.microsoft.com/office/powerpoint/2010/main" val="1338401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32" name="Rectangle 12">
            <a:extLst>
              <a:ext uri="{FF2B5EF4-FFF2-40B4-BE49-F238E27FC236}">
                <a16:creationId xmlns:a16="http://schemas.microsoft.com/office/drawing/2014/main" id="{578E2673-8F65-4D53-BD43-07F412399378}"/>
              </a:ext>
            </a:extLst>
          </p:cNvPr>
          <p:cNvSpPr>
            <a:spLocks noChangeArrowheads="1"/>
          </p:cNvSpPr>
          <p:nvPr/>
        </p:nvSpPr>
        <p:spPr bwMode="auto">
          <a:xfrm>
            <a:off x="-36513" y="3286125"/>
            <a:ext cx="6084888" cy="11509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5122" name="Rectangle 2">
            <a:extLst>
              <a:ext uri="{FF2B5EF4-FFF2-40B4-BE49-F238E27FC236}">
                <a16:creationId xmlns:a16="http://schemas.microsoft.com/office/drawing/2014/main" id="{0719A196-2505-40BF-80E8-4F5BFDE4E2BB}"/>
              </a:ext>
            </a:extLst>
          </p:cNvPr>
          <p:cNvSpPr>
            <a:spLocks noGrp="1" noChangeArrowheads="1"/>
          </p:cNvSpPr>
          <p:nvPr>
            <p:ph type="ctrTitle"/>
          </p:nvPr>
        </p:nvSpPr>
        <p:spPr>
          <a:xfrm>
            <a:off x="-1588" y="3024188"/>
            <a:ext cx="6048376" cy="1109662"/>
          </a:xfrm>
        </p:spPr>
        <p:txBody>
          <a:bodyPr/>
          <a:lstStyle>
            <a:lvl1pPr>
              <a:defRPr sz="3200" b="1">
                <a:solidFill>
                  <a:schemeClr val="bg1"/>
                </a:solidFill>
              </a:defRPr>
            </a:lvl1pPr>
          </a:lstStyle>
          <a:p>
            <a:pPr lvl="0"/>
            <a:r>
              <a:rPr lang="fr-FR" altLang="LID4096" noProof="0"/>
              <a:t>Modifiez le style du titre</a:t>
            </a:r>
            <a:endParaRPr lang="ru-RU" altLang="LID4096" noProof="0"/>
          </a:p>
        </p:txBody>
      </p:sp>
      <p:sp>
        <p:nvSpPr>
          <p:cNvPr id="5123" name="Rectangle 3">
            <a:extLst>
              <a:ext uri="{FF2B5EF4-FFF2-40B4-BE49-F238E27FC236}">
                <a16:creationId xmlns:a16="http://schemas.microsoft.com/office/drawing/2014/main" id="{A0D493D2-5A49-489B-86E8-0F948874F372}"/>
              </a:ext>
            </a:extLst>
          </p:cNvPr>
          <p:cNvSpPr>
            <a:spLocks noGrp="1" noChangeArrowheads="1"/>
          </p:cNvSpPr>
          <p:nvPr>
            <p:ph type="subTitle" idx="1"/>
          </p:nvPr>
        </p:nvSpPr>
        <p:spPr>
          <a:xfrm>
            <a:off x="-1588" y="3884613"/>
            <a:ext cx="6048376" cy="696912"/>
          </a:xfrm>
        </p:spPr>
        <p:txBody>
          <a:bodyPr/>
          <a:lstStyle>
            <a:lvl1pPr marL="0" indent="0">
              <a:buFontTx/>
              <a:buNone/>
              <a:defRPr sz="2400" b="1">
                <a:solidFill>
                  <a:schemeClr val="bg1"/>
                </a:solidFill>
              </a:defRPr>
            </a:lvl1pPr>
          </a:lstStyle>
          <a:p>
            <a:pPr lvl="0"/>
            <a:r>
              <a:rPr lang="fr-FR" altLang="LID4096" noProof="0"/>
              <a:t>Modifiez le style des sous-titres du masque</a:t>
            </a:r>
            <a:endParaRPr lang="ru-RU" altLang="LID4096" noProof="0"/>
          </a:p>
        </p:txBody>
      </p:sp>
    </p:spTree>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4D0377-D597-486A-80DB-8987DF40BAE0}"/>
              </a:ext>
            </a:extLst>
          </p:cNvPr>
          <p:cNvSpPr>
            <a:spLocks noGrp="1"/>
          </p:cNvSpPr>
          <p:nvPr>
            <p:ph type="title"/>
          </p:nvPr>
        </p:nvSpPr>
        <p:spPr/>
        <p:txBody>
          <a:bodyPr/>
          <a:lstStyle/>
          <a:p>
            <a:r>
              <a:rPr lang="fr-FR"/>
              <a:t>Modifiez le style du titre</a:t>
            </a:r>
            <a:endParaRPr lang="LID4096"/>
          </a:p>
        </p:txBody>
      </p:sp>
      <p:sp>
        <p:nvSpPr>
          <p:cNvPr id="3" name="Espace réservé du texte vertical 2">
            <a:extLst>
              <a:ext uri="{FF2B5EF4-FFF2-40B4-BE49-F238E27FC236}">
                <a16:creationId xmlns:a16="http://schemas.microsoft.com/office/drawing/2014/main" id="{368DDBFF-4477-4873-8B8E-605B4AAEC59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Tree>
    <p:extLst>
      <p:ext uri="{BB962C8B-B14F-4D97-AF65-F5344CB8AC3E}">
        <p14:creationId xmlns:p14="http://schemas.microsoft.com/office/powerpoint/2010/main" val="3534845803"/>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2C07FCB-BE1D-43A9-9381-32239BB71C3E}"/>
              </a:ext>
            </a:extLst>
          </p:cNvPr>
          <p:cNvSpPr>
            <a:spLocks noGrp="1"/>
          </p:cNvSpPr>
          <p:nvPr>
            <p:ph type="title" orient="vert"/>
          </p:nvPr>
        </p:nvSpPr>
        <p:spPr>
          <a:xfrm>
            <a:off x="6910388" y="1557338"/>
            <a:ext cx="1909762" cy="4894262"/>
          </a:xfrm>
        </p:spPr>
        <p:txBody>
          <a:bodyPr vert="eaVert"/>
          <a:lstStyle/>
          <a:p>
            <a:r>
              <a:rPr lang="fr-FR"/>
              <a:t>Modifiez le style du titre</a:t>
            </a:r>
            <a:endParaRPr lang="LID4096"/>
          </a:p>
        </p:txBody>
      </p:sp>
      <p:sp>
        <p:nvSpPr>
          <p:cNvPr id="3" name="Espace réservé du texte vertical 2">
            <a:extLst>
              <a:ext uri="{FF2B5EF4-FFF2-40B4-BE49-F238E27FC236}">
                <a16:creationId xmlns:a16="http://schemas.microsoft.com/office/drawing/2014/main" id="{949C5DCE-D27D-425A-B6D6-8692491E24CD}"/>
              </a:ext>
            </a:extLst>
          </p:cNvPr>
          <p:cNvSpPr>
            <a:spLocks noGrp="1"/>
          </p:cNvSpPr>
          <p:nvPr>
            <p:ph type="body" orient="vert" idx="1"/>
          </p:nvPr>
        </p:nvSpPr>
        <p:spPr>
          <a:xfrm>
            <a:off x="1176338" y="1557338"/>
            <a:ext cx="5581650" cy="489426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Tree>
    <p:extLst>
      <p:ext uri="{BB962C8B-B14F-4D97-AF65-F5344CB8AC3E}">
        <p14:creationId xmlns:p14="http://schemas.microsoft.com/office/powerpoint/2010/main" val="3253813720"/>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412592-2A68-4830-96D2-A24DA4ECBF14}"/>
              </a:ext>
            </a:extLst>
          </p:cNvPr>
          <p:cNvSpPr>
            <a:spLocks noGrp="1"/>
          </p:cNvSpPr>
          <p:nvPr>
            <p:ph type="title"/>
          </p:nvPr>
        </p:nvSpPr>
        <p:spPr/>
        <p:txBody>
          <a:bodyPr/>
          <a:lstStyle/>
          <a:p>
            <a:r>
              <a:rPr lang="fr-FR"/>
              <a:t>Modifiez le style du titre</a:t>
            </a:r>
            <a:endParaRPr lang="LID4096"/>
          </a:p>
        </p:txBody>
      </p:sp>
      <p:sp>
        <p:nvSpPr>
          <p:cNvPr id="3" name="Espace réservé du contenu 2">
            <a:extLst>
              <a:ext uri="{FF2B5EF4-FFF2-40B4-BE49-F238E27FC236}">
                <a16:creationId xmlns:a16="http://schemas.microsoft.com/office/drawing/2014/main" id="{42FC324C-6391-4206-A7DA-C9E2065BC04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Tree>
    <p:extLst>
      <p:ext uri="{BB962C8B-B14F-4D97-AF65-F5344CB8AC3E}">
        <p14:creationId xmlns:p14="http://schemas.microsoft.com/office/powerpoint/2010/main" val="891231385"/>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53B900-96D9-4924-8C69-803B05F27A63}"/>
              </a:ext>
            </a:extLst>
          </p:cNvPr>
          <p:cNvSpPr>
            <a:spLocks noGrp="1"/>
          </p:cNvSpPr>
          <p:nvPr>
            <p:ph type="title"/>
          </p:nvPr>
        </p:nvSpPr>
        <p:spPr>
          <a:xfrm>
            <a:off x="623888" y="1709738"/>
            <a:ext cx="7886700" cy="2852737"/>
          </a:xfrm>
        </p:spPr>
        <p:txBody>
          <a:bodyPr anchor="b"/>
          <a:lstStyle>
            <a:lvl1pPr>
              <a:defRPr sz="6000"/>
            </a:lvl1pPr>
          </a:lstStyle>
          <a:p>
            <a:r>
              <a:rPr lang="fr-FR"/>
              <a:t>Modifiez le style du titre</a:t>
            </a:r>
            <a:endParaRPr lang="LID4096"/>
          </a:p>
        </p:txBody>
      </p:sp>
      <p:sp>
        <p:nvSpPr>
          <p:cNvPr id="3" name="Espace réservé du texte 2">
            <a:extLst>
              <a:ext uri="{FF2B5EF4-FFF2-40B4-BE49-F238E27FC236}">
                <a16:creationId xmlns:a16="http://schemas.microsoft.com/office/drawing/2014/main" id="{E15F1F23-2E13-4EE6-A845-E1B91F18DC9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Cliquez pour modifier les styles du texte du masque</a:t>
            </a:r>
          </a:p>
        </p:txBody>
      </p:sp>
    </p:spTree>
    <p:extLst>
      <p:ext uri="{BB962C8B-B14F-4D97-AF65-F5344CB8AC3E}">
        <p14:creationId xmlns:p14="http://schemas.microsoft.com/office/powerpoint/2010/main" val="3953195364"/>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0C1648-EE0E-4A9C-9437-A58FB00FC2A9}"/>
              </a:ext>
            </a:extLst>
          </p:cNvPr>
          <p:cNvSpPr>
            <a:spLocks noGrp="1"/>
          </p:cNvSpPr>
          <p:nvPr>
            <p:ph type="title"/>
          </p:nvPr>
        </p:nvSpPr>
        <p:spPr/>
        <p:txBody>
          <a:bodyPr/>
          <a:lstStyle/>
          <a:p>
            <a:r>
              <a:rPr lang="fr-FR"/>
              <a:t>Modifiez le style du titre</a:t>
            </a:r>
            <a:endParaRPr lang="LID4096"/>
          </a:p>
        </p:txBody>
      </p:sp>
      <p:sp>
        <p:nvSpPr>
          <p:cNvPr id="3" name="Espace réservé du contenu 2">
            <a:extLst>
              <a:ext uri="{FF2B5EF4-FFF2-40B4-BE49-F238E27FC236}">
                <a16:creationId xmlns:a16="http://schemas.microsoft.com/office/drawing/2014/main" id="{71F5B52A-926C-485B-9C4A-338DFEEC76EC}"/>
              </a:ext>
            </a:extLst>
          </p:cNvPr>
          <p:cNvSpPr>
            <a:spLocks noGrp="1"/>
          </p:cNvSpPr>
          <p:nvPr>
            <p:ph sz="half" idx="1"/>
          </p:nvPr>
        </p:nvSpPr>
        <p:spPr>
          <a:xfrm>
            <a:off x="1176338" y="2133600"/>
            <a:ext cx="3744912" cy="4318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4" name="Espace réservé du contenu 3">
            <a:extLst>
              <a:ext uri="{FF2B5EF4-FFF2-40B4-BE49-F238E27FC236}">
                <a16:creationId xmlns:a16="http://schemas.microsoft.com/office/drawing/2014/main" id="{7A563DDA-D572-4560-9A4E-EBBD7916D388}"/>
              </a:ext>
            </a:extLst>
          </p:cNvPr>
          <p:cNvSpPr>
            <a:spLocks noGrp="1"/>
          </p:cNvSpPr>
          <p:nvPr>
            <p:ph sz="half" idx="2"/>
          </p:nvPr>
        </p:nvSpPr>
        <p:spPr>
          <a:xfrm>
            <a:off x="5073650" y="2133600"/>
            <a:ext cx="3746500" cy="4318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Tree>
    <p:extLst>
      <p:ext uri="{BB962C8B-B14F-4D97-AF65-F5344CB8AC3E}">
        <p14:creationId xmlns:p14="http://schemas.microsoft.com/office/powerpoint/2010/main" val="1958689470"/>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25B3DC-3F23-4003-AB6B-8C1EC79E5711}"/>
              </a:ext>
            </a:extLst>
          </p:cNvPr>
          <p:cNvSpPr>
            <a:spLocks noGrp="1"/>
          </p:cNvSpPr>
          <p:nvPr>
            <p:ph type="title"/>
          </p:nvPr>
        </p:nvSpPr>
        <p:spPr>
          <a:xfrm>
            <a:off x="630238" y="365125"/>
            <a:ext cx="7886700" cy="1325563"/>
          </a:xfrm>
        </p:spPr>
        <p:txBody>
          <a:bodyPr/>
          <a:lstStyle/>
          <a:p>
            <a:r>
              <a:rPr lang="fr-FR"/>
              <a:t>Modifiez le style du titre</a:t>
            </a:r>
            <a:endParaRPr lang="LID4096"/>
          </a:p>
        </p:txBody>
      </p:sp>
      <p:sp>
        <p:nvSpPr>
          <p:cNvPr id="3" name="Espace réservé du texte 2">
            <a:extLst>
              <a:ext uri="{FF2B5EF4-FFF2-40B4-BE49-F238E27FC236}">
                <a16:creationId xmlns:a16="http://schemas.microsoft.com/office/drawing/2014/main" id="{955B3EAB-553B-4AE9-B920-4782F3159EF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23EC00E-4EC9-4936-95E9-2DB15B723434}"/>
              </a:ext>
            </a:extLst>
          </p:cNvPr>
          <p:cNvSpPr>
            <a:spLocks noGrp="1"/>
          </p:cNvSpPr>
          <p:nvPr>
            <p:ph sz="half" idx="2"/>
          </p:nvPr>
        </p:nvSpPr>
        <p:spPr>
          <a:xfrm>
            <a:off x="630238" y="2505075"/>
            <a:ext cx="386873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5" name="Espace réservé du texte 4">
            <a:extLst>
              <a:ext uri="{FF2B5EF4-FFF2-40B4-BE49-F238E27FC236}">
                <a16:creationId xmlns:a16="http://schemas.microsoft.com/office/drawing/2014/main" id="{33C4B86A-B9E0-4B0D-9EC0-80B2B852227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FFEC673-EC61-4EC8-9F2E-9A833B5B5FFE}"/>
              </a:ext>
            </a:extLst>
          </p:cNvPr>
          <p:cNvSpPr>
            <a:spLocks noGrp="1"/>
          </p:cNvSpPr>
          <p:nvPr>
            <p:ph sz="quarter" idx="4"/>
          </p:nvPr>
        </p:nvSpPr>
        <p:spPr>
          <a:xfrm>
            <a:off x="4629150" y="2505075"/>
            <a:ext cx="38877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Tree>
    <p:extLst>
      <p:ext uri="{BB962C8B-B14F-4D97-AF65-F5344CB8AC3E}">
        <p14:creationId xmlns:p14="http://schemas.microsoft.com/office/powerpoint/2010/main" val="3119077529"/>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C548CE-025D-45B4-B015-B59E621F272C}"/>
              </a:ext>
            </a:extLst>
          </p:cNvPr>
          <p:cNvSpPr>
            <a:spLocks noGrp="1"/>
          </p:cNvSpPr>
          <p:nvPr>
            <p:ph type="title"/>
          </p:nvPr>
        </p:nvSpPr>
        <p:spPr/>
        <p:txBody>
          <a:bodyPr/>
          <a:lstStyle/>
          <a:p>
            <a:r>
              <a:rPr lang="fr-FR"/>
              <a:t>Modifiez le style du titre</a:t>
            </a:r>
            <a:endParaRPr lang="LID4096"/>
          </a:p>
        </p:txBody>
      </p:sp>
    </p:spTree>
    <p:extLst>
      <p:ext uri="{BB962C8B-B14F-4D97-AF65-F5344CB8AC3E}">
        <p14:creationId xmlns:p14="http://schemas.microsoft.com/office/powerpoint/2010/main" val="3890631670"/>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8376003"/>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10B4CB-34A7-47A4-9FEC-47A0962D7420}"/>
              </a:ext>
            </a:extLst>
          </p:cNvPr>
          <p:cNvSpPr>
            <a:spLocks noGrp="1"/>
          </p:cNvSpPr>
          <p:nvPr>
            <p:ph type="title"/>
          </p:nvPr>
        </p:nvSpPr>
        <p:spPr>
          <a:xfrm>
            <a:off x="630238" y="457200"/>
            <a:ext cx="2949575" cy="1600200"/>
          </a:xfrm>
        </p:spPr>
        <p:txBody>
          <a:bodyPr anchor="b"/>
          <a:lstStyle>
            <a:lvl1pPr>
              <a:defRPr sz="3200"/>
            </a:lvl1pPr>
          </a:lstStyle>
          <a:p>
            <a:r>
              <a:rPr lang="fr-FR"/>
              <a:t>Modifiez le style du titre</a:t>
            </a:r>
            <a:endParaRPr lang="LID4096"/>
          </a:p>
        </p:txBody>
      </p:sp>
      <p:sp>
        <p:nvSpPr>
          <p:cNvPr id="3" name="Espace réservé du contenu 2">
            <a:extLst>
              <a:ext uri="{FF2B5EF4-FFF2-40B4-BE49-F238E27FC236}">
                <a16:creationId xmlns:a16="http://schemas.microsoft.com/office/drawing/2014/main" id="{BAC949A0-195F-445E-833A-73A074080E4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4" name="Espace réservé du texte 3">
            <a:extLst>
              <a:ext uri="{FF2B5EF4-FFF2-40B4-BE49-F238E27FC236}">
                <a16:creationId xmlns:a16="http://schemas.microsoft.com/office/drawing/2014/main" id="{D16F2DE0-C5BA-4703-8B98-479BECBB614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Tree>
    <p:extLst>
      <p:ext uri="{BB962C8B-B14F-4D97-AF65-F5344CB8AC3E}">
        <p14:creationId xmlns:p14="http://schemas.microsoft.com/office/powerpoint/2010/main" val="2569033448"/>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F67053-C4ED-401B-98A5-FD33A13A8911}"/>
              </a:ext>
            </a:extLst>
          </p:cNvPr>
          <p:cNvSpPr>
            <a:spLocks noGrp="1"/>
          </p:cNvSpPr>
          <p:nvPr>
            <p:ph type="title"/>
          </p:nvPr>
        </p:nvSpPr>
        <p:spPr>
          <a:xfrm>
            <a:off x="630238" y="457200"/>
            <a:ext cx="2949575" cy="1600200"/>
          </a:xfrm>
        </p:spPr>
        <p:txBody>
          <a:bodyPr anchor="b"/>
          <a:lstStyle>
            <a:lvl1pPr>
              <a:defRPr sz="3200"/>
            </a:lvl1pPr>
          </a:lstStyle>
          <a:p>
            <a:r>
              <a:rPr lang="fr-FR"/>
              <a:t>Modifiez le style du titre</a:t>
            </a:r>
            <a:endParaRPr lang="LID4096"/>
          </a:p>
        </p:txBody>
      </p:sp>
      <p:sp>
        <p:nvSpPr>
          <p:cNvPr id="3" name="Espace réservé pour une image  2">
            <a:extLst>
              <a:ext uri="{FF2B5EF4-FFF2-40B4-BE49-F238E27FC236}">
                <a16:creationId xmlns:a16="http://schemas.microsoft.com/office/drawing/2014/main" id="{D6B538DB-A70F-4B96-AC5F-8A4ACFC3004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LID4096"/>
          </a:p>
        </p:txBody>
      </p:sp>
      <p:sp>
        <p:nvSpPr>
          <p:cNvPr id="4" name="Espace réservé du texte 3">
            <a:extLst>
              <a:ext uri="{FF2B5EF4-FFF2-40B4-BE49-F238E27FC236}">
                <a16:creationId xmlns:a16="http://schemas.microsoft.com/office/drawing/2014/main" id="{950BB441-7B31-432B-9407-DDA2CC79BAB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Tree>
    <p:extLst>
      <p:ext uri="{BB962C8B-B14F-4D97-AF65-F5344CB8AC3E}">
        <p14:creationId xmlns:p14="http://schemas.microsoft.com/office/powerpoint/2010/main" val="2595030366"/>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78153D8-42CA-414A-BBBE-85A01045816F}"/>
              </a:ext>
            </a:extLst>
          </p:cNvPr>
          <p:cNvSpPr>
            <a:spLocks noGrp="1" noChangeArrowheads="1"/>
          </p:cNvSpPr>
          <p:nvPr>
            <p:ph type="title"/>
          </p:nvPr>
        </p:nvSpPr>
        <p:spPr bwMode="auto">
          <a:xfrm>
            <a:off x="2195513" y="1557338"/>
            <a:ext cx="65532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LID4096"/>
              <a:t>Modifiez le style du titre</a:t>
            </a:r>
            <a:endParaRPr lang="ru-RU" altLang="LID4096"/>
          </a:p>
        </p:txBody>
      </p:sp>
      <p:sp>
        <p:nvSpPr>
          <p:cNvPr id="1032" name="Rectangle 8">
            <a:extLst>
              <a:ext uri="{FF2B5EF4-FFF2-40B4-BE49-F238E27FC236}">
                <a16:creationId xmlns:a16="http://schemas.microsoft.com/office/drawing/2014/main" id="{9C202F42-B6A4-4425-B062-A48200CADAC9}"/>
              </a:ext>
            </a:extLst>
          </p:cNvPr>
          <p:cNvSpPr>
            <a:spLocks noChangeArrowheads="1"/>
          </p:cNvSpPr>
          <p:nvPr/>
        </p:nvSpPr>
        <p:spPr bwMode="auto">
          <a:xfrm>
            <a:off x="0" y="5516563"/>
            <a:ext cx="9144000" cy="1341437"/>
          </a:xfrm>
          <a:prstGeom prst="rect">
            <a:avLst/>
          </a:prstGeom>
          <a:gradFill rotWithShape="1">
            <a:gsLst>
              <a:gs pos="0">
                <a:srgbClr val="765E2F">
                  <a:alpha val="0"/>
                </a:srgbClr>
              </a:gs>
              <a:gs pos="100000">
                <a:schemeClr val="fo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uk-UA" altLang="LID4096"/>
          </a:p>
        </p:txBody>
      </p:sp>
      <p:sp>
        <p:nvSpPr>
          <p:cNvPr id="1027" name="Rectangle 3">
            <a:extLst>
              <a:ext uri="{FF2B5EF4-FFF2-40B4-BE49-F238E27FC236}">
                <a16:creationId xmlns:a16="http://schemas.microsoft.com/office/drawing/2014/main" id="{9DB07B0D-1D2D-4138-8F17-C62B677E360E}"/>
              </a:ext>
            </a:extLst>
          </p:cNvPr>
          <p:cNvSpPr>
            <a:spLocks noGrp="1" noChangeArrowheads="1"/>
          </p:cNvSpPr>
          <p:nvPr>
            <p:ph type="body" idx="1"/>
          </p:nvPr>
        </p:nvSpPr>
        <p:spPr bwMode="auto">
          <a:xfrm>
            <a:off x="1176338" y="2133600"/>
            <a:ext cx="7643812"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LID4096"/>
              <a:t>Cliquez pour modifier les styles du texte du masque</a:t>
            </a:r>
          </a:p>
          <a:p>
            <a:pPr lvl="1"/>
            <a:r>
              <a:rPr lang="fr-FR" altLang="LID4096"/>
              <a:t>Deuxième niveau</a:t>
            </a:r>
          </a:p>
          <a:p>
            <a:pPr lvl="2"/>
            <a:r>
              <a:rPr lang="fr-FR" altLang="LID4096"/>
              <a:t>Troisième niveau</a:t>
            </a:r>
          </a:p>
          <a:p>
            <a:pPr lvl="3"/>
            <a:r>
              <a:rPr lang="fr-FR" altLang="LID4096"/>
              <a:t>Quatrième niveau</a:t>
            </a:r>
          </a:p>
          <a:p>
            <a:pPr lvl="4"/>
            <a:r>
              <a:rPr lang="fr-FR" altLang="LID4096"/>
              <a:t>Cinquième niveau</a:t>
            </a:r>
            <a:endParaRPr lang="ru-RU" altLang="LID4096"/>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hf sldNum="0" hdr="0" ftr="0"/>
  <p:txStyles>
    <p:titleStyle>
      <a:lvl1pPr algn="l" rtl="0" eaLnBrk="1" fontAlgn="base" hangingPunct="1">
        <a:spcBef>
          <a:spcPct val="0"/>
        </a:spcBef>
        <a:spcAft>
          <a:spcPct val="0"/>
        </a:spcAft>
        <a:defRPr sz="3600" kern="1200">
          <a:solidFill>
            <a:schemeClr val="accent1"/>
          </a:solidFill>
          <a:latin typeface="+mj-lt"/>
          <a:ea typeface="+mj-ea"/>
          <a:cs typeface="+mj-cs"/>
        </a:defRPr>
      </a:lvl1pPr>
      <a:lvl2pPr algn="l" rtl="0" eaLnBrk="1" fontAlgn="base" hangingPunct="1">
        <a:spcBef>
          <a:spcPct val="0"/>
        </a:spcBef>
        <a:spcAft>
          <a:spcPct val="0"/>
        </a:spcAft>
        <a:defRPr sz="3600">
          <a:solidFill>
            <a:schemeClr val="accent1"/>
          </a:solidFill>
          <a:latin typeface="Arial" panose="020B0604020202020204" pitchFamily="34" charset="0"/>
        </a:defRPr>
      </a:lvl2pPr>
      <a:lvl3pPr algn="l" rtl="0" eaLnBrk="1" fontAlgn="base" hangingPunct="1">
        <a:spcBef>
          <a:spcPct val="0"/>
        </a:spcBef>
        <a:spcAft>
          <a:spcPct val="0"/>
        </a:spcAft>
        <a:defRPr sz="3600">
          <a:solidFill>
            <a:schemeClr val="accent1"/>
          </a:solidFill>
          <a:latin typeface="Arial" panose="020B0604020202020204" pitchFamily="34" charset="0"/>
        </a:defRPr>
      </a:lvl3pPr>
      <a:lvl4pPr algn="l" rtl="0" eaLnBrk="1" fontAlgn="base" hangingPunct="1">
        <a:spcBef>
          <a:spcPct val="0"/>
        </a:spcBef>
        <a:spcAft>
          <a:spcPct val="0"/>
        </a:spcAft>
        <a:defRPr sz="3600">
          <a:solidFill>
            <a:schemeClr val="accent1"/>
          </a:solidFill>
          <a:latin typeface="Arial" panose="020B0604020202020204" pitchFamily="34" charset="0"/>
        </a:defRPr>
      </a:lvl4pPr>
      <a:lvl5pPr algn="l" rtl="0" eaLnBrk="1" fontAlgn="base" hangingPunct="1">
        <a:spcBef>
          <a:spcPct val="0"/>
        </a:spcBef>
        <a:spcAft>
          <a:spcPct val="0"/>
        </a:spcAft>
        <a:defRPr sz="3600">
          <a:solidFill>
            <a:schemeClr val="accent1"/>
          </a:solidFill>
          <a:latin typeface="Arial" panose="020B0604020202020204" pitchFamily="34" charset="0"/>
        </a:defRPr>
      </a:lvl5pPr>
      <a:lvl6pPr marL="457200" algn="l" rtl="0" eaLnBrk="1" fontAlgn="base" hangingPunct="1">
        <a:spcBef>
          <a:spcPct val="0"/>
        </a:spcBef>
        <a:spcAft>
          <a:spcPct val="0"/>
        </a:spcAft>
        <a:defRPr sz="3600">
          <a:solidFill>
            <a:schemeClr val="accent1"/>
          </a:solidFill>
          <a:latin typeface="Arial" panose="020B0604020202020204" pitchFamily="34" charset="0"/>
        </a:defRPr>
      </a:lvl6pPr>
      <a:lvl7pPr marL="914400" algn="l" rtl="0" eaLnBrk="1" fontAlgn="base" hangingPunct="1">
        <a:spcBef>
          <a:spcPct val="0"/>
        </a:spcBef>
        <a:spcAft>
          <a:spcPct val="0"/>
        </a:spcAft>
        <a:defRPr sz="3600">
          <a:solidFill>
            <a:schemeClr val="accent1"/>
          </a:solidFill>
          <a:latin typeface="Arial" panose="020B0604020202020204" pitchFamily="34" charset="0"/>
        </a:defRPr>
      </a:lvl7pPr>
      <a:lvl8pPr marL="1371600" algn="l" rtl="0" eaLnBrk="1" fontAlgn="base" hangingPunct="1">
        <a:spcBef>
          <a:spcPct val="0"/>
        </a:spcBef>
        <a:spcAft>
          <a:spcPct val="0"/>
        </a:spcAft>
        <a:defRPr sz="3600">
          <a:solidFill>
            <a:schemeClr val="accent1"/>
          </a:solidFill>
          <a:latin typeface="Arial" panose="020B0604020202020204" pitchFamily="34" charset="0"/>
        </a:defRPr>
      </a:lvl8pPr>
      <a:lvl9pPr marL="1828800" algn="l" rtl="0" eaLnBrk="1" fontAlgn="base" hangingPunct="1">
        <a:spcBef>
          <a:spcPct val="0"/>
        </a:spcBef>
        <a:spcAft>
          <a:spcPct val="0"/>
        </a:spcAft>
        <a:defRPr sz="3600">
          <a:solidFill>
            <a:schemeClr val="accent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hyperlink" Target="https://www.doctissimo.fr/html/dossiers/cancer-thyroide/cancer-thyroide.htm" TargetMode="External"/><Relationship Id="rId5" Type="http://schemas.openxmlformats.org/officeDocument/2006/relationships/hyperlink" Target="https://www.doctissimo.fr/html/sante/encyclopedie/sa_674_goitres.htm" TargetMode="External"/><Relationship Id="rId4" Type="http://schemas.openxmlformats.org/officeDocument/2006/relationships/hyperlink" Target="http://www.doctissimo.fr/sante/Dictionnaire-medical/nodule-thyroidie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itre 19">
            <a:extLst>
              <a:ext uri="{FF2B5EF4-FFF2-40B4-BE49-F238E27FC236}">
                <a16:creationId xmlns:a16="http://schemas.microsoft.com/office/drawing/2014/main" id="{6269BE03-2A8B-41D0-8EAF-DDC48EA3868D}"/>
              </a:ext>
            </a:extLst>
          </p:cNvPr>
          <p:cNvSpPr>
            <a:spLocks noGrp="1"/>
          </p:cNvSpPr>
          <p:nvPr>
            <p:ph type="title"/>
          </p:nvPr>
        </p:nvSpPr>
        <p:spPr>
          <a:xfrm>
            <a:off x="633412" y="2512609"/>
            <a:ext cx="8136904" cy="1153052"/>
          </a:xfrm>
        </p:spPr>
        <p:txBody>
          <a:bodyPr/>
          <a:lstStyle/>
          <a:p>
            <a:br>
              <a:rPr lang="fr-CA" sz="4000" dirty="0"/>
            </a:br>
            <a:r>
              <a:rPr lang="fr-CA" sz="3600" dirty="0"/>
              <a:t>Présentation du projet de fin d’études</a:t>
            </a:r>
            <a:br>
              <a:rPr lang="fr-CA" sz="4000" dirty="0"/>
            </a:br>
            <a:endParaRPr lang="LID4096" sz="4000" dirty="0"/>
          </a:p>
        </p:txBody>
      </p:sp>
      <p:pic>
        <p:nvPicPr>
          <p:cNvPr id="11" name="image1.png" descr="logo université monastir">
            <a:extLst>
              <a:ext uri="{FF2B5EF4-FFF2-40B4-BE49-F238E27FC236}">
                <a16:creationId xmlns:a16="http://schemas.microsoft.com/office/drawing/2014/main" id="{2DD07E06-9473-4D5D-A657-FE5AF2729B2E}"/>
              </a:ext>
            </a:extLst>
          </p:cNvPr>
          <p:cNvPicPr>
            <a:picLocks noGrp="1"/>
          </p:cNvPicPr>
          <p:nvPr>
            <p:ph idx="4294967295"/>
          </p:nvPr>
        </p:nvPicPr>
        <p:blipFill>
          <a:blip r:embed="rId3" cstate="print"/>
          <a:stretch>
            <a:fillRect/>
          </a:stretch>
        </p:blipFill>
        <p:spPr>
          <a:xfrm>
            <a:off x="288830" y="365138"/>
            <a:ext cx="914593" cy="1423987"/>
          </a:xfrm>
          <a:prstGeom prst="rect">
            <a:avLst/>
          </a:prstGeom>
        </p:spPr>
      </p:pic>
      <p:pic>
        <p:nvPicPr>
          <p:cNvPr id="19" name="image2.jpeg" descr="logo FSM">
            <a:extLst>
              <a:ext uri="{FF2B5EF4-FFF2-40B4-BE49-F238E27FC236}">
                <a16:creationId xmlns:a16="http://schemas.microsoft.com/office/drawing/2014/main" id="{1E036B7C-0D43-4F6C-A0F4-D054ED118EAB}"/>
              </a:ext>
            </a:extLst>
          </p:cNvPr>
          <p:cNvPicPr/>
          <p:nvPr/>
        </p:nvPicPr>
        <p:blipFill>
          <a:blip r:embed="rId4" cstate="print"/>
          <a:stretch>
            <a:fillRect/>
          </a:stretch>
        </p:blipFill>
        <p:spPr>
          <a:xfrm>
            <a:off x="7126023" y="521382"/>
            <a:ext cx="1192543" cy="1217514"/>
          </a:xfrm>
          <a:prstGeom prst="rect">
            <a:avLst/>
          </a:prstGeom>
        </p:spPr>
      </p:pic>
      <p:sp>
        <p:nvSpPr>
          <p:cNvPr id="21" name="ZoneTexte 20">
            <a:extLst>
              <a:ext uri="{FF2B5EF4-FFF2-40B4-BE49-F238E27FC236}">
                <a16:creationId xmlns:a16="http://schemas.microsoft.com/office/drawing/2014/main" id="{4E84AF35-5168-43A1-8102-AE208BB54A6F}"/>
              </a:ext>
            </a:extLst>
          </p:cNvPr>
          <p:cNvSpPr txBox="1"/>
          <p:nvPr/>
        </p:nvSpPr>
        <p:spPr>
          <a:xfrm>
            <a:off x="394581" y="347194"/>
            <a:ext cx="8113792" cy="1583447"/>
          </a:xfrm>
          <a:prstGeom prst="rect">
            <a:avLst/>
          </a:prstGeom>
          <a:noFill/>
        </p:spPr>
        <p:txBody>
          <a:bodyPr wrap="square">
            <a:spAutoFit/>
          </a:bodyPr>
          <a:lstStyle/>
          <a:p>
            <a:pPr marL="999490" marR="1379855" algn="ctr">
              <a:lnSpc>
                <a:spcPts val="1770"/>
              </a:lnSpc>
              <a:spcBef>
                <a:spcPts val="225"/>
              </a:spcBef>
              <a:spcAft>
                <a:spcPts val="0"/>
              </a:spcAft>
            </a:pPr>
            <a:r>
              <a:rPr lang="fr-FR" sz="1800" b="1" dirty="0">
                <a:effectLst/>
                <a:latin typeface="TeXGyreAdventor"/>
                <a:ea typeface="Times New Roman" panose="02020603050405020304" pitchFamily="18" charset="0"/>
              </a:rPr>
              <a:t>République Tunisienne</a:t>
            </a:r>
            <a:endParaRPr lang="fr-FR" sz="1600" dirty="0">
              <a:effectLst/>
              <a:latin typeface="Times New Roman" panose="02020603050405020304" pitchFamily="18" charset="0"/>
              <a:ea typeface="Times New Roman" panose="02020603050405020304" pitchFamily="18" charset="0"/>
            </a:endParaRPr>
          </a:p>
          <a:p>
            <a:pPr marL="999490" marR="1379855" algn="ctr">
              <a:lnSpc>
                <a:spcPct val="91000"/>
              </a:lnSpc>
              <a:spcBef>
                <a:spcPts val="40"/>
              </a:spcBef>
              <a:spcAft>
                <a:spcPts val="0"/>
              </a:spcAft>
            </a:pPr>
            <a:r>
              <a:rPr lang="fr-FR" sz="1800" b="1" dirty="0">
                <a:effectLst/>
                <a:latin typeface="TeXGyreAdventor"/>
                <a:ea typeface="Times New Roman" panose="02020603050405020304" pitchFamily="18" charset="0"/>
              </a:rPr>
              <a:t>Ministère de l'Enseignement Supérieur et de la Recherche Scientifique</a:t>
            </a:r>
            <a:endParaRPr lang="fr-FR" sz="1600" dirty="0">
              <a:effectLst/>
              <a:latin typeface="Times New Roman" panose="02020603050405020304" pitchFamily="18" charset="0"/>
              <a:ea typeface="Times New Roman" panose="02020603050405020304" pitchFamily="18" charset="0"/>
            </a:endParaRPr>
          </a:p>
          <a:p>
            <a:pPr marL="1927860" marR="2308860" algn="ctr">
              <a:lnSpc>
                <a:spcPct val="91000"/>
              </a:lnSpc>
              <a:spcAft>
                <a:spcPts val="0"/>
              </a:spcAft>
            </a:pPr>
            <a:r>
              <a:rPr lang="fr-FR" sz="1800" b="1" dirty="0">
                <a:effectLst/>
                <a:latin typeface="TeXGyreAdventor"/>
                <a:ea typeface="Times New Roman" panose="02020603050405020304" pitchFamily="18" charset="0"/>
              </a:rPr>
              <a:t>Université de Monastir     </a:t>
            </a:r>
            <a:endParaRPr lang="fr-FR" sz="1600" dirty="0">
              <a:effectLst/>
              <a:latin typeface="Times New Roman" panose="02020603050405020304" pitchFamily="18" charset="0"/>
              <a:ea typeface="Times New Roman" panose="02020603050405020304" pitchFamily="18" charset="0"/>
            </a:endParaRPr>
          </a:p>
          <a:p>
            <a:pPr marL="1927860" marR="2308860" algn="ctr">
              <a:lnSpc>
                <a:spcPct val="91000"/>
              </a:lnSpc>
              <a:spcAft>
                <a:spcPts val="0"/>
              </a:spcAft>
            </a:pPr>
            <a:r>
              <a:rPr lang="fr-FR" sz="1800" b="1" dirty="0">
                <a:effectLst/>
                <a:latin typeface="TeXGyreAdventor"/>
                <a:ea typeface="Times New Roman" panose="02020603050405020304" pitchFamily="18" charset="0"/>
              </a:rPr>
              <a:t>Faculté des Sciences</a:t>
            </a:r>
          </a:p>
          <a:p>
            <a:pPr marL="1927860" marR="2308860" algn="ctr">
              <a:lnSpc>
                <a:spcPct val="91000"/>
              </a:lnSpc>
              <a:spcAft>
                <a:spcPts val="0"/>
              </a:spcAft>
            </a:pPr>
            <a:r>
              <a:rPr lang="fr-FR" sz="1800" b="1" dirty="0">
                <a:effectLst/>
                <a:latin typeface="TeXGyreAdventor"/>
                <a:ea typeface="Times New Roman" panose="02020603050405020304" pitchFamily="18" charset="0"/>
              </a:rPr>
              <a:t> Département d'Informatique</a:t>
            </a:r>
            <a:endParaRPr lang="fr-FR" sz="1600" dirty="0">
              <a:effectLst/>
              <a:latin typeface="Times New Roman" panose="02020603050405020304" pitchFamily="18" charset="0"/>
              <a:ea typeface="Times New Roman" panose="02020603050405020304" pitchFamily="18" charset="0"/>
            </a:endParaRPr>
          </a:p>
        </p:txBody>
      </p:sp>
      <p:sp>
        <p:nvSpPr>
          <p:cNvPr id="25" name="Rectangle 9">
            <a:extLst>
              <a:ext uri="{FF2B5EF4-FFF2-40B4-BE49-F238E27FC236}">
                <a16:creationId xmlns:a16="http://schemas.microsoft.com/office/drawing/2014/main" id="{128CC666-42DB-4426-8BC7-7D18F5F5E189}"/>
              </a:ext>
            </a:extLst>
          </p:cNvPr>
          <p:cNvSpPr>
            <a:spLocks noGrp="1" noChangeArrowheads="1"/>
          </p:cNvSpPr>
          <p:nvPr>
            <p:ph type="body" idx="1"/>
          </p:nvPr>
        </p:nvSpPr>
        <p:spPr bwMode="auto">
          <a:xfrm>
            <a:off x="491610" y="3770575"/>
            <a:ext cx="4008382"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5216525" algn="l"/>
              </a:tabLst>
              <a:defRPr>
                <a:solidFill>
                  <a:schemeClr val="tx1"/>
                </a:solidFill>
                <a:latin typeface="Arial" panose="020B0604020202020204" pitchFamily="34" charset="0"/>
              </a:defRPr>
            </a:lvl1pPr>
            <a:lvl2pPr>
              <a:tabLst>
                <a:tab pos="5216525" algn="l"/>
              </a:tabLst>
              <a:defRPr>
                <a:solidFill>
                  <a:schemeClr val="tx1"/>
                </a:solidFill>
                <a:latin typeface="Arial" panose="020B0604020202020204" pitchFamily="34" charset="0"/>
              </a:defRPr>
            </a:lvl2pPr>
            <a:lvl3pPr>
              <a:tabLst>
                <a:tab pos="5216525" algn="l"/>
              </a:tabLst>
              <a:defRPr>
                <a:solidFill>
                  <a:schemeClr val="tx1"/>
                </a:solidFill>
                <a:latin typeface="Arial" panose="020B0604020202020204" pitchFamily="34" charset="0"/>
              </a:defRPr>
            </a:lvl3pPr>
            <a:lvl4pPr>
              <a:tabLst>
                <a:tab pos="5216525" algn="l"/>
              </a:tabLst>
              <a:defRPr>
                <a:solidFill>
                  <a:schemeClr val="tx1"/>
                </a:solidFill>
                <a:latin typeface="Arial" panose="020B0604020202020204" pitchFamily="34" charset="0"/>
              </a:defRPr>
            </a:lvl4pPr>
            <a:lvl5pPr>
              <a:tabLst>
                <a:tab pos="5216525" algn="l"/>
              </a:tabLst>
              <a:defRPr>
                <a:solidFill>
                  <a:schemeClr val="tx1"/>
                </a:solidFill>
                <a:latin typeface="Arial" panose="020B0604020202020204" pitchFamily="34" charset="0"/>
              </a:defRPr>
            </a:lvl5pPr>
            <a:lvl6pPr fontAlgn="base">
              <a:spcBef>
                <a:spcPct val="0"/>
              </a:spcBef>
              <a:spcAft>
                <a:spcPct val="0"/>
              </a:spcAft>
              <a:tabLst>
                <a:tab pos="5216525" algn="l"/>
              </a:tabLst>
              <a:defRPr>
                <a:solidFill>
                  <a:schemeClr val="tx1"/>
                </a:solidFill>
                <a:latin typeface="Arial" panose="020B0604020202020204" pitchFamily="34" charset="0"/>
              </a:defRPr>
            </a:lvl6pPr>
            <a:lvl7pPr fontAlgn="base">
              <a:spcBef>
                <a:spcPct val="0"/>
              </a:spcBef>
              <a:spcAft>
                <a:spcPct val="0"/>
              </a:spcAft>
              <a:tabLst>
                <a:tab pos="5216525" algn="l"/>
              </a:tabLst>
              <a:defRPr>
                <a:solidFill>
                  <a:schemeClr val="tx1"/>
                </a:solidFill>
                <a:latin typeface="Arial" panose="020B0604020202020204" pitchFamily="34" charset="0"/>
              </a:defRPr>
            </a:lvl7pPr>
            <a:lvl8pPr fontAlgn="base">
              <a:spcBef>
                <a:spcPct val="0"/>
              </a:spcBef>
              <a:spcAft>
                <a:spcPct val="0"/>
              </a:spcAft>
              <a:tabLst>
                <a:tab pos="5216525" algn="l"/>
              </a:tabLst>
              <a:defRPr>
                <a:solidFill>
                  <a:schemeClr val="tx1"/>
                </a:solidFill>
                <a:latin typeface="Arial" panose="020B0604020202020204" pitchFamily="34" charset="0"/>
              </a:defRPr>
            </a:lvl8pPr>
            <a:lvl9pPr fontAlgn="base">
              <a:spcBef>
                <a:spcPct val="0"/>
              </a:spcBef>
              <a:spcAft>
                <a:spcPct val="0"/>
              </a:spcAft>
              <a:tabLst>
                <a:tab pos="5216525" algn="l"/>
              </a:tabLst>
              <a:defRPr>
                <a:solidFill>
                  <a:schemeClr val="tx1"/>
                </a:solidFill>
                <a:latin typeface="Arial" panose="020B0604020202020204" pitchFamily="34" charset="0"/>
              </a:defRPr>
            </a:lvl9pPr>
          </a:lstStyle>
          <a:p>
            <a:pPr algn="ctr">
              <a:spcBef>
                <a:spcPct val="0"/>
              </a:spcBef>
              <a:spcAft>
                <a:spcPts val="0"/>
              </a:spcAft>
            </a:pPr>
            <a:r>
              <a:rPr lang="fr-FR" sz="1800" b="1" dirty="0">
                <a:latin typeface="TeXGyreAdventor"/>
              </a:rPr>
              <a:t>Réalisé par :</a:t>
            </a:r>
          </a:p>
          <a:p>
            <a:pPr algn="ctr">
              <a:spcBef>
                <a:spcPct val="0"/>
              </a:spcBef>
              <a:spcAft>
                <a:spcPts val="0"/>
              </a:spcAft>
            </a:pPr>
            <a:endParaRPr lang="fr-FR" sz="1800" b="1" dirty="0">
              <a:latin typeface="TeXGyreAdventor"/>
            </a:endParaRPr>
          </a:p>
          <a:p>
            <a:pPr algn="ctr">
              <a:spcBef>
                <a:spcPct val="0"/>
              </a:spcBef>
              <a:spcAft>
                <a:spcPts val="0"/>
              </a:spcAft>
            </a:pPr>
            <a:r>
              <a:rPr lang="fr-FR" sz="2000" b="1" dirty="0">
                <a:solidFill>
                  <a:schemeClr val="accent1"/>
                </a:solidFill>
                <a:latin typeface="+mj-lt"/>
                <a:ea typeface="+mj-ea"/>
                <a:cs typeface="+mj-cs"/>
              </a:rPr>
              <a:t>Oumayma Mtat</a:t>
            </a:r>
          </a:p>
        </p:txBody>
      </p:sp>
      <p:sp>
        <p:nvSpPr>
          <p:cNvPr id="53" name="ZoneTexte 52">
            <a:extLst>
              <a:ext uri="{FF2B5EF4-FFF2-40B4-BE49-F238E27FC236}">
                <a16:creationId xmlns:a16="http://schemas.microsoft.com/office/drawing/2014/main" id="{14A10CF1-F10B-42D2-AB1E-9A7CCB02F30E}"/>
              </a:ext>
            </a:extLst>
          </p:cNvPr>
          <p:cNvSpPr txBox="1"/>
          <p:nvPr/>
        </p:nvSpPr>
        <p:spPr>
          <a:xfrm>
            <a:off x="2123728" y="5601853"/>
            <a:ext cx="4572000" cy="646331"/>
          </a:xfrm>
          <a:prstGeom prst="rect">
            <a:avLst/>
          </a:prstGeom>
          <a:noFill/>
        </p:spPr>
        <p:txBody>
          <a:bodyPr wrap="square">
            <a:spAutoFit/>
          </a:bodyPr>
          <a:lstStyle/>
          <a:p>
            <a:pPr marL="999490" marR="1005840" algn="ctr">
              <a:spcAft>
                <a:spcPts val="0"/>
              </a:spcAft>
            </a:pPr>
            <a:r>
              <a:rPr lang="fr-FR" b="1" dirty="0">
                <a:latin typeface="TeXGyreAdventor"/>
              </a:rPr>
              <a:t>Année Universitaire 2019/2020</a:t>
            </a:r>
          </a:p>
        </p:txBody>
      </p:sp>
      <p:sp>
        <p:nvSpPr>
          <p:cNvPr id="56" name="Rectangle 9">
            <a:extLst>
              <a:ext uri="{FF2B5EF4-FFF2-40B4-BE49-F238E27FC236}">
                <a16:creationId xmlns:a16="http://schemas.microsoft.com/office/drawing/2014/main" id="{CE0F6BB6-3834-41B0-BC37-8B1BA81189C1}"/>
              </a:ext>
            </a:extLst>
          </p:cNvPr>
          <p:cNvSpPr txBox="1">
            <a:spLocks noChangeArrowheads="1"/>
          </p:cNvSpPr>
          <p:nvPr/>
        </p:nvSpPr>
        <p:spPr bwMode="auto">
          <a:xfrm>
            <a:off x="4644009" y="3755830"/>
            <a:ext cx="3864364"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0" indent="0" algn="l" rtl="0" eaLnBrk="1" fontAlgn="base" hangingPunct="1">
              <a:spcBef>
                <a:spcPct val="20000"/>
              </a:spcBef>
              <a:spcAft>
                <a:spcPct val="0"/>
              </a:spcAft>
              <a:buNone/>
              <a:tabLst>
                <a:tab pos="5216525" algn="l"/>
              </a:tabLst>
              <a:defRPr sz="2400" kern="1200">
                <a:solidFill>
                  <a:schemeClr val="tx1"/>
                </a:solidFill>
                <a:latin typeface="Arial" panose="020B0604020202020204" pitchFamily="34" charset="0"/>
                <a:ea typeface="+mn-ea"/>
                <a:cs typeface="+mn-cs"/>
              </a:defRPr>
            </a:lvl1pPr>
            <a:lvl2pPr marL="457200" indent="0" algn="l" rtl="0" eaLnBrk="1" fontAlgn="base" hangingPunct="1">
              <a:spcBef>
                <a:spcPct val="20000"/>
              </a:spcBef>
              <a:spcAft>
                <a:spcPct val="0"/>
              </a:spcAft>
              <a:buNone/>
              <a:tabLst>
                <a:tab pos="5216525" algn="l"/>
              </a:tabLst>
              <a:defRPr sz="2000" b="1" kern="1200">
                <a:solidFill>
                  <a:schemeClr val="tx1"/>
                </a:solidFill>
                <a:latin typeface="Arial" panose="020B0604020202020204" pitchFamily="34" charset="0"/>
                <a:ea typeface="+mn-ea"/>
                <a:cs typeface="+mn-cs"/>
              </a:defRPr>
            </a:lvl2pPr>
            <a:lvl3pPr marL="914400" indent="0" algn="l" rtl="0" eaLnBrk="1" fontAlgn="base" hangingPunct="1">
              <a:spcBef>
                <a:spcPct val="20000"/>
              </a:spcBef>
              <a:spcAft>
                <a:spcPct val="0"/>
              </a:spcAft>
              <a:buNone/>
              <a:tabLst>
                <a:tab pos="5216525" algn="l"/>
              </a:tabLst>
              <a:defRPr sz="1800" kern="1200">
                <a:solidFill>
                  <a:schemeClr val="tx1"/>
                </a:solidFill>
                <a:latin typeface="Arial" panose="020B0604020202020204" pitchFamily="34" charset="0"/>
                <a:ea typeface="+mn-ea"/>
                <a:cs typeface="+mn-cs"/>
              </a:defRPr>
            </a:lvl3pPr>
            <a:lvl4pPr marL="1371600" indent="0" algn="l" rtl="0" eaLnBrk="1" fontAlgn="base" hangingPunct="1">
              <a:spcBef>
                <a:spcPct val="20000"/>
              </a:spcBef>
              <a:spcAft>
                <a:spcPct val="0"/>
              </a:spcAft>
              <a:buNone/>
              <a:tabLst>
                <a:tab pos="5216525" algn="l"/>
              </a:tabLst>
              <a:defRPr sz="1600" kern="1200">
                <a:solidFill>
                  <a:schemeClr val="tx1"/>
                </a:solidFill>
                <a:latin typeface="Arial" panose="020B0604020202020204" pitchFamily="34" charset="0"/>
                <a:ea typeface="+mn-ea"/>
                <a:cs typeface="+mn-cs"/>
              </a:defRPr>
            </a:lvl4pPr>
            <a:lvl5pPr marL="1828800" indent="0" algn="l" rtl="0" eaLnBrk="1" fontAlgn="base" hangingPunct="1">
              <a:spcBef>
                <a:spcPct val="20000"/>
              </a:spcBef>
              <a:spcAft>
                <a:spcPct val="0"/>
              </a:spcAft>
              <a:buNone/>
              <a:tabLst>
                <a:tab pos="5216525" algn="l"/>
              </a:tabLst>
              <a:defRPr sz="1600" kern="1200">
                <a:solidFill>
                  <a:schemeClr val="tx1"/>
                </a:solidFill>
                <a:latin typeface="Arial" panose="020B0604020202020204" pitchFamily="34" charset="0"/>
                <a:ea typeface="+mn-ea"/>
                <a:cs typeface="+mn-cs"/>
              </a:defRPr>
            </a:lvl5pPr>
            <a:lvl6pPr marL="2286000" indent="0" algn="l" defTabSz="914400" rtl="0" eaLnBrk="1" fontAlgn="base" latinLnBrk="0" hangingPunct="1">
              <a:lnSpc>
                <a:spcPct val="90000"/>
              </a:lnSpc>
              <a:spcBef>
                <a:spcPct val="0"/>
              </a:spcBef>
              <a:spcAft>
                <a:spcPct val="0"/>
              </a:spcAft>
              <a:buFont typeface="Arial" panose="020B0604020202020204" pitchFamily="34" charset="0"/>
              <a:buNone/>
              <a:tabLst>
                <a:tab pos="5216525" algn="l"/>
              </a:tabLst>
              <a:defRPr sz="1600" kern="1200">
                <a:solidFill>
                  <a:schemeClr val="tx1"/>
                </a:solidFill>
                <a:latin typeface="Arial" panose="020B0604020202020204" pitchFamily="34" charset="0"/>
                <a:ea typeface="+mn-ea"/>
                <a:cs typeface="+mn-cs"/>
              </a:defRPr>
            </a:lvl6pPr>
            <a:lvl7pPr marL="2743200" indent="0" algn="l" defTabSz="914400" rtl="0" eaLnBrk="1" fontAlgn="base" latinLnBrk="0" hangingPunct="1">
              <a:lnSpc>
                <a:spcPct val="90000"/>
              </a:lnSpc>
              <a:spcBef>
                <a:spcPct val="0"/>
              </a:spcBef>
              <a:spcAft>
                <a:spcPct val="0"/>
              </a:spcAft>
              <a:buFont typeface="Arial" panose="020B0604020202020204" pitchFamily="34" charset="0"/>
              <a:buNone/>
              <a:tabLst>
                <a:tab pos="5216525" algn="l"/>
              </a:tabLst>
              <a:defRPr sz="1600" kern="1200">
                <a:solidFill>
                  <a:schemeClr val="tx1"/>
                </a:solidFill>
                <a:latin typeface="Arial" panose="020B0604020202020204" pitchFamily="34" charset="0"/>
                <a:ea typeface="+mn-ea"/>
                <a:cs typeface="+mn-cs"/>
              </a:defRPr>
            </a:lvl7pPr>
            <a:lvl8pPr marL="3200400" indent="0" algn="l" defTabSz="914400" rtl="0" eaLnBrk="1" fontAlgn="base" latinLnBrk="0" hangingPunct="1">
              <a:lnSpc>
                <a:spcPct val="90000"/>
              </a:lnSpc>
              <a:spcBef>
                <a:spcPct val="0"/>
              </a:spcBef>
              <a:spcAft>
                <a:spcPct val="0"/>
              </a:spcAft>
              <a:buFont typeface="Arial" panose="020B0604020202020204" pitchFamily="34" charset="0"/>
              <a:buNone/>
              <a:tabLst>
                <a:tab pos="5216525" algn="l"/>
              </a:tabLst>
              <a:defRPr sz="1600" kern="1200">
                <a:solidFill>
                  <a:schemeClr val="tx1"/>
                </a:solidFill>
                <a:latin typeface="Arial" panose="020B0604020202020204" pitchFamily="34" charset="0"/>
                <a:ea typeface="+mn-ea"/>
                <a:cs typeface="+mn-cs"/>
              </a:defRPr>
            </a:lvl8pPr>
            <a:lvl9pPr marL="3657600" indent="0" algn="l" defTabSz="914400" rtl="0" eaLnBrk="1" fontAlgn="base" latinLnBrk="0" hangingPunct="1">
              <a:lnSpc>
                <a:spcPct val="90000"/>
              </a:lnSpc>
              <a:spcBef>
                <a:spcPct val="0"/>
              </a:spcBef>
              <a:spcAft>
                <a:spcPct val="0"/>
              </a:spcAft>
              <a:buFont typeface="Arial" panose="020B0604020202020204" pitchFamily="34" charset="0"/>
              <a:buNone/>
              <a:tabLst>
                <a:tab pos="5216525" algn="l"/>
              </a:tabLst>
              <a:defRPr sz="1600" kern="1200">
                <a:solidFill>
                  <a:schemeClr val="tx1"/>
                </a:solidFill>
                <a:latin typeface="Arial" panose="020B0604020202020204" pitchFamily="34" charset="0"/>
                <a:ea typeface="+mn-ea"/>
                <a:cs typeface="+mn-cs"/>
              </a:defRPr>
            </a:lvl9pPr>
          </a:lstStyle>
          <a:p>
            <a:pPr algn="ctr" eaLnBrk="0" hangingPunct="0">
              <a:spcBef>
                <a:spcPct val="0"/>
              </a:spcBef>
              <a:spcAft>
                <a:spcPts val="0"/>
              </a:spcAft>
            </a:pPr>
            <a:r>
              <a:rPr lang="fr-FR" altLang="LID4096" sz="1800" b="1" dirty="0">
                <a:latin typeface="TeXGyreAdventor"/>
              </a:rPr>
              <a:t>Soutenu devant le Jury :</a:t>
            </a:r>
          </a:p>
          <a:p>
            <a:pPr algn="ctr" eaLnBrk="0" hangingPunct="0">
              <a:spcBef>
                <a:spcPct val="0"/>
              </a:spcBef>
              <a:spcAft>
                <a:spcPts val="0"/>
              </a:spcAft>
            </a:pPr>
            <a:endParaRPr lang="ru-RU" altLang="LID4096" sz="1800" b="1" dirty="0">
              <a:latin typeface="TeXGyreAdventor"/>
            </a:endParaRPr>
          </a:p>
          <a:p>
            <a:pPr algn="ctr">
              <a:spcBef>
                <a:spcPct val="0"/>
              </a:spcBef>
              <a:spcAft>
                <a:spcPts val="0"/>
              </a:spcAft>
            </a:pPr>
            <a:r>
              <a:rPr lang="fr-FR" altLang="LID4096" sz="2000" b="1" dirty="0">
                <a:solidFill>
                  <a:schemeClr val="accent1"/>
                </a:solidFill>
                <a:latin typeface="+mj-lt"/>
                <a:ea typeface="+mj-ea"/>
                <a:cs typeface="+mj-cs"/>
              </a:rPr>
              <a:t> Mr. Belaid Samir</a:t>
            </a:r>
            <a:endParaRPr lang="ru-RU" altLang="LID4096" sz="2000" b="1" dirty="0">
              <a:solidFill>
                <a:schemeClr val="accent1"/>
              </a:solidFill>
              <a:latin typeface="+mj-lt"/>
              <a:ea typeface="+mj-ea"/>
              <a:cs typeface="+mj-cs"/>
            </a:endParaRPr>
          </a:p>
          <a:p>
            <a:pPr algn="ctr">
              <a:spcBef>
                <a:spcPct val="0"/>
              </a:spcBef>
              <a:spcAft>
                <a:spcPts val="0"/>
              </a:spcAft>
            </a:pPr>
            <a:r>
              <a:rPr lang="fr-FR" altLang="LID4096" sz="2000" b="1" dirty="0">
                <a:solidFill>
                  <a:schemeClr val="accent1"/>
                </a:solidFill>
                <a:latin typeface="+mj-lt"/>
                <a:ea typeface="+mj-ea"/>
                <a:cs typeface="+mj-cs"/>
              </a:rPr>
              <a:t>Mme. Haj Mohamed Héla</a:t>
            </a:r>
            <a:endParaRPr lang="ru-RU" altLang="LID4096" sz="2000" b="1" dirty="0">
              <a:solidFill>
                <a:schemeClr val="accent1"/>
              </a:solidFill>
              <a:latin typeface="+mj-lt"/>
              <a:ea typeface="+mj-ea"/>
              <a:cs typeface="+mj-cs"/>
            </a:endParaRPr>
          </a:p>
          <a:p>
            <a:pPr algn="ctr">
              <a:spcBef>
                <a:spcPct val="0"/>
              </a:spcBef>
              <a:spcAft>
                <a:spcPts val="0"/>
              </a:spcAft>
            </a:pPr>
            <a:r>
              <a:rPr lang="fr-FR" altLang="LID4096" sz="2000" b="1" dirty="0">
                <a:solidFill>
                  <a:schemeClr val="accent1"/>
                </a:solidFill>
                <a:latin typeface="+mj-lt"/>
                <a:ea typeface="+mj-ea"/>
                <a:cs typeface="+mj-cs"/>
              </a:rPr>
              <a:t>Mr. Kalti Karim</a:t>
            </a:r>
          </a:p>
        </p:txBody>
      </p:sp>
    </p:spTree>
    <p:extLst>
      <p:ext uri="{BB962C8B-B14F-4D97-AF65-F5344CB8AC3E}">
        <p14:creationId xmlns:p14="http://schemas.microsoft.com/office/powerpoint/2010/main" val="3440761069"/>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32016" y="1766812"/>
            <a:ext cx="616869"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32016" y="1423780"/>
            <a:ext cx="515816"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87432" y="1239381"/>
            <a:ext cx="2604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87431" y="1230651"/>
            <a:ext cx="7656494"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re 3">
            <a:extLst>
              <a:ext uri="{FF2B5EF4-FFF2-40B4-BE49-F238E27FC236}">
                <a16:creationId xmlns:a16="http://schemas.microsoft.com/office/drawing/2014/main" id="{AA013369-F582-4E6B-B69D-4C462B1FFA81}"/>
              </a:ext>
            </a:extLst>
          </p:cNvPr>
          <p:cNvSpPr>
            <a:spLocks noGrp="1"/>
          </p:cNvSpPr>
          <p:nvPr>
            <p:ph type="ctrTitle"/>
          </p:nvPr>
        </p:nvSpPr>
        <p:spPr>
          <a:xfrm>
            <a:off x="1403247" y="1607809"/>
            <a:ext cx="6927020" cy="2876680"/>
          </a:xfrm>
        </p:spPr>
        <p:txBody>
          <a:bodyPr anchor="b">
            <a:normAutofit/>
          </a:bodyPr>
          <a:lstStyle/>
          <a:p>
            <a:r>
              <a:rPr lang="fr-FR" sz="5700" b="1" dirty="0">
                <a:solidFill>
                  <a:srgbClr val="FFFFFF"/>
                </a:solidFill>
                <a:effectLst/>
                <a:latin typeface="Times New Roman" panose="02020603050405020304" pitchFamily="18" charset="0"/>
                <a:ea typeface="Times New Roman" panose="02020603050405020304" pitchFamily="18" charset="0"/>
              </a:rPr>
              <a:t>Analyse et Conception</a:t>
            </a:r>
            <a:br>
              <a:rPr lang="fr-FR" sz="5700" dirty="0">
                <a:solidFill>
                  <a:srgbClr val="FFFFFF"/>
                </a:solidFill>
                <a:effectLst/>
                <a:latin typeface="Times New Roman" panose="02020603050405020304" pitchFamily="18" charset="0"/>
                <a:ea typeface="Times New Roman" panose="02020603050405020304" pitchFamily="18" charset="0"/>
              </a:rPr>
            </a:br>
            <a:endParaRPr lang="LID4096" sz="5700" dirty="0">
              <a:solidFill>
                <a:srgbClr val="FFFFFF"/>
              </a:solidFill>
            </a:endParaRPr>
          </a:p>
        </p:txBody>
      </p:sp>
    </p:spTree>
    <p:extLst>
      <p:ext uri="{BB962C8B-B14F-4D97-AF65-F5344CB8AC3E}">
        <p14:creationId xmlns:p14="http://schemas.microsoft.com/office/powerpoint/2010/main" val="3615922617"/>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762CA3-FE9A-47C7-BD88-815E8E0A9BD3}"/>
              </a:ext>
            </a:extLst>
          </p:cNvPr>
          <p:cNvSpPr>
            <a:spLocks noGrp="1"/>
          </p:cNvSpPr>
          <p:nvPr>
            <p:ph type="title"/>
          </p:nvPr>
        </p:nvSpPr>
        <p:spPr>
          <a:xfrm>
            <a:off x="628650" y="365125"/>
            <a:ext cx="7886700" cy="1325563"/>
          </a:xfrm>
        </p:spPr>
        <p:txBody>
          <a:bodyPr vert="horz" lIns="91440" tIns="45720" rIns="91440" bIns="45720" rtlCol="0" anchor="ctr">
            <a:normAutofit/>
          </a:bodyPr>
          <a:lstStyle/>
          <a:p>
            <a:pPr algn="ctr">
              <a:lnSpc>
                <a:spcPct val="90000"/>
              </a:lnSpc>
            </a:pPr>
            <a:r>
              <a:rPr lang="fr-CA" sz="3400" i="1" dirty="0">
                <a:solidFill>
                  <a:schemeClr val="tx1"/>
                </a:solidFill>
              </a:rPr>
              <a:t>D</a:t>
            </a:r>
            <a:r>
              <a:rPr lang="fr-CA" sz="3400" i="1" dirty="0">
                <a:solidFill>
                  <a:schemeClr val="tx1"/>
                </a:solidFill>
                <a:effectLst/>
              </a:rPr>
              <a:t>iagramme de cas d’utilisation global</a:t>
            </a:r>
            <a:br>
              <a:rPr lang="en-US" sz="3400" i="1" dirty="0">
                <a:solidFill>
                  <a:schemeClr val="tx1"/>
                </a:solidFill>
                <a:effectLst/>
              </a:rPr>
            </a:br>
            <a:endParaRPr lang="en-US" sz="3400" dirty="0">
              <a:solidFill>
                <a:schemeClr val="tx1"/>
              </a:solidFill>
            </a:endParaRPr>
          </a:p>
        </p:txBody>
      </p:sp>
      <p:pic>
        <p:nvPicPr>
          <p:cNvPr id="4" name="Espace réservé du contenu 3">
            <a:extLst>
              <a:ext uri="{FF2B5EF4-FFF2-40B4-BE49-F238E27FC236}">
                <a16:creationId xmlns:a16="http://schemas.microsoft.com/office/drawing/2014/main" id="{87098CB0-ABDA-4E79-9C8E-5204934B203B}"/>
              </a:ext>
            </a:extLst>
          </p:cNvPr>
          <p:cNvPicPr>
            <a:picLocks noGrp="1"/>
          </p:cNvPicPr>
          <p:nvPr>
            <p:ph idx="1"/>
          </p:nvPr>
        </p:nvPicPr>
        <p:blipFill rotWithShape="1">
          <a:blip r:embed="rId3">
            <a:extLst>
              <a:ext uri="{28A0092B-C50C-407E-A947-70E740481C1C}">
                <a14:useLocalDpi xmlns:a14="http://schemas.microsoft.com/office/drawing/2010/main" val="0"/>
              </a:ext>
            </a:extLst>
          </a:blip>
          <a:srcRect t="2483" r="2" b="3693"/>
          <a:stretch/>
        </p:blipFill>
        <p:spPr>
          <a:xfrm>
            <a:off x="0" y="1052736"/>
            <a:ext cx="9144000" cy="5805264"/>
          </a:xfrm>
          <a:prstGeom prst="rect">
            <a:avLst/>
          </a:prstGeom>
        </p:spPr>
      </p:pic>
    </p:spTree>
    <p:extLst>
      <p:ext uri="{BB962C8B-B14F-4D97-AF65-F5344CB8AC3E}">
        <p14:creationId xmlns:p14="http://schemas.microsoft.com/office/powerpoint/2010/main" val="1058762512"/>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EE41C0-C7E1-4710-9152-001B43654CA9}"/>
              </a:ext>
            </a:extLst>
          </p:cNvPr>
          <p:cNvSpPr>
            <a:spLocks noGrp="1"/>
          </p:cNvSpPr>
          <p:nvPr>
            <p:ph type="title"/>
          </p:nvPr>
        </p:nvSpPr>
        <p:spPr>
          <a:xfrm>
            <a:off x="628650" y="365125"/>
            <a:ext cx="7886700" cy="1325563"/>
          </a:xfrm>
        </p:spPr>
        <p:txBody>
          <a:bodyPr vert="horz" lIns="91440" tIns="45720" rIns="91440" bIns="45720" rtlCol="0" anchor="ctr">
            <a:normAutofit/>
          </a:bodyPr>
          <a:lstStyle/>
          <a:p>
            <a:pPr algn="ctr">
              <a:lnSpc>
                <a:spcPct val="90000"/>
              </a:lnSpc>
            </a:pPr>
            <a:r>
              <a:rPr lang="fr-CA" sz="2800" i="1" dirty="0">
                <a:solidFill>
                  <a:schemeClr val="tx1"/>
                </a:solidFill>
                <a:effectLst/>
              </a:rPr>
              <a:t>Diagramme de raffinement de cas d’utilisation « Gérer les examens »</a:t>
            </a:r>
            <a:br>
              <a:rPr lang="fr-CA" sz="2800" i="1" dirty="0">
                <a:solidFill>
                  <a:schemeClr val="tx1"/>
                </a:solidFill>
                <a:effectLst/>
              </a:rPr>
            </a:br>
            <a:endParaRPr lang="fr-CA" sz="2800" dirty="0">
              <a:solidFill>
                <a:schemeClr val="tx1"/>
              </a:solidFill>
            </a:endParaRPr>
          </a:p>
        </p:txBody>
      </p:sp>
      <p:pic>
        <p:nvPicPr>
          <p:cNvPr id="4" name="Espace réservé du contenu 3">
            <a:extLst>
              <a:ext uri="{FF2B5EF4-FFF2-40B4-BE49-F238E27FC236}">
                <a16:creationId xmlns:a16="http://schemas.microsoft.com/office/drawing/2014/main" id="{022EFAD9-4759-4CE9-9380-EE1E194ADD06}"/>
              </a:ext>
            </a:extLst>
          </p:cNvPr>
          <p:cNvPicPr>
            <a:picLocks/>
          </p:cNvPicPr>
          <p:nvPr/>
        </p:nvPicPr>
        <p:blipFill>
          <a:blip r:embed="rId3">
            <a:extLst>
              <a:ext uri="{28A0092B-C50C-407E-A947-70E740481C1C}">
                <a14:useLocalDpi xmlns:a14="http://schemas.microsoft.com/office/drawing/2010/main" val="0"/>
              </a:ext>
            </a:extLst>
          </a:blip>
          <a:srcRect/>
          <a:stretch/>
        </p:blipFill>
        <p:spPr>
          <a:xfrm>
            <a:off x="0" y="1268760"/>
            <a:ext cx="9144000" cy="5688632"/>
          </a:xfrm>
          <a:prstGeom prst="rect">
            <a:avLst/>
          </a:prstGeom>
        </p:spPr>
      </p:pic>
    </p:spTree>
    <p:extLst>
      <p:ext uri="{BB962C8B-B14F-4D97-AF65-F5344CB8AC3E}">
        <p14:creationId xmlns:p14="http://schemas.microsoft.com/office/powerpoint/2010/main" val="3016994560"/>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2D2882-D8D4-4BAB-8654-9C32CD9F2F2F}"/>
              </a:ext>
            </a:extLst>
          </p:cNvPr>
          <p:cNvSpPr>
            <a:spLocks noGrp="1"/>
          </p:cNvSpPr>
          <p:nvPr>
            <p:ph type="title"/>
          </p:nvPr>
        </p:nvSpPr>
        <p:spPr>
          <a:xfrm>
            <a:off x="628650" y="365125"/>
            <a:ext cx="7886700" cy="1325563"/>
          </a:xfrm>
        </p:spPr>
        <p:txBody>
          <a:bodyPr vert="horz" lIns="91440" tIns="45720" rIns="91440" bIns="45720" rtlCol="0" anchor="ctr">
            <a:normAutofit/>
          </a:bodyPr>
          <a:lstStyle/>
          <a:p>
            <a:pPr algn="ctr">
              <a:lnSpc>
                <a:spcPct val="90000"/>
              </a:lnSpc>
            </a:pPr>
            <a:r>
              <a:rPr lang="fr-CA" sz="2800" i="1" dirty="0">
                <a:solidFill>
                  <a:schemeClr val="tx1"/>
                </a:solidFill>
              </a:rPr>
              <a:t>Diagramme de séquence de cas d’utilisation « Ajouter un patient »</a:t>
            </a:r>
            <a:br>
              <a:rPr lang="fr-CA" sz="2800" i="1" dirty="0">
                <a:solidFill>
                  <a:schemeClr val="tx1"/>
                </a:solidFill>
              </a:rPr>
            </a:br>
            <a:endParaRPr lang="fr-CA" sz="2800" i="1" dirty="0">
              <a:solidFill>
                <a:schemeClr val="tx1"/>
              </a:solidFill>
            </a:endParaRPr>
          </a:p>
        </p:txBody>
      </p:sp>
      <p:pic>
        <p:nvPicPr>
          <p:cNvPr id="4" name="Espace réservé du contenu 3" descr="Une image contenant capture d’écran&#10;&#10;Description générée automatiquement">
            <a:extLst>
              <a:ext uri="{FF2B5EF4-FFF2-40B4-BE49-F238E27FC236}">
                <a16:creationId xmlns:a16="http://schemas.microsoft.com/office/drawing/2014/main" id="{0B96BB58-330E-4077-AEFD-80E6EB3F0564}"/>
              </a:ext>
            </a:extLst>
          </p:cNvPr>
          <p:cNvPicPr>
            <a:picLocks/>
          </p:cNvPicPr>
          <p:nvPr/>
        </p:nvPicPr>
        <p:blipFill rotWithShape="1">
          <a:blip r:embed="rId3">
            <a:extLst>
              <a:ext uri="{28A0092B-C50C-407E-A947-70E740481C1C}">
                <a14:useLocalDpi xmlns:a14="http://schemas.microsoft.com/office/drawing/2010/main" val="0"/>
              </a:ext>
            </a:extLst>
          </a:blip>
          <a:srcRect t="4630" r="2" b="4635"/>
          <a:stretch/>
        </p:blipFill>
        <p:spPr>
          <a:xfrm>
            <a:off x="0" y="1340768"/>
            <a:ext cx="9144000" cy="5517232"/>
          </a:xfrm>
          <a:prstGeom prst="rect">
            <a:avLst/>
          </a:prstGeom>
        </p:spPr>
      </p:pic>
    </p:spTree>
    <p:extLst>
      <p:ext uri="{BB962C8B-B14F-4D97-AF65-F5344CB8AC3E}">
        <p14:creationId xmlns:p14="http://schemas.microsoft.com/office/powerpoint/2010/main" val="2721561979"/>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3EEB8ED6-9142-4A11-B029-18DDE98C4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61B1269-90BF-4EF6-B1A3-03BDFB25F95F}"/>
              </a:ext>
            </a:extLst>
          </p:cNvPr>
          <p:cNvSpPr>
            <a:spLocks noGrp="1"/>
          </p:cNvSpPr>
          <p:nvPr>
            <p:ph type="title"/>
          </p:nvPr>
        </p:nvSpPr>
        <p:spPr>
          <a:xfrm>
            <a:off x="628650" y="0"/>
            <a:ext cx="7886700" cy="1288784"/>
          </a:xfrm>
        </p:spPr>
        <p:txBody>
          <a:bodyPr vert="horz" lIns="91440" tIns="45720" rIns="91440" bIns="45720" rtlCol="0" anchor="ctr">
            <a:normAutofit/>
          </a:bodyPr>
          <a:lstStyle/>
          <a:p>
            <a:pPr algn="ctr">
              <a:lnSpc>
                <a:spcPct val="90000"/>
              </a:lnSpc>
            </a:pPr>
            <a:r>
              <a:rPr lang="fr-CA" sz="2800" i="1" dirty="0">
                <a:solidFill>
                  <a:schemeClr val="tx1"/>
                </a:solidFill>
              </a:rPr>
              <a:t>Diagramme de séquence de cas d’utilisation « Ajouter un examen »</a:t>
            </a:r>
          </a:p>
        </p:txBody>
      </p:sp>
      <p:pic>
        <p:nvPicPr>
          <p:cNvPr id="46" name="Image 45">
            <a:extLst>
              <a:ext uri="{FF2B5EF4-FFF2-40B4-BE49-F238E27FC236}">
                <a16:creationId xmlns:a16="http://schemas.microsoft.com/office/drawing/2014/main" id="{63728F44-DEE5-4652-A9A2-8A08335D5D28}"/>
              </a:ext>
            </a:extLst>
          </p:cNvPr>
          <p:cNvPicPr/>
          <p:nvPr/>
        </p:nvPicPr>
        <p:blipFill>
          <a:blip r:embed="rId3">
            <a:extLst>
              <a:ext uri="{28A0092B-C50C-407E-A947-70E740481C1C}">
                <a14:useLocalDpi xmlns:a14="http://schemas.microsoft.com/office/drawing/2010/main" val="0"/>
              </a:ext>
            </a:extLst>
          </a:blip>
          <a:srcRect/>
          <a:stretch/>
        </p:blipFill>
        <p:spPr>
          <a:xfrm>
            <a:off x="-1" y="1052736"/>
            <a:ext cx="9141713" cy="6264696"/>
          </a:xfrm>
          <a:prstGeom prst="rect">
            <a:avLst/>
          </a:prstGeom>
        </p:spPr>
      </p:pic>
    </p:spTree>
    <p:extLst>
      <p:ext uri="{BB962C8B-B14F-4D97-AF65-F5344CB8AC3E}">
        <p14:creationId xmlns:p14="http://schemas.microsoft.com/office/powerpoint/2010/main" val="3182486483"/>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203D9D-DC49-45EB-97CD-03F976229483}"/>
              </a:ext>
            </a:extLst>
          </p:cNvPr>
          <p:cNvSpPr>
            <a:spLocks noGrp="1"/>
          </p:cNvSpPr>
          <p:nvPr>
            <p:ph type="title"/>
          </p:nvPr>
        </p:nvSpPr>
        <p:spPr>
          <a:xfrm>
            <a:off x="628650" y="365125"/>
            <a:ext cx="7886700" cy="1325563"/>
          </a:xfrm>
        </p:spPr>
        <p:txBody>
          <a:bodyPr vert="horz" lIns="91440" tIns="45720" rIns="91440" bIns="45720" rtlCol="0" anchor="ctr">
            <a:normAutofit/>
          </a:bodyPr>
          <a:lstStyle/>
          <a:p>
            <a:pPr algn="ctr">
              <a:lnSpc>
                <a:spcPct val="90000"/>
              </a:lnSpc>
            </a:pPr>
            <a:r>
              <a:rPr lang="fr-CA" sz="3400" i="1" dirty="0">
                <a:solidFill>
                  <a:schemeClr val="tx1"/>
                </a:solidFill>
              </a:rPr>
              <a:t>Diagramme</a:t>
            </a:r>
            <a:r>
              <a:rPr lang="en-US" sz="3400" i="1" dirty="0">
                <a:solidFill>
                  <a:schemeClr val="tx1"/>
                </a:solidFill>
              </a:rPr>
              <a:t> de classes</a:t>
            </a:r>
            <a:br>
              <a:rPr lang="en-US" sz="4400" i="1" dirty="0">
                <a:solidFill>
                  <a:schemeClr val="tx1"/>
                </a:solidFill>
                <a:effectLst/>
              </a:rPr>
            </a:br>
            <a:endParaRPr lang="en-US" sz="4400" dirty="0">
              <a:solidFill>
                <a:schemeClr val="tx1"/>
              </a:solidFill>
            </a:endParaRPr>
          </a:p>
        </p:txBody>
      </p:sp>
      <p:pic>
        <p:nvPicPr>
          <p:cNvPr id="15" name="Espace réservé du contenu 14">
            <a:extLst>
              <a:ext uri="{FF2B5EF4-FFF2-40B4-BE49-F238E27FC236}">
                <a16:creationId xmlns:a16="http://schemas.microsoft.com/office/drawing/2014/main" id="{69CCEAAC-C0C8-411A-8B68-620089DA4F7E}"/>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0" y="1124744"/>
            <a:ext cx="9144000" cy="5733256"/>
          </a:xfrm>
          <a:prstGeom prst="rect">
            <a:avLst/>
          </a:prstGeom>
        </p:spPr>
      </p:pic>
    </p:spTree>
    <p:extLst>
      <p:ext uri="{BB962C8B-B14F-4D97-AF65-F5344CB8AC3E}">
        <p14:creationId xmlns:p14="http://schemas.microsoft.com/office/powerpoint/2010/main" val="791826467"/>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32016" y="1766812"/>
            <a:ext cx="616869"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32016" y="1423780"/>
            <a:ext cx="515816"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87432" y="1239381"/>
            <a:ext cx="2604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87431" y="1230651"/>
            <a:ext cx="7656494"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itre 5">
            <a:extLst>
              <a:ext uri="{FF2B5EF4-FFF2-40B4-BE49-F238E27FC236}">
                <a16:creationId xmlns:a16="http://schemas.microsoft.com/office/drawing/2014/main" id="{4B144003-6ADD-4AE1-8ACA-42FB08D4CDB3}"/>
              </a:ext>
            </a:extLst>
          </p:cNvPr>
          <p:cNvSpPr>
            <a:spLocks noGrp="1"/>
          </p:cNvSpPr>
          <p:nvPr>
            <p:ph type="ctrTitle"/>
          </p:nvPr>
        </p:nvSpPr>
        <p:spPr>
          <a:xfrm>
            <a:off x="1403247" y="1607809"/>
            <a:ext cx="6927020" cy="2876680"/>
          </a:xfrm>
        </p:spPr>
        <p:txBody>
          <a:bodyPr anchor="b">
            <a:normAutofit/>
          </a:bodyPr>
          <a:lstStyle/>
          <a:p>
            <a:r>
              <a:rPr lang="fr-FR" sz="5700" b="1" dirty="0">
                <a:solidFill>
                  <a:srgbClr val="FFFFFF"/>
                </a:solidFill>
                <a:effectLst/>
                <a:latin typeface="Times New Roman" panose="02020603050405020304" pitchFamily="18" charset="0"/>
                <a:ea typeface="Times New Roman" panose="02020603050405020304" pitchFamily="18" charset="0"/>
              </a:rPr>
              <a:t>Réalisation</a:t>
            </a:r>
            <a:br>
              <a:rPr lang="fr-FR" sz="5700" dirty="0">
                <a:solidFill>
                  <a:srgbClr val="FFFFFF"/>
                </a:solidFill>
                <a:effectLst/>
                <a:latin typeface="Times New Roman" panose="02020603050405020304" pitchFamily="18" charset="0"/>
                <a:ea typeface="Times New Roman" panose="02020603050405020304" pitchFamily="18" charset="0"/>
              </a:rPr>
            </a:br>
            <a:endParaRPr lang="LID4096" sz="5700" dirty="0">
              <a:solidFill>
                <a:srgbClr val="FFFFFF"/>
              </a:solidFill>
            </a:endParaRPr>
          </a:p>
        </p:txBody>
      </p:sp>
      <p:sp>
        <p:nvSpPr>
          <p:cNvPr id="8" name="Sous-titre 7">
            <a:extLst>
              <a:ext uri="{FF2B5EF4-FFF2-40B4-BE49-F238E27FC236}">
                <a16:creationId xmlns:a16="http://schemas.microsoft.com/office/drawing/2014/main" id="{660282BA-5EFF-486E-9468-25510347D1B3}"/>
              </a:ext>
            </a:extLst>
          </p:cNvPr>
          <p:cNvSpPr>
            <a:spLocks noGrp="1"/>
          </p:cNvSpPr>
          <p:nvPr>
            <p:ph type="subTitle" idx="1"/>
          </p:nvPr>
        </p:nvSpPr>
        <p:spPr>
          <a:xfrm>
            <a:off x="1490624" y="4810308"/>
            <a:ext cx="6752266" cy="1076551"/>
          </a:xfrm>
        </p:spPr>
        <p:txBody>
          <a:bodyPr>
            <a:normAutofit/>
          </a:bodyPr>
          <a:lstStyle/>
          <a:p>
            <a:endParaRPr lang="LID4096"/>
          </a:p>
        </p:txBody>
      </p:sp>
    </p:spTree>
    <p:extLst>
      <p:ext uri="{BB962C8B-B14F-4D97-AF65-F5344CB8AC3E}">
        <p14:creationId xmlns:p14="http://schemas.microsoft.com/office/powerpoint/2010/main" val="3666565703"/>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re 12">
            <a:extLst>
              <a:ext uri="{FF2B5EF4-FFF2-40B4-BE49-F238E27FC236}">
                <a16:creationId xmlns:a16="http://schemas.microsoft.com/office/drawing/2014/main" id="{690D6BEA-30C6-454C-AC7C-37A1858EB751}"/>
              </a:ext>
            </a:extLst>
          </p:cNvPr>
          <p:cNvSpPr>
            <a:spLocks noGrp="1"/>
          </p:cNvSpPr>
          <p:nvPr>
            <p:ph type="title"/>
          </p:nvPr>
        </p:nvSpPr>
        <p:spPr>
          <a:xfrm>
            <a:off x="682163" y="406400"/>
            <a:ext cx="5329998" cy="954694"/>
          </a:xfrm>
        </p:spPr>
        <p:txBody>
          <a:bodyPr/>
          <a:lstStyle/>
          <a:p>
            <a:r>
              <a:rPr lang="fr-FR" sz="3200" b="1" spc="-10" dirty="0">
                <a:latin typeface="Caladea"/>
              </a:rPr>
              <a:t>Outils de développement</a:t>
            </a:r>
            <a:br>
              <a:rPr lang="fr-FR" sz="3200" b="1" spc="-10" dirty="0">
                <a:latin typeface="Caladea"/>
              </a:rPr>
            </a:br>
            <a:endParaRPr lang="LID4096" sz="3200" b="1" spc="-10" dirty="0">
              <a:latin typeface="Caladea"/>
            </a:endParaRPr>
          </a:p>
        </p:txBody>
      </p:sp>
      <p:graphicFrame>
        <p:nvGraphicFramePr>
          <p:cNvPr id="15" name="Espace réservé du contenu 2">
            <a:extLst>
              <a:ext uri="{FF2B5EF4-FFF2-40B4-BE49-F238E27FC236}">
                <a16:creationId xmlns:a16="http://schemas.microsoft.com/office/drawing/2014/main" id="{2550FDD6-E23A-43A4-8A9D-5FE0AA09E51E}"/>
              </a:ext>
            </a:extLst>
          </p:cNvPr>
          <p:cNvGraphicFramePr>
            <a:graphicFrameLocks noGrp="1"/>
          </p:cNvGraphicFramePr>
          <p:nvPr>
            <p:ph idx="1"/>
            <p:extLst>
              <p:ext uri="{D42A27DB-BD31-4B8C-83A1-F6EECF244321}">
                <p14:modId xmlns:p14="http://schemas.microsoft.com/office/powerpoint/2010/main" val="3027855778"/>
              </p:ext>
            </p:extLst>
          </p:nvPr>
        </p:nvGraphicFramePr>
        <p:xfrm>
          <a:off x="845912" y="1062102"/>
          <a:ext cx="4990509" cy="20396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re 12">
            <a:extLst>
              <a:ext uri="{FF2B5EF4-FFF2-40B4-BE49-F238E27FC236}">
                <a16:creationId xmlns:a16="http://schemas.microsoft.com/office/drawing/2014/main" id="{47BDDE4E-3B5B-40D3-B7F9-7676408D3C92}"/>
              </a:ext>
            </a:extLst>
          </p:cNvPr>
          <p:cNvSpPr txBox="1">
            <a:spLocks/>
          </p:cNvSpPr>
          <p:nvPr/>
        </p:nvSpPr>
        <p:spPr bwMode="auto">
          <a:xfrm>
            <a:off x="748551" y="3176586"/>
            <a:ext cx="5401256" cy="1133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sz="3600" kern="1200">
                <a:solidFill>
                  <a:schemeClr val="accent1"/>
                </a:solidFill>
                <a:latin typeface="+mj-lt"/>
                <a:ea typeface="+mj-ea"/>
                <a:cs typeface="+mj-cs"/>
              </a:defRPr>
            </a:lvl1pPr>
            <a:lvl2pPr algn="l" rtl="0" eaLnBrk="1" fontAlgn="base" hangingPunct="1">
              <a:spcBef>
                <a:spcPct val="0"/>
              </a:spcBef>
              <a:spcAft>
                <a:spcPct val="0"/>
              </a:spcAft>
              <a:defRPr sz="3600">
                <a:solidFill>
                  <a:schemeClr val="accent1"/>
                </a:solidFill>
                <a:latin typeface="Arial" panose="020B0604020202020204" pitchFamily="34" charset="0"/>
              </a:defRPr>
            </a:lvl2pPr>
            <a:lvl3pPr algn="l" rtl="0" eaLnBrk="1" fontAlgn="base" hangingPunct="1">
              <a:spcBef>
                <a:spcPct val="0"/>
              </a:spcBef>
              <a:spcAft>
                <a:spcPct val="0"/>
              </a:spcAft>
              <a:defRPr sz="3600">
                <a:solidFill>
                  <a:schemeClr val="accent1"/>
                </a:solidFill>
                <a:latin typeface="Arial" panose="020B0604020202020204" pitchFamily="34" charset="0"/>
              </a:defRPr>
            </a:lvl3pPr>
            <a:lvl4pPr algn="l" rtl="0" eaLnBrk="1" fontAlgn="base" hangingPunct="1">
              <a:spcBef>
                <a:spcPct val="0"/>
              </a:spcBef>
              <a:spcAft>
                <a:spcPct val="0"/>
              </a:spcAft>
              <a:defRPr sz="3600">
                <a:solidFill>
                  <a:schemeClr val="accent1"/>
                </a:solidFill>
                <a:latin typeface="Arial" panose="020B0604020202020204" pitchFamily="34" charset="0"/>
              </a:defRPr>
            </a:lvl4pPr>
            <a:lvl5pPr algn="l" rtl="0" eaLnBrk="1" fontAlgn="base" hangingPunct="1">
              <a:spcBef>
                <a:spcPct val="0"/>
              </a:spcBef>
              <a:spcAft>
                <a:spcPct val="0"/>
              </a:spcAft>
              <a:defRPr sz="3600">
                <a:solidFill>
                  <a:schemeClr val="accent1"/>
                </a:solidFill>
                <a:latin typeface="Arial" panose="020B0604020202020204" pitchFamily="34" charset="0"/>
              </a:defRPr>
            </a:lvl5pPr>
            <a:lvl6pPr marL="457200" algn="l" rtl="0" eaLnBrk="1" fontAlgn="base" hangingPunct="1">
              <a:spcBef>
                <a:spcPct val="0"/>
              </a:spcBef>
              <a:spcAft>
                <a:spcPct val="0"/>
              </a:spcAft>
              <a:defRPr sz="3600">
                <a:solidFill>
                  <a:schemeClr val="accent1"/>
                </a:solidFill>
                <a:latin typeface="Arial" panose="020B0604020202020204" pitchFamily="34" charset="0"/>
              </a:defRPr>
            </a:lvl6pPr>
            <a:lvl7pPr marL="914400" algn="l" rtl="0" eaLnBrk="1" fontAlgn="base" hangingPunct="1">
              <a:spcBef>
                <a:spcPct val="0"/>
              </a:spcBef>
              <a:spcAft>
                <a:spcPct val="0"/>
              </a:spcAft>
              <a:defRPr sz="3600">
                <a:solidFill>
                  <a:schemeClr val="accent1"/>
                </a:solidFill>
                <a:latin typeface="Arial" panose="020B0604020202020204" pitchFamily="34" charset="0"/>
              </a:defRPr>
            </a:lvl7pPr>
            <a:lvl8pPr marL="1371600" algn="l" rtl="0" eaLnBrk="1" fontAlgn="base" hangingPunct="1">
              <a:spcBef>
                <a:spcPct val="0"/>
              </a:spcBef>
              <a:spcAft>
                <a:spcPct val="0"/>
              </a:spcAft>
              <a:defRPr sz="3600">
                <a:solidFill>
                  <a:schemeClr val="accent1"/>
                </a:solidFill>
                <a:latin typeface="Arial" panose="020B0604020202020204" pitchFamily="34" charset="0"/>
              </a:defRPr>
            </a:lvl8pPr>
            <a:lvl9pPr marL="1828800" algn="l" rtl="0" eaLnBrk="1" fontAlgn="base" hangingPunct="1">
              <a:spcBef>
                <a:spcPct val="0"/>
              </a:spcBef>
              <a:spcAft>
                <a:spcPct val="0"/>
              </a:spcAft>
              <a:defRPr sz="3600">
                <a:solidFill>
                  <a:schemeClr val="accent1"/>
                </a:solidFill>
                <a:latin typeface="Arial" panose="020B0604020202020204" pitchFamily="34" charset="0"/>
              </a:defRPr>
            </a:lvl9pPr>
          </a:lstStyle>
          <a:p>
            <a:pPr>
              <a:lnSpc>
                <a:spcPct val="90000"/>
              </a:lnSpc>
            </a:pPr>
            <a:r>
              <a:rPr lang="fr-FR" sz="3200" b="1" spc="-10" dirty="0">
                <a:latin typeface="Caladea"/>
              </a:rPr>
              <a:t>Plateformes de développement</a:t>
            </a:r>
            <a:br>
              <a:rPr lang="fr-FR" sz="3200" b="1" spc="-10" dirty="0">
                <a:latin typeface="Caladea"/>
              </a:rPr>
            </a:br>
            <a:endParaRPr lang="LID4096" sz="3500" dirty="0"/>
          </a:p>
        </p:txBody>
      </p:sp>
      <p:graphicFrame>
        <p:nvGraphicFramePr>
          <p:cNvPr id="7" name="Espace réservé du contenu 2">
            <a:extLst>
              <a:ext uri="{FF2B5EF4-FFF2-40B4-BE49-F238E27FC236}">
                <a16:creationId xmlns:a16="http://schemas.microsoft.com/office/drawing/2014/main" id="{FF5C5137-8AA8-45CC-A817-DCCB2B2F0498}"/>
              </a:ext>
            </a:extLst>
          </p:cNvPr>
          <p:cNvGraphicFramePr>
            <a:graphicFrameLocks/>
          </p:cNvGraphicFramePr>
          <p:nvPr>
            <p:extLst>
              <p:ext uri="{D42A27DB-BD31-4B8C-83A1-F6EECF244321}">
                <p14:modId xmlns:p14="http://schemas.microsoft.com/office/powerpoint/2010/main" val="298891390"/>
              </p:ext>
            </p:extLst>
          </p:nvPr>
        </p:nvGraphicFramePr>
        <p:xfrm>
          <a:off x="920315" y="4022098"/>
          <a:ext cx="5263610" cy="1773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75734390"/>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66">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5D5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8">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880" y="256540"/>
            <a:ext cx="877824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0">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71700" y="5768204"/>
            <a:ext cx="4800600" cy="0"/>
          </a:xfrm>
          <a:prstGeom prst="line">
            <a:avLst/>
          </a:prstGeom>
          <a:ln>
            <a:solidFill>
              <a:srgbClr val="5D5370"/>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F4D13670-1C6C-4C0D-851F-223B68828CDD}"/>
              </a:ext>
            </a:extLst>
          </p:cNvPr>
          <p:cNvSpPr>
            <a:spLocks noGrp="1"/>
          </p:cNvSpPr>
          <p:nvPr>
            <p:ph type="title"/>
          </p:nvPr>
        </p:nvSpPr>
        <p:spPr>
          <a:xfrm>
            <a:off x="539552" y="309635"/>
            <a:ext cx="7475220" cy="1560320"/>
          </a:xfrm>
        </p:spPr>
        <p:txBody>
          <a:bodyPr vert="horz" lIns="91440" tIns="45720" rIns="91440" bIns="45720" rtlCol="0" anchor="b">
            <a:normAutofit/>
          </a:bodyPr>
          <a:lstStyle/>
          <a:p>
            <a:pPr algn="ctr">
              <a:lnSpc>
                <a:spcPct val="90000"/>
              </a:lnSpc>
            </a:pPr>
            <a:r>
              <a:rPr lang="en-US" sz="5000" dirty="0">
                <a:solidFill>
                  <a:srgbClr val="5D5370"/>
                </a:solidFill>
              </a:rPr>
              <a:t>Interfaces</a:t>
            </a:r>
            <a:br>
              <a:rPr lang="en-US" sz="5000" i="1" dirty="0">
                <a:solidFill>
                  <a:srgbClr val="5D5370"/>
                </a:solidFill>
                <a:effectLst/>
              </a:rPr>
            </a:br>
            <a:endParaRPr lang="en-US" sz="5000" dirty="0">
              <a:solidFill>
                <a:srgbClr val="5D5370"/>
              </a:solidFill>
            </a:endParaRPr>
          </a:p>
        </p:txBody>
      </p:sp>
      <p:sp>
        <p:nvSpPr>
          <p:cNvPr id="5" name="Espace réservé du texte 4">
            <a:extLst>
              <a:ext uri="{FF2B5EF4-FFF2-40B4-BE49-F238E27FC236}">
                <a16:creationId xmlns:a16="http://schemas.microsoft.com/office/drawing/2014/main" id="{5EAB0184-1B00-4DDB-B456-03EC194AF264}"/>
              </a:ext>
            </a:extLst>
          </p:cNvPr>
          <p:cNvSpPr>
            <a:spLocks noGrp="1"/>
          </p:cNvSpPr>
          <p:nvPr>
            <p:ph type="body" sz="half" idx="2"/>
          </p:nvPr>
        </p:nvSpPr>
        <p:spPr>
          <a:xfrm>
            <a:off x="1282147" y="5799489"/>
            <a:ext cx="6575895" cy="440822"/>
          </a:xfrm>
        </p:spPr>
        <p:txBody>
          <a:bodyPr vert="horz" lIns="91440" tIns="45720" rIns="91440" bIns="45720" rtlCol="0">
            <a:normAutofit/>
          </a:bodyPr>
          <a:lstStyle/>
          <a:p>
            <a:pPr algn="ctr">
              <a:lnSpc>
                <a:spcPct val="90000"/>
              </a:lnSpc>
              <a:spcBef>
                <a:spcPts val="1000"/>
              </a:spcBef>
            </a:pPr>
            <a:r>
              <a:rPr lang="en-US" sz="1700" i="1">
                <a:solidFill>
                  <a:srgbClr val="5D5370"/>
                </a:solidFill>
                <a:effectLst/>
              </a:rPr>
              <a:t>Interface d’accueil</a:t>
            </a:r>
            <a:endParaRPr lang="en-US" sz="1700">
              <a:solidFill>
                <a:srgbClr val="5D5370"/>
              </a:solidFill>
            </a:endParaRPr>
          </a:p>
        </p:txBody>
      </p:sp>
      <p:pic>
        <p:nvPicPr>
          <p:cNvPr id="4" name="Espace réservé du contenu 3" descr="Une image contenant capture d’écran, moniteur&#10;&#10;Description générée automatiquement">
            <a:extLst>
              <a:ext uri="{FF2B5EF4-FFF2-40B4-BE49-F238E27FC236}">
                <a16:creationId xmlns:a16="http://schemas.microsoft.com/office/drawing/2014/main" id="{E38CA515-928F-4C87-808A-EFBD50739B8A}"/>
              </a:ext>
            </a:extLst>
          </p:cNvPr>
          <p:cNvPicPr>
            <a:picLocks noGrp="1"/>
          </p:cNvPicPr>
          <p:nvPr>
            <p:ph idx="1"/>
          </p:nvPr>
        </p:nvPicPr>
        <p:blipFill rotWithShape="1">
          <a:blip r:embed="rId3">
            <a:extLst>
              <a:ext uri="{28A0092B-C50C-407E-A947-70E740481C1C}">
                <a14:useLocalDpi xmlns:a14="http://schemas.microsoft.com/office/drawing/2010/main" val="0"/>
              </a:ext>
            </a:extLst>
          </a:blip>
          <a:srcRect r="2" b="17931"/>
          <a:stretch/>
        </p:blipFill>
        <p:spPr>
          <a:xfrm>
            <a:off x="171765" y="1166099"/>
            <a:ext cx="8778240" cy="4633390"/>
          </a:xfrm>
          <a:prstGeom prst="rect">
            <a:avLst/>
          </a:prstGeom>
        </p:spPr>
      </p:pic>
    </p:spTree>
    <p:extLst>
      <p:ext uri="{BB962C8B-B14F-4D97-AF65-F5344CB8AC3E}">
        <p14:creationId xmlns:p14="http://schemas.microsoft.com/office/powerpoint/2010/main" val="654135048"/>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CCF48E-9493-474D-8658-8808BE546E1B}"/>
              </a:ext>
            </a:extLst>
          </p:cNvPr>
          <p:cNvSpPr>
            <a:spLocks noGrp="1"/>
          </p:cNvSpPr>
          <p:nvPr>
            <p:ph type="title"/>
          </p:nvPr>
        </p:nvSpPr>
        <p:spPr>
          <a:xfrm>
            <a:off x="628650" y="365125"/>
            <a:ext cx="7886700" cy="1325563"/>
          </a:xfrm>
        </p:spPr>
        <p:txBody>
          <a:bodyPr vert="horz" lIns="91440" tIns="45720" rIns="91440" bIns="45720" rtlCol="0" anchor="ctr">
            <a:normAutofit/>
          </a:bodyPr>
          <a:lstStyle/>
          <a:p>
            <a:pPr>
              <a:lnSpc>
                <a:spcPct val="90000"/>
              </a:lnSpc>
            </a:pPr>
            <a:r>
              <a:rPr lang="fr-CA" sz="4400" dirty="0">
                <a:solidFill>
                  <a:schemeClr val="tx1"/>
                </a:solidFill>
                <a:effectLst/>
              </a:rPr>
              <a:t>Interface d’ajout d’un examen</a:t>
            </a:r>
            <a:endParaRPr lang="fr-CA" sz="4400" dirty="0">
              <a:solidFill>
                <a:schemeClr val="tx1"/>
              </a:solidFill>
            </a:endParaRPr>
          </a:p>
        </p:txBody>
      </p:sp>
      <p:pic>
        <p:nvPicPr>
          <p:cNvPr id="4" name="Espace réservé du contenu 3" descr="Une image contenant capture d’écran&#10;&#10;Description générée automatiquement">
            <a:extLst>
              <a:ext uri="{FF2B5EF4-FFF2-40B4-BE49-F238E27FC236}">
                <a16:creationId xmlns:a16="http://schemas.microsoft.com/office/drawing/2014/main" id="{430B68FC-6F51-4CD2-91FA-CCC444AC56B3}"/>
              </a:ext>
            </a:extLst>
          </p:cNvPr>
          <p:cNvPicPr>
            <a:picLocks noGrp="1"/>
          </p:cNvPicPr>
          <p:nvPr>
            <p:ph idx="1"/>
          </p:nvPr>
        </p:nvPicPr>
        <p:blipFill rotWithShape="1">
          <a:blip r:embed="rId3">
            <a:extLst>
              <a:ext uri="{28A0092B-C50C-407E-A947-70E740481C1C}">
                <a14:useLocalDpi xmlns:a14="http://schemas.microsoft.com/office/drawing/2010/main" val="0"/>
              </a:ext>
            </a:extLst>
          </a:blip>
          <a:srcRect t="7614" r="2" b="5579"/>
          <a:stretch/>
        </p:blipFill>
        <p:spPr>
          <a:xfrm>
            <a:off x="0" y="1340768"/>
            <a:ext cx="9144000" cy="5517232"/>
          </a:xfrm>
          <a:prstGeom prst="rect">
            <a:avLst/>
          </a:prstGeom>
        </p:spPr>
      </p:pic>
    </p:spTree>
    <p:extLst>
      <p:ext uri="{BB962C8B-B14F-4D97-AF65-F5344CB8AC3E}">
        <p14:creationId xmlns:p14="http://schemas.microsoft.com/office/powerpoint/2010/main" val="2003720417"/>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26F0AFE-529A-4FF2-8C57-4407CA73F5F4}"/>
              </a:ext>
            </a:extLst>
          </p:cNvPr>
          <p:cNvSpPr>
            <a:spLocks noGrp="1" noChangeArrowheads="1"/>
          </p:cNvSpPr>
          <p:nvPr>
            <p:ph type="ctrTitle"/>
          </p:nvPr>
        </p:nvSpPr>
        <p:spPr>
          <a:xfrm>
            <a:off x="0" y="3213100"/>
            <a:ext cx="6516216" cy="1296020"/>
          </a:xfrm>
          <a:noFill/>
        </p:spPr>
        <p:txBody>
          <a:bodyPr/>
          <a:lstStyle/>
          <a:p>
            <a:pPr>
              <a:spcBef>
                <a:spcPct val="20000"/>
              </a:spcBef>
            </a:pPr>
            <a:r>
              <a:rPr lang="fr-FR" sz="2400" dirty="0">
                <a:latin typeface="+mn-lt"/>
                <a:ea typeface="+mn-ea"/>
                <a:cs typeface="+mn-cs"/>
              </a:rPr>
              <a:t>Développement d’une plateforme de génération de compte rendu en échographie thyroïdienne</a:t>
            </a:r>
            <a:endParaRPr lang="uk-UA" altLang="LID4096" sz="2400" dirty="0">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B5C4C6-7B67-4B4B-AF38-07ADF89790FD}"/>
              </a:ext>
            </a:extLst>
          </p:cNvPr>
          <p:cNvSpPr>
            <a:spLocks noGrp="1"/>
          </p:cNvSpPr>
          <p:nvPr>
            <p:ph type="title"/>
          </p:nvPr>
        </p:nvSpPr>
        <p:spPr>
          <a:xfrm>
            <a:off x="628650" y="365125"/>
            <a:ext cx="8335838" cy="1325563"/>
          </a:xfrm>
        </p:spPr>
        <p:txBody>
          <a:bodyPr vert="horz" lIns="91440" tIns="45720" rIns="91440" bIns="45720" rtlCol="0" anchor="ctr">
            <a:normAutofit fontScale="90000"/>
          </a:bodyPr>
          <a:lstStyle/>
          <a:p>
            <a:pPr>
              <a:lnSpc>
                <a:spcPct val="90000"/>
              </a:lnSpc>
            </a:pPr>
            <a:r>
              <a:rPr lang="fr-CA" sz="4900" dirty="0">
                <a:solidFill>
                  <a:schemeClr val="tx1"/>
                </a:solidFill>
              </a:rPr>
              <a:t>Interface de détails d’un examen</a:t>
            </a:r>
            <a:br>
              <a:rPr lang="en-US" sz="4400" i="1" dirty="0">
                <a:solidFill>
                  <a:schemeClr val="tx1"/>
                </a:solidFill>
                <a:effectLst/>
              </a:rPr>
            </a:br>
            <a:endParaRPr lang="en-US" sz="4400" dirty="0">
              <a:solidFill>
                <a:schemeClr val="tx1"/>
              </a:solidFill>
            </a:endParaRPr>
          </a:p>
        </p:txBody>
      </p:sp>
      <p:pic>
        <p:nvPicPr>
          <p:cNvPr id="4" name="Espace réservé du contenu 3" descr="Une image contenant capture d’écran&#10;&#10;Description générée automatiquement">
            <a:extLst>
              <a:ext uri="{FF2B5EF4-FFF2-40B4-BE49-F238E27FC236}">
                <a16:creationId xmlns:a16="http://schemas.microsoft.com/office/drawing/2014/main" id="{27592BDF-7C7F-4D97-A8FF-82027281C36C}"/>
              </a:ext>
            </a:extLst>
          </p:cNvPr>
          <p:cNvPicPr>
            <a:picLocks noGrp="1"/>
          </p:cNvPicPr>
          <p:nvPr>
            <p:ph idx="1"/>
          </p:nvPr>
        </p:nvPicPr>
        <p:blipFill rotWithShape="1">
          <a:blip r:embed="rId3">
            <a:extLst>
              <a:ext uri="{28A0092B-C50C-407E-A947-70E740481C1C}">
                <a14:useLocalDpi xmlns:a14="http://schemas.microsoft.com/office/drawing/2010/main" val="0"/>
              </a:ext>
            </a:extLst>
          </a:blip>
          <a:srcRect l="2744" r="13354" b="1"/>
          <a:stretch/>
        </p:blipFill>
        <p:spPr>
          <a:xfrm>
            <a:off x="0" y="1124744"/>
            <a:ext cx="9144000" cy="5733256"/>
          </a:xfrm>
          <a:prstGeom prst="rect">
            <a:avLst/>
          </a:prstGeom>
        </p:spPr>
      </p:pic>
    </p:spTree>
    <p:extLst>
      <p:ext uri="{BB962C8B-B14F-4D97-AF65-F5344CB8AC3E}">
        <p14:creationId xmlns:p14="http://schemas.microsoft.com/office/powerpoint/2010/main" val="848540452"/>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07B42-77F2-435E-8C21-B551230A7C7D}"/>
              </a:ext>
            </a:extLst>
          </p:cNvPr>
          <p:cNvSpPr>
            <a:spLocks noGrp="1"/>
          </p:cNvSpPr>
          <p:nvPr>
            <p:ph type="title"/>
          </p:nvPr>
        </p:nvSpPr>
        <p:spPr>
          <a:xfrm>
            <a:off x="628650" y="365125"/>
            <a:ext cx="7886700" cy="1325563"/>
          </a:xfrm>
        </p:spPr>
        <p:txBody>
          <a:bodyPr vert="horz" lIns="91440" tIns="45720" rIns="91440" bIns="45720" rtlCol="0" anchor="ctr">
            <a:normAutofit fontScale="90000"/>
          </a:bodyPr>
          <a:lstStyle/>
          <a:p>
            <a:pPr>
              <a:lnSpc>
                <a:spcPct val="90000"/>
              </a:lnSpc>
            </a:pPr>
            <a:r>
              <a:rPr lang="fr-CA" sz="4400" dirty="0">
                <a:solidFill>
                  <a:schemeClr val="tx1"/>
                </a:solidFill>
              </a:rPr>
              <a:t>Interface de détails d’un nodule</a:t>
            </a:r>
            <a:br>
              <a:rPr lang="fr-CA" sz="4400" dirty="0">
                <a:solidFill>
                  <a:schemeClr val="tx1"/>
                </a:solidFill>
              </a:rPr>
            </a:br>
            <a:endParaRPr lang="fr-CA" sz="4400" dirty="0">
              <a:solidFill>
                <a:schemeClr val="tx1"/>
              </a:solidFill>
            </a:endParaRPr>
          </a:p>
        </p:txBody>
      </p:sp>
      <p:pic>
        <p:nvPicPr>
          <p:cNvPr id="4" name="Espace réservé du contenu 3" descr="Une image contenant capture d’écran&#10;&#10;Description générée automatiquement">
            <a:extLst>
              <a:ext uri="{FF2B5EF4-FFF2-40B4-BE49-F238E27FC236}">
                <a16:creationId xmlns:a16="http://schemas.microsoft.com/office/drawing/2014/main" id="{4CBC4801-EE00-4F73-A095-3E10FD12080B}"/>
              </a:ext>
            </a:extLst>
          </p:cNvPr>
          <p:cNvPicPr>
            <a:picLocks noGrp="1"/>
          </p:cNvPicPr>
          <p:nvPr>
            <p:ph idx="1"/>
          </p:nvPr>
        </p:nvPicPr>
        <p:blipFill rotWithShape="1">
          <a:blip r:embed="rId3">
            <a:extLst>
              <a:ext uri="{28A0092B-C50C-407E-A947-70E740481C1C}">
                <a14:useLocalDpi xmlns:a14="http://schemas.microsoft.com/office/drawing/2010/main" val="0"/>
              </a:ext>
            </a:extLst>
          </a:blip>
          <a:srcRect l="4759" r="2" b="2"/>
          <a:stretch/>
        </p:blipFill>
        <p:spPr>
          <a:xfrm>
            <a:off x="0" y="1124744"/>
            <a:ext cx="9144000" cy="5733256"/>
          </a:xfrm>
          <a:prstGeom prst="rect">
            <a:avLst/>
          </a:prstGeom>
        </p:spPr>
      </p:pic>
    </p:spTree>
    <p:extLst>
      <p:ext uri="{BB962C8B-B14F-4D97-AF65-F5344CB8AC3E}">
        <p14:creationId xmlns:p14="http://schemas.microsoft.com/office/powerpoint/2010/main" val="1180041007"/>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73E289-3DDE-4813-92BD-6BEEE36F481F}"/>
              </a:ext>
            </a:extLst>
          </p:cNvPr>
          <p:cNvSpPr>
            <a:spLocks noGrp="1"/>
          </p:cNvSpPr>
          <p:nvPr>
            <p:ph type="title"/>
          </p:nvPr>
        </p:nvSpPr>
        <p:spPr>
          <a:xfrm>
            <a:off x="628650" y="365125"/>
            <a:ext cx="7886700" cy="1325563"/>
          </a:xfrm>
        </p:spPr>
        <p:txBody>
          <a:bodyPr vert="horz" lIns="91440" tIns="45720" rIns="91440" bIns="45720" rtlCol="0" anchor="ctr">
            <a:normAutofit/>
          </a:bodyPr>
          <a:lstStyle/>
          <a:p>
            <a:pPr>
              <a:lnSpc>
                <a:spcPct val="90000"/>
              </a:lnSpc>
            </a:pPr>
            <a:r>
              <a:rPr lang="fr-CA" sz="4000" dirty="0">
                <a:solidFill>
                  <a:schemeClr val="tx1"/>
                </a:solidFill>
              </a:rPr>
              <a:t>Interface d’ajout d’un nodule</a:t>
            </a:r>
          </a:p>
        </p:txBody>
      </p:sp>
      <p:pic>
        <p:nvPicPr>
          <p:cNvPr id="4" name="Espace réservé du contenu 3" descr="Une image contenant capture d’écran&#10;&#10;Description générée automatiquement">
            <a:extLst>
              <a:ext uri="{FF2B5EF4-FFF2-40B4-BE49-F238E27FC236}">
                <a16:creationId xmlns:a16="http://schemas.microsoft.com/office/drawing/2014/main" id="{A7DDCE87-E6EC-46FD-B7B0-15C431F9B70C}"/>
              </a:ext>
            </a:extLst>
          </p:cNvPr>
          <p:cNvPicPr>
            <a:picLocks noGrp="1"/>
          </p:cNvPicPr>
          <p:nvPr>
            <p:ph idx="1"/>
          </p:nvPr>
        </p:nvPicPr>
        <p:blipFill rotWithShape="1">
          <a:blip r:embed="rId3">
            <a:extLst>
              <a:ext uri="{28A0092B-C50C-407E-A947-70E740481C1C}">
                <a14:useLocalDpi xmlns:a14="http://schemas.microsoft.com/office/drawing/2010/main" val="0"/>
              </a:ext>
            </a:extLst>
          </a:blip>
          <a:srcRect t="1953" r="2" b="2182"/>
          <a:stretch/>
        </p:blipFill>
        <p:spPr>
          <a:xfrm>
            <a:off x="0" y="1412776"/>
            <a:ext cx="9144000" cy="5445224"/>
          </a:xfrm>
          <a:prstGeom prst="rect">
            <a:avLst/>
          </a:prstGeom>
        </p:spPr>
      </p:pic>
    </p:spTree>
    <p:extLst>
      <p:ext uri="{BB962C8B-B14F-4D97-AF65-F5344CB8AC3E}">
        <p14:creationId xmlns:p14="http://schemas.microsoft.com/office/powerpoint/2010/main" val="1817134558"/>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Titre 6">
            <a:extLst>
              <a:ext uri="{FF2B5EF4-FFF2-40B4-BE49-F238E27FC236}">
                <a16:creationId xmlns:a16="http://schemas.microsoft.com/office/drawing/2014/main" id="{D24CDCF9-1A12-4AC7-9731-94333FDBF07E}"/>
              </a:ext>
            </a:extLst>
          </p:cNvPr>
          <p:cNvSpPr>
            <a:spLocks noGrp="1"/>
          </p:cNvSpPr>
          <p:nvPr>
            <p:ph type="title"/>
          </p:nvPr>
        </p:nvSpPr>
        <p:spPr>
          <a:xfrm>
            <a:off x="628650" y="365125"/>
            <a:ext cx="7886700" cy="1325563"/>
          </a:xfrm>
        </p:spPr>
        <p:txBody>
          <a:bodyPr vert="horz" lIns="91440" tIns="45720" rIns="91440" bIns="45720" rtlCol="0" anchor="ctr">
            <a:normAutofit/>
          </a:bodyPr>
          <a:lstStyle/>
          <a:p>
            <a:pPr>
              <a:lnSpc>
                <a:spcPct val="90000"/>
              </a:lnSpc>
            </a:pPr>
            <a:r>
              <a:rPr lang="fr-CA" sz="4000" dirty="0">
                <a:solidFill>
                  <a:schemeClr val="tx1"/>
                </a:solidFill>
              </a:rPr>
              <a:t>Interface de compte rendu</a:t>
            </a:r>
            <a:br>
              <a:rPr lang="en-US" sz="4400" i="1" dirty="0">
                <a:solidFill>
                  <a:schemeClr val="tx1"/>
                </a:solidFill>
                <a:effectLst/>
              </a:rPr>
            </a:br>
            <a:endParaRPr lang="en-US" sz="4400" dirty="0">
              <a:solidFill>
                <a:schemeClr val="tx1"/>
              </a:solidFill>
            </a:endParaRPr>
          </a:p>
        </p:txBody>
      </p:sp>
      <p:pic>
        <p:nvPicPr>
          <p:cNvPr id="19" name="Espace réservé du contenu 18" descr="Une image contenant capture d’écran&#10;&#10;Description générée automatiquement">
            <a:extLst>
              <a:ext uri="{FF2B5EF4-FFF2-40B4-BE49-F238E27FC236}">
                <a16:creationId xmlns:a16="http://schemas.microsoft.com/office/drawing/2014/main" id="{C97527FA-90A3-4108-844B-541DDB104789}"/>
              </a:ext>
            </a:extLst>
          </p:cNvPr>
          <p:cNvPicPr>
            <a:picLocks noGrp="1"/>
          </p:cNvPicPr>
          <p:nvPr>
            <p:ph idx="1"/>
          </p:nvPr>
        </p:nvPicPr>
        <p:blipFill rotWithShape="1">
          <a:blip r:embed="rId3">
            <a:extLst>
              <a:ext uri="{28A0092B-C50C-407E-A947-70E740481C1C}">
                <a14:useLocalDpi xmlns:a14="http://schemas.microsoft.com/office/drawing/2010/main" val="0"/>
              </a:ext>
            </a:extLst>
          </a:blip>
          <a:srcRect t="5367" r="2" b="3"/>
          <a:stretch/>
        </p:blipFill>
        <p:spPr>
          <a:xfrm>
            <a:off x="0" y="1052736"/>
            <a:ext cx="9144000" cy="5805264"/>
          </a:xfrm>
          <a:prstGeom prst="rect">
            <a:avLst/>
          </a:prstGeom>
        </p:spPr>
      </p:pic>
    </p:spTree>
    <p:extLst>
      <p:ext uri="{BB962C8B-B14F-4D97-AF65-F5344CB8AC3E}">
        <p14:creationId xmlns:p14="http://schemas.microsoft.com/office/powerpoint/2010/main" val="262058361"/>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891" name="Rectangle 93">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92" name="Freeform: Shape 95">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866" name="Rectangle 2">
            <a:extLst>
              <a:ext uri="{FF2B5EF4-FFF2-40B4-BE49-F238E27FC236}">
                <a16:creationId xmlns:a16="http://schemas.microsoft.com/office/drawing/2014/main" id="{B4BB6F03-5377-4155-BC43-1E387923A8AE}"/>
              </a:ext>
            </a:extLst>
          </p:cNvPr>
          <p:cNvSpPr>
            <a:spLocks noGrp="1" noChangeArrowheads="1"/>
          </p:cNvSpPr>
          <p:nvPr>
            <p:ph type="title"/>
          </p:nvPr>
        </p:nvSpPr>
        <p:spPr>
          <a:xfrm>
            <a:off x="628650" y="365125"/>
            <a:ext cx="7886700" cy="1325563"/>
          </a:xfrm>
        </p:spPr>
        <p:txBody>
          <a:bodyPr>
            <a:normAutofit/>
          </a:bodyPr>
          <a:lstStyle/>
          <a:p>
            <a:r>
              <a:rPr lang="fr-FR"/>
              <a:t>Conclusion</a:t>
            </a:r>
            <a:endParaRPr lang="uk-UA" altLang="LID4096"/>
          </a:p>
        </p:txBody>
      </p:sp>
      <p:sp>
        <p:nvSpPr>
          <p:cNvPr id="36893" name="Arc 9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889" name="Rectangle 3">
            <a:extLst>
              <a:ext uri="{FF2B5EF4-FFF2-40B4-BE49-F238E27FC236}">
                <a16:creationId xmlns:a16="http://schemas.microsoft.com/office/drawing/2014/main" id="{906EA5A1-DD2C-46EE-A98B-16BA7D9DE61E}"/>
              </a:ext>
            </a:extLst>
          </p:cNvPr>
          <p:cNvSpPr>
            <a:spLocks noGrp="1" noChangeArrowheads="1"/>
          </p:cNvSpPr>
          <p:nvPr>
            <p:ph idx="1"/>
          </p:nvPr>
        </p:nvSpPr>
        <p:spPr>
          <a:xfrm>
            <a:off x="628650" y="1825625"/>
            <a:ext cx="7886700" cy="4351338"/>
          </a:xfrm>
        </p:spPr>
        <p:txBody>
          <a:bodyPr>
            <a:normAutofit/>
          </a:bodyPr>
          <a:lstStyle/>
          <a:p>
            <a:r>
              <a:rPr lang="fr-FR" sz="3200" dirty="0"/>
              <a:t>Développement d’une plateforme pour la saisie des comptes rendus structurés en radiologie thyroïdienne</a:t>
            </a:r>
          </a:p>
          <a:p>
            <a:r>
              <a:rPr lang="fr-FR" sz="3200" dirty="0"/>
              <a:t>Standardisation du compte rendu</a:t>
            </a:r>
          </a:p>
          <a:p>
            <a:r>
              <a:rPr lang="fr-FR" sz="3200" dirty="0"/>
              <a:t>Aide à la décision à travers le calcul de score</a:t>
            </a:r>
          </a:p>
          <a:p>
            <a:endParaRPr lang="fr-FR" dirty="0"/>
          </a:p>
        </p:txBody>
      </p:sp>
    </p:spTree>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A8C069E-BD7E-4F01-9CA0-78B62DAF1AAB}"/>
              </a:ext>
            </a:extLst>
          </p:cNvPr>
          <p:cNvSpPr>
            <a:spLocks noGrp="1"/>
          </p:cNvSpPr>
          <p:nvPr>
            <p:ph type="title"/>
          </p:nvPr>
        </p:nvSpPr>
        <p:spPr>
          <a:xfrm>
            <a:off x="628650" y="365125"/>
            <a:ext cx="4168866" cy="1325563"/>
          </a:xfrm>
        </p:spPr>
        <p:txBody>
          <a:bodyPr>
            <a:normAutofit/>
          </a:bodyPr>
          <a:lstStyle/>
          <a:p>
            <a:r>
              <a:rPr lang="fr-FR" b="1">
                <a:effectLst/>
                <a:latin typeface="Times New Roman" panose="02020603050405020304" pitchFamily="18" charset="0"/>
                <a:ea typeface="Times New Roman" panose="02020603050405020304" pitchFamily="18" charset="0"/>
              </a:rPr>
              <a:t>Perspectives:</a:t>
            </a:r>
            <a:br>
              <a:rPr lang="fr-FR" b="1">
                <a:effectLst/>
                <a:latin typeface="Times New Roman" panose="02020603050405020304" pitchFamily="18" charset="0"/>
                <a:ea typeface="Times New Roman" panose="02020603050405020304" pitchFamily="18" charset="0"/>
              </a:rPr>
            </a:br>
            <a:endParaRPr lang="LID4096"/>
          </a:p>
        </p:txBody>
      </p:sp>
      <p:sp>
        <p:nvSpPr>
          <p:cNvPr id="56" name="Freeform: Shape 55">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D2216098-0EA2-46DE-97F5-EA5929447C81}"/>
              </a:ext>
            </a:extLst>
          </p:cNvPr>
          <p:cNvSpPr>
            <a:spLocks noGrp="1"/>
          </p:cNvSpPr>
          <p:nvPr>
            <p:ph idx="1"/>
          </p:nvPr>
        </p:nvSpPr>
        <p:spPr>
          <a:xfrm>
            <a:off x="539552" y="1218531"/>
            <a:ext cx="4257964" cy="4958432"/>
          </a:xfrm>
        </p:spPr>
        <p:txBody>
          <a:bodyPr>
            <a:normAutofit/>
          </a:bodyPr>
          <a:lstStyle/>
          <a:p>
            <a:pPr marL="0" marR="289560" indent="0">
              <a:lnSpc>
                <a:spcPct val="90000"/>
              </a:lnSpc>
              <a:spcBef>
                <a:spcPts val="1005"/>
              </a:spcBef>
              <a:spcAft>
                <a:spcPts val="0"/>
              </a:spcAft>
              <a:buNone/>
            </a:pPr>
            <a:r>
              <a:rPr lang="fr-FR" sz="3200" dirty="0">
                <a:effectLst/>
                <a:latin typeface="Times New Roman" panose="02020603050405020304" pitchFamily="18" charset="0"/>
                <a:ea typeface="Times New Roman" panose="02020603050405020304" pitchFamily="18" charset="0"/>
              </a:rPr>
              <a:t>La structuration du compte-rendu permettra de constituer une base de données nationale relative aux maladies liées à la thyroïde ce qui permettra d’étudier cette maladie sur notre territoire.</a:t>
            </a:r>
          </a:p>
          <a:p>
            <a:pPr>
              <a:lnSpc>
                <a:spcPct val="90000"/>
              </a:lnSpc>
            </a:pPr>
            <a:endParaRPr lang="LID4096" dirty="0"/>
          </a:p>
        </p:txBody>
      </p:sp>
      <p:sp>
        <p:nvSpPr>
          <p:cNvPr id="58" name="Oval 57">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Block Arc 59">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16981"/>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Freeform: Shape 61">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64" name="Straight Connector 63">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66" name="Freeform: Shape 65">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68" name="Arc 67">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2878985"/>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Freeform: Shape 6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3" name="Group 6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6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6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6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A1371D4A-5AF5-42C6-A537-5F829C118461}"/>
              </a:ext>
            </a:extLst>
          </p:cNvPr>
          <p:cNvSpPr>
            <a:spLocks noGrp="1"/>
          </p:cNvSpPr>
          <p:nvPr>
            <p:ph type="title"/>
          </p:nvPr>
        </p:nvSpPr>
        <p:spPr>
          <a:xfrm>
            <a:off x="401265" y="685800"/>
            <a:ext cx="2085203" cy="5105400"/>
          </a:xfrm>
        </p:spPr>
        <p:txBody>
          <a:bodyPr>
            <a:normAutofit/>
          </a:bodyPr>
          <a:lstStyle/>
          <a:p>
            <a:r>
              <a:rPr lang="fr-CA" sz="3500">
                <a:solidFill>
                  <a:srgbClr val="FFFFFF"/>
                </a:solidFill>
              </a:rPr>
              <a:t>Plan</a:t>
            </a:r>
            <a:endParaRPr lang="LID4096" sz="3500">
              <a:solidFill>
                <a:srgbClr val="FFFFFF"/>
              </a:solidFill>
            </a:endParaRPr>
          </a:p>
        </p:txBody>
      </p:sp>
      <p:graphicFrame>
        <p:nvGraphicFramePr>
          <p:cNvPr id="52" name="Espace réservé du contenu 2">
            <a:extLst>
              <a:ext uri="{FF2B5EF4-FFF2-40B4-BE49-F238E27FC236}">
                <a16:creationId xmlns:a16="http://schemas.microsoft.com/office/drawing/2014/main" id="{9CF8AF3A-2BE4-486B-A646-CE1E0B264DF0}"/>
              </a:ext>
            </a:extLst>
          </p:cNvPr>
          <p:cNvGraphicFramePr>
            <a:graphicFrameLocks noGrp="1"/>
          </p:cNvGraphicFramePr>
          <p:nvPr>
            <p:ph idx="1"/>
            <p:extLst>
              <p:ext uri="{D42A27DB-BD31-4B8C-83A1-F6EECF244321}">
                <p14:modId xmlns:p14="http://schemas.microsoft.com/office/powerpoint/2010/main" val="2825477162"/>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9065835"/>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32016" y="1766812"/>
            <a:ext cx="616869"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32016" y="1423780"/>
            <a:ext cx="515816"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87432" y="1239381"/>
            <a:ext cx="2604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87431" y="1230651"/>
            <a:ext cx="7656494"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re 3">
            <a:extLst>
              <a:ext uri="{FF2B5EF4-FFF2-40B4-BE49-F238E27FC236}">
                <a16:creationId xmlns:a16="http://schemas.microsoft.com/office/drawing/2014/main" id="{012D4C81-9D65-420A-82FE-A83DE9F2BB5C}"/>
              </a:ext>
            </a:extLst>
          </p:cNvPr>
          <p:cNvSpPr>
            <a:spLocks noGrp="1"/>
          </p:cNvSpPr>
          <p:nvPr>
            <p:ph type="ctrTitle"/>
          </p:nvPr>
        </p:nvSpPr>
        <p:spPr>
          <a:xfrm>
            <a:off x="1403247" y="1607809"/>
            <a:ext cx="6927020" cy="2876680"/>
          </a:xfrm>
        </p:spPr>
        <p:txBody>
          <a:bodyPr anchor="b">
            <a:normAutofit/>
          </a:bodyPr>
          <a:lstStyle/>
          <a:p>
            <a:r>
              <a:rPr lang="fr-FR" sz="5700" dirty="0">
                <a:solidFill>
                  <a:srgbClr val="FFFFFF"/>
                </a:solidFill>
                <a:latin typeface="Times New Roman" panose="02020603050405020304" pitchFamily="18" charset="0"/>
              </a:rPr>
              <a:t>Contexte Général</a:t>
            </a:r>
            <a:br>
              <a:rPr lang="fr-FR" sz="5700" b="1" dirty="0">
                <a:solidFill>
                  <a:srgbClr val="FFFFFF"/>
                </a:solidFill>
                <a:latin typeface="Segoe UI Light"/>
                <a:cs typeface="Segoe UI Light"/>
              </a:rPr>
            </a:br>
            <a:br>
              <a:rPr lang="fr-FR" sz="5700" dirty="0">
                <a:solidFill>
                  <a:srgbClr val="FFFFFF"/>
                </a:solidFill>
                <a:effectLst/>
                <a:latin typeface="Times New Roman" panose="02020603050405020304" pitchFamily="18" charset="0"/>
                <a:ea typeface="Times New Roman" panose="02020603050405020304" pitchFamily="18" charset="0"/>
              </a:rPr>
            </a:br>
            <a:endParaRPr lang="LID4096" sz="5700" dirty="0">
              <a:solidFill>
                <a:srgbClr val="FFFFFF"/>
              </a:solidFill>
            </a:endParaRPr>
          </a:p>
        </p:txBody>
      </p:sp>
      <p:sp>
        <p:nvSpPr>
          <p:cNvPr id="7" name="Sous-titre 6">
            <a:extLst>
              <a:ext uri="{FF2B5EF4-FFF2-40B4-BE49-F238E27FC236}">
                <a16:creationId xmlns:a16="http://schemas.microsoft.com/office/drawing/2014/main" id="{7BB0523A-90E1-4326-818E-22380E2E572D}"/>
              </a:ext>
            </a:extLst>
          </p:cNvPr>
          <p:cNvSpPr>
            <a:spLocks noGrp="1"/>
          </p:cNvSpPr>
          <p:nvPr>
            <p:ph type="subTitle" idx="1"/>
          </p:nvPr>
        </p:nvSpPr>
        <p:spPr>
          <a:xfrm>
            <a:off x="1490624" y="4810308"/>
            <a:ext cx="6752266" cy="1076551"/>
          </a:xfrm>
        </p:spPr>
        <p:txBody>
          <a:bodyPr>
            <a:normAutofit/>
          </a:bodyPr>
          <a:lstStyle/>
          <a:p>
            <a:endParaRPr lang="LID4096" dirty="0"/>
          </a:p>
        </p:txBody>
      </p:sp>
    </p:spTree>
    <p:extLst>
      <p:ext uri="{BB962C8B-B14F-4D97-AF65-F5344CB8AC3E}">
        <p14:creationId xmlns:p14="http://schemas.microsoft.com/office/powerpoint/2010/main" val="3525062947"/>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D3E19B5-9242-4416-8585-45747F95108C}"/>
              </a:ext>
            </a:extLst>
          </p:cNvPr>
          <p:cNvSpPr>
            <a:spLocks noGrp="1"/>
          </p:cNvSpPr>
          <p:nvPr>
            <p:ph type="title"/>
          </p:nvPr>
        </p:nvSpPr>
        <p:spPr>
          <a:xfrm>
            <a:off x="645451" y="457200"/>
            <a:ext cx="2934362" cy="595536"/>
          </a:xfrm>
        </p:spPr>
        <p:txBody>
          <a:bodyPr vert="horz" lIns="91440" tIns="45720" rIns="91440" bIns="45720" rtlCol="0" anchor="t">
            <a:normAutofit/>
          </a:bodyPr>
          <a:lstStyle/>
          <a:p>
            <a:pPr>
              <a:lnSpc>
                <a:spcPct val="90000"/>
              </a:lnSpc>
            </a:pPr>
            <a:r>
              <a:rPr lang="fr-CA" sz="3500" b="1" kern="1200" dirty="0">
                <a:solidFill>
                  <a:schemeClr val="tx1"/>
                </a:solidFill>
                <a:latin typeface="+mj-lt"/>
                <a:ea typeface="+mj-ea"/>
                <a:cs typeface="+mj-cs"/>
              </a:rPr>
              <a:t>Thyroïde</a:t>
            </a:r>
          </a:p>
        </p:txBody>
      </p:sp>
      <p:pic>
        <p:nvPicPr>
          <p:cNvPr id="5" name="Espace réservé du contenu 4">
            <a:extLst>
              <a:ext uri="{FF2B5EF4-FFF2-40B4-BE49-F238E27FC236}">
                <a16:creationId xmlns:a16="http://schemas.microsoft.com/office/drawing/2014/main" id="{2BD2ACEA-3166-4214-ABE7-A4208AE1AC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63457" y="808682"/>
            <a:ext cx="3035092" cy="2620318"/>
          </a:xfrm>
        </p:spPr>
      </p:pic>
      <p:sp>
        <p:nvSpPr>
          <p:cNvPr id="6" name="Espace réservé du texte 5">
            <a:extLst>
              <a:ext uri="{FF2B5EF4-FFF2-40B4-BE49-F238E27FC236}">
                <a16:creationId xmlns:a16="http://schemas.microsoft.com/office/drawing/2014/main" id="{718735E1-6054-4E1A-8D6F-1C5C9DC13F4D}"/>
              </a:ext>
            </a:extLst>
          </p:cNvPr>
          <p:cNvSpPr>
            <a:spLocks noGrp="1"/>
          </p:cNvSpPr>
          <p:nvPr>
            <p:ph type="body" sz="half" idx="2"/>
          </p:nvPr>
        </p:nvSpPr>
        <p:spPr>
          <a:xfrm>
            <a:off x="645451" y="1268760"/>
            <a:ext cx="8247028" cy="5101533"/>
          </a:xfrm>
        </p:spPr>
        <p:txBody>
          <a:bodyPr vert="horz" lIns="91440" tIns="45720" rIns="91440" bIns="45720" rtlCol="0">
            <a:noAutofit/>
          </a:bodyPr>
          <a:lstStyle/>
          <a:p>
            <a:pPr marR="288290">
              <a:lnSpc>
                <a:spcPct val="90000"/>
              </a:lnSpc>
              <a:spcBef>
                <a:spcPct val="0"/>
              </a:spcBef>
            </a:pPr>
            <a:r>
              <a:rPr lang="fr-CA" sz="2000" b="1" dirty="0">
                <a:solidFill>
                  <a:schemeClr val="accent1"/>
                </a:solidFill>
                <a:latin typeface="Times New Roman" panose="02020603050405020304" pitchFamily="18" charset="0"/>
                <a:cs typeface="+mj-cs"/>
              </a:rPr>
              <a:t>Définition:</a:t>
            </a:r>
          </a:p>
          <a:p>
            <a:pPr marL="335280" marR="288290">
              <a:lnSpc>
                <a:spcPct val="90000"/>
              </a:lnSpc>
              <a:spcBef>
                <a:spcPts val="800"/>
              </a:spcBef>
              <a:spcAft>
                <a:spcPts val="0"/>
              </a:spcAft>
            </a:pPr>
            <a:r>
              <a:rPr lang="fr-CA" sz="1400" b="1" dirty="0"/>
              <a:t>petite glande située à la base du cou, en avant de</a:t>
            </a:r>
          </a:p>
          <a:p>
            <a:pPr marL="335280" marR="288290">
              <a:lnSpc>
                <a:spcPct val="90000"/>
              </a:lnSpc>
              <a:spcBef>
                <a:spcPts val="800"/>
              </a:spcBef>
              <a:spcAft>
                <a:spcPts val="0"/>
              </a:spcAft>
            </a:pPr>
            <a:r>
              <a:rPr lang="fr-CA" sz="1400" b="1" dirty="0"/>
              <a:t> la trachée, au niveau du larynx formé de deux lobes</a:t>
            </a:r>
          </a:p>
          <a:p>
            <a:pPr marL="335280" marR="288290">
              <a:lnSpc>
                <a:spcPct val="90000"/>
              </a:lnSpc>
              <a:spcBef>
                <a:spcPts val="800"/>
              </a:spcBef>
              <a:spcAft>
                <a:spcPts val="0"/>
              </a:spcAft>
            </a:pPr>
            <a:r>
              <a:rPr lang="fr-CA" sz="1400" b="1" dirty="0"/>
              <a:t> reliés ensemble par un isthme. </a:t>
            </a:r>
          </a:p>
          <a:p>
            <a:pPr marL="106680" marR="288290">
              <a:lnSpc>
                <a:spcPct val="90000"/>
              </a:lnSpc>
              <a:spcBef>
                <a:spcPts val="800"/>
              </a:spcBef>
              <a:spcAft>
                <a:spcPts val="0"/>
              </a:spcAft>
            </a:pPr>
            <a:endParaRPr lang="fr-CA" sz="1400" b="1" dirty="0">
              <a:effectLst/>
            </a:endParaRPr>
          </a:p>
          <a:p>
            <a:pPr marR="288290">
              <a:lnSpc>
                <a:spcPct val="90000"/>
              </a:lnSpc>
              <a:spcBef>
                <a:spcPct val="0"/>
              </a:spcBef>
            </a:pPr>
            <a:r>
              <a:rPr lang="fr-CA" sz="2000" b="1" dirty="0">
                <a:solidFill>
                  <a:schemeClr val="accent1"/>
                </a:solidFill>
                <a:latin typeface="Times New Roman" panose="02020603050405020304" pitchFamily="18" charset="0"/>
                <a:cs typeface="+mj-cs"/>
              </a:rPr>
              <a:t>Fonction:</a:t>
            </a:r>
          </a:p>
          <a:p>
            <a:pPr marR="288290">
              <a:lnSpc>
                <a:spcPct val="90000"/>
              </a:lnSpc>
              <a:spcBef>
                <a:spcPct val="0"/>
              </a:spcBef>
            </a:pPr>
            <a:r>
              <a:rPr lang="fr-CA" sz="2000" b="1" dirty="0">
                <a:solidFill>
                  <a:schemeClr val="accent1"/>
                </a:solidFill>
                <a:latin typeface="Times New Roman" panose="02020603050405020304" pitchFamily="18" charset="0"/>
                <a:cs typeface="+mj-cs"/>
              </a:rPr>
              <a:t>     </a:t>
            </a:r>
            <a:r>
              <a:rPr lang="fr-CA" sz="1400" b="1" dirty="0"/>
              <a:t>sécréter des hormones thyroïdiennes indispensables </a:t>
            </a:r>
          </a:p>
          <a:p>
            <a:pPr marL="49530" marR="288290">
              <a:lnSpc>
                <a:spcPct val="90000"/>
              </a:lnSpc>
              <a:spcBef>
                <a:spcPts val="800"/>
              </a:spcBef>
              <a:spcAft>
                <a:spcPts val="0"/>
              </a:spcAft>
            </a:pPr>
            <a:r>
              <a:rPr lang="fr-CA" sz="1400" b="1" dirty="0"/>
              <a:t>      au bon fonctionnement des métabolismes du corps. </a:t>
            </a:r>
          </a:p>
          <a:p>
            <a:pPr marL="278130" marR="288290" indent="-228600">
              <a:lnSpc>
                <a:spcPct val="90000"/>
              </a:lnSpc>
              <a:spcBef>
                <a:spcPts val="800"/>
              </a:spcBef>
              <a:spcAft>
                <a:spcPts val="0"/>
              </a:spcAft>
              <a:buFont typeface="Arial" panose="020B0604020202020204" pitchFamily="34" charset="0"/>
              <a:buChar char="•"/>
            </a:pPr>
            <a:endParaRPr lang="fr-CA" sz="1400" b="1" dirty="0">
              <a:effectLst/>
            </a:endParaRPr>
          </a:p>
          <a:p>
            <a:pPr marR="288290">
              <a:lnSpc>
                <a:spcPct val="90000"/>
              </a:lnSpc>
              <a:spcBef>
                <a:spcPct val="0"/>
              </a:spcBef>
            </a:pPr>
            <a:r>
              <a:rPr lang="fr-CA" sz="2000" b="1" dirty="0">
                <a:solidFill>
                  <a:schemeClr val="accent1"/>
                </a:solidFill>
                <a:latin typeface="Times New Roman" panose="02020603050405020304" pitchFamily="18" charset="0"/>
                <a:cs typeface="+mj-cs"/>
              </a:rPr>
              <a:t>Maladies:   </a:t>
            </a:r>
          </a:p>
          <a:p>
            <a:pPr marL="563880" marR="288290" indent="-228600">
              <a:lnSpc>
                <a:spcPct val="90000"/>
              </a:lnSpc>
              <a:spcBef>
                <a:spcPts val="800"/>
              </a:spcBef>
              <a:spcAft>
                <a:spcPts val="0"/>
              </a:spcAft>
              <a:buFont typeface="Arial" panose="020B0604020202020204" pitchFamily="34" charset="0"/>
              <a:buChar char="•"/>
            </a:pPr>
            <a:r>
              <a:rPr lang="fr-CA" sz="1400" b="1" u="sng" dirty="0"/>
              <a:t>L'hyperthyroïdie</a:t>
            </a:r>
            <a:r>
              <a:rPr lang="fr-CA" sz="1400" b="1" dirty="0"/>
              <a:t> : la sécrétion d'une trop grande quantité d'hormones thyroïdiennes. </a:t>
            </a:r>
          </a:p>
          <a:p>
            <a:pPr marL="563880" marR="288290" indent="-228600">
              <a:lnSpc>
                <a:spcPct val="90000"/>
              </a:lnSpc>
              <a:spcBef>
                <a:spcPts val="800"/>
              </a:spcBef>
              <a:spcAft>
                <a:spcPts val="0"/>
              </a:spcAft>
              <a:buFont typeface="Arial" panose="020B0604020202020204" pitchFamily="34" charset="0"/>
              <a:buChar char="•"/>
            </a:pPr>
            <a:r>
              <a:rPr lang="fr-CA" sz="1400" b="1" u="sng" dirty="0"/>
              <a:t>L'hypothyroïdie</a:t>
            </a:r>
            <a:r>
              <a:rPr lang="fr-CA" sz="1400" b="1" dirty="0"/>
              <a:t> : diminution du fonctionnement de cette glande.</a:t>
            </a:r>
          </a:p>
          <a:p>
            <a:pPr marL="563880" marR="288290" indent="-228600">
              <a:lnSpc>
                <a:spcPct val="90000"/>
              </a:lnSpc>
              <a:spcBef>
                <a:spcPts val="800"/>
              </a:spcBef>
              <a:spcAft>
                <a:spcPts val="0"/>
              </a:spcAft>
              <a:buFont typeface="Arial" panose="020B0604020202020204" pitchFamily="34" charset="0"/>
              <a:buChar char="•"/>
            </a:pPr>
            <a:r>
              <a:rPr lang="fr-CA" sz="1400" b="1" dirty="0"/>
              <a:t>Le </a:t>
            </a:r>
            <a:r>
              <a:rPr lang="fr-CA" sz="1400" b="1" dirty="0">
                <a:hlinkClick r:id="rId4">
                  <a:extLst>
                    <a:ext uri="{A12FA001-AC4F-418D-AE19-62706E023703}">
                      <ahyp:hlinkClr xmlns:ahyp="http://schemas.microsoft.com/office/drawing/2018/hyperlinkcolor" val="tx"/>
                    </a:ext>
                  </a:extLst>
                </a:hlinkClick>
              </a:rPr>
              <a:t>nodule thyroïdien</a:t>
            </a:r>
            <a:r>
              <a:rPr lang="fr-CA" sz="1400" b="1" dirty="0"/>
              <a:t> :  une grosseur qui se forme dans la thyroïde. </a:t>
            </a:r>
          </a:p>
          <a:p>
            <a:pPr marL="563880" marR="288290" indent="-228600">
              <a:lnSpc>
                <a:spcPct val="90000"/>
              </a:lnSpc>
              <a:spcBef>
                <a:spcPts val="800"/>
              </a:spcBef>
              <a:spcAft>
                <a:spcPts val="0"/>
              </a:spcAft>
              <a:buFont typeface="Arial" panose="020B0604020202020204" pitchFamily="34" charset="0"/>
              <a:buChar char="•"/>
            </a:pPr>
            <a:r>
              <a:rPr lang="fr-CA" sz="1400" b="1" dirty="0"/>
              <a:t>Le </a:t>
            </a:r>
            <a:r>
              <a:rPr lang="fr-CA" sz="1400" b="1" dirty="0">
                <a:hlinkClick r:id="rId5">
                  <a:extLst>
                    <a:ext uri="{A12FA001-AC4F-418D-AE19-62706E023703}">
                      <ahyp:hlinkClr xmlns:ahyp="http://schemas.microsoft.com/office/drawing/2018/hyperlinkcolor" val="tx"/>
                    </a:ext>
                  </a:extLst>
                </a:hlinkClick>
              </a:rPr>
              <a:t>goitre</a:t>
            </a:r>
            <a:r>
              <a:rPr lang="fr-CA" sz="1400" b="1" dirty="0"/>
              <a:t> : une augmentation du volume de la thyroïde. </a:t>
            </a:r>
          </a:p>
          <a:p>
            <a:pPr marL="563880" marR="288290" indent="-228600">
              <a:lnSpc>
                <a:spcPct val="90000"/>
              </a:lnSpc>
              <a:spcBef>
                <a:spcPts val="800"/>
              </a:spcBef>
              <a:spcAft>
                <a:spcPts val="0"/>
              </a:spcAft>
              <a:buFont typeface="Arial" panose="020B0604020202020204" pitchFamily="34" charset="0"/>
              <a:buChar char="•"/>
            </a:pPr>
            <a:r>
              <a:rPr lang="fr-CA" sz="1400" b="1" dirty="0"/>
              <a:t>Les </a:t>
            </a:r>
            <a:r>
              <a:rPr lang="fr-CA" sz="1400" b="1" dirty="0">
                <a:hlinkClick r:id="rId6">
                  <a:extLst>
                    <a:ext uri="{A12FA001-AC4F-418D-AE19-62706E023703}">
                      <ahyp:hlinkClr xmlns:ahyp="http://schemas.microsoft.com/office/drawing/2018/hyperlinkcolor" val="tx"/>
                    </a:ext>
                  </a:extLst>
                </a:hlinkClick>
              </a:rPr>
              <a:t>cancers de la thyroïde</a:t>
            </a:r>
            <a:r>
              <a:rPr lang="fr-CA" sz="1400" b="1" dirty="0"/>
              <a:t> : une tumeur maligne </a:t>
            </a:r>
          </a:p>
          <a:p>
            <a:pPr marL="335280" marR="288290">
              <a:lnSpc>
                <a:spcPct val="90000"/>
              </a:lnSpc>
              <a:spcBef>
                <a:spcPts val="800"/>
              </a:spcBef>
              <a:spcAft>
                <a:spcPts val="0"/>
              </a:spcAft>
            </a:pPr>
            <a:r>
              <a:rPr lang="fr-CA" sz="1400" b="1" dirty="0"/>
              <a:t>                 </a:t>
            </a:r>
          </a:p>
        </p:txBody>
      </p:sp>
    </p:spTree>
    <p:extLst>
      <p:ext uri="{BB962C8B-B14F-4D97-AF65-F5344CB8AC3E}">
        <p14:creationId xmlns:p14="http://schemas.microsoft.com/office/powerpoint/2010/main" val="2386302699"/>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8">
            <a:extLst>
              <a:ext uri="{FF2B5EF4-FFF2-40B4-BE49-F238E27FC236}">
                <a16:creationId xmlns:a16="http://schemas.microsoft.com/office/drawing/2014/main" id="{153860BD-2B77-4099-8348-E7AB857CD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re 8">
            <a:extLst>
              <a:ext uri="{FF2B5EF4-FFF2-40B4-BE49-F238E27FC236}">
                <a16:creationId xmlns:a16="http://schemas.microsoft.com/office/drawing/2014/main" id="{BD75A74E-E6C7-45EC-A797-18E792169D25}"/>
              </a:ext>
            </a:extLst>
          </p:cNvPr>
          <p:cNvSpPr>
            <a:spLocks noGrp="1"/>
          </p:cNvSpPr>
          <p:nvPr>
            <p:ph type="title"/>
          </p:nvPr>
        </p:nvSpPr>
        <p:spPr>
          <a:xfrm>
            <a:off x="460310" y="3979208"/>
            <a:ext cx="2896470" cy="2437244"/>
          </a:xfrm>
        </p:spPr>
        <p:txBody>
          <a:bodyPr vert="horz" lIns="91440" tIns="45720" rIns="91440" bIns="45720" rtlCol="0" anchor="ctr">
            <a:normAutofit/>
          </a:bodyPr>
          <a:lstStyle/>
          <a:p>
            <a:pPr>
              <a:lnSpc>
                <a:spcPct val="90000"/>
              </a:lnSpc>
            </a:pPr>
            <a:r>
              <a:rPr lang="fr-CA" sz="3100" kern="1200" dirty="0">
                <a:solidFill>
                  <a:schemeClr val="tx1"/>
                </a:solidFill>
                <a:latin typeface="+mj-lt"/>
                <a:ea typeface="+mj-ea"/>
                <a:cs typeface="+mj-cs"/>
              </a:rPr>
              <a:t>Examens de la thyroïde</a:t>
            </a:r>
          </a:p>
        </p:txBody>
      </p:sp>
      <p:sp>
        <p:nvSpPr>
          <p:cNvPr id="41" name="Rectangle 40">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4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416" y="0"/>
            <a:ext cx="8423809" cy="355784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Image 33" descr="Une image contenant personne, femme, assis, tenant&#10;&#10;Description générée automatiquement">
            <a:extLst>
              <a:ext uri="{FF2B5EF4-FFF2-40B4-BE49-F238E27FC236}">
                <a16:creationId xmlns:a16="http://schemas.microsoft.com/office/drawing/2014/main" id="{BDD95F3F-02D7-4DBE-8798-9A998C5DAF2F}"/>
              </a:ext>
            </a:extLst>
          </p:cNvPr>
          <p:cNvPicPr>
            <a:picLocks noChangeAspect="1"/>
          </p:cNvPicPr>
          <p:nvPr/>
        </p:nvPicPr>
        <p:blipFill rotWithShape="1">
          <a:blip r:embed="rId3">
            <a:extLst>
              <a:ext uri="{28A0092B-C50C-407E-A947-70E740481C1C}">
                <a14:useLocalDpi xmlns:a14="http://schemas.microsoft.com/office/drawing/2010/main" val="0"/>
              </a:ext>
            </a:extLst>
          </a:blip>
          <a:srcRect l="27466" r="29561"/>
          <a:stretch/>
        </p:blipFill>
        <p:spPr>
          <a:xfrm>
            <a:off x="4825263" y="424875"/>
            <a:ext cx="1880330" cy="2811320"/>
          </a:xfrm>
          <a:prstGeom prst="rect">
            <a:avLst/>
          </a:prstGeom>
        </p:spPr>
      </p:pic>
      <p:pic>
        <p:nvPicPr>
          <p:cNvPr id="14" name="Espace réservé du contenu 6" descr="Une image contenant personne, intérieur, femme, ordinateur&#10;&#10;Description générée automatiquement">
            <a:extLst>
              <a:ext uri="{FF2B5EF4-FFF2-40B4-BE49-F238E27FC236}">
                <a16:creationId xmlns:a16="http://schemas.microsoft.com/office/drawing/2014/main" id="{E0B52AFD-41FF-44F3-B0C9-31C1391C27F3}"/>
              </a:ext>
            </a:extLst>
          </p:cNvPr>
          <p:cNvPicPr>
            <a:picLocks/>
          </p:cNvPicPr>
          <p:nvPr/>
        </p:nvPicPr>
        <p:blipFill rotWithShape="1">
          <a:blip r:embed="rId4" cstate="print">
            <a:extLst>
              <a:ext uri="{28A0092B-C50C-407E-A947-70E740481C1C}">
                <a14:useLocalDpi xmlns:a14="http://schemas.microsoft.com/office/drawing/2010/main" val="0"/>
              </a:ext>
            </a:extLst>
          </a:blip>
          <a:srcRect l="36527" r="18811" b="-3"/>
          <a:stretch/>
        </p:blipFill>
        <p:spPr bwMode="auto">
          <a:xfrm>
            <a:off x="6857233" y="359524"/>
            <a:ext cx="1880987" cy="281132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Image 31" descr="Une image contenant intérieur, assis, table, bâtiment&#10;&#10;Description générée automatiquement">
            <a:extLst>
              <a:ext uri="{FF2B5EF4-FFF2-40B4-BE49-F238E27FC236}">
                <a16:creationId xmlns:a16="http://schemas.microsoft.com/office/drawing/2014/main" id="{C51AADD5-E685-41D6-BD11-6D4C3900E852}"/>
              </a:ext>
            </a:extLst>
          </p:cNvPr>
          <p:cNvPicPr>
            <a:picLocks noChangeAspect="1"/>
          </p:cNvPicPr>
          <p:nvPr/>
        </p:nvPicPr>
        <p:blipFill rotWithShape="1">
          <a:blip r:embed="rId5">
            <a:extLst>
              <a:ext uri="{28A0092B-C50C-407E-A947-70E740481C1C}">
                <a14:useLocalDpi xmlns:a14="http://schemas.microsoft.com/office/drawing/2010/main" val="0"/>
              </a:ext>
            </a:extLst>
          </a:blip>
          <a:srcRect l="33912" r="23936"/>
          <a:stretch/>
        </p:blipFill>
        <p:spPr>
          <a:xfrm>
            <a:off x="2612503" y="424875"/>
            <a:ext cx="1880986" cy="2811320"/>
          </a:xfrm>
          <a:prstGeom prst="rect">
            <a:avLst/>
          </a:prstGeom>
        </p:spPr>
      </p:pic>
      <p:pic>
        <p:nvPicPr>
          <p:cNvPr id="30" name="Espace réservé du contenu 29" descr="Une image contenant personne, jeune, tenant, homme&#10;&#10;Description générée automatiquement">
            <a:extLst>
              <a:ext uri="{FF2B5EF4-FFF2-40B4-BE49-F238E27FC236}">
                <a16:creationId xmlns:a16="http://schemas.microsoft.com/office/drawing/2014/main" id="{0CCB703F-43D1-4DE8-A024-F4C379B22B3E}"/>
              </a:ext>
            </a:extLst>
          </p:cNvPr>
          <p:cNvPicPr>
            <a:picLocks noGrp="1" noChangeAspect="1"/>
          </p:cNvPicPr>
          <p:nvPr>
            <p:ph idx="1"/>
          </p:nvPr>
        </p:nvPicPr>
        <p:blipFill rotWithShape="1">
          <a:blip r:embed="rId6">
            <a:extLst>
              <a:ext uri="{28A0092B-C50C-407E-A947-70E740481C1C}">
                <a14:useLocalDpi xmlns:a14="http://schemas.microsoft.com/office/drawing/2010/main" val="0"/>
              </a:ext>
            </a:extLst>
          </a:blip>
          <a:srcRect l="21154" r="53685" b="-1"/>
          <a:stretch/>
        </p:blipFill>
        <p:spPr>
          <a:xfrm>
            <a:off x="479784" y="441548"/>
            <a:ext cx="1886262" cy="2811320"/>
          </a:xfrm>
          <a:prstGeom prst="rect">
            <a:avLst/>
          </a:prstGeom>
        </p:spPr>
      </p:pic>
      <p:sp>
        <p:nvSpPr>
          <p:cNvPr id="38" name="Rectangle 44">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452190" y="5131782"/>
            <a:ext cx="2194560" cy="342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Espace réservé du contenu 23">
            <a:extLst>
              <a:ext uri="{FF2B5EF4-FFF2-40B4-BE49-F238E27FC236}">
                <a16:creationId xmlns:a16="http://schemas.microsoft.com/office/drawing/2014/main" id="{EB9FF869-3F6A-4A27-A273-D1F0F870A88F}"/>
              </a:ext>
            </a:extLst>
          </p:cNvPr>
          <p:cNvSpPr>
            <a:spLocks noGrp="1"/>
          </p:cNvSpPr>
          <p:nvPr>
            <p:ph type="body" sz="half" idx="2"/>
          </p:nvPr>
        </p:nvSpPr>
        <p:spPr>
          <a:xfrm>
            <a:off x="3694492" y="3930305"/>
            <a:ext cx="5117733" cy="2927060"/>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fr-CA" sz="2400" dirty="0">
                <a:effectLst/>
              </a:rPr>
              <a:t>Palpation</a:t>
            </a:r>
          </a:p>
          <a:p>
            <a:pPr indent="-228600">
              <a:lnSpc>
                <a:spcPct val="90000"/>
              </a:lnSpc>
              <a:buFont typeface="Arial" panose="020B0604020202020204" pitchFamily="34" charset="0"/>
              <a:buChar char="•"/>
            </a:pPr>
            <a:r>
              <a:rPr lang="fr-CA" sz="2400" dirty="0"/>
              <a:t>Scintigraphie</a:t>
            </a:r>
          </a:p>
          <a:p>
            <a:pPr indent="-228600">
              <a:lnSpc>
                <a:spcPct val="90000"/>
              </a:lnSpc>
              <a:buFont typeface="Arial" panose="020B0604020202020204" pitchFamily="34" charset="0"/>
              <a:buChar char="•"/>
            </a:pPr>
            <a:r>
              <a:rPr lang="fr-CA" sz="2400" dirty="0"/>
              <a:t>Cytoponction</a:t>
            </a:r>
          </a:p>
          <a:p>
            <a:pPr indent="-228600">
              <a:lnSpc>
                <a:spcPct val="90000"/>
              </a:lnSpc>
              <a:buFont typeface="Arial" panose="020B0604020202020204" pitchFamily="34" charset="0"/>
              <a:buChar char="•"/>
            </a:pPr>
            <a:r>
              <a:rPr lang="fr-CA" sz="2400" dirty="0"/>
              <a:t>Échographie thyroïdienne</a:t>
            </a:r>
          </a:p>
          <a:p>
            <a:pPr indent="-228600">
              <a:lnSpc>
                <a:spcPct val="90000"/>
              </a:lnSpc>
              <a:buFont typeface="Arial" panose="020B0604020202020204" pitchFamily="34" charset="0"/>
              <a:buChar char="•"/>
            </a:pPr>
            <a:endParaRPr lang="en-US" sz="2800" dirty="0"/>
          </a:p>
        </p:txBody>
      </p:sp>
    </p:spTree>
    <p:extLst>
      <p:ext uri="{BB962C8B-B14F-4D97-AF65-F5344CB8AC3E}">
        <p14:creationId xmlns:p14="http://schemas.microsoft.com/office/powerpoint/2010/main" val="403610265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3DC1EFD-CAE5-42C7-BB9A-A8551F993B88}"/>
              </a:ext>
            </a:extLst>
          </p:cNvPr>
          <p:cNvSpPr>
            <a:spLocks noGrp="1"/>
          </p:cNvSpPr>
          <p:nvPr>
            <p:ph type="body" sz="half" idx="2"/>
          </p:nvPr>
        </p:nvSpPr>
        <p:spPr>
          <a:xfrm>
            <a:off x="0" y="0"/>
            <a:ext cx="9144000" cy="2763151"/>
          </a:xfrm>
        </p:spPr>
        <p:txBody>
          <a:bodyPr vert="horz" lIns="91440" tIns="45720" rIns="91440" bIns="45720" rtlCol="0" anchor="ctr">
            <a:noAutofit/>
          </a:bodyPr>
          <a:lstStyle/>
          <a:p>
            <a:pPr marR="288290" algn="ctr">
              <a:lnSpc>
                <a:spcPct val="90000"/>
              </a:lnSpc>
              <a:spcBef>
                <a:spcPct val="0"/>
              </a:spcBef>
            </a:pPr>
            <a:r>
              <a:rPr lang="en-US" sz="2400" b="1" dirty="0">
                <a:solidFill>
                  <a:schemeClr val="accent1"/>
                </a:solidFill>
                <a:latin typeface="Times New Roman" panose="02020603050405020304" pitchFamily="18" charset="0"/>
                <a:cs typeface="+mj-cs"/>
              </a:rPr>
              <a:t>ACR TI-RADS (Thyroid Imaging Reporting And Data System of American College of Radiology)</a:t>
            </a:r>
          </a:p>
          <a:p>
            <a:pPr marR="288290" algn="ctr">
              <a:lnSpc>
                <a:spcPct val="90000"/>
              </a:lnSpc>
              <a:spcBef>
                <a:spcPct val="0"/>
              </a:spcBef>
            </a:pPr>
            <a:endParaRPr lang="fr-CA" sz="2400" b="1" dirty="0">
              <a:solidFill>
                <a:schemeClr val="accent1"/>
              </a:solidFill>
              <a:latin typeface="Times New Roman" panose="02020603050405020304" pitchFamily="18" charset="0"/>
              <a:cs typeface="+mj-cs"/>
            </a:endParaRPr>
          </a:p>
          <a:p>
            <a:pPr marL="285750" marR="288290" indent="-285750">
              <a:lnSpc>
                <a:spcPct val="90000"/>
              </a:lnSpc>
              <a:buFont typeface="Arial" panose="020B0604020202020204" pitchFamily="34" charset="0"/>
              <a:buChar char="•"/>
            </a:pPr>
            <a:r>
              <a:rPr lang="fr-CA" sz="1800" dirty="0"/>
              <a:t>système international de classification des nodules thyroïdiens</a:t>
            </a:r>
          </a:p>
          <a:p>
            <a:pPr marL="285750" indent="-285750">
              <a:lnSpc>
                <a:spcPct val="90000"/>
              </a:lnSpc>
              <a:buFont typeface="Arial" panose="020B0604020202020204" pitchFamily="34" charset="0"/>
              <a:buChar char="•"/>
            </a:pPr>
            <a:r>
              <a:rPr lang="fr-CA" sz="1800" dirty="0">
                <a:effectLst/>
              </a:rPr>
              <a:t>diminuer les biopsies inutiles</a:t>
            </a:r>
          </a:p>
          <a:p>
            <a:pPr marL="285750" indent="-285750">
              <a:lnSpc>
                <a:spcPct val="90000"/>
              </a:lnSpc>
              <a:buFont typeface="Arial" panose="020B0604020202020204" pitchFamily="34" charset="0"/>
              <a:buChar char="•"/>
            </a:pPr>
            <a:r>
              <a:rPr lang="fr-CA" sz="1800" dirty="0">
                <a:effectLst/>
              </a:rPr>
              <a:t>performances plus élevées par rapport aux systèmes K-TIRADS et d'EU-TIRADS</a:t>
            </a:r>
          </a:p>
          <a:p>
            <a:pPr marL="285750" indent="-285750">
              <a:lnSpc>
                <a:spcPct val="90000"/>
              </a:lnSpc>
              <a:buFont typeface="Arial" panose="020B0604020202020204" pitchFamily="34" charset="0"/>
              <a:buChar char="•"/>
            </a:pPr>
            <a:r>
              <a:rPr lang="fr-CA" sz="1800" dirty="0">
                <a:effectLst/>
              </a:rPr>
              <a:t>permet l’attribution d’un score , il fournit des recommandations correspondantes </a:t>
            </a:r>
            <a:endParaRPr lang="fr-CA" sz="1800" dirty="0"/>
          </a:p>
        </p:txBody>
      </p:sp>
      <p:pic>
        <p:nvPicPr>
          <p:cNvPr id="4" name="Espace réservé du contenu 3">
            <a:extLst>
              <a:ext uri="{FF2B5EF4-FFF2-40B4-BE49-F238E27FC236}">
                <a16:creationId xmlns:a16="http://schemas.microsoft.com/office/drawing/2014/main" id="{FD0E3ECC-938B-42D1-9B1A-47BE55A7D6EC}"/>
              </a:ext>
            </a:extLst>
          </p:cNvPr>
          <p:cNvPicPr>
            <a:picLocks noGrp="1"/>
          </p:cNvPicPr>
          <p:nvPr>
            <p:ph type="pic" idx="1"/>
          </p:nvPr>
        </p:nvPicPr>
        <p:blipFill>
          <a:blip r:embed="rId3">
            <a:extLst>
              <a:ext uri="{28A0092B-C50C-407E-A947-70E740481C1C}">
                <a14:useLocalDpi xmlns:a14="http://schemas.microsoft.com/office/drawing/2010/main" val="0"/>
              </a:ext>
            </a:extLst>
          </a:blip>
          <a:srcRect/>
          <a:stretch/>
        </p:blipFill>
        <p:spPr>
          <a:xfrm>
            <a:off x="0" y="2492896"/>
            <a:ext cx="9143999" cy="4363517"/>
          </a:xfrm>
          <a:custGeom>
            <a:avLst/>
            <a:gdLst/>
            <a:ahLst/>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Tree>
    <p:extLst>
      <p:ext uri="{BB962C8B-B14F-4D97-AF65-F5344CB8AC3E}">
        <p14:creationId xmlns:p14="http://schemas.microsoft.com/office/powerpoint/2010/main" val="2034470116"/>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8">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23303BC-DF6F-4E9B-842C-5B2B13BE2B7E}"/>
              </a:ext>
            </a:extLst>
          </p:cNvPr>
          <p:cNvSpPr>
            <a:spLocks noGrp="1"/>
          </p:cNvSpPr>
          <p:nvPr>
            <p:ph type="title"/>
          </p:nvPr>
        </p:nvSpPr>
        <p:spPr>
          <a:xfrm>
            <a:off x="322326" y="411480"/>
            <a:ext cx="8401050" cy="1106424"/>
          </a:xfrm>
        </p:spPr>
        <p:txBody>
          <a:bodyPr vert="horz" lIns="91440" tIns="45720" rIns="91440" bIns="45720" rtlCol="0" anchor="ctr">
            <a:normAutofit/>
          </a:bodyPr>
          <a:lstStyle/>
          <a:p>
            <a:pPr>
              <a:lnSpc>
                <a:spcPct val="90000"/>
              </a:lnSpc>
            </a:pPr>
            <a:r>
              <a:rPr lang="en-US" sz="3100" i="1">
                <a:solidFill>
                  <a:schemeClr val="tx1"/>
                </a:solidFill>
                <a:effectLst/>
              </a:rPr>
              <a:t>Compte Rendu</a:t>
            </a:r>
            <a:br>
              <a:rPr lang="en-US" sz="3100" i="1">
                <a:solidFill>
                  <a:schemeClr val="tx1"/>
                </a:solidFill>
                <a:effectLst/>
              </a:rPr>
            </a:br>
            <a:endParaRPr lang="en-US" sz="3100">
              <a:solidFill>
                <a:schemeClr val="tx1"/>
              </a:solidFill>
            </a:endParaRPr>
          </a:p>
        </p:txBody>
      </p:sp>
      <p:sp>
        <p:nvSpPr>
          <p:cNvPr id="61" name="Rectangle 1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Espace réservé du contenu 3" descr="Une image contenant capture d’écran&#10;&#10;Description générée automatiquement">
            <a:extLst>
              <a:ext uri="{FF2B5EF4-FFF2-40B4-BE49-F238E27FC236}">
                <a16:creationId xmlns:a16="http://schemas.microsoft.com/office/drawing/2014/main" id="{271A9BD6-9D24-4D29-AAF1-7F69C0439761}"/>
              </a:ext>
            </a:extLst>
          </p:cNvPr>
          <p:cNvPicPr>
            <a:picLocks noGrp="1"/>
          </p:cNvPicPr>
          <p:nvPr>
            <p:ph idx="1"/>
          </p:nvPr>
        </p:nvPicPr>
        <p:blipFill rotWithShape="1">
          <a:blip r:embed="rId3">
            <a:extLst>
              <a:ext uri="{28A0092B-C50C-407E-A947-70E740481C1C}">
                <a14:useLocalDpi xmlns:a14="http://schemas.microsoft.com/office/drawing/2010/main" val="0"/>
              </a:ext>
            </a:extLst>
          </a:blip>
          <a:srcRect l="2013" r="14836"/>
          <a:stretch/>
        </p:blipFill>
        <p:spPr>
          <a:xfrm>
            <a:off x="306856" y="1124744"/>
            <a:ext cx="5028668" cy="5472608"/>
          </a:xfrm>
          <a:prstGeom prst="rect">
            <a:avLst/>
          </a:prstGeom>
        </p:spPr>
      </p:pic>
      <p:sp useBgFill="1">
        <p:nvSpPr>
          <p:cNvPr id="62" name="Rectangle 1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7850" y="1721922"/>
            <a:ext cx="3163824"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texte 2">
            <a:extLst>
              <a:ext uri="{FF2B5EF4-FFF2-40B4-BE49-F238E27FC236}">
                <a16:creationId xmlns:a16="http://schemas.microsoft.com/office/drawing/2014/main" id="{038A838B-CE6D-47D2-B819-8DB12C3AC846}"/>
              </a:ext>
            </a:extLst>
          </p:cNvPr>
          <p:cNvSpPr>
            <a:spLocks noGrp="1"/>
          </p:cNvSpPr>
          <p:nvPr>
            <p:ph type="body" sz="half" idx="2"/>
          </p:nvPr>
        </p:nvSpPr>
        <p:spPr>
          <a:xfrm>
            <a:off x="5561838" y="908720"/>
            <a:ext cx="3483864" cy="5832648"/>
          </a:xfrm>
        </p:spPr>
        <p:txBody>
          <a:bodyPr vert="horz" lIns="91440" tIns="45720" rIns="91440" bIns="45720" rtlCol="0" anchor="ctr">
            <a:normAutofit/>
          </a:bodyPr>
          <a:lstStyle/>
          <a:p>
            <a:pPr marL="342900" marR="288290" lvl="0" indent="-228600">
              <a:lnSpc>
                <a:spcPct val="90000"/>
              </a:lnSpc>
              <a:spcBef>
                <a:spcPts val="800"/>
              </a:spcBef>
              <a:spcAft>
                <a:spcPts val="0"/>
              </a:spcAft>
              <a:buFont typeface="Arial" panose="020B0604020202020204" pitchFamily="34" charset="0"/>
              <a:buChar char="•"/>
            </a:pPr>
            <a:endParaRPr lang="fr-CA" sz="1800" b="1" dirty="0">
              <a:effectLst/>
            </a:endParaRPr>
          </a:p>
          <a:p>
            <a:pPr marL="342900" marR="288290" lvl="0" indent="-228600">
              <a:lnSpc>
                <a:spcPct val="90000"/>
              </a:lnSpc>
              <a:spcBef>
                <a:spcPts val="800"/>
              </a:spcBef>
              <a:spcAft>
                <a:spcPts val="0"/>
              </a:spcAft>
              <a:buFont typeface="Arial" panose="020B0604020202020204" pitchFamily="34" charset="0"/>
              <a:buChar char="•"/>
            </a:pPr>
            <a:r>
              <a:rPr lang="fr-CA" sz="1800" b="1" dirty="0">
                <a:effectLst/>
              </a:rPr>
              <a:t> </a:t>
            </a:r>
            <a:r>
              <a:rPr lang="fr-CA" sz="1800" b="1" dirty="0"/>
              <a:t>motif de l’examen : </a:t>
            </a:r>
            <a:r>
              <a:rPr lang="fr-CA" sz="1800" dirty="0">
                <a:effectLst/>
              </a:rPr>
              <a:t>comprendre le dossier et le but de l’examen</a:t>
            </a:r>
          </a:p>
          <a:p>
            <a:pPr marL="342900" marR="288290" lvl="0" indent="-228600">
              <a:lnSpc>
                <a:spcPct val="90000"/>
              </a:lnSpc>
              <a:spcBef>
                <a:spcPts val="800"/>
              </a:spcBef>
              <a:spcAft>
                <a:spcPts val="0"/>
              </a:spcAft>
              <a:buFont typeface="Arial" panose="020B0604020202020204" pitchFamily="34" charset="0"/>
              <a:buChar char="•"/>
            </a:pPr>
            <a:r>
              <a:rPr lang="fr-CA" sz="1800" b="1" dirty="0"/>
              <a:t>Techniques :</a:t>
            </a:r>
            <a:r>
              <a:rPr lang="fr-CA" sz="1800" dirty="0">
                <a:effectLst/>
              </a:rPr>
              <a:t> les sondes et modes utilisés.</a:t>
            </a:r>
          </a:p>
          <a:p>
            <a:pPr marL="342900" marR="288290" lvl="0" indent="-228600">
              <a:lnSpc>
                <a:spcPct val="90000"/>
              </a:lnSpc>
              <a:spcBef>
                <a:spcPts val="800"/>
              </a:spcBef>
              <a:spcAft>
                <a:spcPts val="0"/>
              </a:spcAft>
              <a:buFont typeface="Arial" panose="020B0604020202020204" pitchFamily="34" charset="0"/>
              <a:buChar char="•"/>
            </a:pPr>
            <a:r>
              <a:rPr lang="fr-CA" sz="1800" b="1" dirty="0"/>
              <a:t>Résultats : </a:t>
            </a:r>
            <a:r>
              <a:rPr lang="fr-CA" sz="1800" dirty="0">
                <a:effectLst/>
              </a:rPr>
              <a:t>toutes les informations sur la thyroïde et chacune des nodules.</a:t>
            </a:r>
          </a:p>
          <a:p>
            <a:pPr marL="342900" marR="288290" lvl="0" indent="-228600">
              <a:lnSpc>
                <a:spcPct val="90000"/>
              </a:lnSpc>
              <a:spcBef>
                <a:spcPts val="800"/>
              </a:spcBef>
              <a:spcAft>
                <a:spcPts val="0"/>
              </a:spcAft>
              <a:buFont typeface="Arial" panose="020B0604020202020204" pitchFamily="34" charset="0"/>
              <a:buChar char="•"/>
            </a:pPr>
            <a:r>
              <a:rPr lang="fr-CA" sz="1800" b="1" dirty="0"/>
              <a:t>conclusion :</a:t>
            </a:r>
            <a:r>
              <a:rPr lang="fr-CA" sz="1800" dirty="0">
                <a:effectLst/>
              </a:rPr>
              <a:t> état des lésions détectées en tentant de leur attribuer un score selon la classification TI-RADS</a:t>
            </a:r>
          </a:p>
        </p:txBody>
      </p:sp>
    </p:spTree>
    <p:extLst>
      <p:ext uri="{BB962C8B-B14F-4D97-AF65-F5344CB8AC3E}">
        <p14:creationId xmlns:p14="http://schemas.microsoft.com/office/powerpoint/2010/main" val="4005461452"/>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ECB5BA-ED1E-4628-8FE7-FDBFC83E2896}"/>
              </a:ext>
            </a:extLst>
          </p:cNvPr>
          <p:cNvSpPr>
            <a:spLocks noGrp="1"/>
          </p:cNvSpPr>
          <p:nvPr>
            <p:ph type="title"/>
          </p:nvPr>
        </p:nvSpPr>
        <p:spPr>
          <a:xfrm>
            <a:off x="606478" y="386930"/>
            <a:ext cx="6927525" cy="1188950"/>
          </a:xfrm>
        </p:spPr>
        <p:txBody>
          <a:bodyPr anchor="b">
            <a:normAutofit/>
          </a:bodyPr>
          <a:lstStyle/>
          <a:p>
            <a:r>
              <a:rPr lang="fr-FR" sz="4700" dirty="0"/>
              <a:t>Idée de la plateforme</a:t>
            </a:r>
            <a:endParaRPr lang="LID4096" sz="4700" dirty="0"/>
          </a:p>
        </p:txBody>
      </p:sp>
      <p:grpSp>
        <p:nvGrpSpPr>
          <p:cNvPr id="25"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26"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5CF2B4FF-0609-4589-9AAC-F08AE4E8DBDD}"/>
              </a:ext>
            </a:extLst>
          </p:cNvPr>
          <p:cNvSpPr>
            <a:spLocks noGrp="1"/>
          </p:cNvSpPr>
          <p:nvPr>
            <p:ph idx="1"/>
          </p:nvPr>
        </p:nvSpPr>
        <p:spPr>
          <a:xfrm>
            <a:off x="595245" y="2599509"/>
            <a:ext cx="7607751" cy="3435531"/>
          </a:xfrm>
        </p:spPr>
        <p:txBody>
          <a:bodyPr anchor="ctr">
            <a:normAutofit/>
          </a:bodyPr>
          <a:lstStyle/>
          <a:p>
            <a:r>
              <a:rPr lang="fr-FR" dirty="0"/>
              <a:t>une application web pour la saisie des examens de l’échographie thyroïdienne d’un patient,</a:t>
            </a:r>
          </a:p>
          <a:p>
            <a:r>
              <a:rPr lang="fr-FR" dirty="0"/>
              <a:t>Calcul du score ACR-TIRADS prise de décision concernant la conduite a suivre</a:t>
            </a:r>
          </a:p>
          <a:p>
            <a:endParaRPr lang="LID4096" sz="2100" dirty="0"/>
          </a:p>
        </p:txBody>
      </p:sp>
    </p:spTree>
    <p:extLst>
      <p:ext uri="{BB962C8B-B14F-4D97-AF65-F5344CB8AC3E}">
        <p14:creationId xmlns:p14="http://schemas.microsoft.com/office/powerpoint/2010/main" val="1769885466"/>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theme/theme1.xml><?xml version="1.0" encoding="utf-8"?>
<a:theme xmlns:a="http://schemas.openxmlformats.org/drawingml/2006/main" name="00001">
  <a:themeElements>
    <a:clrScheme name="00001 1">
      <a:dk1>
        <a:srgbClr val="4D4D4D"/>
      </a:dk1>
      <a:lt1>
        <a:srgbClr val="FFFFFF"/>
      </a:lt1>
      <a:dk2>
        <a:srgbClr val="4D4D4D"/>
      </a:dk2>
      <a:lt2>
        <a:srgbClr val="000000"/>
      </a:lt2>
      <a:accent1>
        <a:srgbClr val="0066CC"/>
      </a:accent1>
      <a:accent2>
        <a:srgbClr val="3399FF"/>
      </a:accent2>
      <a:accent3>
        <a:srgbClr val="FFFFFF"/>
      </a:accent3>
      <a:accent4>
        <a:srgbClr val="404040"/>
      </a:accent4>
      <a:accent5>
        <a:srgbClr val="AAB8E2"/>
      </a:accent5>
      <a:accent6>
        <a:srgbClr val="2D8AE7"/>
      </a:accent6>
      <a:hlink>
        <a:srgbClr val="33CCFF"/>
      </a:hlink>
      <a:folHlink>
        <a:srgbClr val="CCECFF"/>
      </a:folHlink>
    </a:clrScheme>
    <a:fontScheme name="000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00001 1">
        <a:dk1>
          <a:srgbClr val="4D4D4D"/>
        </a:dk1>
        <a:lt1>
          <a:srgbClr val="FFFFFF"/>
        </a:lt1>
        <a:dk2>
          <a:srgbClr val="4D4D4D"/>
        </a:dk2>
        <a:lt2>
          <a:srgbClr val="000000"/>
        </a:lt2>
        <a:accent1>
          <a:srgbClr val="0066CC"/>
        </a:accent1>
        <a:accent2>
          <a:srgbClr val="3399FF"/>
        </a:accent2>
        <a:accent3>
          <a:srgbClr val="FFFFFF"/>
        </a:accent3>
        <a:accent4>
          <a:srgbClr val="404040"/>
        </a:accent4>
        <a:accent5>
          <a:srgbClr val="AAB8E2"/>
        </a:accent5>
        <a:accent6>
          <a:srgbClr val="2D8AE7"/>
        </a:accent6>
        <a:hlink>
          <a:srgbClr val="33CCFF"/>
        </a:hlink>
        <a:folHlink>
          <a:srgbClr val="CCECFF"/>
        </a:folHlink>
      </a:clrScheme>
      <a:clrMap bg1="lt1" tx1="dk1" bg2="lt2" tx2="dk2" accent1="accent1" accent2="accent2" accent3="accent3" accent4="accent4" accent5="accent5" accent6="accent6" hlink="hlink" folHlink="folHlink"/>
    </a:extraClrScheme>
    <a:extraClrScheme>
      <a:clrScheme name="00001 2">
        <a:dk1>
          <a:srgbClr val="4D4D4D"/>
        </a:dk1>
        <a:lt1>
          <a:srgbClr val="FFFFFF"/>
        </a:lt1>
        <a:dk2>
          <a:srgbClr val="4D4D4D"/>
        </a:dk2>
        <a:lt2>
          <a:srgbClr val="000000"/>
        </a:lt2>
        <a:accent1>
          <a:srgbClr val="3366CC"/>
        </a:accent1>
        <a:accent2>
          <a:srgbClr val="3399FF"/>
        </a:accent2>
        <a:accent3>
          <a:srgbClr val="FFFFFF"/>
        </a:accent3>
        <a:accent4>
          <a:srgbClr val="404040"/>
        </a:accent4>
        <a:accent5>
          <a:srgbClr val="ADB8E2"/>
        </a:accent5>
        <a:accent6>
          <a:srgbClr val="2D8AE7"/>
        </a:accent6>
        <a:hlink>
          <a:srgbClr val="339933"/>
        </a:hlink>
        <a:folHlink>
          <a:srgbClr val="CCECFF"/>
        </a:folHlink>
      </a:clrScheme>
      <a:clrMap bg1="lt1" tx1="dk1" bg2="lt2" tx2="dk2" accent1="accent1" accent2="accent2" accent3="accent3" accent4="accent4" accent5="accent5" accent6="accent6" hlink="hlink" folHlink="folHlink"/>
    </a:extraClrScheme>
    <a:extraClrScheme>
      <a:clrScheme name="00001 3">
        <a:dk1>
          <a:srgbClr val="4D4D4D"/>
        </a:dk1>
        <a:lt1>
          <a:srgbClr val="FFFFFF"/>
        </a:lt1>
        <a:dk2>
          <a:srgbClr val="4D4D4D"/>
        </a:dk2>
        <a:lt2>
          <a:srgbClr val="000000"/>
        </a:lt2>
        <a:accent1>
          <a:srgbClr val="3366CC"/>
        </a:accent1>
        <a:accent2>
          <a:srgbClr val="3399FF"/>
        </a:accent2>
        <a:accent3>
          <a:srgbClr val="FFFFFF"/>
        </a:accent3>
        <a:accent4>
          <a:srgbClr val="404040"/>
        </a:accent4>
        <a:accent5>
          <a:srgbClr val="ADB8E2"/>
        </a:accent5>
        <a:accent6>
          <a:srgbClr val="2D8AE7"/>
        </a:accent6>
        <a:hlink>
          <a:srgbClr val="FF6600"/>
        </a:hlink>
        <a:folHlink>
          <a:srgbClr val="CCECFF"/>
        </a:folHlink>
      </a:clrScheme>
      <a:clrMap bg1="lt1" tx1="dk1" bg2="lt2" tx2="dk2" accent1="accent1" accent2="accent2" accent3="accent3" accent4="accent4" accent5="accent5" accent6="accent6" hlink="hlink" folHlink="folHlink"/>
    </a:extraClrScheme>
    <a:extraClrScheme>
      <a:clrScheme name="00001 4">
        <a:dk1>
          <a:srgbClr val="4D4D4D"/>
        </a:dk1>
        <a:lt1>
          <a:srgbClr val="FFFFFF"/>
        </a:lt1>
        <a:dk2>
          <a:srgbClr val="4D4D4D"/>
        </a:dk2>
        <a:lt2>
          <a:srgbClr val="000000"/>
        </a:lt2>
        <a:accent1>
          <a:srgbClr val="003399"/>
        </a:accent1>
        <a:accent2>
          <a:srgbClr val="3399FF"/>
        </a:accent2>
        <a:accent3>
          <a:srgbClr val="FFFFFF"/>
        </a:accent3>
        <a:accent4>
          <a:srgbClr val="404040"/>
        </a:accent4>
        <a:accent5>
          <a:srgbClr val="AAADCA"/>
        </a:accent5>
        <a:accent6>
          <a:srgbClr val="2D8AE7"/>
        </a:accent6>
        <a:hlink>
          <a:srgbClr val="FF6600"/>
        </a:hlink>
        <a:folHlink>
          <a:srgbClr val="CCEC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4806</TotalTime>
  <Words>1692</Words>
  <Application>Microsoft Office PowerPoint</Application>
  <PresentationFormat>Affichage à l'écran (4:3)</PresentationFormat>
  <Paragraphs>146</Paragraphs>
  <Slides>25</Slides>
  <Notes>23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25</vt:i4>
      </vt:variant>
    </vt:vector>
  </HeadingPairs>
  <TitlesOfParts>
    <vt:vector size="33" baseType="lpstr">
      <vt:lpstr>Arial</vt:lpstr>
      <vt:lpstr>Caladea</vt:lpstr>
      <vt:lpstr>Calibri</vt:lpstr>
      <vt:lpstr>Raleway</vt:lpstr>
      <vt:lpstr>Segoe UI Light</vt:lpstr>
      <vt:lpstr>TeXGyreAdventor</vt:lpstr>
      <vt:lpstr>Times New Roman</vt:lpstr>
      <vt:lpstr>00001</vt:lpstr>
      <vt:lpstr> Présentation du projet de fin d’études </vt:lpstr>
      <vt:lpstr>Développement d’une plateforme de génération de compte rendu en échographie thyroïdienne</vt:lpstr>
      <vt:lpstr>Plan</vt:lpstr>
      <vt:lpstr>Contexte Général  </vt:lpstr>
      <vt:lpstr>Thyroïde</vt:lpstr>
      <vt:lpstr>Examens de la thyroïde</vt:lpstr>
      <vt:lpstr>Présentation PowerPoint</vt:lpstr>
      <vt:lpstr>Compte Rendu </vt:lpstr>
      <vt:lpstr>Idée de la plateforme</vt:lpstr>
      <vt:lpstr>Analyse et Conception </vt:lpstr>
      <vt:lpstr>Diagramme de cas d’utilisation global </vt:lpstr>
      <vt:lpstr>Diagramme de raffinement de cas d’utilisation « Gérer les examens » </vt:lpstr>
      <vt:lpstr>Diagramme de séquence de cas d’utilisation « Ajouter un patient » </vt:lpstr>
      <vt:lpstr>Diagramme de séquence de cas d’utilisation « Ajouter un examen »</vt:lpstr>
      <vt:lpstr>Diagramme de classes </vt:lpstr>
      <vt:lpstr>Réalisation </vt:lpstr>
      <vt:lpstr>Outils de développement </vt:lpstr>
      <vt:lpstr>Interfaces </vt:lpstr>
      <vt:lpstr>Interface d’ajout d’un examen</vt:lpstr>
      <vt:lpstr>Interface de détails d’un examen </vt:lpstr>
      <vt:lpstr>Interface de détails d’un nodule </vt:lpstr>
      <vt:lpstr>Interface d’ajout d’un nodule</vt:lpstr>
      <vt:lpstr>Interface de compte rendu </vt:lpstr>
      <vt:lpstr>Conclusion</vt:lpstr>
      <vt:lpstr>Perspectives: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Présentation du projet de fin d’études </dc:title>
  <dc:creator>Oumayma Mtat</dc:creator>
  <cp:lastModifiedBy>Oumayma Mtat</cp:lastModifiedBy>
  <cp:revision>27</cp:revision>
  <dcterms:created xsi:type="dcterms:W3CDTF">2020-07-15T20:38:43Z</dcterms:created>
  <dcterms:modified xsi:type="dcterms:W3CDTF">2020-07-19T15:21:23Z</dcterms:modified>
</cp:coreProperties>
</file>