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8" r:id="rId2"/>
    <p:sldId id="256" r:id="rId3"/>
    <p:sldId id="295" r:id="rId4"/>
    <p:sldId id="292" r:id="rId5"/>
    <p:sldId id="293" r:id="rId6"/>
    <p:sldId id="291" r:id="rId7"/>
    <p:sldId id="290" r:id="rId8"/>
    <p:sldId id="303" r:id="rId9"/>
    <p:sldId id="283" r:id="rId10"/>
    <p:sldId id="282" r:id="rId11"/>
    <p:sldId id="296" r:id="rId12"/>
    <p:sldId id="297" r:id="rId13"/>
    <p:sldId id="281" r:id="rId14"/>
    <p:sldId id="280" r:id="rId15"/>
    <p:sldId id="279" r:id="rId16"/>
    <p:sldId id="278" r:id="rId17"/>
    <p:sldId id="304" r:id="rId18"/>
    <p:sldId id="305" r:id="rId19"/>
    <p:sldId id="275" r:id="rId20"/>
    <p:sldId id="299" r:id="rId21"/>
    <p:sldId id="274" r:id="rId22"/>
    <p:sldId id="301" r:id="rId23"/>
    <p:sldId id="302" r:id="rId24"/>
    <p:sldId id="273" r:id="rId25"/>
    <p:sldId id="268" r:id="rId26"/>
    <p:sldId id="267" r:id="rId27"/>
    <p:sldId id="264" r:id="rId28"/>
    <p:sldId id="259" r:id="rId29"/>
    <p:sldId id="261" r:id="rId30"/>
    <p:sldId id="258" r:id="rId31"/>
    <p:sldId id="257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A45C3-5E4E-4555-AAA3-CF313EF611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CC846FD-4424-499B-8622-84A619986E43}">
      <dgm:prSet/>
      <dgm:spPr/>
      <dgm:t>
        <a:bodyPr/>
        <a:lstStyle/>
        <a:p>
          <a:r>
            <a:rPr lang="fr-FR" b="1"/>
            <a:t>Visual Studio Code </a:t>
          </a:r>
          <a:endParaRPr lang="en-US"/>
        </a:p>
      </dgm:t>
    </dgm:pt>
    <dgm:pt modelId="{03DE7B14-ABE4-4E8A-8C7D-A967A14BA675}" type="parTrans" cxnId="{859F9A0F-E574-4906-8230-01BC55D00E0E}">
      <dgm:prSet/>
      <dgm:spPr/>
      <dgm:t>
        <a:bodyPr/>
        <a:lstStyle/>
        <a:p>
          <a:endParaRPr lang="en-US"/>
        </a:p>
      </dgm:t>
    </dgm:pt>
    <dgm:pt modelId="{D8A450B5-2008-4BA1-9588-D10FF753D224}" type="sibTrans" cxnId="{859F9A0F-E574-4906-8230-01BC55D00E0E}">
      <dgm:prSet/>
      <dgm:spPr/>
      <dgm:t>
        <a:bodyPr/>
        <a:lstStyle/>
        <a:p>
          <a:endParaRPr lang="en-US"/>
        </a:p>
      </dgm:t>
    </dgm:pt>
    <dgm:pt modelId="{3AE019A6-C0F3-400E-9286-BD6BA9479236}">
      <dgm:prSet/>
      <dgm:spPr/>
      <dgm:t>
        <a:bodyPr/>
        <a:lstStyle/>
        <a:p>
          <a:r>
            <a:rPr lang="fr-FR" b="1"/>
            <a:t>Visual Studio (2019) </a:t>
          </a:r>
          <a:endParaRPr lang="en-US"/>
        </a:p>
      </dgm:t>
    </dgm:pt>
    <dgm:pt modelId="{D6EA2BC5-983A-46CF-AFF2-FF99F9461D1B}" type="parTrans" cxnId="{991A70FD-F294-4AD0-9020-80817BCC127A}">
      <dgm:prSet/>
      <dgm:spPr/>
      <dgm:t>
        <a:bodyPr/>
        <a:lstStyle/>
        <a:p>
          <a:endParaRPr lang="en-US"/>
        </a:p>
      </dgm:t>
    </dgm:pt>
    <dgm:pt modelId="{312D6A56-AB99-4C96-AA6F-3636F38ED356}" type="sibTrans" cxnId="{991A70FD-F294-4AD0-9020-80817BCC127A}">
      <dgm:prSet/>
      <dgm:spPr/>
      <dgm:t>
        <a:bodyPr/>
        <a:lstStyle/>
        <a:p>
          <a:endParaRPr lang="en-US"/>
        </a:p>
      </dgm:t>
    </dgm:pt>
    <dgm:pt modelId="{D749F4E3-4990-4D4F-8A9F-3669C0D06C4D}" type="pres">
      <dgm:prSet presAssocID="{3C5A45C3-5E4E-4555-AAA3-CF313EF611E7}" presName="root" presStyleCnt="0">
        <dgm:presLayoutVars>
          <dgm:dir/>
          <dgm:resizeHandles val="exact"/>
        </dgm:presLayoutVars>
      </dgm:prSet>
      <dgm:spPr/>
    </dgm:pt>
    <dgm:pt modelId="{AE6359BE-FE52-4218-B79D-C490DFAAC494}" type="pres">
      <dgm:prSet presAssocID="{5CC846FD-4424-499B-8622-84A619986E43}" presName="compNode" presStyleCnt="0"/>
      <dgm:spPr/>
    </dgm:pt>
    <dgm:pt modelId="{846797BD-701D-4EEB-B4ED-5F8EE9F6974B}" type="pres">
      <dgm:prSet presAssocID="{5CC846FD-4424-499B-8622-84A619986E43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A1EB392A-BC42-4E7E-B174-BD465C7C2151}" type="pres">
      <dgm:prSet presAssocID="{5CC846FD-4424-499B-8622-84A619986E43}" presName="spaceRect" presStyleCnt="0"/>
      <dgm:spPr/>
    </dgm:pt>
    <dgm:pt modelId="{DF5E3017-005F-4B60-867F-8E0871EDACAB}" type="pres">
      <dgm:prSet presAssocID="{5CC846FD-4424-499B-8622-84A619986E43}" presName="textRect" presStyleLbl="revTx" presStyleIdx="0" presStyleCnt="2">
        <dgm:presLayoutVars>
          <dgm:chMax val="1"/>
          <dgm:chPref val="1"/>
        </dgm:presLayoutVars>
      </dgm:prSet>
      <dgm:spPr/>
    </dgm:pt>
    <dgm:pt modelId="{AAA97B89-923C-4678-BF7F-25B9A7A7280D}" type="pres">
      <dgm:prSet presAssocID="{D8A450B5-2008-4BA1-9588-D10FF753D224}" presName="sibTrans" presStyleCnt="0"/>
      <dgm:spPr/>
    </dgm:pt>
    <dgm:pt modelId="{2EC93CE6-85E9-41E9-9EAA-D8F2DE622931}" type="pres">
      <dgm:prSet presAssocID="{3AE019A6-C0F3-400E-9286-BD6BA9479236}" presName="compNode" presStyleCnt="0"/>
      <dgm:spPr/>
    </dgm:pt>
    <dgm:pt modelId="{93CB2625-5596-40C6-853D-015A343D9030}" type="pres">
      <dgm:prSet presAssocID="{3AE019A6-C0F3-400E-9286-BD6BA9479236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8F2BB33F-4ECF-40FF-A2E9-FDC9C0E238F5}" type="pres">
      <dgm:prSet presAssocID="{3AE019A6-C0F3-400E-9286-BD6BA9479236}" presName="spaceRect" presStyleCnt="0"/>
      <dgm:spPr/>
    </dgm:pt>
    <dgm:pt modelId="{3E083A40-FFE0-4308-BD3A-57C777CD6B9B}" type="pres">
      <dgm:prSet presAssocID="{3AE019A6-C0F3-400E-9286-BD6BA94792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9F9A0F-E574-4906-8230-01BC55D00E0E}" srcId="{3C5A45C3-5E4E-4555-AAA3-CF313EF611E7}" destId="{5CC846FD-4424-499B-8622-84A619986E43}" srcOrd="0" destOrd="0" parTransId="{03DE7B14-ABE4-4E8A-8C7D-A967A14BA675}" sibTransId="{D8A450B5-2008-4BA1-9588-D10FF753D224}"/>
    <dgm:cxn modelId="{CF34E59E-83B4-49C8-B512-7C290244EF33}" type="presOf" srcId="{3C5A45C3-5E4E-4555-AAA3-CF313EF611E7}" destId="{D749F4E3-4990-4D4F-8A9F-3669C0D06C4D}" srcOrd="0" destOrd="0" presId="urn:microsoft.com/office/officeart/2018/2/layout/IconLabelList"/>
    <dgm:cxn modelId="{5BDBBEC7-E627-4444-86B3-E5880FC650F9}" type="presOf" srcId="{3AE019A6-C0F3-400E-9286-BD6BA9479236}" destId="{3E083A40-FFE0-4308-BD3A-57C777CD6B9B}" srcOrd="0" destOrd="0" presId="urn:microsoft.com/office/officeart/2018/2/layout/IconLabelList"/>
    <dgm:cxn modelId="{F1B8F7E1-1696-4643-B61F-AAE423C191ED}" type="presOf" srcId="{5CC846FD-4424-499B-8622-84A619986E43}" destId="{DF5E3017-005F-4B60-867F-8E0871EDACAB}" srcOrd="0" destOrd="0" presId="urn:microsoft.com/office/officeart/2018/2/layout/IconLabelList"/>
    <dgm:cxn modelId="{991A70FD-F294-4AD0-9020-80817BCC127A}" srcId="{3C5A45C3-5E4E-4555-AAA3-CF313EF611E7}" destId="{3AE019A6-C0F3-400E-9286-BD6BA9479236}" srcOrd="1" destOrd="0" parTransId="{D6EA2BC5-983A-46CF-AFF2-FF99F9461D1B}" sibTransId="{312D6A56-AB99-4C96-AA6F-3636F38ED356}"/>
    <dgm:cxn modelId="{5B688571-B07B-4615-ACC0-7E77E4C875AC}" type="presParOf" srcId="{D749F4E3-4990-4D4F-8A9F-3669C0D06C4D}" destId="{AE6359BE-FE52-4218-B79D-C490DFAAC494}" srcOrd="0" destOrd="0" presId="urn:microsoft.com/office/officeart/2018/2/layout/IconLabelList"/>
    <dgm:cxn modelId="{C4A9A545-196D-49C7-AE0D-C103D6ACDE6F}" type="presParOf" srcId="{AE6359BE-FE52-4218-B79D-C490DFAAC494}" destId="{846797BD-701D-4EEB-B4ED-5F8EE9F6974B}" srcOrd="0" destOrd="0" presId="urn:microsoft.com/office/officeart/2018/2/layout/IconLabelList"/>
    <dgm:cxn modelId="{E3E762E0-DC54-4AB3-B484-3DA6514CD8A1}" type="presParOf" srcId="{AE6359BE-FE52-4218-B79D-C490DFAAC494}" destId="{A1EB392A-BC42-4E7E-B174-BD465C7C2151}" srcOrd="1" destOrd="0" presId="urn:microsoft.com/office/officeart/2018/2/layout/IconLabelList"/>
    <dgm:cxn modelId="{93068C92-12EA-4BD6-988D-00086FE36E32}" type="presParOf" srcId="{AE6359BE-FE52-4218-B79D-C490DFAAC494}" destId="{DF5E3017-005F-4B60-867F-8E0871EDACAB}" srcOrd="2" destOrd="0" presId="urn:microsoft.com/office/officeart/2018/2/layout/IconLabelList"/>
    <dgm:cxn modelId="{3C31513B-BF3E-410F-AFA1-13A12A4A3C66}" type="presParOf" srcId="{D749F4E3-4990-4D4F-8A9F-3669C0D06C4D}" destId="{AAA97B89-923C-4678-BF7F-25B9A7A7280D}" srcOrd="1" destOrd="0" presId="urn:microsoft.com/office/officeart/2018/2/layout/IconLabelList"/>
    <dgm:cxn modelId="{3A2FC212-F958-4AD3-B264-BD36D6540459}" type="presParOf" srcId="{D749F4E3-4990-4D4F-8A9F-3669C0D06C4D}" destId="{2EC93CE6-85E9-41E9-9EAA-D8F2DE622931}" srcOrd="2" destOrd="0" presId="urn:microsoft.com/office/officeart/2018/2/layout/IconLabelList"/>
    <dgm:cxn modelId="{D7149480-5A5D-4FD2-B3DE-448BC5CCEEAA}" type="presParOf" srcId="{2EC93CE6-85E9-41E9-9EAA-D8F2DE622931}" destId="{93CB2625-5596-40C6-853D-015A343D9030}" srcOrd="0" destOrd="0" presId="urn:microsoft.com/office/officeart/2018/2/layout/IconLabelList"/>
    <dgm:cxn modelId="{A446BBAA-AD99-4A7C-9B36-7F5E4EFC1422}" type="presParOf" srcId="{2EC93CE6-85E9-41E9-9EAA-D8F2DE622931}" destId="{8F2BB33F-4ECF-40FF-A2E9-FDC9C0E238F5}" srcOrd="1" destOrd="0" presId="urn:microsoft.com/office/officeart/2018/2/layout/IconLabelList"/>
    <dgm:cxn modelId="{D5E47C66-9AB1-4C78-A5CC-24F4852310AF}" type="presParOf" srcId="{2EC93CE6-85E9-41E9-9EAA-D8F2DE622931}" destId="{3E083A40-FFE0-4308-BD3A-57C777CD6B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A45C3-5E4E-4555-AAA3-CF313EF611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CC846FD-4424-499B-8622-84A619986E4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>
              <a:latin typeface="Times New Roman" panose="02020603050405020304" pitchFamily="18" charset="0"/>
              <a:ea typeface="Times New Roman" panose="02020603050405020304" pitchFamily="18" charset="0"/>
            </a:rPr>
            <a:t>Angular </a:t>
          </a:r>
          <a:endParaRPr lang="fr-FR" dirty="0">
            <a:latin typeface="Times New Roman" panose="02020603050405020304" pitchFamily="18" charset="0"/>
            <a:ea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fr-FR" b="1" dirty="0">
              <a:latin typeface="Times New Roman" panose="02020603050405020304" pitchFamily="18" charset="0"/>
              <a:ea typeface="Times New Roman" panose="02020603050405020304" pitchFamily="18" charset="0"/>
            </a:rPr>
            <a:t> </a:t>
          </a:r>
          <a:endParaRPr lang="en-US" dirty="0"/>
        </a:p>
      </dgm:t>
    </dgm:pt>
    <dgm:pt modelId="{03DE7B14-ABE4-4E8A-8C7D-A967A14BA675}" type="parTrans" cxnId="{859F9A0F-E574-4906-8230-01BC55D00E0E}">
      <dgm:prSet/>
      <dgm:spPr/>
      <dgm:t>
        <a:bodyPr/>
        <a:lstStyle/>
        <a:p>
          <a:endParaRPr lang="en-US"/>
        </a:p>
      </dgm:t>
    </dgm:pt>
    <dgm:pt modelId="{D8A450B5-2008-4BA1-9588-D10FF753D224}" type="sibTrans" cxnId="{859F9A0F-E574-4906-8230-01BC55D00E0E}">
      <dgm:prSet/>
      <dgm:spPr/>
      <dgm:t>
        <a:bodyPr/>
        <a:lstStyle/>
        <a:p>
          <a:endParaRPr lang="en-US"/>
        </a:p>
      </dgm:t>
    </dgm:pt>
    <dgm:pt modelId="{3AE019A6-C0F3-400E-9286-BD6BA94792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200" b="1" kern="1200" dirty="0">
              <a:solidFill>
                <a:srgbClr val="4D4D4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rPr>
            <a:t>ASP .NET </a:t>
          </a:r>
          <a:r>
            <a:rPr lang="fr-FR" sz="2200" b="1" kern="1200" dirty="0">
              <a:latin typeface="Times New Roman" panose="02020603050405020304" pitchFamily="18" charset="0"/>
              <a:ea typeface="Times New Roman" panose="02020603050405020304" pitchFamily="18" charset="0"/>
            </a:rPr>
            <a:t>(Web API)</a:t>
          </a:r>
          <a:r>
            <a:rPr lang="fr-FR" sz="2200" b="1" kern="1200" dirty="0"/>
            <a:t> </a:t>
          </a:r>
          <a:endParaRPr lang="en-US" sz="2200" kern="1200" dirty="0"/>
        </a:p>
      </dgm:t>
    </dgm:pt>
    <dgm:pt modelId="{D6EA2BC5-983A-46CF-AFF2-FF99F9461D1B}" type="parTrans" cxnId="{991A70FD-F294-4AD0-9020-80817BCC127A}">
      <dgm:prSet/>
      <dgm:spPr/>
      <dgm:t>
        <a:bodyPr/>
        <a:lstStyle/>
        <a:p>
          <a:endParaRPr lang="en-US"/>
        </a:p>
      </dgm:t>
    </dgm:pt>
    <dgm:pt modelId="{312D6A56-AB99-4C96-AA6F-3636F38ED356}" type="sibTrans" cxnId="{991A70FD-F294-4AD0-9020-80817BCC127A}">
      <dgm:prSet/>
      <dgm:spPr/>
      <dgm:t>
        <a:bodyPr/>
        <a:lstStyle/>
        <a:p>
          <a:endParaRPr lang="en-US"/>
        </a:p>
      </dgm:t>
    </dgm:pt>
    <dgm:pt modelId="{D749F4E3-4990-4D4F-8A9F-3669C0D06C4D}" type="pres">
      <dgm:prSet presAssocID="{3C5A45C3-5E4E-4555-AAA3-CF313EF611E7}" presName="root" presStyleCnt="0">
        <dgm:presLayoutVars>
          <dgm:dir/>
          <dgm:resizeHandles val="exact"/>
        </dgm:presLayoutVars>
      </dgm:prSet>
      <dgm:spPr/>
    </dgm:pt>
    <dgm:pt modelId="{AE6359BE-FE52-4218-B79D-C490DFAAC494}" type="pres">
      <dgm:prSet presAssocID="{5CC846FD-4424-499B-8622-84A619986E43}" presName="compNode" presStyleCnt="0"/>
      <dgm:spPr/>
    </dgm:pt>
    <dgm:pt modelId="{846797BD-701D-4EEB-B4ED-5F8EE9F6974B}" type="pres">
      <dgm:prSet presAssocID="{5CC846FD-4424-499B-8622-84A619986E43}" presName="iconRect" presStyleLbl="node1" presStyleIdx="0" presStyleCnt="2" custLinFactNeighborX="-2563" custLinFactNeighborY="-3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1EB392A-BC42-4E7E-B174-BD465C7C2151}" type="pres">
      <dgm:prSet presAssocID="{5CC846FD-4424-499B-8622-84A619986E43}" presName="spaceRect" presStyleCnt="0"/>
      <dgm:spPr/>
    </dgm:pt>
    <dgm:pt modelId="{DF5E3017-005F-4B60-867F-8E0871EDACAB}" type="pres">
      <dgm:prSet presAssocID="{5CC846FD-4424-499B-8622-84A619986E43}" presName="textRect" presStyleLbl="revTx" presStyleIdx="0" presStyleCnt="2">
        <dgm:presLayoutVars>
          <dgm:chMax val="1"/>
          <dgm:chPref val="1"/>
        </dgm:presLayoutVars>
      </dgm:prSet>
      <dgm:spPr/>
    </dgm:pt>
    <dgm:pt modelId="{AAA97B89-923C-4678-BF7F-25B9A7A7280D}" type="pres">
      <dgm:prSet presAssocID="{D8A450B5-2008-4BA1-9588-D10FF753D224}" presName="sibTrans" presStyleCnt="0"/>
      <dgm:spPr/>
    </dgm:pt>
    <dgm:pt modelId="{2EC93CE6-85E9-41E9-9EAA-D8F2DE622931}" type="pres">
      <dgm:prSet presAssocID="{3AE019A6-C0F3-400E-9286-BD6BA9479236}" presName="compNode" presStyleCnt="0"/>
      <dgm:spPr/>
    </dgm:pt>
    <dgm:pt modelId="{93CB2625-5596-40C6-853D-015A343D9030}" type="pres">
      <dgm:prSet presAssocID="{3AE019A6-C0F3-400E-9286-BD6BA9479236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>
          <a:noFill/>
        </a:ln>
      </dgm:spPr>
    </dgm:pt>
    <dgm:pt modelId="{8F2BB33F-4ECF-40FF-A2E9-FDC9C0E238F5}" type="pres">
      <dgm:prSet presAssocID="{3AE019A6-C0F3-400E-9286-BD6BA9479236}" presName="spaceRect" presStyleCnt="0"/>
      <dgm:spPr/>
    </dgm:pt>
    <dgm:pt modelId="{3E083A40-FFE0-4308-BD3A-57C777CD6B9B}" type="pres">
      <dgm:prSet presAssocID="{3AE019A6-C0F3-400E-9286-BD6BA94792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9F9A0F-E574-4906-8230-01BC55D00E0E}" srcId="{3C5A45C3-5E4E-4555-AAA3-CF313EF611E7}" destId="{5CC846FD-4424-499B-8622-84A619986E43}" srcOrd="0" destOrd="0" parTransId="{03DE7B14-ABE4-4E8A-8C7D-A967A14BA675}" sibTransId="{D8A450B5-2008-4BA1-9588-D10FF753D224}"/>
    <dgm:cxn modelId="{CF34E59E-83B4-49C8-B512-7C290244EF33}" type="presOf" srcId="{3C5A45C3-5E4E-4555-AAA3-CF313EF611E7}" destId="{D749F4E3-4990-4D4F-8A9F-3669C0D06C4D}" srcOrd="0" destOrd="0" presId="urn:microsoft.com/office/officeart/2018/2/layout/IconLabelList"/>
    <dgm:cxn modelId="{5BDBBEC7-E627-4444-86B3-E5880FC650F9}" type="presOf" srcId="{3AE019A6-C0F3-400E-9286-BD6BA9479236}" destId="{3E083A40-FFE0-4308-BD3A-57C777CD6B9B}" srcOrd="0" destOrd="0" presId="urn:microsoft.com/office/officeart/2018/2/layout/IconLabelList"/>
    <dgm:cxn modelId="{F1B8F7E1-1696-4643-B61F-AAE423C191ED}" type="presOf" srcId="{5CC846FD-4424-499B-8622-84A619986E43}" destId="{DF5E3017-005F-4B60-867F-8E0871EDACAB}" srcOrd="0" destOrd="0" presId="urn:microsoft.com/office/officeart/2018/2/layout/IconLabelList"/>
    <dgm:cxn modelId="{991A70FD-F294-4AD0-9020-80817BCC127A}" srcId="{3C5A45C3-5E4E-4555-AAA3-CF313EF611E7}" destId="{3AE019A6-C0F3-400E-9286-BD6BA9479236}" srcOrd="1" destOrd="0" parTransId="{D6EA2BC5-983A-46CF-AFF2-FF99F9461D1B}" sibTransId="{312D6A56-AB99-4C96-AA6F-3636F38ED356}"/>
    <dgm:cxn modelId="{5B688571-B07B-4615-ACC0-7E77E4C875AC}" type="presParOf" srcId="{D749F4E3-4990-4D4F-8A9F-3669C0D06C4D}" destId="{AE6359BE-FE52-4218-B79D-C490DFAAC494}" srcOrd="0" destOrd="0" presId="urn:microsoft.com/office/officeart/2018/2/layout/IconLabelList"/>
    <dgm:cxn modelId="{C4A9A545-196D-49C7-AE0D-C103D6ACDE6F}" type="presParOf" srcId="{AE6359BE-FE52-4218-B79D-C490DFAAC494}" destId="{846797BD-701D-4EEB-B4ED-5F8EE9F6974B}" srcOrd="0" destOrd="0" presId="urn:microsoft.com/office/officeart/2018/2/layout/IconLabelList"/>
    <dgm:cxn modelId="{E3E762E0-DC54-4AB3-B484-3DA6514CD8A1}" type="presParOf" srcId="{AE6359BE-FE52-4218-B79D-C490DFAAC494}" destId="{A1EB392A-BC42-4E7E-B174-BD465C7C2151}" srcOrd="1" destOrd="0" presId="urn:microsoft.com/office/officeart/2018/2/layout/IconLabelList"/>
    <dgm:cxn modelId="{93068C92-12EA-4BD6-988D-00086FE36E32}" type="presParOf" srcId="{AE6359BE-FE52-4218-B79D-C490DFAAC494}" destId="{DF5E3017-005F-4B60-867F-8E0871EDACAB}" srcOrd="2" destOrd="0" presId="urn:microsoft.com/office/officeart/2018/2/layout/IconLabelList"/>
    <dgm:cxn modelId="{3C31513B-BF3E-410F-AFA1-13A12A4A3C66}" type="presParOf" srcId="{D749F4E3-4990-4D4F-8A9F-3669C0D06C4D}" destId="{AAA97B89-923C-4678-BF7F-25B9A7A7280D}" srcOrd="1" destOrd="0" presId="urn:microsoft.com/office/officeart/2018/2/layout/IconLabelList"/>
    <dgm:cxn modelId="{3A2FC212-F958-4AD3-B264-BD36D6540459}" type="presParOf" srcId="{D749F4E3-4990-4D4F-8A9F-3669C0D06C4D}" destId="{2EC93CE6-85E9-41E9-9EAA-D8F2DE622931}" srcOrd="2" destOrd="0" presId="urn:microsoft.com/office/officeart/2018/2/layout/IconLabelList"/>
    <dgm:cxn modelId="{D7149480-5A5D-4FD2-B3DE-448BC5CCEEAA}" type="presParOf" srcId="{2EC93CE6-85E9-41E9-9EAA-D8F2DE622931}" destId="{93CB2625-5596-40C6-853D-015A343D9030}" srcOrd="0" destOrd="0" presId="urn:microsoft.com/office/officeart/2018/2/layout/IconLabelList"/>
    <dgm:cxn modelId="{A446BBAA-AD99-4A7C-9B36-7F5E4EFC1422}" type="presParOf" srcId="{2EC93CE6-85E9-41E9-9EAA-D8F2DE622931}" destId="{8F2BB33F-4ECF-40FF-A2E9-FDC9C0E238F5}" srcOrd="1" destOrd="0" presId="urn:microsoft.com/office/officeart/2018/2/layout/IconLabelList"/>
    <dgm:cxn modelId="{D5E47C66-9AB1-4C78-A5CC-24F4852310AF}" type="presParOf" srcId="{2EC93CE6-85E9-41E9-9EAA-D8F2DE622931}" destId="{3E083A40-FFE0-4308-BD3A-57C777CD6B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97BD-701D-4EEB-B4ED-5F8EE9F6974B}">
      <dsp:nvSpPr>
        <dsp:cNvPr id="0" name=""/>
        <dsp:cNvSpPr/>
      </dsp:nvSpPr>
      <dsp:spPr>
        <a:xfrm>
          <a:off x="1009209" y="796109"/>
          <a:ext cx="1625062" cy="162506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3017-005F-4B60-867F-8E0871EDACAB}">
      <dsp:nvSpPr>
        <dsp:cNvPr id="0" name=""/>
        <dsp:cNvSpPr/>
      </dsp:nvSpPr>
      <dsp:spPr>
        <a:xfrm>
          <a:off x="16115" y="283522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/>
            <a:t>Visual Studio Code </a:t>
          </a:r>
          <a:endParaRPr lang="en-US" sz="2900" kern="1200"/>
        </a:p>
      </dsp:txBody>
      <dsp:txXfrm>
        <a:off x="16115" y="2835228"/>
        <a:ext cx="3611250" cy="720000"/>
      </dsp:txXfrm>
    </dsp:sp>
    <dsp:sp modelId="{93CB2625-5596-40C6-853D-015A343D9030}">
      <dsp:nvSpPr>
        <dsp:cNvPr id="0" name=""/>
        <dsp:cNvSpPr/>
      </dsp:nvSpPr>
      <dsp:spPr>
        <a:xfrm>
          <a:off x="5252428" y="796109"/>
          <a:ext cx="1625062" cy="162506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83A40-FFE0-4308-BD3A-57C777CD6B9B}">
      <dsp:nvSpPr>
        <dsp:cNvPr id="0" name=""/>
        <dsp:cNvSpPr/>
      </dsp:nvSpPr>
      <dsp:spPr>
        <a:xfrm>
          <a:off x="4259334" y="283522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/>
            <a:t>Visual Studio (2019) </a:t>
          </a:r>
          <a:endParaRPr lang="en-US" sz="2900" kern="1200"/>
        </a:p>
      </dsp:txBody>
      <dsp:txXfrm>
        <a:off x="4259334" y="2835228"/>
        <a:ext cx="361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97BD-701D-4EEB-B4ED-5F8EE9F6974B}">
      <dsp:nvSpPr>
        <dsp:cNvPr id="0" name=""/>
        <dsp:cNvSpPr/>
      </dsp:nvSpPr>
      <dsp:spPr>
        <a:xfrm>
          <a:off x="967559" y="790844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3017-005F-4B60-867F-8E0871EDACAB}">
      <dsp:nvSpPr>
        <dsp:cNvPr id="0" name=""/>
        <dsp:cNvSpPr/>
      </dsp:nvSpPr>
      <dsp:spPr>
        <a:xfrm>
          <a:off x="16115" y="283522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ea typeface="Times New Roman" panose="02020603050405020304" pitchFamily="18" charset="0"/>
            </a:rPr>
            <a:t>Angular </a:t>
          </a:r>
          <a:endParaRPr lang="fr-FR" sz="2000" kern="1200" dirty="0">
            <a:latin typeface="Times New Roman" panose="02020603050405020304" pitchFamily="18" charset="0"/>
            <a:ea typeface="Times New Roman" panose="02020603050405020304" pitchFamily="18" charset="0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ea typeface="Times New Roman" panose="02020603050405020304" pitchFamily="18" charset="0"/>
            </a:rPr>
            <a:t> </a:t>
          </a:r>
          <a:endParaRPr lang="en-US" sz="2000" kern="1200" dirty="0"/>
        </a:p>
      </dsp:txBody>
      <dsp:txXfrm>
        <a:off x="16115" y="2835228"/>
        <a:ext cx="3611250" cy="720000"/>
      </dsp:txXfrm>
    </dsp:sp>
    <dsp:sp modelId="{93CB2625-5596-40C6-853D-015A343D9030}">
      <dsp:nvSpPr>
        <dsp:cNvPr id="0" name=""/>
        <dsp:cNvSpPr/>
      </dsp:nvSpPr>
      <dsp:spPr>
        <a:xfrm>
          <a:off x="5252428" y="796109"/>
          <a:ext cx="1625062" cy="162506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83A40-FFE0-4308-BD3A-57C777CD6B9B}">
      <dsp:nvSpPr>
        <dsp:cNvPr id="0" name=""/>
        <dsp:cNvSpPr/>
      </dsp:nvSpPr>
      <dsp:spPr>
        <a:xfrm>
          <a:off x="4259334" y="283522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dirty="0">
              <a:solidFill>
                <a:srgbClr val="4D4D4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rPr>
            <a:t>ASP .NET </a:t>
          </a:r>
          <a:r>
            <a:rPr lang="fr-FR" sz="2200" b="1" kern="1200" dirty="0">
              <a:latin typeface="Times New Roman" panose="02020603050405020304" pitchFamily="18" charset="0"/>
              <a:ea typeface="Times New Roman" panose="02020603050405020304" pitchFamily="18" charset="0"/>
            </a:rPr>
            <a:t>(Web API)</a:t>
          </a:r>
          <a:r>
            <a:rPr lang="fr-FR" sz="2200" b="1" kern="1200" dirty="0"/>
            <a:t> </a:t>
          </a:r>
          <a:endParaRPr lang="en-US" sz="2200" kern="1200" dirty="0"/>
        </a:p>
      </dsp:txBody>
      <dsp:txXfrm>
        <a:off x="4259334" y="2835228"/>
        <a:ext cx="361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6C3CB43A-2F17-4645-BFDD-C42CCC5CC8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LID4096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54F8084-1C75-4235-9095-7B77EBECB8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LID4096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B9FEF29C-C41B-479B-A552-8A20F25806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C360B158-7DA2-4E74-B07A-0289DCEEB2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LID4096"/>
              <a:t>Click to edit Master text styles</a:t>
            </a:r>
          </a:p>
          <a:p>
            <a:pPr lvl="1"/>
            <a:r>
              <a:rPr lang="ru-RU" altLang="LID4096"/>
              <a:t>Second level</a:t>
            </a:r>
          </a:p>
          <a:p>
            <a:pPr lvl="2"/>
            <a:r>
              <a:rPr lang="ru-RU" altLang="LID4096"/>
              <a:t>Third level</a:t>
            </a:r>
          </a:p>
          <a:p>
            <a:pPr lvl="3"/>
            <a:r>
              <a:rPr lang="ru-RU" altLang="LID4096"/>
              <a:t>Fourth level</a:t>
            </a:r>
          </a:p>
          <a:p>
            <a:pPr lvl="4"/>
            <a:r>
              <a:rPr lang="ru-RU" altLang="LID4096"/>
              <a:t>Fifth level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9002FBA2-E50C-4B6F-ADE1-A6BC3284F8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LID4096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1162D4A6-1E65-4A32-BE63-282651A69A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833249-6980-4512-A031-29888D4FB9A0}" type="slidenum">
              <a:rPr lang="ru-RU" altLang="LID4096"/>
              <a:pPr/>
              <a:t>‹N°›</a:t>
            </a:fld>
            <a:endParaRPr lang="ru-RU" alt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>
            <a:extLst>
              <a:ext uri="{FF2B5EF4-FFF2-40B4-BE49-F238E27FC236}">
                <a16:creationId xmlns:a16="http://schemas.microsoft.com/office/drawing/2014/main" id="{578E2673-8F65-4D53-BD43-07F412399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3286125"/>
            <a:ext cx="6084888" cy="1150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719A196-2505-40BF-80E8-4F5BFDE4E2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588" y="3024188"/>
            <a:ext cx="6048376" cy="1109662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altLang="LID4096" noProof="0"/>
              <a:t>Modifiez le style du titre</a:t>
            </a:r>
            <a:endParaRPr lang="ru-RU" altLang="LID4096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0D493D2-5A49-489B-86E8-0F948874F3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1588" y="3884613"/>
            <a:ext cx="6048376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altLang="LID4096" noProof="0"/>
              <a:t>Modifiez le style des sous-titres du masque</a:t>
            </a:r>
            <a:endParaRPr lang="ru-RU" altLang="LID4096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D0377-D597-486A-80DB-8987DF40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8DDBFF-4477-4873-8B8E-605B4AAEC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48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C07FCB-BE1D-43A9-9381-32239BB71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10388" y="1557338"/>
            <a:ext cx="1909762" cy="48942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9C5DCE-D27D-425A-B6D6-8692491E2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6338" y="1557338"/>
            <a:ext cx="5581650" cy="48942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381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12592-2A68-4830-96D2-A24DA4EC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C324C-6391-4206-A7DA-C9E2065B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123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3B900-96D9-4924-8C69-803B05F2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5F1F23-2E13-4EE6-A845-E1B91F18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531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C1648-EE0E-4A9C-9437-A58FB00F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5B52A-926C-485B-9C4A-338DFEEC7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6338" y="2133600"/>
            <a:ext cx="3744912" cy="431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563DDA-D572-4560-9A4E-EBBD7916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3650" y="2133600"/>
            <a:ext cx="3746500" cy="431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86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5B3DC-3F23-4003-AB6B-8C1EC79E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5B3EAB-553B-4AE9-B920-4782F3159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3EC00E-4EC9-4936-95E9-2DB15B723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C4B86A-B9E0-4B0D-9EC0-80B2B8522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FEC673-EC61-4EC8-9F2E-9A833B5B5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90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548CE-025D-45B4-B015-B59E621F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06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37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0B4CB-34A7-47A4-9FEC-47A0962D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C949A0-195F-445E-833A-73A07408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6F2DE0-C5BA-4703-8B98-479BECBB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690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67053-C4ED-401B-98A5-FD33A13A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B538DB-A70F-4B96-AC5F-8A4ACFC3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0BB441-7B31-432B-9407-DDA2CC79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950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8153D8-42CA-414A-BBBE-85A010458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557338"/>
            <a:ext cx="6553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LID4096"/>
              <a:t>Modifiez le style du titre</a:t>
            </a:r>
            <a:endParaRPr lang="ru-RU" altLang="LID4096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C202F42-B6A4-4425-B062-A48200CA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uk-UA" altLang="LID4096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B07B0D-1D2D-4138-8F17-C62B677E3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133600"/>
            <a:ext cx="7643812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LID4096"/>
              <a:t>Cliquez pour modifier les styles du texte du masque</a:t>
            </a:r>
          </a:p>
          <a:p>
            <a:pPr lvl="1"/>
            <a:r>
              <a:rPr lang="fr-FR" altLang="LID4096"/>
              <a:t>Deuxième niveau</a:t>
            </a:r>
          </a:p>
          <a:p>
            <a:pPr lvl="2"/>
            <a:r>
              <a:rPr lang="fr-FR" altLang="LID4096"/>
              <a:t>Troisième niveau</a:t>
            </a:r>
          </a:p>
          <a:p>
            <a:pPr lvl="3"/>
            <a:r>
              <a:rPr lang="fr-FR" altLang="LID4096"/>
              <a:t>Quatrième niveau</a:t>
            </a:r>
          </a:p>
          <a:p>
            <a:pPr lvl="4"/>
            <a:r>
              <a:rPr lang="fr-FR" altLang="LID4096"/>
              <a:t>Cinquième niveau</a:t>
            </a:r>
            <a:endParaRPr lang="ru-RU" alt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tissimo.fr/html/sante/encyclopedie/sa_674_goitres.htm" TargetMode="External"/><Relationship Id="rId2" Type="http://schemas.openxmlformats.org/officeDocument/2006/relationships/hyperlink" Target="http://www.doctissimo.fr/sante/Dictionnaire-medical/nodule-thyroidi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ctissimo.fr/html/dossiers/cancer-thyroide/cancer-thyroide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6269BE03-2A8B-41D0-8EAF-DDC48EA3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2512609"/>
            <a:ext cx="8136904" cy="1153052"/>
          </a:xfrm>
        </p:spPr>
        <p:txBody>
          <a:bodyPr/>
          <a:lstStyle/>
          <a:p>
            <a:br>
              <a:rPr lang="fr-CA" sz="4000" dirty="0"/>
            </a:br>
            <a:r>
              <a:rPr lang="fr-CA" sz="3600" dirty="0"/>
              <a:t>Présentation de projet de fin d’études</a:t>
            </a:r>
            <a:br>
              <a:rPr lang="fr-CA" sz="4000" dirty="0"/>
            </a:br>
            <a:endParaRPr lang="LID4096" sz="4000" dirty="0"/>
          </a:p>
        </p:txBody>
      </p:sp>
      <p:pic>
        <p:nvPicPr>
          <p:cNvPr id="11" name="image1.png" descr="logo université monastir">
            <a:extLst>
              <a:ext uri="{FF2B5EF4-FFF2-40B4-BE49-F238E27FC236}">
                <a16:creationId xmlns:a16="http://schemas.microsoft.com/office/drawing/2014/main" id="{2DD07E06-9473-4D5D-A657-FE5AF2729B2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88830" y="365138"/>
            <a:ext cx="914593" cy="1423987"/>
          </a:xfrm>
          <a:prstGeom prst="rect">
            <a:avLst/>
          </a:prstGeom>
        </p:spPr>
      </p:pic>
      <p:pic>
        <p:nvPicPr>
          <p:cNvPr id="19" name="image2.jpeg" descr="logo FSM">
            <a:extLst>
              <a:ext uri="{FF2B5EF4-FFF2-40B4-BE49-F238E27FC236}">
                <a16:creationId xmlns:a16="http://schemas.microsoft.com/office/drawing/2014/main" id="{1E036B7C-0D43-4F6C-A0F4-D054ED118EA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6023" y="521382"/>
            <a:ext cx="1192543" cy="121751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E84AF35-5168-43A1-8102-AE208BB54A6F}"/>
              </a:ext>
            </a:extLst>
          </p:cNvPr>
          <p:cNvSpPr txBox="1"/>
          <p:nvPr/>
        </p:nvSpPr>
        <p:spPr>
          <a:xfrm>
            <a:off x="394581" y="347194"/>
            <a:ext cx="8113792" cy="1583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9490" marR="1379855" algn="ctr">
              <a:lnSpc>
                <a:spcPts val="1770"/>
              </a:lnSpc>
              <a:spcBef>
                <a:spcPts val="225"/>
              </a:spcBef>
              <a:spcAft>
                <a:spcPts val="0"/>
              </a:spcAft>
            </a:pPr>
            <a:r>
              <a:rPr lang="fr-FR" sz="1800" b="1" dirty="0">
                <a:effectLst/>
                <a:latin typeface="TeXGyreAdventor"/>
                <a:ea typeface="Times New Roman" panose="02020603050405020304" pitchFamily="18" charset="0"/>
              </a:rPr>
              <a:t>République Tunisienne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99490" marR="1379855" algn="ctr">
              <a:lnSpc>
                <a:spcPct val="91000"/>
              </a:lnSpc>
              <a:spcBef>
                <a:spcPts val="40"/>
              </a:spcBef>
              <a:spcAft>
                <a:spcPts val="0"/>
              </a:spcAft>
            </a:pPr>
            <a:r>
              <a:rPr lang="fr-FR" sz="1800" b="1" dirty="0">
                <a:effectLst/>
                <a:latin typeface="TeXGyreAdventor"/>
                <a:ea typeface="Times New Roman" panose="02020603050405020304" pitchFamily="18" charset="0"/>
              </a:rPr>
              <a:t>Ministère de l'Enseignement Supérieur et de la Recherche Scientifique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27860" marR="2308860" algn="ctr">
              <a:lnSpc>
                <a:spcPct val="91000"/>
              </a:lnSpc>
              <a:spcAft>
                <a:spcPts val="0"/>
              </a:spcAft>
            </a:pPr>
            <a:r>
              <a:rPr lang="fr-FR" sz="1800" b="1" dirty="0">
                <a:effectLst/>
                <a:latin typeface="TeXGyreAdventor"/>
                <a:ea typeface="Times New Roman" panose="02020603050405020304" pitchFamily="18" charset="0"/>
              </a:rPr>
              <a:t>Université de Monastir     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27860" marR="2308860" algn="ctr">
              <a:lnSpc>
                <a:spcPct val="91000"/>
              </a:lnSpc>
              <a:spcAft>
                <a:spcPts val="0"/>
              </a:spcAft>
            </a:pPr>
            <a:r>
              <a:rPr lang="fr-FR" sz="1800" b="1" dirty="0">
                <a:effectLst/>
                <a:latin typeface="TeXGyreAdventor"/>
                <a:ea typeface="Times New Roman" panose="02020603050405020304" pitchFamily="18" charset="0"/>
              </a:rPr>
              <a:t>Faculté des Sciences</a:t>
            </a:r>
          </a:p>
          <a:p>
            <a:pPr marL="1927860" marR="2308860" algn="ctr">
              <a:lnSpc>
                <a:spcPct val="91000"/>
              </a:lnSpc>
              <a:spcAft>
                <a:spcPts val="0"/>
              </a:spcAft>
            </a:pPr>
            <a:r>
              <a:rPr lang="fr-FR" sz="1800" b="1" dirty="0">
                <a:effectLst/>
                <a:latin typeface="TeXGyreAdventor"/>
                <a:ea typeface="Times New Roman" panose="02020603050405020304" pitchFamily="18" charset="0"/>
              </a:rPr>
              <a:t> Département d'Informatique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28CC666-42DB-4426-8BC7-7D18F5F5E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1610" y="3770575"/>
            <a:ext cx="400838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521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1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1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1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1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1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1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1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1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fr-FR" sz="1800" b="1" dirty="0">
                <a:latin typeface="TeXGyreAdventor"/>
              </a:rPr>
              <a:t>Réalisé par :</a:t>
            </a:r>
          </a:p>
          <a:p>
            <a:pPr algn="ctr">
              <a:spcBef>
                <a:spcPct val="0"/>
              </a:spcBef>
              <a:spcAft>
                <a:spcPts val="0"/>
              </a:spcAft>
            </a:pPr>
            <a:endParaRPr lang="fr-FR" sz="1800" b="1" dirty="0">
              <a:latin typeface="TeXGyreAdventor"/>
            </a:endParaRPr>
          </a:p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fr-F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Oumayma Mtat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4A10CF1-F10B-42D2-AB1E-9A7CCB02F30E}"/>
              </a:ext>
            </a:extLst>
          </p:cNvPr>
          <p:cNvSpPr txBox="1"/>
          <p:nvPr/>
        </p:nvSpPr>
        <p:spPr>
          <a:xfrm>
            <a:off x="2123728" y="560185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9490" marR="1005840" algn="ctr">
              <a:spcAft>
                <a:spcPts val="0"/>
              </a:spcAft>
            </a:pPr>
            <a:r>
              <a:rPr lang="fr-FR" b="1" dirty="0">
                <a:latin typeface="TeXGyreAdventor"/>
              </a:rPr>
              <a:t>Année Universitaire 2019/2020</a:t>
            </a:r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CE0F6BB6-3834-41B0-BC37-8B1BA811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9" y="3755830"/>
            <a:ext cx="386436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5216525" algn="l"/>
              </a:tabLs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5216525" algn="l"/>
              </a:tabLs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5216525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5216525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tabLst>
                <a:tab pos="5216525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5216525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5216525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5216525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5216525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0"/>
              </a:spcBef>
              <a:spcAft>
                <a:spcPts val="0"/>
              </a:spcAft>
            </a:pPr>
            <a:r>
              <a:rPr lang="fr-FR" altLang="LID4096" sz="1800" b="1" dirty="0">
                <a:latin typeface="TeXGyreAdventor"/>
              </a:rPr>
              <a:t>Soutenu devant le Jury :</a:t>
            </a:r>
          </a:p>
          <a:p>
            <a:pPr algn="ctr" eaLnBrk="0" hangingPunct="0">
              <a:spcBef>
                <a:spcPct val="0"/>
              </a:spcBef>
              <a:spcAft>
                <a:spcPts val="0"/>
              </a:spcAft>
            </a:pPr>
            <a:endParaRPr lang="ru-RU" altLang="LID4096" sz="1800" b="1" dirty="0">
              <a:latin typeface="TeXGyreAdventor"/>
            </a:endParaRPr>
          </a:p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fr-FR" altLang="LID4096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Mr. Belaid Samir</a:t>
            </a:r>
            <a:endParaRPr lang="ru-RU" altLang="LID4096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fr-FR" altLang="LID4096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Mme. Haj Mohamed Héla</a:t>
            </a:r>
            <a:endParaRPr lang="ru-RU" altLang="LID4096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fr-FR" altLang="LID4096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Mr. Kalti Karim</a:t>
            </a:r>
          </a:p>
        </p:txBody>
      </p:sp>
    </p:spTree>
    <p:extLst>
      <p:ext uri="{BB962C8B-B14F-4D97-AF65-F5344CB8AC3E}">
        <p14:creationId xmlns:p14="http://schemas.microsoft.com/office/powerpoint/2010/main" val="344076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303BC-DF6F-4E9B-842C-5B2B13BE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i="1" dirty="0" err="1">
                <a:solidFill>
                  <a:schemeClr val="tx1"/>
                </a:solidFill>
                <a:effectLst/>
              </a:rPr>
              <a:t>Compte</a:t>
            </a:r>
            <a:r>
              <a:rPr lang="en-US" sz="4200" i="1" dirty="0">
                <a:solidFill>
                  <a:schemeClr val="tx1"/>
                </a:solidFill>
                <a:effectLst/>
              </a:rPr>
              <a:t> </a:t>
            </a:r>
            <a:r>
              <a:rPr lang="en-US" sz="4200" i="1" dirty="0" err="1">
                <a:solidFill>
                  <a:schemeClr val="tx1"/>
                </a:solidFill>
                <a:effectLst/>
              </a:rPr>
              <a:t>rendu</a:t>
            </a:r>
            <a:br>
              <a:rPr lang="en-US" sz="4200" i="1" dirty="0">
                <a:solidFill>
                  <a:schemeClr val="tx1"/>
                </a:solidFill>
                <a:effectLst/>
              </a:rPr>
            </a:b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8A838B-CE6D-47D2-B819-8DB12C3AC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245" y="2599509"/>
            <a:ext cx="3398174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35280" marR="28829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Les </a:t>
            </a:r>
            <a:r>
              <a:rPr lang="en-US" sz="2000" dirty="0" err="1">
                <a:effectLst/>
              </a:rPr>
              <a:t>informations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clés</a:t>
            </a:r>
            <a:r>
              <a:rPr lang="en-US" sz="2000" dirty="0">
                <a:effectLst/>
              </a:rPr>
              <a:t> qui </a:t>
            </a:r>
            <a:r>
              <a:rPr lang="en-US" sz="2000" dirty="0" err="1">
                <a:effectLst/>
              </a:rPr>
              <a:t>doivent</a:t>
            </a:r>
            <a:r>
              <a:rPr lang="en-US" sz="2000" dirty="0">
                <a:effectLst/>
              </a:rPr>
              <a:t> figurer dans un </a:t>
            </a:r>
            <a:r>
              <a:rPr lang="en-US" sz="2000" dirty="0" err="1">
                <a:effectLst/>
              </a:rPr>
              <a:t>compte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rendu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d’échographie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thyroïdienne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ont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été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publiées</a:t>
            </a:r>
            <a:r>
              <a:rPr lang="en-US" sz="2000" dirty="0">
                <a:effectLst/>
              </a:rPr>
              <a:t> dans les </a:t>
            </a:r>
            <a:r>
              <a:rPr lang="en-US" sz="2000" dirty="0" err="1">
                <a:effectLst/>
              </a:rPr>
              <a:t>recommandations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l’ANDEM</a:t>
            </a:r>
            <a:r>
              <a:rPr lang="en-US" sz="2000" dirty="0">
                <a:effectLst/>
              </a:rPr>
              <a:t> (</a:t>
            </a:r>
            <a:r>
              <a:rPr lang="en-US" sz="2000" dirty="0" err="1">
                <a:effectLst/>
              </a:rPr>
              <a:t>Agence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nationale</a:t>
            </a:r>
            <a:r>
              <a:rPr lang="en-US" sz="2000" dirty="0">
                <a:effectLst/>
              </a:rPr>
              <a:t> pour le </a:t>
            </a:r>
            <a:r>
              <a:rPr lang="en-US" sz="2000" dirty="0" err="1">
                <a:effectLst/>
              </a:rPr>
              <a:t>développement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l'évaluation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médicale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en</a:t>
            </a:r>
            <a:r>
              <a:rPr lang="en-US" sz="2000" dirty="0">
                <a:effectLst/>
              </a:rPr>
              <a:t> France). </a:t>
            </a: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71A9BD6-9D24-4D29-AAF1-7F69C04397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r="17541" b="-2"/>
          <a:stretch/>
        </p:blipFill>
        <p:spPr>
          <a:xfrm>
            <a:off x="4433649" y="2484255"/>
            <a:ext cx="3862707" cy="371424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68EBE8BA-4B6B-45D9-A661-31E94E69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fr-FR" sz="330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fr-FR" sz="3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éléradiologie </a:t>
            </a:r>
            <a:br>
              <a:rPr lang="fr-FR" sz="3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LID4096" sz="3300">
              <a:solidFill>
                <a:srgbClr val="FFFFFF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A2DCEAE-DB55-4B06-95F6-68FAFE0B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1" y="260648"/>
            <a:ext cx="4096010" cy="6192688"/>
          </a:xfrm>
        </p:spPr>
        <p:txBody>
          <a:bodyPr anchor="ctr">
            <a:noAutofit/>
          </a:bodyPr>
          <a:lstStyle/>
          <a:p>
            <a:pPr marL="0" marR="28829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fr-FR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Définition</a:t>
            </a:r>
            <a:r>
              <a:rPr lang="fr-F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R="288290">
              <a:lnSpc>
                <a:spcPct val="90000"/>
              </a:lnSpc>
              <a:spcAft>
                <a:spcPts val="0"/>
              </a:spcAft>
            </a:pP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le télédiagnostic : organiser à distance la réalisation d’un examen d’imagerie puis de l’interpréter et de rendre compte de son résultat </a:t>
            </a:r>
          </a:p>
          <a:p>
            <a:pPr marL="278130" marR="288290">
              <a:lnSpc>
                <a:spcPct val="90000"/>
              </a:lnSpc>
              <a:spcAft>
                <a:spcPts val="0"/>
              </a:spcAft>
            </a:pP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la téléexpertise : permet à un professionnel médical de solliciter à distance l’avis d’un ou de plusieurs professionnels médicaux pour la prise en charge d’un patient.</a:t>
            </a:r>
          </a:p>
          <a:p>
            <a:pPr marL="278130" marR="288290">
              <a:lnSpc>
                <a:spcPct val="90000"/>
              </a:lnSpc>
              <a:spcAft>
                <a:spcPts val="0"/>
              </a:spcAft>
            </a:pPr>
            <a:endParaRPr lang="fr-F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28829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fr-FR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Objectifs</a:t>
            </a:r>
            <a:r>
              <a:rPr lang="fr-F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R="288290">
              <a:lnSpc>
                <a:spcPct val="90000"/>
              </a:lnSpc>
              <a:spcAft>
                <a:spcPts val="0"/>
              </a:spcAft>
            </a:pPr>
            <a:r>
              <a:rPr lang="fr-F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 des solutions au manque de praticiens radiologues dans certains territoires.</a:t>
            </a:r>
          </a:p>
          <a:p>
            <a:pPr marR="288290">
              <a:lnSpc>
                <a:spcPct val="90000"/>
              </a:lnSpc>
              <a:spcAft>
                <a:spcPts val="0"/>
              </a:spcAft>
            </a:pP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répondre à des défis tels que le suivi approfondi des maladies chroniques</a:t>
            </a:r>
            <a:endParaRPr lang="LID4096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CB5BA-ED1E-4628-8FE7-FDBFC83E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fr-FR" sz="3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Idée de la plateforme</a:t>
            </a:r>
            <a:endParaRPr lang="LID4096" sz="35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2B4FF-0609-4589-9AAC-F08AE4E8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941" y="116632"/>
            <a:ext cx="4698716" cy="6552728"/>
          </a:xfrm>
        </p:spPr>
        <p:txBody>
          <a:bodyPr anchor="ctr">
            <a:normAutofit/>
          </a:bodyPr>
          <a:lstStyle/>
          <a:p>
            <a:pPr marL="278130" marR="286385">
              <a:spcAft>
                <a:spcPts val="0"/>
              </a:spcAft>
            </a:pP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 application web qui permet à un radiologue d’entrer les résultats des examens de l’échographie thyroïdienne d’un patient,</a:t>
            </a:r>
          </a:p>
          <a:p>
            <a:pPr marL="278130" marR="286385">
              <a:spcAft>
                <a:spcPts val="0"/>
              </a:spcAft>
            </a:pP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 système calcule le score ACR-TIRADS et évalue toutes les informations nécessaires afin de prendre la décision de la conduite à tenir et ainsi générer automatiquement le compte rendu correspondant à l’échographie réalisée.</a:t>
            </a:r>
          </a:p>
          <a:p>
            <a:endParaRPr lang="LID4096" sz="1700" dirty="0"/>
          </a:p>
        </p:txBody>
      </p:sp>
    </p:spTree>
    <p:extLst>
      <p:ext uri="{BB962C8B-B14F-4D97-AF65-F5344CB8AC3E}">
        <p14:creationId xmlns:p14="http://schemas.microsoft.com/office/powerpoint/2010/main" val="17698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32016" y="1766812"/>
            <a:ext cx="616869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32016" y="1423780"/>
            <a:ext cx="515816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87432" y="1239381"/>
            <a:ext cx="2604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87431" y="1230651"/>
            <a:ext cx="765649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A013369-F582-4E6B-B69D-4C462B1FF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247" y="1607809"/>
            <a:ext cx="6927020" cy="2876680"/>
          </a:xfrm>
        </p:spPr>
        <p:txBody>
          <a:bodyPr anchor="b">
            <a:normAutofit/>
          </a:bodyPr>
          <a:lstStyle/>
          <a:p>
            <a:r>
              <a:rPr lang="fr-FR" sz="57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 et Conception</a:t>
            </a:r>
            <a:br>
              <a:rPr lang="fr-FR" sz="57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LID4096" sz="5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62CA3-FE9A-47C7-BD88-815E8E0A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1">
                <a:solidFill>
                  <a:schemeClr val="tx1"/>
                </a:solidFill>
              </a:rPr>
              <a:t>D</a:t>
            </a:r>
            <a:r>
              <a:rPr lang="en-US" sz="3400" i="1">
                <a:solidFill>
                  <a:schemeClr val="tx1"/>
                </a:solidFill>
                <a:effectLst/>
              </a:rPr>
              <a:t>iagramme de cas d’utilisation global</a:t>
            </a:r>
            <a:br>
              <a:rPr lang="en-US" sz="3400" i="1">
                <a:solidFill>
                  <a:schemeClr val="tx1"/>
                </a:solidFill>
                <a:effectLst/>
              </a:rPr>
            </a:br>
            <a:endParaRPr lang="en-US" sz="3400">
              <a:solidFill>
                <a:schemeClr val="tx1"/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7098CB0-ABDA-4E79-9C8E-5204934B203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" r="2" b="3693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6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EE41C0-C7E1-4710-9152-001B4365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i="1">
                <a:solidFill>
                  <a:schemeClr val="tx1"/>
                </a:solidFill>
                <a:effectLst/>
              </a:rPr>
              <a:t>Diagramme de raffinement de cas d’utilisation « Gérer les examens »</a:t>
            </a:r>
            <a:br>
              <a:rPr lang="en-US" sz="2500" i="1">
                <a:solidFill>
                  <a:schemeClr val="tx1"/>
                </a:solidFill>
                <a:effectLst/>
              </a:rPr>
            </a:br>
            <a:endParaRPr lang="en-US" sz="25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22EFAD9-4759-4CE9-9380-EE1E194ADD0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r="7484" b="-2"/>
          <a:stretch/>
        </p:blipFill>
        <p:spPr>
          <a:xfrm>
            <a:off x="408928" y="260648"/>
            <a:ext cx="6061974" cy="626469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1C832-03BF-4437-972D-BAEDED1E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191822" cy="1263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 err="1">
                <a:solidFill>
                  <a:schemeClr val="tx1"/>
                </a:solidFill>
                <a:effectLst/>
              </a:rPr>
              <a:t>Diagramme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 de </a:t>
            </a:r>
            <a:r>
              <a:rPr lang="en-US" sz="2800" i="1">
                <a:solidFill>
                  <a:schemeClr val="tx1"/>
                </a:solidFill>
                <a:effectLst/>
              </a:rPr>
              <a:t>raffinement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 de </a:t>
            </a:r>
            <a:r>
              <a:rPr lang="en-US" sz="2800" i="1">
                <a:solidFill>
                  <a:schemeClr val="tx1"/>
                </a:solidFill>
                <a:effectLst/>
              </a:rPr>
              <a:t>cas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 </a:t>
            </a:r>
            <a:r>
              <a:rPr lang="en-US" sz="2800" i="1">
                <a:solidFill>
                  <a:schemeClr val="tx1"/>
                </a:solidFill>
                <a:effectLst/>
              </a:rPr>
              <a:t>d’utilisation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 « </a:t>
            </a:r>
            <a:r>
              <a:rPr lang="en-US" sz="2800" i="1">
                <a:solidFill>
                  <a:schemeClr val="tx1"/>
                </a:solidFill>
                <a:effectLst/>
              </a:rPr>
              <a:t>Ajouter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 un </a:t>
            </a:r>
            <a:r>
              <a:rPr lang="en-US" sz="2800" i="1">
                <a:solidFill>
                  <a:schemeClr val="tx1"/>
                </a:solidFill>
                <a:effectLst/>
              </a:rPr>
              <a:t>examen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 »</a:t>
            </a:r>
            <a:br>
              <a:rPr lang="en-US" sz="2800" i="1" dirty="0">
                <a:solidFill>
                  <a:schemeClr val="tx1"/>
                </a:solidFill>
                <a:effectLst/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5E246B-D30E-4A20-8A64-9CBCFCD0B96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9" r="2" b="10203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D2882-D8D4-4BAB-8654-9C32CD9F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>
                <a:solidFill>
                  <a:schemeClr val="tx1"/>
                </a:solidFill>
                <a:effectLst/>
              </a:rPr>
              <a:t>Diagramme de séquence de cas d’utilisation « Ajouter un patient »</a:t>
            </a:r>
            <a:br>
              <a:rPr lang="en-US" sz="2800" i="1">
                <a:solidFill>
                  <a:schemeClr val="tx1"/>
                </a:solidFill>
                <a:effectLst/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B96BB58-330E-4077-AEFD-80E6EB3F056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" r="2" b="4635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1B1269-90BF-4EF6-B1A3-03BDFB25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tx1"/>
                </a:solidFill>
                <a:effectLst/>
              </a:rPr>
              <a:t>Diagramme de séquence de cas d’utilisation « Ajouter un examen »</a:t>
            </a:r>
            <a:endParaRPr lang="en-US" sz="25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mage 4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3728F44-DEE5-4652-A9A2-8A08335D5D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288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03D9D-DC49-45EB-97CD-03F97622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CA" sz="4400" i="1" dirty="0">
                <a:solidFill>
                  <a:schemeClr val="tx1"/>
                </a:solidFill>
                <a:effectLst/>
              </a:rPr>
              <a:t>Diagramme</a:t>
            </a:r>
            <a:r>
              <a:rPr lang="en-US" sz="4400" i="1" dirty="0">
                <a:solidFill>
                  <a:schemeClr val="tx1"/>
                </a:solidFill>
                <a:effectLst/>
              </a:rPr>
              <a:t> de classes</a:t>
            </a:r>
            <a:br>
              <a:rPr lang="en-US" sz="4400" i="1" dirty="0">
                <a:solidFill>
                  <a:schemeClr val="tx1"/>
                </a:solidFill>
                <a:effectLst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69CCEAAC-C0C8-411A-8B68-620089DA4F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71296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26F0AFE-529A-4FF2-8C57-4407CA73F5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213100"/>
            <a:ext cx="6516216" cy="1296020"/>
          </a:xfrm>
          <a:noFill/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2400" dirty="0">
                <a:latin typeface="+mn-lt"/>
                <a:ea typeface="+mn-ea"/>
                <a:cs typeface="+mn-cs"/>
              </a:rPr>
              <a:t>Développement d’une plateforme de génération de compte rendu en échographie thyroïdienne</a:t>
            </a:r>
            <a:endParaRPr lang="uk-UA" altLang="LID4096" sz="2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32016" y="1766812"/>
            <a:ext cx="616869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32016" y="1423780"/>
            <a:ext cx="515816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87432" y="1239381"/>
            <a:ext cx="2604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87431" y="1230651"/>
            <a:ext cx="765649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B144003-6ADD-4AE1-8ACA-42FB08D4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247" y="1607809"/>
            <a:ext cx="6927020" cy="2876680"/>
          </a:xfrm>
        </p:spPr>
        <p:txBody>
          <a:bodyPr anchor="b">
            <a:normAutofit/>
          </a:bodyPr>
          <a:lstStyle/>
          <a:p>
            <a:r>
              <a:rPr lang="fr-FR" sz="57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Réalisation</a:t>
            </a:r>
            <a:br>
              <a:rPr lang="fr-FR" sz="57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LID4096" sz="5700">
              <a:solidFill>
                <a:srgbClr val="FFFFFF"/>
              </a:solidFill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660282BA-5EFF-486E-9468-25510347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624" y="4810308"/>
            <a:ext cx="6752266" cy="1076551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65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690D6BEA-30C6-454C-AC7C-37A1858E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500" b="1" spc="-10">
                <a:effectLst/>
                <a:latin typeface="Caladea"/>
                <a:ea typeface="Caladea"/>
                <a:cs typeface="Caladea"/>
              </a:rPr>
              <a:t>Outils de développement</a:t>
            </a:r>
            <a:br>
              <a:rPr lang="fr-FR" sz="3500" b="1" spc="-10">
                <a:latin typeface="Caladea"/>
              </a:rPr>
            </a:br>
            <a:endParaRPr lang="LID4096" sz="350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FD43099-DBC9-47BA-9F5C-3AAD8437C470}"/>
              </a:ext>
            </a:extLst>
          </p:cNvPr>
          <p:cNvSpPr txBox="1">
            <a:spLocks/>
          </p:cNvSpPr>
          <p:nvPr/>
        </p:nvSpPr>
        <p:spPr bwMode="auto">
          <a:xfrm>
            <a:off x="994596" y="2556768"/>
            <a:ext cx="6553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marL="506095" marR="290195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tabLst>
                <a:tab pos="687070" algn="l"/>
              </a:tabLst>
            </a:pPr>
            <a:endParaRPr lang="fr-FR" sz="1800" b="1" spc="-10" dirty="0">
              <a:solidFill>
                <a:schemeClr val="accent1"/>
              </a:solidFill>
              <a:latin typeface="Caladea"/>
            </a:endParaRPr>
          </a:p>
        </p:txBody>
      </p:sp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2550FDD6-E23A-43A4-8A9D-5FE0AA09E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535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7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690D6BEA-30C6-454C-AC7C-37A1858E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1" spc="-10" dirty="0">
                <a:solidFill>
                  <a:schemeClr val="accent1"/>
                </a:solidFill>
                <a:latin typeface="Caladea"/>
              </a:rPr>
              <a:t>Plateforme de développement</a:t>
            </a:r>
            <a:br>
              <a:rPr lang="fr-FR" sz="3200" b="1" spc="-10" dirty="0">
                <a:solidFill>
                  <a:schemeClr val="accent1"/>
                </a:solidFill>
                <a:latin typeface="Caladea"/>
              </a:rPr>
            </a:br>
            <a:endParaRPr lang="LID4096" sz="35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FD43099-DBC9-47BA-9F5C-3AAD8437C470}"/>
              </a:ext>
            </a:extLst>
          </p:cNvPr>
          <p:cNvSpPr txBox="1">
            <a:spLocks/>
          </p:cNvSpPr>
          <p:nvPr/>
        </p:nvSpPr>
        <p:spPr bwMode="auto">
          <a:xfrm>
            <a:off x="994596" y="2556768"/>
            <a:ext cx="6553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marL="506095" marR="290195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tabLst>
                <a:tab pos="687070" algn="l"/>
              </a:tabLst>
            </a:pPr>
            <a:endParaRPr lang="fr-FR" sz="1800" b="1" spc="-10" dirty="0">
              <a:solidFill>
                <a:schemeClr val="accent1"/>
              </a:solidFill>
              <a:latin typeface="Caladea"/>
            </a:endParaRPr>
          </a:p>
        </p:txBody>
      </p:sp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2550FDD6-E23A-43A4-8A9D-5FE0AA09E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90980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61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227"/>
            <a:ext cx="9141714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919EA83-8B54-44A1-BE8B-C104AE58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06" y="637953"/>
            <a:ext cx="6204344" cy="3189507"/>
          </a:xfrm>
        </p:spPr>
        <p:txBody>
          <a:bodyPr>
            <a:normAutofit/>
          </a:bodyPr>
          <a:lstStyle/>
          <a:p>
            <a:r>
              <a:rPr lang="fr-CA" sz="7000">
                <a:solidFill>
                  <a:srgbClr val="FFFFFF"/>
                </a:solidFill>
              </a:rPr>
              <a:t>Interfaces</a:t>
            </a:r>
            <a:endParaRPr lang="LID4096" sz="7000">
              <a:solidFill>
                <a:srgbClr val="FFFFFF"/>
              </a:solidFill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5810" y="4208147"/>
            <a:ext cx="254344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6554" y="4098333"/>
            <a:ext cx="151393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286" y="4098334"/>
            <a:ext cx="6699764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3EB27124-CBCB-432C-998B-92341724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506" y="4377268"/>
            <a:ext cx="5978177" cy="1280582"/>
          </a:xfrm>
        </p:spPr>
        <p:txBody>
          <a:bodyPr anchor="t">
            <a:normAutofit/>
          </a:bodyPr>
          <a:lstStyle/>
          <a:p>
            <a:endParaRPr lang="LID4096" sz="2800" dirty="0">
              <a:solidFill>
                <a:srgbClr val="FEFFFF"/>
              </a:solidFill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0154" y="4377267"/>
            <a:ext cx="2341560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13670-1C6C-4C0D-851F-223B6882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i="1">
                <a:solidFill>
                  <a:schemeClr val="tx1"/>
                </a:solidFill>
                <a:effectLst/>
              </a:rPr>
              <a:t>Interface d’accueil</a:t>
            </a:r>
            <a:br>
              <a:rPr lang="en-US" sz="4400" i="1">
                <a:solidFill>
                  <a:schemeClr val="tx1"/>
                </a:solidFill>
                <a:effectLst/>
              </a:rPr>
            </a:br>
            <a:endParaRPr lang="en-US" sz="4400">
              <a:solidFill>
                <a:schemeClr val="tx1"/>
              </a:solidFill>
            </a:endParaRPr>
          </a:p>
        </p:txBody>
      </p:sp>
      <p:pic>
        <p:nvPicPr>
          <p:cNvPr id="4" name="Espace réservé du contenu 3" descr="Une image contenant capture d’écran, moniteur&#10;&#10;Description générée automatiquement">
            <a:extLst>
              <a:ext uri="{FF2B5EF4-FFF2-40B4-BE49-F238E27FC236}">
                <a16:creationId xmlns:a16="http://schemas.microsoft.com/office/drawing/2014/main" id="{E38CA515-928F-4C87-808A-EFBD50739B8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r="1" b="1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CF48E-9493-474D-8658-8808BE54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effectLst/>
              </a:rPr>
              <a:t>Interface </a:t>
            </a:r>
            <a:r>
              <a:rPr lang="en-US" sz="4400" dirty="0" err="1">
                <a:solidFill>
                  <a:schemeClr val="tx1"/>
                </a:solidFill>
                <a:effectLst/>
              </a:rPr>
              <a:t>d’ajout</a:t>
            </a:r>
            <a:r>
              <a:rPr lang="en-US" sz="4400" dirty="0">
                <a:solidFill>
                  <a:schemeClr val="tx1"/>
                </a:solidFill>
                <a:effectLst/>
              </a:rPr>
              <a:t> d’un </a:t>
            </a:r>
            <a:r>
              <a:rPr lang="en-US" sz="4400" dirty="0" err="1">
                <a:solidFill>
                  <a:schemeClr val="tx1"/>
                </a:solidFill>
                <a:effectLst/>
              </a:rPr>
              <a:t>examen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0B68FC-6F51-4CD2-91FA-CCC444AC56B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 r="2" b="5579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5C4C6-7B67-4B4B-AF38-07ADF897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i="1" dirty="0">
                <a:solidFill>
                  <a:schemeClr val="tx1"/>
                </a:solidFill>
                <a:effectLst/>
              </a:rPr>
              <a:t>Interface de </a:t>
            </a:r>
            <a:r>
              <a:rPr lang="en-US" sz="4400" i="1" dirty="0" err="1">
                <a:solidFill>
                  <a:schemeClr val="tx1"/>
                </a:solidFill>
                <a:effectLst/>
              </a:rPr>
              <a:t>détails</a:t>
            </a:r>
            <a:r>
              <a:rPr lang="en-US" sz="4400" i="1" dirty="0">
                <a:solidFill>
                  <a:schemeClr val="tx1"/>
                </a:solidFill>
                <a:effectLst/>
              </a:rPr>
              <a:t> d’un </a:t>
            </a:r>
            <a:r>
              <a:rPr lang="en-US" sz="4400" i="1" dirty="0" err="1">
                <a:solidFill>
                  <a:schemeClr val="tx1"/>
                </a:solidFill>
                <a:effectLst/>
              </a:rPr>
              <a:t>examen</a:t>
            </a:r>
            <a:br>
              <a:rPr lang="en-US" sz="4400" i="1" dirty="0">
                <a:solidFill>
                  <a:schemeClr val="tx1"/>
                </a:solidFill>
                <a:effectLst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7592BDF-7C7F-4D97-A8FF-82027281C36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13354" b="1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07B42-77F2-435E-8C21-B551230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i="1" dirty="0">
                <a:solidFill>
                  <a:schemeClr val="tx1"/>
                </a:solidFill>
                <a:effectLst/>
              </a:rPr>
              <a:t>Interface de </a:t>
            </a:r>
            <a:r>
              <a:rPr lang="en-US" sz="4400" i="1" dirty="0" err="1">
                <a:solidFill>
                  <a:schemeClr val="tx1"/>
                </a:solidFill>
                <a:effectLst/>
              </a:rPr>
              <a:t>détail</a:t>
            </a:r>
            <a:r>
              <a:rPr lang="en-US" sz="4400" i="1" dirty="0">
                <a:solidFill>
                  <a:schemeClr val="tx1"/>
                </a:solidFill>
                <a:effectLst/>
              </a:rPr>
              <a:t> d’un nodule</a:t>
            </a:r>
            <a:br>
              <a:rPr lang="en-US" sz="4400" i="1" dirty="0">
                <a:solidFill>
                  <a:schemeClr val="tx1"/>
                </a:solidFill>
                <a:effectLst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CBC4801-EE00-4F73-A095-3E10FD12080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" r="2" b="2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3E289-3DDE-4813-92BD-6BEEE36F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effectLst/>
              </a:rPr>
              <a:t>Interface </a:t>
            </a:r>
            <a:r>
              <a:rPr lang="en-US" sz="4400" dirty="0" err="1">
                <a:solidFill>
                  <a:schemeClr val="tx1"/>
                </a:solidFill>
                <a:effectLst/>
              </a:rPr>
              <a:t>d’ajout</a:t>
            </a:r>
            <a:r>
              <a:rPr lang="en-US" sz="4400" dirty="0">
                <a:solidFill>
                  <a:schemeClr val="tx1"/>
                </a:solidFill>
                <a:effectLst/>
              </a:rPr>
              <a:t> d’un nodule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7DDCE87-E6EC-46FD-B7B0-15C431F9B70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r="2" b="2182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4E41C-A6D6-4835-9068-FB98A38E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effectLst/>
              </a:rPr>
              <a:t>Interface de 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liste</a:t>
            </a:r>
            <a:r>
              <a:rPr lang="en-US" sz="3200" dirty="0">
                <a:solidFill>
                  <a:schemeClr val="tx1"/>
                </a:solidFill>
                <a:effectLst/>
              </a:rPr>
              <a:t> des 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examens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précédents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DFC4CE3-1DD9-45DA-A04D-6609F7368CB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60" b="1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32016" y="1766812"/>
            <a:ext cx="616869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32016" y="1423780"/>
            <a:ext cx="515816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87432" y="1239381"/>
            <a:ext cx="2604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87431" y="1230651"/>
            <a:ext cx="765649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2D4C81-9D65-420A-82FE-A83DE9F2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247" y="1607809"/>
            <a:ext cx="6927020" cy="2876680"/>
          </a:xfrm>
        </p:spPr>
        <p:txBody>
          <a:bodyPr anchor="b">
            <a:normAutofit/>
          </a:bodyPr>
          <a:lstStyle/>
          <a:p>
            <a:r>
              <a:rPr lang="fr-FR" sz="5700">
                <a:solidFill>
                  <a:srgbClr val="FFFFFF"/>
                </a:solidFill>
                <a:latin typeface="Times New Roman" panose="02020603050405020304" pitchFamily="18" charset="0"/>
              </a:rPr>
              <a:t>Contexte Général</a:t>
            </a:r>
            <a:br>
              <a:rPr lang="fr-FR" sz="5700" b="1">
                <a:solidFill>
                  <a:srgbClr val="FFFFFF"/>
                </a:solidFill>
                <a:latin typeface="Segoe UI Light"/>
                <a:cs typeface="Segoe UI Light"/>
              </a:rPr>
            </a:br>
            <a:br>
              <a:rPr lang="fr-FR" sz="57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LID4096" sz="5700">
              <a:solidFill>
                <a:srgbClr val="FFFFFF"/>
              </a:solidFill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BB0523A-90E1-4326-818E-22380E2E5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624" y="4810308"/>
            <a:ext cx="6752266" cy="1076551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506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re 6">
            <a:extLst>
              <a:ext uri="{FF2B5EF4-FFF2-40B4-BE49-F238E27FC236}">
                <a16:creationId xmlns:a16="http://schemas.microsoft.com/office/drawing/2014/main" id="{D24CDCF9-1A12-4AC7-9731-94333FDB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i="1" dirty="0">
                <a:solidFill>
                  <a:schemeClr val="tx1"/>
                </a:solidFill>
                <a:effectLst/>
              </a:rPr>
              <a:t>Interface de </a:t>
            </a:r>
            <a:r>
              <a:rPr lang="en-US" sz="4400" i="1" dirty="0" err="1">
                <a:solidFill>
                  <a:schemeClr val="tx1"/>
                </a:solidFill>
                <a:effectLst/>
              </a:rPr>
              <a:t>compte</a:t>
            </a:r>
            <a:r>
              <a:rPr lang="en-US" sz="4400" i="1" dirty="0">
                <a:solidFill>
                  <a:schemeClr val="tx1"/>
                </a:solidFill>
                <a:effectLst/>
              </a:rPr>
              <a:t> </a:t>
            </a:r>
            <a:r>
              <a:rPr lang="en-US" sz="4400" i="1" dirty="0" err="1">
                <a:solidFill>
                  <a:schemeClr val="tx1"/>
                </a:solidFill>
                <a:effectLst/>
              </a:rPr>
              <a:t>rendu</a:t>
            </a:r>
            <a:br>
              <a:rPr lang="en-US" sz="4400" i="1" dirty="0">
                <a:solidFill>
                  <a:schemeClr val="tx1"/>
                </a:solidFill>
                <a:effectLst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9" name="Espace réservé du contenu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7527FA-90A3-4108-844B-541DDB10478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" r="2" b="3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6623" y="900814"/>
            <a:ext cx="569713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8327" y="633165"/>
            <a:ext cx="36199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965" y="636723"/>
            <a:ext cx="3000047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4BB6F03-5377-4155-BC43-1E387923A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154" y="982272"/>
            <a:ext cx="2541314" cy="4560970"/>
          </a:xfrm>
        </p:spPr>
        <p:txBody>
          <a:bodyPr>
            <a:normAutofit/>
          </a:bodyPr>
          <a:lstStyle/>
          <a:p>
            <a:r>
              <a:rPr lang="fr-FR" sz="3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uk-UA" altLang="LID4096" sz="3500" b="1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76336" y="1352302"/>
            <a:ext cx="499169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06EA5A1-DD2C-46EE-A98B-16BA7D9DE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16396" y="1719618"/>
            <a:ext cx="4461623" cy="4334629"/>
          </a:xfrm>
        </p:spPr>
        <p:txBody>
          <a:bodyPr anchor="ctr">
            <a:noAutofit/>
          </a:bodyPr>
          <a:lstStyle/>
          <a:p>
            <a:pPr marL="278130" marR="287020">
              <a:lnSpc>
                <a:spcPct val="90000"/>
              </a:lnSpc>
              <a:spcAft>
                <a:spcPts val="0"/>
              </a:spcAft>
            </a:pPr>
            <a:r>
              <a:rPr lang="fr-FR" sz="18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 projet a consisté de concevoir et de réaliser une plateforme de génération automatique de compte rendu en échographie thyroïdienne à partir des données saisies par le médecin radiologue </a:t>
            </a:r>
            <a:endParaRPr lang="fr-FR" sz="1800" b="1" u="sng" dirty="0">
              <a:solidFill>
                <a:srgbClr val="FE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8130" marR="287020">
              <a:lnSpc>
                <a:spcPct val="90000"/>
              </a:lnSpc>
              <a:spcAft>
                <a:spcPts val="0"/>
              </a:spcAft>
            </a:pPr>
            <a:r>
              <a:rPr lang="fr-FR" sz="1800" dirty="0">
                <a:solidFill>
                  <a:srgbClr val="FE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permet de</a:t>
            </a:r>
            <a:r>
              <a:rPr lang="fr-FR" sz="18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standardiser ce processus pour tous les médecins dans le territoire tunisien.</a:t>
            </a:r>
          </a:p>
          <a:p>
            <a:pPr marL="278130" marR="287020">
              <a:lnSpc>
                <a:spcPct val="90000"/>
              </a:lnSpc>
              <a:spcAft>
                <a:spcPts val="0"/>
              </a:spcAft>
            </a:pPr>
            <a:r>
              <a:rPr lang="fr-FR" sz="18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offre une aide à la décision pour les radiologues à travers le calcul du score de suspicion .</a:t>
            </a:r>
          </a:p>
          <a:p>
            <a:pPr marL="0" marR="28702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fr-FR" sz="1800" b="1" u="sng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Perspectives:</a:t>
            </a:r>
          </a:p>
          <a:p>
            <a:pPr marL="278130" marR="289560">
              <a:lnSpc>
                <a:spcPct val="90000"/>
              </a:lnSpc>
              <a:spcBef>
                <a:spcPts val="1005"/>
              </a:spcBef>
              <a:spcAft>
                <a:spcPts val="0"/>
              </a:spcAft>
            </a:pPr>
            <a:r>
              <a:rPr lang="fr-FR" sz="18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structuration du compte-rendu permettra de constituer une base de données nationale relative aux maladies liées à la thyroïde ce qui permettra d’étudier cette maladie sur notre territoire.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9D3E19B5-9242-4416-8585-45747F95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305" y="802955"/>
            <a:ext cx="3574747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Thyroide</a:t>
            </a:r>
          </a:p>
        </p:txBody>
      </p:sp>
      <p:sp>
        <p:nvSpPr>
          <p:cNvPr id="30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409865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29246E-FC64-4C0E-BE28-D5C11E5637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" y="2551019"/>
            <a:ext cx="3106674" cy="267950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18735E1-6054-4E1A-8D6F-1C5C9DC13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6290" y="1916832"/>
            <a:ext cx="3723975" cy="3858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9530" marR="28829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b="1" u="sng" dirty="0" err="1">
                <a:solidFill>
                  <a:srgbClr val="000000"/>
                </a:solidFill>
                <a:effectLst/>
              </a:rPr>
              <a:t>Définition</a:t>
            </a:r>
            <a:r>
              <a:rPr lang="en-US" b="1" u="sng" dirty="0">
                <a:solidFill>
                  <a:srgbClr val="000000"/>
                </a:solidFill>
                <a:effectLst/>
              </a:rPr>
              <a:t>:</a:t>
            </a:r>
          </a:p>
          <a:p>
            <a:pPr marL="563880" marR="28829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petite </a:t>
            </a:r>
            <a:r>
              <a:rPr lang="en-US" dirty="0" err="1">
                <a:solidFill>
                  <a:srgbClr val="000000"/>
                </a:solidFill>
                <a:effectLst/>
              </a:rPr>
              <a:t>glande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située</a:t>
            </a:r>
            <a:r>
              <a:rPr lang="en-US" dirty="0">
                <a:solidFill>
                  <a:srgbClr val="000000"/>
                </a:solidFill>
                <a:effectLst/>
              </a:rPr>
              <a:t> à la base du </a:t>
            </a:r>
            <a:r>
              <a:rPr lang="en-US" dirty="0" err="1">
                <a:solidFill>
                  <a:srgbClr val="000000"/>
                </a:solidFill>
                <a:effectLst/>
              </a:rPr>
              <a:t>cou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en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avant</a:t>
            </a:r>
            <a:r>
              <a:rPr lang="en-US" dirty="0">
                <a:solidFill>
                  <a:srgbClr val="000000"/>
                </a:solidFill>
                <a:effectLst/>
              </a:rPr>
              <a:t> de la </a:t>
            </a:r>
            <a:r>
              <a:rPr lang="en-US" dirty="0" err="1">
                <a:solidFill>
                  <a:srgbClr val="000000"/>
                </a:solidFill>
                <a:effectLst/>
              </a:rPr>
              <a:t>trachée</a:t>
            </a:r>
            <a:r>
              <a:rPr lang="en-US" dirty="0">
                <a:solidFill>
                  <a:srgbClr val="000000"/>
                </a:solidFill>
                <a:effectLst/>
              </a:rPr>
              <a:t>, au </a:t>
            </a:r>
            <a:r>
              <a:rPr lang="en-US" dirty="0" err="1">
                <a:solidFill>
                  <a:srgbClr val="000000"/>
                </a:solidFill>
                <a:effectLst/>
              </a:rPr>
              <a:t>niveau</a:t>
            </a:r>
            <a:r>
              <a:rPr lang="en-US" dirty="0">
                <a:solidFill>
                  <a:srgbClr val="000000"/>
                </a:solidFill>
                <a:effectLst/>
              </a:rPr>
              <a:t> du larynx. </a:t>
            </a:r>
          </a:p>
          <a:p>
            <a:pPr marL="563880" marR="28829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</a:rPr>
              <a:t>formé</a:t>
            </a:r>
            <a:r>
              <a:rPr lang="en-US" dirty="0">
                <a:solidFill>
                  <a:srgbClr val="000000"/>
                </a:solidFill>
                <a:effectLst/>
              </a:rPr>
              <a:t> de deux lobes </a:t>
            </a:r>
            <a:r>
              <a:rPr lang="en-US" dirty="0" err="1">
                <a:solidFill>
                  <a:srgbClr val="000000"/>
                </a:solidFill>
                <a:effectLst/>
              </a:rPr>
              <a:t>reliés</a:t>
            </a:r>
            <a:r>
              <a:rPr lang="en-US" dirty="0">
                <a:solidFill>
                  <a:srgbClr val="000000"/>
                </a:solidFill>
                <a:effectLst/>
              </a:rPr>
              <a:t> ensemble par un </a:t>
            </a:r>
            <a:r>
              <a:rPr lang="en-US" dirty="0" err="1">
                <a:solidFill>
                  <a:srgbClr val="000000"/>
                </a:solidFill>
                <a:effectLst/>
              </a:rPr>
              <a:t>isthme</a:t>
            </a:r>
            <a:r>
              <a:rPr lang="en-US" dirty="0">
                <a:solidFill>
                  <a:srgbClr val="000000"/>
                </a:solidFill>
                <a:effectLst/>
              </a:rPr>
              <a:t>. </a:t>
            </a:r>
          </a:p>
          <a:p>
            <a:pPr marL="335280" marR="28829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marL="49530" marR="28829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b="1" u="sng" dirty="0" err="1">
                <a:solidFill>
                  <a:srgbClr val="000000"/>
                </a:solidFill>
                <a:effectLst/>
              </a:rPr>
              <a:t>Fonction</a:t>
            </a:r>
            <a:r>
              <a:rPr lang="en-US" b="1" u="sng" dirty="0">
                <a:solidFill>
                  <a:srgbClr val="000000"/>
                </a:solidFill>
                <a:effectLst/>
              </a:rPr>
              <a:t>:</a:t>
            </a:r>
          </a:p>
          <a:p>
            <a:pPr marL="278130" marR="28829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</a:rPr>
              <a:t>sécréter</a:t>
            </a:r>
            <a:r>
              <a:rPr lang="en-US" dirty="0">
                <a:solidFill>
                  <a:srgbClr val="000000"/>
                </a:solidFill>
                <a:effectLst/>
              </a:rPr>
              <a:t> des hormones </a:t>
            </a:r>
            <a:r>
              <a:rPr lang="en-US" dirty="0" err="1">
                <a:solidFill>
                  <a:srgbClr val="000000"/>
                </a:solidFill>
                <a:effectLst/>
              </a:rPr>
              <a:t>thyroïdiennes</a:t>
            </a:r>
            <a:r>
              <a:rPr lang="en-US" dirty="0">
                <a:solidFill>
                  <a:srgbClr val="000000"/>
                </a:solidFill>
                <a:effectLst/>
              </a:rPr>
              <a:t> indispensables au bon </a:t>
            </a:r>
            <a:r>
              <a:rPr lang="en-US" dirty="0" err="1">
                <a:solidFill>
                  <a:srgbClr val="000000"/>
                </a:solidFill>
                <a:effectLst/>
              </a:rPr>
              <a:t>fonctionnement</a:t>
            </a:r>
            <a:r>
              <a:rPr lang="en-US" dirty="0">
                <a:solidFill>
                  <a:srgbClr val="000000"/>
                </a:solidFill>
                <a:effectLst/>
              </a:rPr>
              <a:t> des </a:t>
            </a:r>
            <a:r>
              <a:rPr lang="en-US" dirty="0" err="1">
                <a:solidFill>
                  <a:srgbClr val="000000"/>
                </a:solidFill>
                <a:effectLst/>
              </a:rPr>
              <a:t>métabolismes</a:t>
            </a:r>
            <a:r>
              <a:rPr lang="en-US" dirty="0">
                <a:solidFill>
                  <a:srgbClr val="000000"/>
                </a:solidFill>
                <a:effectLst/>
              </a:rPr>
              <a:t> du corps.                        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00762" y="563918"/>
            <a:ext cx="3089954" cy="5978614"/>
            <a:chOff x="7513372" y="803186"/>
            <a:chExt cx="4163968" cy="5978614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F549C1C5-3212-45B5-904E-76822BA0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1" y="885651"/>
            <a:ext cx="2422352" cy="4624603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Maladies de la thyroide</a:t>
            </a:r>
            <a:endParaRPr lang="LID4096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C4D8D22-6C05-4C89-B6FF-DA5D9A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259" y="188640"/>
            <a:ext cx="4924688" cy="6120681"/>
          </a:xfrm>
        </p:spPr>
        <p:txBody>
          <a:bodyPr anchor="ctr">
            <a:normAutofit/>
          </a:bodyPr>
          <a:lstStyle/>
          <a:p>
            <a:pPr marR="288290">
              <a:spcBef>
                <a:spcPts val="800"/>
              </a:spcBef>
              <a:spcAft>
                <a:spcPts val="0"/>
              </a:spcAft>
            </a:pPr>
            <a:r>
              <a:rPr lang="fr-FR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fr-FR" sz="21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L'hyperthyroïdie</a:t>
            </a:r>
            <a:r>
              <a:rPr lang="fr-FR" sz="21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 </a:t>
            </a:r>
            <a:r>
              <a:rPr lang="fr-FR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: la sécrétion d'une trop grande quantité d'hormones thyroïdiennes. </a:t>
            </a:r>
          </a:p>
          <a:p>
            <a:pPr marR="288290">
              <a:spcBef>
                <a:spcPts val="800"/>
              </a:spcBef>
              <a:spcAft>
                <a:spcPts val="0"/>
              </a:spcAft>
            </a:pPr>
            <a:r>
              <a:rPr lang="fr-FR" sz="21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L'hypothyroïdie</a:t>
            </a:r>
            <a:r>
              <a:rPr lang="fr-FR" sz="21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 </a:t>
            </a:r>
            <a:r>
              <a:rPr lang="fr-FR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: diminution du fonctionnement de cette glande.</a:t>
            </a:r>
          </a:p>
          <a:p>
            <a:pPr marR="288290">
              <a:spcBef>
                <a:spcPts val="800"/>
              </a:spcBef>
              <a:spcAft>
                <a:spcPts val="0"/>
              </a:spcAft>
            </a:pPr>
            <a:endParaRPr lang="fr-FR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R="288290">
              <a:spcBef>
                <a:spcPts val="800"/>
              </a:spcBef>
              <a:spcAft>
                <a:spcPts val="0"/>
              </a:spcAft>
            </a:pPr>
            <a:r>
              <a:rPr lang="fr-FR" sz="2100" dirty="0">
                <a:latin typeface="Times New Roman" panose="02020603050405020304" pitchFamily="18" charset="0"/>
              </a:rPr>
              <a:t>Le </a:t>
            </a:r>
            <a:r>
              <a:rPr lang="fr-FR" sz="2100" b="1" dirty="0"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nodule thyroïdien</a:t>
            </a:r>
            <a:r>
              <a:rPr lang="fr-FR" sz="2100" b="1" dirty="0">
                <a:latin typeface="Times New Roman" panose="02020603050405020304" pitchFamily="18" charset="0"/>
              </a:rPr>
              <a:t> </a:t>
            </a:r>
            <a:r>
              <a:rPr lang="fr-FR" sz="2100" dirty="0">
                <a:latin typeface="Times New Roman" panose="02020603050405020304" pitchFamily="18" charset="0"/>
              </a:rPr>
              <a:t>:  une grosseur qui se forme dans la thyroïde. </a:t>
            </a:r>
          </a:p>
          <a:p>
            <a:pPr marR="288290">
              <a:spcBef>
                <a:spcPts val="800"/>
              </a:spcBef>
              <a:spcAft>
                <a:spcPts val="0"/>
              </a:spcAft>
            </a:pPr>
            <a:r>
              <a:rPr lang="fr-FR" sz="2100" dirty="0">
                <a:latin typeface="Times New Roman" panose="02020603050405020304" pitchFamily="18" charset="0"/>
              </a:rPr>
              <a:t>Le </a:t>
            </a:r>
            <a:r>
              <a:rPr lang="fr-FR" sz="2100" b="1" dirty="0"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goitre</a:t>
            </a:r>
            <a:r>
              <a:rPr lang="fr-FR" sz="2100" dirty="0">
                <a:latin typeface="Times New Roman" panose="02020603050405020304" pitchFamily="18" charset="0"/>
              </a:rPr>
              <a:t> : une augmentation du volume de la thyroïde. </a:t>
            </a:r>
          </a:p>
          <a:p>
            <a:pPr marR="288290">
              <a:spcBef>
                <a:spcPts val="800"/>
              </a:spcBef>
              <a:spcAft>
                <a:spcPts val="0"/>
              </a:spcAft>
            </a:pPr>
            <a:r>
              <a:rPr lang="fr-FR" sz="2100" dirty="0">
                <a:latin typeface="Times New Roman" panose="02020603050405020304" pitchFamily="18" charset="0"/>
              </a:rPr>
              <a:t>Les </a:t>
            </a:r>
            <a:r>
              <a:rPr lang="fr-FR" sz="2100" b="1" dirty="0"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cancers de la thyroïde</a:t>
            </a:r>
            <a:r>
              <a:rPr lang="fr-FR" sz="2100" b="1" dirty="0">
                <a:latin typeface="Times New Roman" panose="02020603050405020304" pitchFamily="18" charset="0"/>
              </a:rPr>
              <a:t> </a:t>
            </a:r>
            <a:r>
              <a:rPr lang="fr-FR" sz="2100" dirty="0">
                <a:latin typeface="Times New Roman" panose="02020603050405020304" pitchFamily="18" charset="0"/>
              </a:rPr>
              <a:t>: une tumeur maligne qui prend naissance dans les cellules de la thyroïde</a:t>
            </a:r>
          </a:p>
          <a:p>
            <a:endParaRPr lang="LID4096" sz="2100" dirty="0"/>
          </a:p>
        </p:txBody>
      </p:sp>
    </p:spTree>
    <p:extLst>
      <p:ext uri="{BB962C8B-B14F-4D97-AF65-F5344CB8AC3E}">
        <p14:creationId xmlns:p14="http://schemas.microsoft.com/office/powerpoint/2010/main" val="32603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re 8">
            <a:extLst>
              <a:ext uri="{FF2B5EF4-FFF2-40B4-BE49-F238E27FC236}">
                <a16:creationId xmlns:a16="http://schemas.microsoft.com/office/drawing/2014/main" id="{BD75A74E-E6C7-45EC-A797-18E79216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Examens de la thyroide</a:t>
            </a:r>
          </a:p>
        </p:txBody>
      </p:sp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EB9FF869-3F6A-4A27-A273-D1F0F870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8678" y="2543175"/>
            <a:ext cx="2539226" cy="33638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CA" sz="1700" dirty="0">
                <a:effectLst/>
              </a:rPr>
              <a:t>Palpation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CA" sz="1700" dirty="0"/>
              <a:t>Scintigraphie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CA" sz="1700" dirty="0"/>
              <a:t>Cytoponction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4" name="Image 33" descr="Une image contenant personne, femme, assis, tenant&#10;&#10;Description générée automatiquement">
            <a:extLst>
              <a:ext uri="{FF2B5EF4-FFF2-40B4-BE49-F238E27FC236}">
                <a16:creationId xmlns:a16="http://schemas.microsoft.com/office/drawing/2014/main" id="{BDD95F3F-02D7-4DBE-8798-9A998C5DA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79" y="3562162"/>
            <a:ext cx="1987779" cy="1277147"/>
          </a:xfrm>
          <a:prstGeom prst="rect">
            <a:avLst/>
          </a:prstGeom>
        </p:spPr>
      </p:pic>
      <p:pic>
        <p:nvPicPr>
          <p:cNvPr id="30" name="Espace réservé du contenu 29" descr="Une image contenant personne, jeune, tenant, homme&#10;&#10;Description générée automatiquement">
            <a:extLst>
              <a:ext uri="{FF2B5EF4-FFF2-40B4-BE49-F238E27FC236}">
                <a16:creationId xmlns:a16="http://schemas.microsoft.com/office/drawing/2014/main" id="{0CCB703F-43D1-4DE8-A024-F4C379B22B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1" r="32191"/>
          <a:stretch/>
        </p:blipFill>
        <p:spPr>
          <a:xfrm>
            <a:off x="6289683" y="2486035"/>
            <a:ext cx="1544254" cy="1625852"/>
          </a:xfrm>
          <a:prstGeom prst="rect">
            <a:avLst/>
          </a:prstGeom>
        </p:spPr>
      </p:pic>
      <p:pic>
        <p:nvPicPr>
          <p:cNvPr id="32" name="Image 31" descr="Une image contenant intérieur, assis, table, bâtiment&#10;&#10;Description générée automatiquement">
            <a:extLst>
              <a:ext uri="{FF2B5EF4-FFF2-40B4-BE49-F238E27FC236}">
                <a16:creationId xmlns:a16="http://schemas.microsoft.com/office/drawing/2014/main" id="{C51AADD5-E685-41D6-BD11-6D4C3900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74" y="4461224"/>
            <a:ext cx="1995761" cy="12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2CC7C5F-41C6-4085-9A8B-1E704FD8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4" y="629266"/>
            <a:ext cx="4817137" cy="1676603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chographie thyroïdienne</a:t>
            </a:r>
            <a:endParaRPr lang="LID4096" dirty="0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rgbClr val="34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4" y="559407"/>
            <a:ext cx="275005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ce réservé du contenu 6" descr="Une image contenant personne, intérieur, femme, ordinateur&#10;&#10;Description générée automatiquement">
            <a:extLst>
              <a:ext uri="{FF2B5EF4-FFF2-40B4-BE49-F238E27FC236}">
                <a16:creationId xmlns:a16="http://schemas.microsoft.com/office/drawing/2014/main" id="{C40452D8-350B-4501-87D9-E7F0E368A47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8" r="24223" b="-1"/>
          <a:stretch/>
        </p:blipFill>
        <p:spPr>
          <a:xfrm>
            <a:off x="571023" y="1126034"/>
            <a:ext cx="2334960" cy="4605931"/>
          </a:xfrm>
          <a:prstGeom prst="rect">
            <a:avLst/>
          </a:prstGeom>
          <a:effectLst/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3F0940E-6843-4B75-B54C-704A52A4BE4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910935" y="2438400"/>
            <a:ext cx="4817136" cy="3785419"/>
          </a:xfrm>
        </p:spPr>
        <p:txBody>
          <a:bodyPr>
            <a:normAutofit/>
          </a:bodyPr>
          <a:lstStyle/>
          <a:p>
            <a:pPr marR="288290">
              <a:spcAft>
                <a:spcPts val="0"/>
              </a:spcAft>
            </a:pPr>
            <a:r>
              <a:rPr lang="fr-FR" sz="1700" dirty="0"/>
              <a:t>Enregistrer les éléments anatomo-morphologiques standards :Volume thyroïdien , Echogénicité glandulaire, Vascularisation </a:t>
            </a:r>
          </a:p>
          <a:p>
            <a:pPr>
              <a:spcAft>
                <a:spcPts val="0"/>
              </a:spcAft>
            </a:pPr>
            <a:endParaRPr lang="fr-FR" sz="1700" dirty="0"/>
          </a:p>
          <a:p>
            <a:pPr>
              <a:spcAft>
                <a:spcPts val="0"/>
              </a:spcAft>
            </a:pPr>
            <a:r>
              <a:rPr lang="fr-FR" sz="1700" dirty="0">
                <a:effectLst/>
                <a:ea typeface="Times New Roman" panose="02020603050405020304" pitchFamily="18" charset="0"/>
              </a:rPr>
              <a:t>Description des </a:t>
            </a:r>
            <a:r>
              <a:rPr lang="fr-FR" sz="1700" dirty="0"/>
              <a:t>caractéristiques</a:t>
            </a:r>
            <a:r>
              <a:rPr lang="fr-FR" sz="1700" dirty="0">
                <a:effectLst/>
                <a:ea typeface="Times New Roman" panose="02020603050405020304" pitchFamily="18" charset="0"/>
              </a:rPr>
              <a:t> d’un nodule </a:t>
            </a:r>
            <a:r>
              <a:rPr lang="fr-FR" sz="1700" dirty="0"/>
              <a:t>Taille, Localisation, Cartographie, Forme, Contours, Échogénicité, Composition (Échostructure),Foyer échogène intra cardiaque, Calcifications, Score Tirads </a:t>
            </a:r>
            <a:br>
              <a:rPr lang="fr-FR" sz="1700" dirty="0"/>
            </a:br>
            <a:endParaRPr lang="fr-FR" sz="1700" dirty="0"/>
          </a:p>
          <a:p>
            <a:pPr marL="735330" marR="288290">
              <a:spcBef>
                <a:spcPts val="800"/>
              </a:spcBef>
              <a:spcAft>
                <a:spcPts val="0"/>
              </a:spcAft>
            </a:pPr>
            <a:endParaRPr lang="fr-F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LID4096" sz="1700" dirty="0"/>
          </a:p>
        </p:txBody>
      </p:sp>
    </p:spTree>
    <p:extLst>
      <p:ext uri="{BB962C8B-B14F-4D97-AF65-F5344CB8AC3E}">
        <p14:creationId xmlns:p14="http://schemas.microsoft.com/office/powerpoint/2010/main" val="14263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73ABCC-498F-4918-AA36-FCFFF5AE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4" y="320040"/>
            <a:ext cx="3249546" cy="621792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i="1" dirty="0"/>
              <a:t>ACR TI-RADS</a:t>
            </a:r>
            <a:br>
              <a:rPr lang="en-US" sz="2800" i="1" dirty="0"/>
            </a:br>
            <a:br>
              <a:rPr lang="en-US" sz="2800" i="1" dirty="0"/>
            </a:br>
            <a:r>
              <a:rPr lang="en-US" sz="2800" i="1" dirty="0"/>
              <a:t>(Thyroid Imaging Reporting And Data System of American College of Radiology)</a:t>
            </a:r>
            <a:br>
              <a:rPr lang="en-US" sz="2800" i="1" dirty="0"/>
            </a:br>
            <a:endParaRPr lang="LID4096" sz="2800" dirty="0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20724-00CB-4A82-930D-CCFD53E0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4" y="320040"/>
            <a:ext cx="5304472" cy="6217920"/>
          </a:xfrm>
        </p:spPr>
        <p:txBody>
          <a:bodyPr anchor="ctr">
            <a:normAutofit/>
          </a:bodyPr>
          <a:lstStyle/>
          <a:p>
            <a:pPr marL="278130" marR="28829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effectLst/>
            </a:endParaRPr>
          </a:p>
          <a:p>
            <a:pPr marL="49530" marR="28829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 u="sng" dirty="0" err="1">
                <a:effectLst/>
              </a:rPr>
              <a:t>Définition</a:t>
            </a:r>
            <a:r>
              <a:rPr lang="en-US" sz="1900" b="1" u="sng" dirty="0">
                <a:effectLst/>
              </a:rPr>
              <a:t>:</a:t>
            </a:r>
            <a:r>
              <a:rPr lang="en-US" sz="1900" dirty="0">
                <a:effectLst/>
              </a:rPr>
              <a:t> </a:t>
            </a:r>
          </a:p>
          <a:p>
            <a:pPr marL="278130" marR="28829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effectLst/>
              </a:rPr>
              <a:t>système</a:t>
            </a:r>
            <a:r>
              <a:rPr lang="en-US" sz="1900" dirty="0">
                <a:effectLst/>
              </a:rPr>
              <a:t> international de classification des nodules </a:t>
            </a:r>
            <a:r>
              <a:rPr lang="en-US" sz="1900" dirty="0" err="1">
                <a:effectLst/>
              </a:rPr>
              <a:t>thyroïdiens</a:t>
            </a:r>
            <a:endParaRPr lang="en-US" sz="1900" dirty="0">
              <a:effectLst/>
            </a:endParaRPr>
          </a:p>
          <a:p>
            <a:pPr marL="278130" marR="28829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effectLst/>
              </a:rPr>
              <a:t>comporte</a:t>
            </a:r>
            <a:r>
              <a:rPr lang="en-US" sz="1900" dirty="0">
                <a:effectLst/>
              </a:rPr>
              <a:t> un atlas lexical </a:t>
            </a:r>
            <a:r>
              <a:rPr lang="en-US" sz="1900" dirty="0" err="1">
                <a:effectLst/>
              </a:rPr>
              <a:t>d’imagerie</a:t>
            </a:r>
            <a:r>
              <a:rPr lang="en-US" sz="1900" dirty="0">
                <a:effectLst/>
              </a:rPr>
              <a:t>, un </a:t>
            </a:r>
            <a:r>
              <a:rPr lang="en-US" sz="1900" dirty="0" err="1">
                <a:effectLst/>
              </a:rPr>
              <a:t>vocabulaire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standardisé</a:t>
            </a:r>
            <a:r>
              <a:rPr lang="en-US" sz="1900" dirty="0">
                <a:effectLst/>
              </a:rPr>
              <a:t>,,un </a:t>
            </a:r>
            <a:r>
              <a:rPr lang="en-US" sz="1900" dirty="0" err="1">
                <a:effectLst/>
              </a:rPr>
              <a:t>modèle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compte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rendu</a:t>
            </a:r>
            <a:r>
              <a:rPr lang="en-US" sz="1900" dirty="0">
                <a:effectLst/>
              </a:rPr>
              <a:t> et des </a:t>
            </a:r>
            <a:r>
              <a:rPr lang="en-US" sz="1900" dirty="0" err="1">
                <a:effectLst/>
              </a:rPr>
              <a:t>catégories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d’évaluation</a:t>
            </a:r>
            <a:r>
              <a:rPr lang="en-US" sz="1900" dirty="0">
                <a:effectLst/>
              </a:rPr>
              <a:t> des nodules </a:t>
            </a:r>
          </a:p>
          <a:p>
            <a:pPr marL="49530" marR="28829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 u="sng" dirty="0" err="1"/>
              <a:t>Utilité</a:t>
            </a:r>
            <a:r>
              <a:rPr lang="en-US" sz="1900" b="1" u="sng" dirty="0"/>
              <a:t>:</a:t>
            </a:r>
            <a:endParaRPr lang="en-US" sz="1900" b="1" u="sng" dirty="0">
              <a:effectLst/>
            </a:endParaRPr>
          </a:p>
          <a:p>
            <a:pPr marL="278130" marR="28829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effectLst/>
              </a:rPr>
              <a:t>sert</a:t>
            </a:r>
            <a:r>
              <a:rPr lang="en-US" sz="1900" dirty="0">
                <a:effectLst/>
              </a:rPr>
              <a:t> à </a:t>
            </a:r>
            <a:r>
              <a:rPr lang="en-US" sz="1900" dirty="0" err="1">
                <a:effectLst/>
              </a:rPr>
              <a:t>diminuer</a:t>
            </a:r>
            <a:r>
              <a:rPr lang="en-US" sz="1900" dirty="0">
                <a:effectLst/>
              </a:rPr>
              <a:t> les biopsies </a:t>
            </a:r>
            <a:r>
              <a:rPr lang="en-US" sz="1900" dirty="0" err="1">
                <a:effectLst/>
              </a:rPr>
              <a:t>inutiles</a:t>
            </a:r>
            <a:r>
              <a:rPr lang="en-US" sz="1900" dirty="0">
                <a:effectLst/>
              </a:rPr>
              <a:t> et </a:t>
            </a:r>
            <a:r>
              <a:rPr lang="en-US" sz="1900" dirty="0" err="1">
                <a:effectLst/>
              </a:rPr>
              <a:t>homogénéiser</a:t>
            </a:r>
            <a:r>
              <a:rPr lang="en-US" sz="1900" dirty="0">
                <a:effectLst/>
              </a:rPr>
              <a:t> les descriptions et </a:t>
            </a:r>
            <a:r>
              <a:rPr lang="en-US" sz="1900" dirty="0" err="1">
                <a:effectLst/>
              </a:rPr>
              <a:t>conduites</a:t>
            </a:r>
            <a:r>
              <a:rPr lang="en-US" sz="1900" dirty="0">
                <a:effectLst/>
              </a:rPr>
              <a:t> à </a:t>
            </a:r>
            <a:r>
              <a:rPr lang="en-US" sz="1900" dirty="0" err="1">
                <a:effectLst/>
              </a:rPr>
              <a:t>tenir</a:t>
            </a:r>
            <a:r>
              <a:rPr lang="en-US" sz="1900" dirty="0">
                <a:effectLst/>
              </a:rPr>
              <a:t> face à un nodule de la </a:t>
            </a:r>
            <a:r>
              <a:rPr lang="en-US" sz="1900" dirty="0" err="1">
                <a:effectLst/>
              </a:rPr>
              <a:t>thyroïde</a:t>
            </a:r>
            <a:r>
              <a:rPr lang="en-US" sz="1900" dirty="0">
                <a:effectLst/>
              </a:rPr>
              <a:t>. </a:t>
            </a:r>
          </a:p>
          <a:p>
            <a:pPr marL="49530" marR="28829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 u="sng" dirty="0" err="1"/>
              <a:t>Pourquoi</a:t>
            </a:r>
            <a:r>
              <a:rPr lang="en-US" sz="1900" b="1" u="sng" dirty="0"/>
              <a:t> ACR?</a:t>
            </a:r>
            <a:endParaRPr lang="en-US" sz="1900" b="1" u="sng" dirty="0">
              <a:effectLst/>
            </a:endParaRPr>
          </a:p>
          <a:p>
            <a:pPr marL="278130" marR="28829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Des études comparatives </a:t>
            </a:r>
            <a:r>
              <a:rPr lang="en-US" sz="1900" dirty="0" err="1">
                <a:effectLst/>
              </a:rPr>
              <a:t>montrent</a:t>
            </a:r>
            <a:r>
              <a:rPr lang="en-US" sz="1900" dirty="0">
                <a:effectLst/>
              </a:rPr>
              <a:t> que le </a:t>
            </a:r>
            <a:r>
              <a:rPr lang="en-US" sz="1900" dirty="0" err="1">
                <a:effectLst/>
              </a:rPr>
              <a:t>système</a:t>
            </a:r>
            <a:r>
              <a:rPr lang="en-US" sz="1900" dirty="0">
                <a:effectLst/>
              </a:rPr>
              <a:t> ACR- TIRADS </a:t>
            </a:r>
            <a:r>
              <a:rPr lang="en-US" sz="1900" dirty="0" err="1">
                <a:effectLst/>
              </a:rPr>
              <a:t>avait</a:t>
            </a:r>
            <a:r>
              <a:rPr lang="en-US" sz="1900" dirty="0">
                <a:effectLst/>
              </a:rPr>
              <a:t> les performances </a:t>
            </a:r>
            <a:r>
              <a:rPr lang="en-US" sz="1900" dirty="0" err="1">
                <a:effectLst/>
              </a:rPr>
              <a:t>globales</a:t>
            </a:r>
            <a:r>
              <a:rPr lang="en-US" sz="1900" dirty="0">
                <a:effectLst/>
              </a:rPr>
              <a:t> les plus </a:t>
            </a:r>
            <a:r>
              <a:rPr lang="en-US" sz="1900" dirty="0" err="1">
                <a:effectLst/>
              </a:rPr>
              <a:t>élevées</a:t>
            </a:r>
            <a:r>
              <a:rPr lang="en-US" sz="1900" dirty="0">
                <a:effectLst/>
              </a:rPr>
              <a:t> par rapport aux </a:t>
            </a:r>
            <a:r>
              <a:rPr lang="en-US" sz="1900" dirty="0" err="1">
                <a:effectLst/>
              </a:rPr>
              <a:t>systèmes</a:t>
            </a:r>
            <a:r>
              <a:rPr lang="en-US" sz="1900" dirty="0">
                <a:effectLst/>
              </a:rPr>
              <a:t> K-TIRADS (</a:t>
            </a:r>
            <a:r>
              <a:rPr lang="en-US" sz="1900" dirty="0" err="1">
                <a:effectLst/>
              </a:rPr>
              <a:t>Corée</a:t>
            </a:r>
            <a:r>
              <a:rPr lang="en-US" sz="1900" dirty="0">
                <a:effectLst/>
              </a:rPr>
              <a:t> du </a:t>
            </a:r>
            <a:r>
              <a:rPr lang="en-US" sz="1900" dirty="0" err="1">
                <a:effectLst/>
              </a:rPr>
              <a:t>sud</a:t>
            </a:r>
            <a:r>
              <a:rPr lang="en-US" sz="1900" dirty="0">
                <a:effectLst/>
              </a:rPr>
              <a:t>) et </a:t>
            </a:r>
            <a:r>
              <a:rPr lang="en-US" sz="1900" dirty="0" err="1">
                <a:effectLst/>
              </a:rPr>
              <a:t>d'EU</a:t>
            </a:r>
            <a:r>
              <a:rPr lang="en-US" sz="1900" dirty="0">
                <a:effectLst/>
              </a:rPr>
              <a:t>-TIRADS (Europe)</a:t>
            </a:r>
          </a:p>
          <a:p>
            <a:pPr>
              <a:lnSpc>
                <a:spcPct val="90000"/>
              </a:lnSpc>
            </a:pPr>
            <a:endParaRPr lang="LID4096" sz="1900" dirty="0"/>
          </a:p>
        </p:txBody>
      </p:sp>
    </p:spTree>
    <p:extLst>
      <p:ext uri="{BB962C8B-B14F-4D97-AF65-F5344CB8AC3E}">
        <p14:creationId xmlns:p14="http://schemas.microsoft.com/office/powerpoint/2010/main" val="395239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8DF3C98-DCA5-4597-8C67-0B63B350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65125"/>
            <a:ext cx="8928992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78130" marR="288290" indent="-228600">
              <a:lnSpc>
                <a:spcPct val="90000"/>
              </a:lnSpc>
              <a:spcAft>
                <a:spcPts val="0"/>
              </a:spcAft>
            </a:pPr>
            <a:br>
              <a:rPr lang="en-US" sz="14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Il se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fonde</a:t>
            </a:r>
            <a:r>
              <a:rPr lang="en-US" sz="2200" dirty="0">
                <a:solidFill>
                  <a:schemeClr val="tx1"/>
                </a:solidFill>
                <a:effectLst/>
              </a:rPr>
              <a:t> sur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l’analyse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pondérée</a:t>
            </a:r>
            <a:r>
              <a:rPr lang="en-US" sz="2200" dirty="0">
                <a:solidFill>
                  <a:schemeClr val="tx1"/>
                </a:solidFill>
                <a:effectLst/>
              </a:rPr>
              <a:t> des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signes</a:t>
            </a:r>
            <a:r>
              <a:rPr lang="en-US" sz="2200" dirty="0">
                <a:solidFill>
                  <a:schemeClr val="tx1"/>
                </a:solidFill>
                <a:effectLst/>
              </a:rPr>
              <a:t>: un score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est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attribué</a:t>
            </a:r>
            <a:r>
              <a:rPr lang="en-US" sz="2200" dirty="0">
                <a:solidFill>
                  <a:schemeClr val="tx1"/>
                </a:solidFill>
                <a:effectLst/>
              </a:rPr>
              <a:t> à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chacune</a:t>
            </a:r>
            <a:r>
              <a:rPr lang="en-US" sz="2200" dirty="0">
                <a:solidFill>
                  <a:schemeClr val="tx1"/>
                </a:solidFill>
                <a:effectLst/>
              </a:rPr>
              <a:t> des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propriétés</a:t>
            </a:r>
            <a:r>
              <a:rPr lang="en-US" sz="2200" dirty="0">
                <a:solidFill>
                  <a:schemeClr val="tx1"/>
                </a:solidFill>
                <a:effectLst/>
              </a:rPr>
              <a:t> du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résultat</a:t>
            </a:r>
            <a:r>
              <a:rPr lang="en-US" sz="2200" dirty="0">
                <a:solidFill>
                  <a:schemeClr val="tx1"/>
                </a:solidFill>
                <a:effectLst/>
              </a:rPr>
              <a:t> de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l’échographie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selon</a:t>
            </a:r>
            <a:r>
              <a:rPr lang="en-US" sz="2200" dirty="0">
                <a:solidFill>
                  <a:schemeClr val="tx1"/>
                </a:solidFill>
                <a:effectLst/>
              </a:rPr>
              <a:t> la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valeur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qu’elle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prend</a:t>
            </a:r>
            <a:r>
              <a:rPr lang="en-US" sz="2200" dirty="0">
                <a:solidFill>
                  <a:schemeClr val="tx1"/>
                </a:solidFill>
                <a:effectLst/>
              </a:rPr>
              <a:t>. </a:t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Le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système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fournit</a:t>
            </a:r>
            <a:r>
              <a:rPr lang="en-US" sz="2200" dirty="0">
                <a:solidFill>
                  <a:schemeClr val="tx1"/>
                </a:solidFill>
                <a:effectLst/>
              </a:rPr>
              <a:t> des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recommandations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correspondantes</a:t>
            </a:r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br>
              <a:rPr lang="en-US" sz="1400" dirty="0">
                <a:solidFill>
                  <a:schemeClr val="tx1"/>
                </a:solidFill>
                <a:effectLst/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D0E3ECC-938B-42D1-9B1A-47BE55A7D6E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r="3513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00001">
  <a:themeElements>
    <a:clrScheme name="00001 1">
      <a:dk1>
        <a:srgbClr val="4D4D4D"/>
      </a:dk1>
      <a:lt1>
        <a:srgbClr val="FFFFFF"/>
      </a:lt1>
      <a:dk2>
        <a:srgbClr val="4D4D4D"/>
      </a:dk2>
      <a:lt2>
        <a:srgbClr val="000000"/>
      </a:lt2>
      <a:accent1>
        <a:srgbClr val="0066CC"/>
      </a:accent1>
      <a:accent2>
        <a:srgbClr val="3399FF"/>
      </a:accent2>
      <a:accent3>
        <a:srgbClr val="FFFFFF"/>
      </a:accent3>
      <a:accent4>
        <a:srgbClr val="404040"/>
      </a:accent4>
      <a:accent5>
        <a:srgbClr val="AAB8E2"/>
      </a:accent5>
      <a:accent6>
        <a:srgbClr val="2D8AE7"/>
      </a:accent6>
      <a:hlink>
        <a:srgbClr val="33CCFF"/>
      </a:hlink>
      <a:folHlink>
        <a:srgbClr val="CCECFF"/>
      </a:folHlink>
    </a:clrScheme>
    <a:fontScheme name="00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0001 1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B8E2"/>
        </a:accent5>
        <a:accent6>
          <a:srgbClr val="2D8AE7"/>
        </a:accent6>
        <a:hlink>
          <a:srgbClr val="33CC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2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339933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3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4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3399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768</Words>
  <Application>Microsoft Office PowerPoint</Application>
  <PresentationFormat>Affichage à l'écran (4:3)</PresentationFormat>
  <Paragraphs>91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Caladea</vt:lpstr>
      <vt:lpstr>Calibri</vt:lpstr>
      <vt:lpstr>Segoe UI Light</vt:lpstr>
      <vt:lpstr>Tahoma</vt:lpstr>
      <vt:lpstr>TeXGyreAdventor</vt:lpstr>
      <vt:lpstr>Times New Roman</vt:lpstr>
      <vt:lpstr>00001</vt:lpstr>
      <vt:lpstr> Présentation de projet de fin d’études </vt:lpstr>
      <vt:lpstr>Développement d’une plateforme de génération de compte rendu en échographie thyroïdienne</vt:lpstr>
      <vt:lpstr>Contexte Général  </vt:lpstr>
      <vt:lpstr>Thyroide</vt:lpstr>
      <vt:lpstr>Maladies de la thyroide</vt:lpstr>
      <vt:lpstr>Examens de la thyroide</vt:lpstr>
      <vt:lpstr>Echographie thyroïdienne</vt:lpstr>
      <vt:lpstr>ACR TI-RADS  (Thyroid Imaging Reporting And Data System of American College of Radiology) </vt:lpstr>
      <vt:lpstr> Il se fonde sur l’analyse pondérée des signes: un score est attribué à chacune des propriétés du résultat de l’échographie selon la valeur qu’elle prend.  Le système fournit des recommandations correspondantes   </vt:lpstr>
      <vt:lpstr>Compte rendu </vt:lpstr>
      <vt:lpstr>Téléradiologie  </vt:lpstr>
      <vt:lpstr>Idée de la plateforme</vt:lpstr>
      <vt:lpstr>Analyse et Conception </vt:lpstr>
      <vt:lpstr>Diagramme de cas d’utilisation global </vt:lpstr>
      <vt:lpstr>Diagramme de raffinement de cas d’utilisation « Gérer les examens » </vt:lpstr>
      <vt:lpstr>Diagramme de raffinement de cas d’utilisation « Ajouter un examen » </vt:lpstr>
      <vt:lpstr>Diagramme de séquence de cas d’utilisation « Ajouter un patient » </vt:lpstr>
      <vt:lpstr>Diagramme de séquence de cas d’utilisation « Ajouter un examen »</vt:lpstr>
      <vt:lpstr>Diagramme de classes </vt:lpstr>
      <vt:lpstr>Réalisation </vt:lpstr>
      <vt:lpstr>Outils de développement </vt:lpstr>
      <vt:lpstr>Plateforme de développement </vt:lpstr>
      <vt:lpstr>Interfaces</vt:lpstr>
      <vt:lpstr>Interface d’accueil </vt:lpstr>
      <vt:lpstr>Interface d’ajout d’un examen</vt:lpstr>
      <vt:lpstr>Interface de détails d’un examen </vt:lpstr>
      <vt:lpstr>Interface de détail d’un nodule </vt:lpstr>
      <vt:lpstr>Interface d’ajout d’un nodule</vt:lpstr>
      <vt:lpstr>Interface de liste des examens précédents</vt:lpstr>
      <vt:lpstr>Interface de compte rendu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Présentation de projet de fin d’études </dc:title>
  <dc:creator>Oumayma Mtat</dc:creator>
  <cp:lastModifiedBy>Oumayma Mtat</cp:lastModifiedBy>
  <cp:revision>8</cp:revision>
  <dcterms:created xsi:type="dcterms:W3CDTF">2020-07-15T00:16:09Z</dcterms:created>
  <dcterms:modified xsi:type="dcterms:W3CDTF">2020-07-15T00:30:47Z</dcterms:modified>
</cp:coreProperties>
</file>