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49b117da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49b117da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49b117da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49b117da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49b117da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49b117da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49b117da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49b117da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postgresql.org/docs/current/xplang.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en.wikipedia.org/wiki/Process_(compu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8" y="237075"/>
            <a:ext cx="8520600" cy="20526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fr" sz="4000" b="1" i="1">
                <a:solidFill>
                  <a:srgbClr val="FFFFFF"/>
                </a:solidFill>
                <a:highlight>
                  <a:srgbClr val="05192D"/>
                </a:highlight>
              </a:rPr>
              <a:t>MySQL : </a:t>
            </a:r>
            <a:endParaRPr sz="4000" b="1" i="1">
              <a:solidFill>
                <a:srgbClr val="FFFFFF"/>
              </a:solidFill>
              <a:highlight>
                <a:srgbClr val="05192D"/>
              </a:highlight>
            </a:endParaRPr>
          </a:p>
          <a:p>
            <a:pPr marL="0" lvl="0" indent="0" algn="l" rtl="0">
              <a:spcBef>
                <a:spcPts val="1200"/>
              </a:spcBef>
              <a:spcAft>
                <a:spcPts val="0"/>
              </a:spcAft>
              <a:buNone/>
            </a:pPr>
            <a:endParaRPr sz="5600"/>
          </a:p>
        </p:txBody>
      </p:sp>
      <p:sp>
        <p:nvSpPr>
          <p:cNvPr id="135" name="Google Shape;135;p13"/>
          <p:cNvSpPr txBox="1">
            <a:spLocks noGrp="1"/>
          </p:cNvSpPr>
          <p:nvPr>
            <p:ph type="subTitle" idx="1"/>
          </p:nvPr>
        </p:nvSpPr>
        <p:spPr>
          <a:xfrm>
            <a:off x="174550" y="1371600"/>
            <a:ext cx="8520600" cy="37719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770"/>
              <a:buNone/>
            </a:pPr>
            <a:r>
              <a:rPr lang="fr" sz="1245">
                <a:solidFill>
                  <a:schemeClr val="dk1"/>
                </a:solidFill>
              </a:rPr>
              <a:t>I</a:t>
            </a:r>
            <a:r>
              <a:rPr lang="fr" sz="1745" b="1" i="1"/>
              <a:t>t is the world’s most commonly used RDBMS, written in C and C++.</a:t>
            </a:r>
            <a:endParaRPr sz="1745" b="1" i="1"/>
          </a:p>
          <a:p>
            <a:pPr marL="0" lvl="0" indent="0" algn="l" rtl="0">
              <a:lnSpc>
                <a:spcPct val="95000"/>
              </a:lnSpc>
              <a:spcBef>
                <a:spcPts val="1200"/>
              </a:spcBef>
              <a:spcAft>
                <a:spcPts val="0"/>
              </a:spcAft>
              <a:buSzPts val="770"/>
              <a:buNone/>
            </a:pPr>
            <a:r>
              <a:rPr lang="fr" sz="1745" b="1" i="1"/>
              <a:t>It works on many different system platforms, including Linux, Mac OS X, Solaris, etc.</a:t>
            </a:r>
            <a:endParaRPr sz="1745" b="1" i="1"/>
          </a:p>
          <a:p>
            <a:pPr marL="0" lvl="0" indent="0" algn="l" rtl="0">
              <a:lnSpc>
                <a:spcPct val="95000"/>
              </a:lnSpc>
              <a:spcBef>
                <a:spcPts val="1200"/>
              </a:spcBef>
              <a:spcAft>
                <a:spcPts val="0"/>
              </a:spcAft>
              <a:buSzPts val="770"/>
              <a:buNone/>
            </a:pPr>
            <a:r>
              <a:rPr lang="fr" sz="1745" b="1" i="1"/>
              <a:t>Some programming languages include libraries for accessing MySQL databases. These include MySQL Connector/Net for integration with Microsoft’s Visual Studio and JDBC driver for Java</a:t>
            </a:r>
            <a:endParaRPr sz="1745" b="1" i="1"/>
          </a:p>
          <a:p>
            <a:pPr marL="0" lvl="0" indent="0" algn="l" rtl="0">
              <a:lnSpc>
                <a:spcPct val="95000"/>
              </a:lnSpc>
              <a:spcBef>
                <a:spcPts val="1200"/>
              </a:spcBef>
              <a:spcAft>
                <a:spcPts val="0"/>
              </a:spcAft>
              <a:buSzPts val="770"/>
              <a:buNone/>
            </a:pPr>
            <a:r>
              <a:rPr lang="fr" sz="1745" b="1" i="1"/>
              <a:t>MySQL Workbench allows the users to manage the following:</a:t>
            </a:r>
            <a:endParaRPr sz="1745" b="1" i="1"/>
          </a:p>
          <a:p>
            <a:pPr marL="0" lvl="0" indent="0" algn="l" rtl="0">
              <a:lnSpc>
                <a:spcPct val="95000"/>
              </a:lnSpc>
              <a:spcBef>
                <a:spcPts val="1200"/>
              </a:spcBef>
              <a:spcAft>
                <a:spcPts val="0"/>
              </a:spcAft>
              <a:buSzPts val="770"/>
              <a:buNone/>
            </a:pPr>
            <a:r>
              <a:rPr lang="fr" sz="1745" b="1" i="1"/>
              <a:t>      	- Database design &amp; modeling</a:t>
            </a:r>
            <a:endParaRPr sz="1745" b="1" i="1"/>
          </a:p>
          <a:p>
            <a:pPr marL="0" lvl="0" indent="0" algn="l" rtl="0">
              <a:lnSpc>
                <a:spcPct val="95000"/>
              </a:lnSpc>
              <a:spcBef>
                <a:spcPts val="1200"/>
              </a:spcBef>
              <a:spcAft>
                <a:spcPts val="0"/>
              </a:spcAft>
              <a:buSzPts val="770"/>
              <a:buNone/>
            </a:pPr>
            <a:r>
              <a:rPr lang="fr" sz="1745" b="1" i="1"/>
              <a:t>      	- SQL Development</a:t>
            </a:r>
            <a:endParaRPr sz="1745" b="1" i="1"/>
          </a:p>
          <a:p>
            <a:pPr marL="0" lvl="0" indent="0" algn="l" rtl="0">
              <a:lnSpc>
                <a:spcPct val="95000"/>
              </a:lnSpc>
              <a:spcBef>
                <a:spcPts val="1200"/>
              </a:spcBef>
              <a:spcAft>
                <a:spcPts val="0"/>
              </a:spcAft>
              <a:buSzPts val="770"/>
              <a:buNone/>
            </a:pPr>
            <a:r>
              <a:rPr lang="fr" sz="1745" b="1" i="1"/>
              <a:t>      	- Database Administration</a:t>
            </a:r>
            <a:endParaRPr sz="1745" b="1" i="1"/>
          </a:p>
          <a:p>
            <a:pPr marL="0" lvl="0" indent="0" algn="l" rtl="0">
              <a:lnSpc>
                <a:spcPct val="85000"/>
              </a:lnSpc>
              <a:spcBef>
                <a:spcPts val="1200"/>
              </a:spcBef>
              <a:spcAft>
                <a:spcPts val="1200"/>
              </a:spcAft>
              <a:buSzPts val="770"/>
              <a:buNone/>
            </a:pPr>
            <a:endParaRPr sz="2110" b="1" i="1">
              <a:highlight>
                <a:srgbClr val="05192D"/>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8E81D30-5B73-4743-9277-3D009F56BB52}"/>
              </a:ext>
            </a:extLst>
          </p:cNvPr>
          <p:cNvSpPr txBox="1"/>
          <p:nvPr/>
        </p:nvSpPr>
        <p:spPr>
          <a:xfrm>
            <a:off x="1106905" y="894843"/>
            <a:ext cx="6388769" cy="3553922"/>
          </a:xfrm>
          <a:prstGeom prst="rect">
            <a:avLst/>
          </a:prstGeom>
          <a:noFill/>
        </p:spPr>
        <p:txBody>
          <a:bodyPr wrap="square">
            <a:spAutoFit/>
          </a:bodyPr>
          <a:lstStyle/>
          <a:p>
            <a:pPr marL="342900" lvl="0" indent="-342900" rtl="0">
              <a:lnSpc>
                <a:spcPct val="107000"/>
              </a:lnSpc>
              <a:spcAft>
                <a:spcPts val="1950"/>
              </a:spcAft>
              <a:buFont typeface="Segoe UI" panose="020B0502040204020203" pitchFamily="34" charset="0"/>
              <a:buChar char="-"/>
            </a:pPr>
            <a: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PostgreSQL vs. MySQL is an important decision when it comes to choosing an open-source relational database management system. Both PostgreSQL and MySQL are time-proven solutions that can compete with enterprise solutions such as Oracle and SQL Server.</a:t>
            </a:r>
            <a:endParaRPr lang="fr-TN" sz="1800" dirty="0">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07000"/>
              </a:lnSpc>
              <a:spcAft>
                <a:spcPts val="1950"/>
              </a:spcAft>
            </a:pPr>
            <a: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 </a:t>
            </a:r>
            <a:endParaRPr lang="fr-T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950"/>
              </a:spcAft>
              <a:buFont typeface="Segoe UI" panose="020B0502040204020203" pitchFamily="34" charset="0"/>
              <a:buChar char="-"/>
            </a:pPr>
            <a: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MySQL has been famous for its ease of use and speed, while PostgreSQL has many more advanced features, which is the reason that PostgreSQL is often described as an open-source version of Oracle.</a:t>
            </a:r>
            <a:endParaRPr lang="fr-TN"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4345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0815187-DCC5-42CB-9A17-DFA138496DBF}"/>
              </a:ext>
            </a:extLst>
          </p:cNvPr>
          <p:cNvPicPr>
            <a:picLocks noChangeAspect="1"/>
          </p:cNvPicPr>
          <p:nvPr/>
        </p:nvPicPr>
        <p:blipFill>
          <a:blip r:embed="rId2"/>
          <a:stretch>
            <a:fillRect/>
          </a:stretch>
        </p:blipFill>
        <p:spPr>
          <a:xfrm>
            <a:off x="2342796" y="0"/>
            <a:ext cx="4458407" cy="5143500"/>
          </a:xfrm>
          <a:prstGeom prst="rect">
            <a:avLst/>
          </a:prstGeom>
        </p:spPr>
      </p:pic>
    </p:spTree>
    <p:extLst>
      <p:ext uri="{BB962C8B-B14F-4D97-AF65-F5344CB8AC3E}">
        <p14:creationId xmlns:p14="http://schemas.microsoft.com/office/powerpoint/2010/main" val="258122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F14734C-0E12-42DB-8E37-3FA6C527B2E9}"/>
              </a:ext>
            </a:extLst>
          </p:cNvPr>
          <p:cNvPicPr>
            <a:picLocks noChangeAspect="1"/>
          </p:cNvPicPr>
          <p:nvPr/>
        </p:nvPicPr>
        <p:blipFill>
          <a:blip r:embed="rId2"/>
          <a:stretch>
            <a:fillRect/>
          </a:stretch>
        </p:blipFill>
        <p:spPr>
          <a:xfrm>
            <a:off x="529390" y="0"/>
            <a:ext cx="7628022" cy="5143500"/>
          </a:xfrm>
          <a:prstGeom prst="rect">
            <a:avLst/>
          </a:prstGeom>
        </p:spPr>
      </p:pic>
    </p:spTree>
    <p:extLst>
      <p:ext uri="{BB962C8B-B14F-4D97-AF65-F5344CB8AC3E}">
        <p14:creationId xmlns:p14="http://schemas.microsoft.com/office/powerpoint/2010/main" val="329477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EB295B9D-4E88-4E6E-8673-AA7E1A915A01}"/>
              </a:ext>
            </a:extLst>
          </p:cNvPr>
          <p:cNvGraphicFramePr>
            <a:graphicFrameLocks noGrp="1"/>
          </p:cNvGraphicFramePr>
          <p:nvPr>
            <p:extLst>
              <p:ext uri="{D42A27DB-BD31-4B8C-83A1-F6EECF244321}">
                <p14:modId xmlns:p14="http://schemas.microsoft.com/office/powerpoint/2010/main" val="4241665"/>
              </p:ext>
            </p:extLst>
          </p:nvPr>
        </p:nvGraphicFramePr>
        <p:xfrm>
          <a:off x="240604" y="252663"/>
          <a:ext cx="8049148" cy="4890836"/>
        </p:xfrm>
        <a:graphic>
          <a:graphicData uri="http://schemas.openxmlformats.org/drawingml/2006/table">
            <a:tbl>
              <a:tblPr firstRow="1" firstCol="1" bandRow="1">
                <a:tableStyleId>{5C22544A-7EE6-4342-B048-85BDC9FD1C3A}</a:tableStyleId>
              </a:tblPr>
              <a:tblGrid>
                <a:gridCol w="539435">
                  <a:extLst>
                    <a:ext uri="{9D8B030D-6E8A-4147-A177-3AD203B41FA5}">
                      <a16:colId xmlns:a16="http://schemas.microsoft.com/office/drawing/2014/main" val="1558199304"/>
                    </a:ext>
                  </a:extLst>
                </a:gridCol>
                <a:gridCol w="539435">
                  <a:extLst>
                    <a:ext uri="{9D8B030D-6E8A-4147-A177-3AD203B41FA5}">
                      <a16:colId xmlns:a16="http://schemas.microsoft.com/office/drawing/2014/main" val="3889148611"/>
                    </a:ext>
                  </a:extLst>
                </a:gridCol>
                <a:gridCol w="539435">
                  <a:extLst>
                    <a:ext uri="{9D8B030D-6E8A-4147-A177-3AD203B41FA5}">
                      <a16:colId xmlns:a16="http://schemas.microsoft.com/office/drawing/2014/main" val="417480492"/>
                    </a:ext>
                  </a:extLst>
                </a:gridCol>
                <a:gridCol w="539435">
                  <a:extLst>
                    <a:ext uri="{9D8B030D-6E8A-4147-A177-3AD203B41FA5}">
                      <a16:colId xmlns:a16="http://schemas.microsoft.com/office/drawing/2014/main" val="4209076929"/>
                    </a:ext>
                  </a:extLst>
                </a:gridCol>
                <a:gridCol w="101576">
                  <a:extLst>
                    <a:ext uri="{9D8B030D-6E8A-4147-A177-3AD203B41FA5}">
                      <a16:colId xmlns:a16="http://schemas.microsoft.com/office/drawing/2014/main" val="2743357378"/>
                    </a:ext>
                  </a:extLst>
                </a:gridCol>
                <a:gridCol w="101576">
                  <a:extLst>
                    <a:ext uri="{9D8B030D-6E8A-4147-A177-3AD203B41FA5}">
                      <a16:colId xmlns:a16="http://schemas.microsoft.com/office/drawing/2014/main" val="280846705"/>
                    </a:ext>
                  </a:extLst>
                </a:gridCol>
                <a:gridCol w="101576">
                  <a:extLst>
                    <a:ext uri="{9D8B030D-6E8A-4147-A177-3AD203B41FA5}">
                      <a16:colId xmlns:a16="http://schemas.microsoft.com/office/drawing/2014/main" val="1592508551"/>
                    </a:ext>
                  </a:extLst>
                </a:gridCol>
                <a:gridCol w="101576">
                  <a:extLst>
                    <a:ext uri="{9D8B030D-6E8A-4147-A177-3AD203B41FA5}">
                      <a16:colId xmlns:a16="http://schemas.microsoft.com/office/drawing/2014/main" val="1185388556"/>
                    </a:ext>
                  </a:extLst>
                </a:gridCol>
                <a:gridCol w="101576">
                  <a:extLst>
                    <a:ext uri="{9D8B030D-6E8A-4147-A177-3AD203B41FA5}">
                      <a16:colId xmlns:a16="http://schemas.microsoft.com/office/drawing/2014/main" val="2257791567"/>
                    </a:ext>
                  </a:extLst>
                </a:gridCol>
                <a:gridCol w="101576">
                  <a:extLst>
                    <a:ext uri="{9D8B030D-6E8A-4147-A177-3AD203B41FA5}">
                      <a16:colId xmlns:a16="http://schemas.microsoft.com/office/drawing/2014/main" val="2134317170"/>
                    </a:ext>
                  </a:extLst>
                </a:gridCol>
                <a:gridCol w="101576">
                  <a:extLst>
                    <a:ext uri="{9D8B030D-6E8A-4147-A177-3AD203B41FA5}">
                      <a16:colId xmlns:a16="http://schemas.microsoft.com/office/drawing/2014/main" val="3273024050"/>
                    </a:ext>
                  </a:extLst>
                </a:gridCol>
                <a:gridCol w="101576">
                  <a:extLst>
                    <a:ext uri="{9D8B030D-6E8A-4147-A177-3AD203B41FA5}">
                      <a16:colId xmlns:a16="http://schemas.microsoft.com/office/drawing/2014/main" val="735356092"/>
                    </a:ext>
                  </a:extLst>
                </a:gridCol>
                <a:gridCol w="101576">
                  <a:extLst>
                    <a:ext uri="{9D8B030D-6E8A-4147-A177-3AD203B41FA5}">
                      <a16:colId xmlns:a16="http://schemas.microsoft.com/office/drawing/2014/main" val="1807698493"/>
                    </a:ext>
                  </a:extLst>
                </a:gridCol>
                <a:gridCol w="101576">
                  <a:extLst>
                    <a:ext uri="{9D8B030D-6E8A-4147-A177-3AD203B41FA5}">
                      <a16:colId xmlns:a16="http://schemas.microsoft.com/office/drawing/2014/main" val="96382490"/>
                    </a:ext>
                  </a:extLst>
                </a:gridCol>
                <a:gridCol w="101576">
                  <a:extLst>
                    <a:ext uri="{9D8B030D-6E8A-4147-A177-3AD203B41FA5}">
                      <a16:colId xmlns:a16="http://schemas.microsoft.com/office/drawing/2014/main" val="3131357695"/>
                    </a:ext>
                  </a:extLst>
                </a:gridCol>
                <a:gridCol w="101576">
                  <a:extLst>
                    <a:ext uri="{9D8B030D-6E8A-4147-A177-3AD203B41FA5}">
                      <a16:colId xmlns:a16="http://schemas.microsoft.com/office/drawing/2014/main" val="2026372673"/>
                    </a:ext>
                  </a:extLst>
                </a:gridCol>
                <a:gridCol w="101576">
                  <a:extLst>
                    <a:ext uri="{9D8B030D-6E8A-4147-A177-3AD203B41FA5}">
                      <a16:colId xmlns:a16="http://schemas.microsoft.com/office/drawing/2014/main" val="813656127"/>
                    </a:ext>
                  </a:extLst>
                </a:gridCol>
                <a:gridCol w="101576">
                  <a:extLst>
                    <a:ext uri="{9D8B030D-6E8A-4147-A177-3AD203B41FA5}">
                      <a16:colId xmlns:a16="http://schemas.microsoft.com/office/drawing/2014/main" val="3936705702"/>
                    </a:ext>
                  </a:extLst>
                </a:gridCol>
                <a:gridCol w="101576">
                  <a:extLst>
                    <a:ext uri="{9D8B030D-6E8A-4147-A177-3AD203B41FA5}">
                      <a16:colId xmlns:a16="http://schemas.microsoft.com/office/drawing/2014/main" val="1079729349"/>
                    </a:ext>
                  </a:extLst>
                </a:gridCol>
                <a:gridCol w="101576">
                  <a:extLst>
                    <a:ext uri="{9D8B030D-6E8A-4147-A177-3AD203B41FA5}">
                      <a16:colId xmlns:a16="http://schemas.microsoft.com/office/drawing/2014/main" val="2676289841"/>
                    </a:ext>
                  </a:extLst>
                </a:gridCol>
                <a:gridCol w="101576">
                  <a:extLst>
                    <a:ext uri="{9D8B030D-6E8A-4147-A177-3AD203B41FA5}">
                      <a16:colId xmlns:a16="http://schemas.microsoft.com/office/drawing/2014/main" val="1629605802"/>
                    </a:ext>
                  </a:extLst>
                </a:gridCol>
                <a:gridCol w="101576">
                  <a:extLst>
                    <a:ext uri="{9D8B030D-6E8A-4147-A177-3AD203B41FA5}">
                      <a16:colId xmlns:a16="http://schemas.microsoft.com/office/drawing/2014/main" val="143462171"/>
                    </a:ext>
                  </a:extLst>
                </a:gridCol>
                <a:gridCol w="101576">
                  <a:extLst>
                    <a:ext uri="{9D8B030D-6E8A-4147-A177-3AD203B41FA5}">
                      <a16:colId xmlns:a16="http://schemas.microsoft.com/office/drawing/2014/main" val="79256181"/>
                    </a:ext>
                  </a:extLst>
                </a:gridCol>
                <a:gridCol w="101576">
                  <a:extLst>
                    <a:ext uri="{9D8B030D-6E8A-4147-A177-3AD203B41FA5}">
                      <a16:colId xmlns:a16="http://schemas.microsoft.com/office/drawing/2014/main" val="1393515615"/>
                    </a:ext>
                  </a:extLst>
                </a:gridCol>
                <a:gridCol w="101576">
                  <a:extLst>
                    <a:ext uri="{9D8B030D-6E8A-4147-A177-3AD203B41FA5}">
                      <a16:colId xmlns:a16="http://schemas.microsoft.com/office/drawing/2014/main" val="1969775607"/>
                    </a:ext>
                  </a:extLst>
                </a:gridCol>
                <a:gridCol w="101576">
                  <a:extLst>
                    <a:ext uri="{9D8B030D-6E8A-4147-A177-3AD203B41FA5}">
                      <a16:colId xmlns:a16="http://schemas.microsoft.com/office/drawing/2014/main" val="392105741"/>
                    </a:ext>
                  </a:extLst>
                </a:gridCol>
                <a:gridCol w="101576">
                  <a:extLst>
                    <a:ext uri="{9D8B030D-6E8A-4147-A177-3AD203B41FA5}">
                      <a16:colId xmlns:a16="http://schemas.microsoft.com/office/drawing/2014/main" val="182627543"/>
                    </a:ext>
                  </a:extLst>
                </a:gridCol>
                <a:gridCol w="101576">
                  <a:extLst>
                    <a:ext uri="{9D8B030D-6E8A-4147-A177-3AD203B41FA5}">
                      <a16:colId xmlns:a16="http://schemas.microsoft.com/office/drawing/2014/main" val="3919329399"/>
                    </a:ext>
                  </a:extLst>
                </a:gridCol>
                <a:gridCol w="101576">
                  <a:extLst>
                    <a:ext uri="{9D8B030D-6E8A-4147-A177-3AD203B41FA5}">
                      <a16:colId xmlns:a16="http://schemas.microsoft.com/office/drawing/2014/main" val="3110248182"/>
                    </a:ext>
                  </a:extLst>
                </a:gridCol>
                <a:gridCol w="101576">
                  <a:extLst>
                    <a:ext uri="{9D8B030D-6E8A-4147-A177-3AD203B41FA5}">
                      <a16:colId xmlns:a16="http://schemas.microsoft.com/office/drawing/2014/main" val="3058608455"/>
                    </a:ext>
                  </a:extLst>
                </a:gridCol>
                <a:gridCol w="101576">
                  <a:extLst>
                    <a:ext uri="{9D8B030D-6E8A-4147-A177-3AD203B41FA5}">
                      <a16:colId xmlns:a16="http://schemas.microsoft.com/office/drawing/2014/main" val="1186536039"/>
                    </a:ext>
                  </a:extLst>
                </a:gridCol>
                <a:gridCol w="101576">
                  <a:extLst>
                    <a:ext uri="{9D8B030D-6E8A-4147-A177-3AD203B41FA5}">
                      <a16:colId xmlns:a16="http://schemas.microsoft.com/office/drawing/2014/main" val="1139163595"/>
                    </a:ext>
                  </a:extLst>
                </a:gridCol>
                <a:gridCol w="101576">
                  <a:extLst>
                    <a:ext uri="{9D8B030D-6E8A-4147-A177-3AD203B41FA5}">
                      <a16:colId xmlns:a16="http://schemas.microsoft.com/office/drawing/2014/main" val="2272063423"/>
                    </a:ext>
                  </a:extLst>
                </a:gridCol>
                <a:gridCol w="101576">
                  <a:extLst>
                    <a:ext uri="{9D8B030D-6E8A-4147-A177-3AD203B41FA5}">
                      <a16:colId xmlns:a16="http://schemas.microsoft.com/office/drawing/2014/main" val="971352891"/>
                    </a:ext>
                  </a:extLst>
                </a:gridCol>
                <a:gridCol w="101576">
                  <a:extLst>
                    <a:ext uri="{9D8B030D-6E8A-4147-A177-3AD203B41FA5}">
                      <a16:colId xmlns:a16="http://schemas.microsoft.com/office/drawing/2014/main" val="1063270149"/>
                    </a:ext>
                  </a:extLst>
                </a:gridCol>
                <a:gridCol w="101576">
                  <a:extLst>
                    <a:ext uri="{9D8B030D-6E8A-4147-A177-3AD203B41FA5}">
                      <a16:colId xmlns:a16="http://schemas.microsoft.com/office/drawing/2014/main" val="2709459405"/>
                    </a:ext>
                  </a:extLst>
                </a:gridCol>
                <a:gridCol w="101576">
                  <a:extLst>
                    <a:ext uri="{9D8B030D-6E8A-4147-A177-3AD203B41FA5}">
                      <a16:colId xmlns:a16="http://schemas.microsoft.com/office/drawing/2014/main" val="3247707673"/>
                    </a:ext>
                  </a:extLst>
                </a:gridCol>
                <a:gridCol w="101576">
                  <a:extLst>
                    <a:ext uri="{9D8B030D-6E8A-4147-A177-3AD203B41FA5}">
                      <a16:colId xmlns:a16="http://schemas.microsoft.com/office/drawing/2014/main" val="4112670694"/>
                    </a:ext>
                  </a:extLst>
                </a:gridCol>
                <a:gridCol w="101576">
                  <a:extLst>
                    <a:ext uri="{9D8B030D-6E8A-4147-A177-3AD203B41FA5}">
                      <a16:colId xmlns:a16="http://schemas.microsoft.com/office/drawing/2014/main" val="31135849"/>
                    </a:ext>
                  </a:extLst>
                </a:gridCol>
                <a:gridCol w="101576">
                  <a:extLst>
                    <a:ext uri="{9D8B030D-6E8A-4147-A177-3AD203B41FA5}">
                      <a16:colId xmlns:a16="http://schemas.microsoft.com/office/drawing/2014/main" val="1052920787"/>
                    </a:ext>
                  </a:extLst>
                </a:gridCol>
                <a:gridCol w="101576">
                  <a:extLst>
                    <a:ext uri="{9D8B030D-6E8A-4147-A177-3AD203B41FA5}">
                      <a16:colId xmlns:a16="http://schemas.microsoft.com/office/drawing/2014/main" val="1675376957"/>
                    </a:ext>
                  </a:extLst>
                </a:gridCol>
                <a:gridCol w="101576">
                  <a:extLst>
                    <a:ext uri="{9D8B030D-6E8A-4147-A177-3AD203B41FA5}">
                      <a16:colId xmlns:a16="http://schemas.microsoft.com/office/drawing/2014/main" val="2355452697"/>
                    </a:ext>
                  </a:extLst>
                </a:gridCol>
                <a:gridCol w="101576">
                  <a:extLst>
                    <a:ext uri="{9D8B030D-6E8A-4147-A177-3AD203B41FA5}">
                      <a16:colId xmlns:a16="http://schemas.microsoft.com/office/drawing/2014/main" val="1466837827"/>
                    </a:ext>
                  </a:extLst>
                </a:gridCol>
                <a:gridCol w="101576">
                  <a:extLst>
                    <a:ext uri="{9D8B030D-6E8A-4147-A177-3AD203B41FA5}">
                      <a16:colId xmlns:a16="http://schemas.microsoft.com/office/drawing/2014/main" val="1930160968"/>
                    </a:ext>
                  </a:extLst>
                </a:gridCol>
                <a:gridCol w="101576">
                  <a:extLst>
                    <a:ext uri="{9D8B030D-6E8A-4147-A177-3AD203B41FA5}">
                      <a16:colId xmlns:a16="http://schemas.microsoft.com/office/drawing/2014/main" val="1428068505"/>
                    </a:ext>
                  </a:extLst>
                </a:gridCol>
                <a:gridCol w="101576">
                  <a:extLst>
                    <a:ext uri="{9D8B030D-6E8A-4147-A177-3AD203B41FA5}">
                      <a16:colId xmlns:a16="http://schemas.microsoft.com/office/drawing/2014/main" val="285051795"/>
                    </a:ext>
                  </a:extLst>
                </a:gridCol>
                <a:gridCol w="101576">
                  <a:extLst>
                    <a:ext uri="{9D8B030D-6E8A-4147-A177-3AD203B41FA5}">
                      <a16:colId xmlns:a16="http://schemas.microsoft.com/office/drawing/2014/main" val="1348650308"/>
                    </a:ext>
                  </a:extLst>
                </a:gridCol>
                <a:gridCol w="101576">
                  <a:extLst>
                    <a:ext uri="{9D8B030D-6E8A-4147-A177-3AD203B41FA5}">
                      <a16:colId xmlns:a16="http://schemas.microsoft.com/office/drawing/2014/main" val="775654487"/>
                    </a:ext>
                  </a:extLst>
                </a:gridCol>
                <a:gridCol w="101576">
                  <a:extLst>
                    <a:ext uri="{9D8B030D-6E8A-4147-A177-3AD203B41FA5}">
                      <a16:colId xmlns:a16="http://schemas.microsoft.com/office/drawing/2014/main" val="3207878647"/>
                    </a:ext>
                  </a:extLst>
                </a:gridCol>
                <a:gridCol w="101576">
                  <a:extLst>
                    <a:ext uri="{9D8B030D-6E8A-4147-A177-3AD203B41FA5}">
                      <a16:colId xmlns:a16="http://schemas.microsoft.com/office/drawing/2014/main" val="1341913494"/>
                    </a:ext>
                  </a:extLst>
                </a:gridCol>
                <a:gridCol w="101576">
                  <a:extLst>
                    <a:ext uri="{9D8B030D-6E8A-4147-A177-3AD203B41FA5}">
                      <a16:colId xmlns:a16="http://schemas.microsoft.com/office/drawing/2014/main" val="3277213439"/>
                    </a:ext>
                  </a:extLst>
                </a:gridCol>
                <a:gridCol w="101576">
                  <a:extLst>
                    <a:ext uri="{9D8B030D-6E8A-4147-A177-3AD203B41FA5}">
                      <a16:colId xmlns:a16="http://schemas.microsoft.com/office/drawing/2014/main" val="2311945616"/>
                    </a:ext>
                  </a:extLst>
                </a:gridCol>
                <a:gridCol w="101576">
                  <a:extLst>
                    <a:ext uri="{9D8B030D-6E8A-4147-A177-3AD203B41FA5}">
                      <a16:colId xmlns:a16="http://schemas.microsoft.com/office/drawing/2014/main" val="2651307037"/>
                    </a:ext>
                  </a:extLst>
                </a:gridCol>
                <a:gridCol w="101576">
                  <a:extLst>
                    <a:ext uri="{9D8B030D-6E8A-4147-A177-3AD203B41FA5}">
                      <a16:colId xmlns:a16="http://schemas.microsoft.com/office/drawing/2014/main" val="2026700850"/>
                    </a:ext>
                  </a:extLst>
                </a:gridCol>
                <a:gridCol w="101576">
                  <a:extLst>
                    <a:ext uri="{9D8B030D-6E8A-4147-A177-3AD203B41FA5}">
                      <a16:colId xmlns:a16="http://schemas.microsoft.com/office/drawing/2014/main" val="3930988275"/>
                    </a:ext>
                  </a:extLst>
                </a:gridCol>
                <a:gridCol w="101576">
                  <a:extLst>
                    <a:ext uri="{9D8B030D-6E8A-4147-A177-3AD203B41FA5}">
                      <a16:colId xmlns:a16="http://schemas.microsoft.com/office/drawing/2014/main" val="3801375382"/>
                    </a:ext>
                  </a:extLst>
                </a:gridCol>
                <a:gridCol w="101576">
                  <a:extLst>
                    <a:ext uri="{9D8B030D-6E8A-4147-A177-3AD203B41FA5}">
                      <a16:colId xmlns:a16="http://schemas.microsoft.com/office/drawing/2014/main" val="1597881206"/>
                    </a:ext>
                  </a:extLst>
                </a:gridCol>
                <a:gridCol w="101576">
                  <a:extLst>
                    <a:ext uri="{9D8B030D-6E8A-4147-A177-3AD203B41FA5}">
                      <a16:colId xmlns:a16="http://schemas.microsoft.com/office/drawing/2014/main" val="4063774622"/>
                    </a:ext>
                  </a:extLst>
                </a:gridCol>
                <a:gridCol w="101576">
                  <a:extLst>
                    <a:ext uri="{9D8B030D-6E8A-4147-A177-3AD203B41FA5}">
                      <a16:colId xmlns:a16="http://schemas.microsoft.com/office/drawing/2014/main" val="2968894752"/>
                    </a:ext>
                  </a:extLst>
                </a:gridCol>
                <a:gridCol w="101576">
                  <a:extLst>
                    <a:ext uri="{9D8B030D-6E8A-4147-A177-3AD203B41FA5}">
                      <a16:colId xmlns:a16="http://schemas.microsoft.com/office/drawing/2014/main" val="79751524"/>
                    </a:ext>
                  </a:extLst>
                </a:gridCol>
                <a:gridCol w="101576">
                  <a:extLst>
                    <a:ext uri="{9D8B030D-6E8A-4147-A177-3AD203B41FA5}">
                      <a16:colId xmlns:a16="http://schemas.microsoft.com/office/drawing/2014/main" val="13169877"/>
                    </a:ext>
                  </a:extLst>
                </a:gridCol>
                <a:gridCol w="101576">
                  <a:extLst>
                    <a:ext uri="{9D8B030D-6E8A-4147-A177-3AD203B41FA5}">
                      <a16:colId xmlns:a16="http://schemas.microsoft.com/office/drawing/2014/main" val="3761180239"/>
                    </a:ext>
                  </a:extLst>
                </a:gridCol>
              </a:tblGrid>
              <a:tr h="590939">
                <a:tc>
                  <a:txBody>
                    <a:bodyPr/>
                    <a:lstStyle/>
                    <a:p>
                      <a:pPr>
                        <a:lnSpc>
                          <a:spcPct val="107000"/>
                        </a:lnSpc>
                        <a:spcAft>
                          <a:spcPts val="800"/>
                        </a:spcAft>
                      </a:pPr>
                      <a:r>
                        <a:rPr lang="fr-FR" sz="300">
                          <a:effectLst/>
                        </a:rPr>
                        <a:t>Implementation language</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C++</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C and C++</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C</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172867407"/>
                  </a:ext>
                </a:extLst>
              </a:tr>
              <a:tr h="1407808">
                <a:tc>
                  <a:txBody>
                    <a:bodyPr/>
                    <a:lstStyle/>
                    <a:p>
                      <a:pPr>
                        <a:lnSpc>
                          <a:spcPct val="107000"/>
                        </a:lnSpc>
                        <a:spcAft>
                          <a:spcPts val="800"/>
                        </a:spcAft>
                      </a:pPr>
                      <a:r>
                        <a:rPr lang="fr-FR" sz="300">
                          <a:effectLst/>
                        </a:rPr>
                        <a:t>Server operating systems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Linux</a:t>
                      </a:r>
                      <a:br>
                        <a:rPr lang="fr-FR" sz="300">
                          <a:effectLst/>
                        </a:rPr>
                      </a:br>
                      <a:r>
                        <a:rPr lang="fr-FR" sz="300">
                          <a:effectLst/>
                        </a:rPr>
                        <a:t>Windows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en-US" sz="300">
                          <a:effectLst/>
                        </a:rPr>
                        <a:t>FreeBSD</a:t>
                      </a:r>
                      <a:br>
                        <a:rPr lang="en-US" sz="300">
                          <a:effectLst/>
                        </a:rPr>
                      </a:br>
                      <a:r>
                        <a:rPr lang="en-US" sz="300">
                          <a:effectLst/>
                        </a:rPr>
                        <a:t>Linux</a:t>
                      </a:r>
                      <a:br>
                        <a:rPr lang="en-US" sz="300">
                          <a:effectLst/>
                        </a:rPr>
                      </a:br>
                      <a:r>
                        <a:rPr lang="en-US" sz="300">
                          <a:effectLst/>
                        </a:rPr>
                        <a:t>OS X</a:t>
                      </a:r>
                      <a:br>
                        <a:rPr lang="en-US" sz="300">
                          <a:effectLst/>
                        </a:rPr>
                      </a:br>
                      <a:r>
                        <a:rPr lang="en-US" sz="300">
                          <a:effectLst/>
                        </a:rPr>
                        <a:t>Solaris</a:t>
                      </a:r>
                      <a:br>
                        <a:rPr lang="en-US" sz="300">
                          <a:effectLst/>
                        </a:rPr>
                      </a:br>
                      <a:r>
                        <a:rPr lang="en-US" sz="300">
                          <a:effectLst/>
                        </a:rPr>
                        <a:t>Windows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en-US" sz="300">
                          <a:effectLst/>
                        </a:rPr>
                        <a:t>FreeBSD</a:t>
                      </a:r>
                      <a:br>
                        <a:rPr lang="en-US" sz="300">
                          <a:effectLst/>
                        </a:rPr>
                      </a:br>
                      <a:r>
                        <a:rPr lang="en-US" sz="300">
                          <a:effectLst/>
                        </a:rPr>
                        <a:t>HP-UX</a:t>
                      </a:r>
                      <a:br>
                        <a:rPr lang="en-US" sz="300">
                          <a:effectLst/>
                        </a:rPr>
                      </a:br>
                      <a:r>
                        <a:rPr lang="en-US" sz="300">
                          <a:effectLst/>
                        </a:rPr>
                        <a:t>Linux</a:t>
                      </a:r>
                      <a:br>
                        <a:rPr lang="en-US" sz="300">
                          <a:effectLst/>
                        </a:rPr>
                      </a:br>
                      <a:r>
                        <a:rPr lang="en-US" sz="300">
                          <a:effectLst/>
                        </a:rPr>
                        <a:t>NetBSD</a:t>
                      </a:r>
                      <a:br>
                        <a:rPr lang="en-US" sz="300">
                          <a:effectLst/>
                        </a:rPr>
                      </a:br>
                      <a:r>
                        <a:rPr lang="en-US" sz="300">
                          <a:effectLst/>
                        </a:rPr>
                        <a:t>OpenBSD</a:t>
                      </a:r>
                      <a:br>
                        <a:rPr lang="en-US" sz="300">
                          <a:effectLst/>
                        </a:rPr>
                      </a:br>
                      <a:r>
                        <a:rPr lang="en-US" sz="300">
                          <a:effectLst/>
                        </a:rPr>
                        <a:t>OS X</a:t>
                      </a:r>
                      <a:br>
                        <a:rPr lang="en-US" sz="300">
                          <a:effectLst/>
                        </a:rPr>
                      </a:br>
                      <a:r>
                        <a:rPr lang="en-US" sz="300">
                          <a:effectLst/>
                        </a:rPr>
                        <a:t>Solaris</a:t>
                      </a:r>
                      <a:br>
                        <a:rPr lang="en-US" sz="300">
                          <a:effectLst/>
                        </a:rPr>
                      </a:br>
                      <a:r>
                        <a:rPr lang="en-US" sz="300">
                          <a:effectLst/>
                        </a:rPr>
                        <a:t>Unix</a:t>
                      </a:r>
                      <a:br>
                        <a:rPr lang="en-US" sz="300">
                          <a:effectLst/>
                        </a:rPr>
                      </a:br>
                      <a:r>
                        <a:rPr lang="en-US" sz="300">
                          <a:effectLst/>
                        </a:rPr>
                        <a:t>Windows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3022329464"/>
                  </a:ext>
                </a:extLst>
              </a:tr>
              <a:tr h="345870">
                <a:tc>
                  <a:txBody>
                    <a:bodyPr/>
                    <a:lstStyle/>
                    <a:p>
                      <a:pPr>
                        <a:lnSpc>
                          <a:spcPct val="107000"/>
                        </a:lnSpc>
                        <a:spcAft>
                          <a:spcPts val="800"/>
                        </a:spcAft>
                      </a:pPr>
                      <a:r>
                        <a:rPr lang="fr-FR" sz="300">
                          <a:effectLst/>
                        </a:rPr>
                        <a:t>Data scheme</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1160451668"/>
                  </a:ext>
                </a:extLst>
              </a:tr>
              <a:tr h="182491">
                <a:tc>
                  <a:txBody>
                    <a:bodyPr/>
                    <a:lstStyle/>
                    <a:p>
                      <a:pPr>
                        <a:lnSpc>
                          <a:spcPct val="107000"/>
                        </a:lnSpc>
                        <a:spcAft>
                          <a:spcPts val="800"/>
                        </a:spcAft>
                      </a:pPr>
                      <a:r>
                        <a:rPr lang="fr-FR" sz="300">
                          <a:effectLst/>
                        </a:rPr>
                        <a:t>Typing  </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4165163272"/>
                  </a:ext>
                </a:extLst>
              </a:tr>
              <a:tr h="345870">
                <a:tc>
                  <a:txBody>
                    <a:bodyPr/>
                    <a:lstStyle/>
                    <a:p>
                      <a:pPr>
                        <a:lnSpc>
                          <a:spcPct val="107000"/>
                        </a:lnSpc>
                        <a:spcAft>
                          <a:spcPts val="800"/>
                        </a:spcAft>
                      </a:pPr>
                      <a:r>
                        <a:rPr lang="fr-FR" sz="300">
                          <a:effectLst/>
                        </a:rPr>
                        <a:t>XML support  </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  </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1547058149"/>
                  </a:ext>
                </a:extLst>
              </a:tr>
              <a:tr h="427559">
                <a:tc>
                  <a:txBody>
                    <a:bodyPr/>
                    <a:lstStyle/>
                    <a:p>
                      <a:pPr>
                        <a:lnSpc>
                          <a:spcPct val="107000"/>
                        </a:lnSpc>
                        <a:spcAft>
                          <a:spcPts val="800"/>
                        </a:spcAft>
                      </a:pPr>
                      <a:r>
                        <a:rPr lang="fr-FR" sz="300">
                          <a:effectLst/>
                        </a:rPr>
                        <a:t>Secondary indexes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304891783"/>
                  </a:ext>
                </a:extLst>
              </a:tr>
              <a:tr h="182491">
                <a:tc>
                  <a:txBody>
                    <a:bodyPr/>
                    <a:lstStyle/>
                    <a:p>
                      <a:pPr>
                        <a:lnSpc>
                          <a:spcPct val="107000"/>
                        </a:lnSpc>
                        <a:spcAft>
                          <a:spcPts val="800"/>
                        </a:spcAft>
                      </a:pPr>
                      <a:r>
                        <a:rPr lang="fr-FR" sz="300">
                          <a:effectLst/>
                        </a:rPr>
                        <a:t>SQL  </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  </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fr-FR" sz="300">
                          <a:effectLst/>
                        </a:rPr>
                        <a:t>yes  </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4176734081"/>
                  </a:ext>
                </a:extLst>
              </a:tr>
              <a:tr h="1407808">
                <a:tc>
                  <a:txBody>
                    <a:bodyPr/>
                    <a:lstStyle/>
                    <a:p>
                      <a:pPr>
                        <a:lnSpc>
                          <a:spcPct val="107000"/>
                        </a:lnSpc>
                        <a:spcAft>
                          <a:spcPts val="800"/>
                        </a:spcAft>
                      </a:pPr>
                      <a:r>
                        <a:rPr lang="en-US" sz="300">
                          <a:effectLst/>
                        </a:rPr>
                        <a:t>APIs and other access methods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en-US" sz="300">
                          <a:effectLst/>
                        </a:rPr>
                        <a:t>ADO.NET</a:t>
                      </a:r>
                      <a:br>
                        <a:rPr lang="en-US" sz="300">
                          <a:effectLst/>
                        </a:rPr>
                      </a:br>
                      <a:r>
                        <a:rPr lang="en-US" sz="300">
                          <a:effectLst/>
                        </a:rPr>
                        <a:t>JDBC</a:t>
                      </a:r>
                      <a:br>
                        <a:rPr lang="en-US" sz="300">
                          <a:effectLst/>
                        </a:rPr>
                      </a:br>
                      <a:r>
                        <a:rPr lang="en-US" sz="300">
                          <a:effectLst/>
                        </a:rPr>
                        <a:t>ODBC</a:t>
                      </a:r>
                      <a:br>
                        <a:rPr lang="en-US" sz="300">
                          <a:effectLst/>
                        </a:rPr>
                      </a:br>
                      <a:r>
                        <a:rPr lang="en-US" sz="300">
                          <a:effectLst/>
                        </a:rPr>
                        <a:t>OLE DB</a:t>
                      </a:r>
                      <a:br>
                        <a:rPr lang="en-US" sz="300">
                          <a:effectLst/>
                        </a:rPr>
                      </a:br>
                      <a:r>
                        <a:rPr lang="en-US" sz="300">
                          <a:effectLst/>
                        </a:rPr>
                        <a:t>Tabular Data Stream (TDS)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en-US" sz="300">
                          <a:effectLst/>
                        </a:rPr>
                        <a:t>ADO.NET</a:t>
                      </a:r>
                      <a:br>
                        <a:rPr lang="en-US" sz="300">
                          <a:effectLst/>
                        </a:rPr>
                      </a:br>
                      <a:r>
                        <a:rPr lang="en-US" sz="300">
                          <a:effectLst/>
                        </a:rPr>
                        <a:t>JDBC</a:t>
                      </a:r>
                      <a:br>
                        <a:rPr lang="en-US" sz="300">
                          <a:effectLst/>
                        </a:rPr>
                      </a:br>
                      <a:r>
                        <a:rPr lang="en-US" sz="300">
                          <a:effectLst/>
                        </a:rPr>
                        <a:t>ODBC</a:t>
                      </a:r>
                      <a:br>
                        <a:rPr lang="en-US" sz="300">
                          <a:effectLst/>
                        </a:rPr>
                      </a:br>
                      <a:r>
                        <a:rPr lang="en-US" sz="300">
                          <a:effectLst/>
                        </a:rPr>
                        <a:t>Proprietary native API</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spcAft>
                          <a:spcPts val="800"/>
                        </a:spcAft>
                      </a:pPr>
                      <a:r>
                        <a:rPr lang="en-US" sz="300">
                          <a:effectLst/>
                        </a:rPr>
                        <a:t>ADO.NET</a:t>
                      </a:r>
                      <a:br>
                        <a:rPr lang="en-US" sz="300">
                          <a:effectLst/>
                        </a:rPr>
                      </a:br>
                      <a:r>
                        <a:rPr lang="en-US" sz="300">
                          <a:effectLst/>
                        </a:rPr>
                        <a:t>JDBC</a:t>
                      </a:r>
                      <a:br>
                        <a:rPr lang="en-US" sz="300">
                          <a:effectLst/>
                        </a:rPr>
                      </a:br>
                      <a:r>
                        <a:rPr lang="en-US" sz="300">
                          <a:effectLst/>
                        </a:rPr>
                        <a:t>native C library</a:t>
                      </a:r>
                      <a:br>
                        <a:rPr lang="en-US" sz="300">
                          <a:effectLst/>
                        </a:rPr>
                      </a:br>
                      <a:r>
                        <a:rPr lang="en-US" sz="300">
                          <a:effectLst/>
                        </a:rPr>
                        <a:t>ODBC</a:t>
                      </a:r>
                      <a:br>
                        <a:rPr lang="en-US" sz="300">
                          <a:effectLst/>
                        </a:rPr>
                      </a:br>
                      <a:r>
                        <a:rPr lang="en-US" sz="300">
                          <a:effectLst/>
                        </a:rPr>
                        <a:t>streaming API for large objects</a:t>
                      </a:r>
                      <a:endParaRPr lang="fr-TN" sz="300">
                        <a:effectLst/>
                        <a:latin typeface="Calibri" panose="020F0502020204030204" pitchFamily="34" charset="0"/>
                        <a:ea typeface="Calibri" panose="020F0502020204030204" pitchFamily="34" charset="0"/>
                        <a:cs typeface="Arial" panose="020B0604020202020204" pitchFamily="34" charset="0"/>
                      </a:endParaRPr>
                    </a:p>
                  </a:txBody>
                  <a:tcPr marL="20513" marR="41026" marT="8205" marB="8205"/>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a:effectLst/>
                        <a:latin typeface="Calibri" panose="020F0502020204030204" pitchFamily="34" charset="0"/>
                        <a:cs typeface="Arial" panose="020B0604020202020204" pitchFamily="34" charset="0"/>
                      </a:endParaRPr>
                    </a:p>
                  </a:txBody>
                  <a:tcPr marL="2564" marR="2564" marT="2564" marB="2564" anchor="ctr"/>
                </a:tc>
                <a:tc>
                  <a:txBody>
                    <a:bodyPr/>
                    <a:lstStyle/>
                    <a:p>
                      <a:pPr>
                        <a:lnSpc>
                          <a:spcPct val="107000"/>
                        </a:lnSpc>
                      </a:pPr>
                      <a:endParaRPr lang="fr-TN" sz="300" dirty="0">
                        <a:effectLst/>
                        <a:latin typeface="Calibri" panose="020F0502020204030204" pitchFamily="34" charset="0"/>
                        <a:cs typeface="Arial" panose="020B0604020202020204" pitchFamily="34" charset="0"/>
                      </a:endParaRPr>
                    </a:p>
                  </a:txBody>
                  <a:tcPr marL="2564" marR="2564" marT="2564" marB="2564" anchor="ctr"/>
                </a:tc>
                <a:extLst>
                  <a:ext uri="{0D108BD9-81ED-4DB2-BD59-A6C34878D82A}">
                    <a16:rowId xmlns:a16="http://schemas.microsoft.com/office/drawing/2014/main" val="3703753894"/>
                  </a:ext>
                </a:extLst>
              </a:tr>
            </a:tbl>
          </a:graphicData>
        </a:graphic>
      </p:graphicFrame>
      <p:pic>
        <p:nvPicPr>
          <p:cNvPr id="1030" name="Picture 25" descr="info">
            <a:extLst>
              <a:ext uri="{FF2B5EF4-FFF2-40B4-BE49-F238E27FC236}">
                <a16:creationId xmlns:a16="http://schemas.microsoft.com/office/drawing/2014/main" id="{01217482-2992-4CDE-803F-9B2473F84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57" y="1112382"/>
            <a:ext cx="507080" cy="2181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24" descr="info">
            <a:extLst>
              <a:ext uri="{FF2B5EF4-FFF2-40B4-BE49-F238E27FC236}">
                <a16:creationId xmlns:a16="http://schemas.microsoft.com/office/drawing/2014/main" id="{BFCCB0D9-7779-482D-9993-BBA38599B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57" y="1112382"/>
            <a:ext cx="507080" cy="2181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23" descr="info">
            <a:extLst>
              <a:ext uri="{FF2B5EF4-FFF2-40B4-BE49-F238E27FC236}">
                <a16:creationId xmlns:a16="http://schemas.microsoft.com/office/drawing/2014/main" id="{316AEA00-65A1-42B6-8673-24BD05911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57" y="1112382"/>
            <a:ext cx="507080" cy="2181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2" descr="info">
            <a:extLst>
              <a:ext uri="{FF2B5EF4-FFF2-40B4-BE49-F238E27FC236}">
                <a16:creationId xmlns:a16="http://schemas.microsoft.com/office/drawing/2014/main" id="{A32A627E-281A-457A-A6CB-602675256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57" y="1112382"/>
            <a:ext cx="507080" cy="2181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1" descr="info">
            <a:extLst>
              <a:ext uri="{FF2B5EF4-FFF2-40B4-BE49-F238E27FC236}">
                <a16:creationId xmlns:a16="http://schemas.microsoft.com/office/drawing/2014/main" id="{0C27ED59-18D0-44BB-B3E5-B7EA985AC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57" y="1112382"/>
            <a:ext cx="507080" cy="21817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0" descr="info">
            <a:extLst>
              <a:ext uri="{FF2B5EF4-FFF2-40B4-BE49-F238E27FC236}">
                <a16:creationId xmlns:a16="http://schemas.microsoft.com/office/drawing/2014/main" id="{A03F64A0-9D3F-44DD-A888-1F0FD02D7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57" y="1112382"/>
            <a:ext cx="507080" cy="21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01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CE9CECA-EF88-414F-8BD4-E4A91DBD9858}"/>
              </a:ext>
            </a:extLst>
          </p:cNvPr>
          <p:cNvPicPr>
            <a:picLocks noChangeAspect="1"/>
          </p:cNvPicPr>
          <p:nvPr/>
        </p:nvPicPr>
        <p:blipFill>
          <a:blip r:embed="rId2"/>
          <a:stretch>
            <a:fillRect/>
          </a:stretch>
        </p:blipFill>
        <p:spPr>
          <a:xfrm>
            <a:off x="421105" y="0"/>
            <a:ext cx="8169442" cy="5143500"/>
          </a:xfrm>
          <a:prstGeom prst="rect">
            <a:avLst/>
          </a:prstGeom>
        </p:spPr>
      </p:pic>
    </p:spTree>
    <p:extLst>
      <p:ext uri="{BB962C8B-B14F-4D97-AF65-F5344CB8AC3E}">
        <p14:creationId xmlns:p14="http://schemas.microsoft.com/office/powerpoint/2010/main" val="157491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94FEC-8F8C-440B-BD17-6FD3AEF4A608}"/>
              </a:ext>
            </a:extLst>
          </p:cNvPr>
          <p:cNvSpPr>
            <a:spLocks noGrp="1"/>
          </p:cNvSpPr>
          <p:nvPr>
            <p:ph type="title"/>
          </p:nvPr>
        </p:nvSpPr>
        <p:spPr/>
        <p:txBody>
          <a:bodyPr/>
          <a:lstStyle/>
          <a:p>
            <a:endParaRPr lang="fr-TN" dirty="0"/>
          </a:p>
        </p:txBody>
      </p:sp>
      <p:graphicFrame>
        <p:nvGraphicFramePr>
          <p:cNvPr id="3" name="Tableau 2">
            <a:extLst>
              <a:ext uri="{FF2B5EF4-FFF2-40B4-BE49-F238E27FC236}">
                <a16:creationId xmlns:a16="http://schemas.microsoft.com/office/drawing/2014/main" id="{53885080-588E-4CBD-B327-01F20B786AF7}"/>
              </a:ext>
            </a:extLst>
          </p:cNvPr>
          <p:cNvGraphicFramePr>
            <a:graphicFrameLocks noGrp="1"/>
          </p:cNvGraphicFramePr>
          <p:nvPr>
            <p:extLst>
              <p:ext uri="{D42A27DB-BD31-4B8C-83A1-F6EECF244321}">
                <p14:modId xmlns:p14="http://schemas.microsoft.com/office/powerpoint/2010/main" val="3451415766"/>
              </p:ext>
            </p:extLst>
          </p:nvPr>
        </p:nvGraphicFramePr>
        <p:xfrm>
          <a:off x="493314" y="300790"/>
          <a:ext cx="7826824" cy="4446074"/>
        </p:xfrm>
        <a:graphic>
          <a:graphicData uri="http://schemas.openxmlformats.org/drawingml/2006/table">
            <a:tbl>
              <a:tblPr firstRow="1" firstCol="1" bandRow="1">
                <a:tableStyleId>{5C22544A-7EE6-4342-B048-85BDC9FD1C3A}</a:tableStyleId>
              </a:tblPr>
              <a:tblGrid>
                <a:gridCol w="553135">
                  <a:extLst>
                    <a:ext uri="{9D8B030D-6E8A-4147-A177-3AD203B41FA5}">
                      <a16:colId xmlns:a16="http://schemas.microsoft.com/office/drawing/2014/main" val="1564359642"/>
                    </a:ext>
                  </a:extLst>
                </a:gridCol>
                <a:gridCol w="553135">
                  <a:extLst>
                    <a:ext uri="{9D8B030D-6E8A-4147-A177-3AD203B41FA5}">
                      <a16:colId xmlns:a16="http://schemas.microsoft.com/office/drawing/2014/main" val="993482602"/>
                    </a:ext>
                  </a:extLst>
                </a:gridCol>
                <a:gridCol w="553135">
                  <a:extLst>
                    <a:ext uri="{9D8B030D-6E8A-4147-A177-3AD203B41FA5}">
                      <a16:colId xmlns:a16="http://schemas.microsoft.com/office/drawing/2014/main" val="904412261"/>
                    </a:ext>
                  </a:extLst>
                </a:gridCol>
                <a:gridCol w="553135">
                  <a:extLst>
                    <a:ext uri="{9D8B030D-6E8A-4147-A177-3AD203B41FA5}">
                      <a16:colId xmlns:a16="http://schemas.microsoft.com/office/drawing/2014/main" val="2587121078"/>
                    </a:ext>
                  </a:extLst>
                </a:gridCol>
                <a:gridCol w="96798">
                  <a:extLst>
                    <a:ext uri="{9D8B030D-6E8A-4147-A177-3AD203B41FA5}">
                      <a16:colId xmlns:a16="http://schemas.microsoft.com/office/drawing/2014/main" val="3743347152"/>
                    </a:ext>
                  </a:extLst>
                </a:gridCol>
                <a:gridCol w="96798">
                  <a:extLst>
                    <a:ext uri="{9D8B030D-6E8A-4147-A177-3AD203B41FA5}">
                      <a16:colId xmlns:a16="http://schemas.microsoft.com/office/drawing/2014/main" val="4053859779"/>
                    </a:ext>
                  </a:extLst>
                </a:gridCol>
                <a:gridCol w="96798">
                  <a:extLst>
                    <a:ext uri="{9D8B030D-6E8A-4147-A177-3AD203B41FA5}">
                      <a16:colId xmlns:a16="http://schemas.microsoft.com/office/drawing/2014/main" val="1710551804"/>
                    </a:ext>
                  </a:extLst>
                </a:gridCol>
                <a:gridCol w="96798">
                  <a:extLst>
                    <a:ext uri="{9D8B030D-6E8A-4147-A177-3AD203B41FA5}">
                      <a16:colId xmlns:a16="http://schemas.microsoft.com/office/drawing/2014/main" val="465046413"/>
                    </a:ext>
                  </a:extLst>
                </a:gridCol>
                <a:gridCol w="96798">
                  <a:extLst>
                    <a:ext uri="{9D8B030D-6E8A-4147-A177-3AD203B41FA5}">
                      <a16:colId xmlns:a16="http://schemas.microsoft.com/office/drawing/2014/main" val="1183636549"/>
                    </a:ext>
                  </a:extLst>
                </a:gridCol>
                <a:gridCol w="96798">
                  <a:extLst>
                    <a:ext uri="{9D8B030D-6E8A-4147-A177-3AD203B41FA5}">
                      <a16:colId xmlns:a16="http://schemas.microsoft.com/office/drawing/2014/main" val="3927927794"/>
                    </a:ext>
                  </a:extLst>
                </a:gridCol>
                <a:gridCol w="96798">
                  <a:extLst>
                    <a:ext uri="{9D8B030D-6E8A-4147-A177-3AD203B41FA5}">
                      <a16:colId xmlns:a16="http://schemas.microsoft.com/office/drawing/2014/main" val="2809012894"/>
                    </a:ext>
                  </a:extLst>
                </a:gridCol>
                <a:gridCol w="96798">
                  <a:extLst>
                    <a:ext uri="{9D8B030D-6E8A-4147-A177-3AD203B41FA5}">
                      <a16:colId xmlns:a16="http://schemas.microsoft.com/office/drawing/2014/main" val="774119286"/>
                    </a:ext>
                  </a:extLst>
                </a:gridCol>
                <a:gridCol w="96798">
                  <a:extLst>
                    <a:ext uri="{9D8B030D-6E8A-4147-A177-3AD203B41FA5}">
                      <a16:colId xmlns:a16="http://schemas.microsoft.com/office/drawing/2014/main" val="71381730"/>
                    </a:ext>
                  </a:extLst>
                </a:gridCol>
                <a:gridCol w="96798">
                  <a:extLst>
                    <a:ext uri="{9D8B030D-6E8A-4147-A177-3AD203B41FA5}">
                      <a16:colId xmlns:a16="http://schemas.microsoft.com/office/drawing/2014/main" val="778512564"/>
                    </a:ext>
                  </a:extLst>
                </a:gridCol>
                <a:gridCol w="96798">
                  <a:extLst>
                    <a:ext uri="{9D8B030D-6E8A-4147-A177-3AD203B41FA5}">
                      <a16:colId xmlns:a16="http://schemas.microsoft.com/office/drawing/2014/main" val="1349464260"/>
                    </a:ext>
                  </a:extLst>
                </a:gridCol>
                <a:gridCol w="96798">
                  <a:extLst>
                    <a:ext uri="{9D8B030D-6E8A-4147-A177-3AD203B41FA5}">
                      <a16:colId xmlns:a16="http://schemas.microsoft.com/office/drawing/2014/main" val="3998870399"/>
                    </a:ext>
                  </a:extLst>
                </a:gridCol>
                <a:gridCol w="96798">
                  <a:extLst>
                    <a:ext uri="{9D8B030D-6E8A-4147-A177-3AD203B41FA5}">
                      <a16:colId xmlns:a16="http://schemas.microsoft.com/office/drawing/2014/main" val="3215405406"/>
                    </a:ext>
                  </a:extLst>
                </a:gridCol>
                <a:gridCol w="96798">
                  <a:extLst>
                    <a:ext uri="{9D8B030D-6E8A-4147-A177-3AD203B41FA5}">
                      <a16:colId xmlns:a16="http://schemas.microsoft.com/office/drawing/2014/main" val="3327753778"/>
                    </a:ext>
                  </a:extLst>
                </a:gridCol>
                <a:gridCol w="96798">
                  <a:extLst>
                    <a:ext uri="{9D8B030D-6E8A-4147-A177-3AD203B41FA5}">
                      <a16:colId xmlns:a16="http://schemas.microsoft.com/office/drawing/2014/main" val="731442970"/>
                    </a:ext>
                  </a:extLst>
                </a:gridCol>
                <a:gridCol w="96798">
                  <a:extLst>
                    <a:ext uri="{9D8B030D-6E8A-4147-A177-3AD203B41FA5}">
                      <a16:colId xmlns:a16="http://schemas.microsoft.com/office/drawing/2014/main" val="1251146477"/>
                    </a:ext>
                  </a:extLst>
                </a:gridCol>
                <a:gridCol w="96798">
                  <a:extLst>
                    <a:ext uri="{9D8B030D-6E8A-4147-A177-3AD203B41FA5}">
                      <a16:colId xmlns:a16="http://schemas.microsoft.com/office/drawing/2014/main" val="2824505419"/>
                    </a:ext>
                  </a:extLst>
                </a:gridCol>
                <a:gridCol w="96798">
                  <a:extLst>
                    <a:ext uri="{9D8B030D-6E8A-4147-A177-3AD203B41FA5}">
                      <a16:colId xmlns:a16="http://schemas.microsoft.com/office/drawing/2014/main" val="2314401318"/>
                    </a:ext>
                  </a:extLst>
                </a:gridCol>
                <a:gridCol w="96798">
                  <a:extLst>
                    <a:ext uri="{9D8B030D-6E8A-4147-A177-3AD203B41FA5}">
                      <a16:colId xmlns:a16="http://schemas.microsoft.com/office/drawing/2014/main" val="1302762736"/>
                    </a:ext>
                  </a:extLst>
                </a:gridCol>
                <a:gridCol w="96798">
                  <a:extLst>
                    <a:ext uri="{9D8B030D-6E8A-4147-A177-3AD203B41FA5}">
                      <a16:colId xmlns:a16="http://schemas.microsoft.com/office/drawing/2014/main" val="299993819"/>
                    </a:ext>
                  </a:extLst>
                </a:gridCol>
                <a:gridCol w="96798">
                  <a:extLst>
                    <a:ext uri="{9D8B030D-6E8A-4147-A177-3AD203B41FA5}">
                      <a16:colId xmlns:a16="http://schemas.microsoft.com/office/drawing/2014/main" val="2037714059"/>
                    </a:ext>
                  </a:extLst>
                </a:gridCol>
                <a:gridCol w="96798">
                  <a:extLst>
                    <a:ext uri="{9D8B030D-6E8A-4147-A177-3AD203B41FA5}">
                      <a16:colId xmlns:a16="http://schemas.microsoft.com/office/drawing/2014/main" val="2892552227"/>
                    </a:ext>
                  </a:extLst>
                </a:gridCol>
                <a:gridCol w="96798">
                  <a:extLst>
                    <a:ext uri="{9D8B030D-6E8A-4147-A177-3AD203B41FA5}">
                      <a16:colId xmlns:a16="http://schemas.microsoft.com/office/drawing/2014/main" val="3378563771"/>
                    </a:ext>
                  </a:extLst>
                </a:gridCol>
                <a:gridCol w="96798">
                  <a:extLst>
                    <a:ext uri="{9D8B030D-6E8A-4147-A177-3AD203B41FA5}">
                      <a16:colId xmlns:a16="http://schemas.microsoft.com/office/drawing/2014/main" val="3588294535"/>
                    </a:ext>
                  </a:extLst>
                </a:gridCol>
                <a:gridCol w="96798">
                  <a:extLst>
                    <a:ext uri="{9D8B030D-6E8A-4147-A177-3AD203B41FA5}">
                      <a16:colId xmlns:a16="http://schemas.microsoft.com/office/drawing/2014/main" val="3130152383"/>
                    </a:ext>
                  </a:extLst>
                </a:gridCol>
                <a:gridCol w="96798">
                  <a:extLst>
                    <a:ext uri="{9D8B030D-6E8A-4147-A177-3AD203B41FA5}">
                      <a16:colId xmlns:a16="http://schemas.microsoft.com/office/drawing/2014/main" val="2722534166"/>
                    </a:ext>
                  </a:extLst>
                </a:gridCol>
                <a:gridCol w="96798">
                  <a:extLst>
                    <a:ext uri="{9D8B030D-6E8A-4147-A177-3AD203B41FA5}">
                      <a16:colId xmlns:a16="http://schemas.microsoft.com/office/drawing/2014/main" val="456539211"/>
                    </a:ext>
                  </a:extLst>
                </a:gridCol>
                <a:gridCol w="96798">
                  <a:extLst>
                    <a:ext uri="{9D8B030D-6E8A-4147-A177-3AD203B41FA5}">
                      <a16:colId xmlns:a16="http://schemas.microsoft.com/office/drawing/2014/main" val="2088102781"/>
                    </a:ext>
                  </a:extLst>
                </a:gridCol>
                <a:gridCol w="96798">
                  <a:extLst>
                    <a:ext uri="{9D8B030D-6E8A-4147-A177-3AD203B41FA5}">
                      <a16:colId xmlns:a16="http://schemas.microsoft.com/office/drawing/2014/main" val="286621401"/>
                    </a:ext>
                  </a:extLst>
                </a:gridCol>
                <a:gridCol w="96798">
                  <a:extLst>
                    <a:ext uri="{9D8B030D-6E8A-4147-A177-3AD203B41FA5}">
                      <a16:colId xmlns:a16="http://schemas.microsoft.com/office/drawing/2014/main" val="1352236736"/>
                    </a:ext>
                  </a:extLst>
                </a:gridCol>
                <a:gridCol w="96798">
                  <a:extLst>
                    <a:ext uri="{9D8B030D-6E8A-4147-A177-3AD203B41FA5}">
                      <a16:colId xmlns:a16="http://schemas.microsoft.com/office/drawing/2014/main" val="734894374"/>
                    </a:ext>
                  </a:extLst>
                </a:gridCol>
                <a:gridCol w="96798">
                  <a:extLst>
                    <a:ext uri="{9D8B030D-6E8A-4147-A177-3AD203B41FA5}">
                      <a16:colId xmlns:a16="http://schemas.microsoft.com/office/drawing/2014/main" val="867425147"/>
                    </a:ext>
                  </a:extLst>
                </a:gridCol>
                <a:gridCol w="96798">
                  <a:extLst>
                    <a:ext uri="{9D8B030D-6E8A-4147-A177-3AD203B41FA5}">
                      <a16:colId xmlns:a16="http://schemas.microsoft.com/office/drawing/2014/main" val="214813023"/>
                    </a:ext>
                  </a:extLst>
                </a:gridCol>
                <a:gridCol w="96798">
                  <a:extLst>
                    <a:ext uri="{9D8B030D-6E8A-4147-A177-3AD203B41FA5}">
                      <a16:colId xmlns:a16="http://schemas.microsoft.com/office/drawing/2014/main" val="1598617074"/>
                    </a:ext>
                  </a:extLst>
                </a:gridCol>
                <a:gridCol w="96798">
                  <a:extLst>
                    <a:ext uri="{9D8B030D-6E8A-4147-A177-3AD203B41FA5}">
                      <a16:colId xmlns:a16="http://schemas.microsoft.com/office/drawing/2014/main" val="1883266698"/>
                    </a:ext>
                  </a:extLst>
                </a:gridCol>
                <a:gridCol w="96798">
                  <a:extLst>
                    <a:ext uri="{9D8B030D-6E8A-4147-A177-3AD203B41FA5}">
                      <a16:colId xmlns:a16="http://schemas.microsoft.com/office/drawing/2014/main" val="3669873443"/>
                    </a:ext>
                  </a:extLst>
                </a:gridCol>
                <a:gridCol w="96798">
                  <a:extLst>
                    <a:ext uri="{9D8B030D-6E8A-4147-A177-3AD203B41FA5}">
                      <a16:colId xmlns:a16="http://schemas.microsoft.com/office/drawing/2014/main" val="349354965"/>
                    </a:ext>
                  </a:extLst>
                </a:gridCol>
                <a:gridCol w="96798">
                  <a:extLst>
                    <a:ext uri="{9D8B030D-6E8A-4147-A177-3AD203B41FA5}">
                      <a16:colId xmlns:a16="http://schemas.microsoft.com/office/drawing/2014/main" val="3622230712"/>
                    </a:ext>
                  </a:extLst>
                </a:gridCol>
                <a:gridCol w="96798">
                  <a:extLst>
                    <a:ext uri="{9D8B030D-6E8A-4147-A177-3AD203B41FA5}">
                      <a16:colId xmlns:a16="http://schemas.microsoft.com/office/drawing/2014/main" val="687843064"/>
                    </a:ext>
                  </a:extLst>
                </a:gridCol>
                <a:gridCol w="96798">
                  <a:extLst>
                    <a:ext uri="{9D8B030D-6E8A-4147-A177-3AD203B41FA5}">
                      <a16:colId xmlns:a16="http://schemas.microsoft.com/office/drawing/2014/main" val="2962357756"/>
                    </a:ext>
                  </a:extLst>
                </a:gridCol>
                <a:gridCol w="96798">
                  <a:extLst>
                    <a:ext uri="{9D8B030D-6E8A-4147-A177-3AD203B41FA5}">
                      <a16:colId xmlns:a16="http://schemas.microsoft.com/office/drawing/2014/main" val="2047931215"/>
                    </a:ext>
                  </a:extLst>
                </a:gridCol>
                <a:gridCol w="96798">
                  <a:extLst>
                    <a:ext uri="{9D8B030D-6E8A-4147-A177-3AD203B41FA5}">
                      <a16:colId xmlns:a16="http://schemas.microsoft.com/office/drawing/2014/main" val="1598046232"/>
                    </a:ext>
                  </a:extLst>
                </a:gridCol>
                <a:gridCol w="96798">
                  <a:extLst>
                    <a:ext uri="{9D8B030D-6E8A-4147-A177-3AD203B41FA5}">
                      <a16:colId xmlns:a16="http://schemas.microsoft.com/office/drawing/2014/main" val="2695245099"/>
                    </a:ext>
                  </a:extLst>
                </a:gridCol>
                <a:gridCol w="96798">
                  <a:extLst>
                    <a:ext uri="{9D8B030D-6E8A-4147-A177-3AD203B41FA5}">
                      <a16:colId xmlns:a16="http://schemas.microsoft.com/office/drawing/2014/main" val="2123129639"/>
                    </a:ext>
                  </a:extLst>
                </a:gridCol>
                <a:gridCol w="96798">
                  <a:extLst>
                    <a:ext uri="{9D8B030D-6E8A-4147-A177-3AD203B41FA5}">
                      <a16:colId xmlns:a16="http://schemas.microsoft.com/office/drawing/2014/main" val="1259030673"/>
                    </a:ext>
                  </a:extLst>
                </a:gridCol>
                <a:gridCol w="96798">
                  <a:extLst>
                    <a:ext uri="{9D8B030D-6E8A-4147-A177-3AD203B41FA5}">
                      <a16:colId xmlns:a16="http://schemas.microsoft.com/office/drawing/2014/main" val="1276908900"/>
                    </a:ext>
                  </a:extLst>
                </a:gridCol>
                <a:gridCol w="96798">
                  <a:extLst>
                    <a:ext uri="{9D8B030D-6E8A-4147-A177-3AD203B41FA5}">
                      <a16:colId xmlns:a16="http://schemas.microsoft.com/office/drawing/2014/main" val="3005495376"/>
                    </a:ext>
                  </a:extLst>
                </a:gridCol>
                <a:gridCol w="96798">
                  <a:extLst>
                    <a:ext uri="{9D8B030D-6E8A-4147-A177-3AD203B41FA5}">
                      <a16:colId xmlns:a16="http://schemas.microsoft.com/office/drawing/2014/main" val="2298423182"/>
                    </a:ext>
                  </a:extLst>
                </a:gridCol>
                <a:gridCol w="96798">
                  <a:extLst>
                    <a:ext uri="{9D8B030D-6E8A-4147-A177-3AD203B41FA5}">
                      <a16:colId xmlns:a16="http://schemas.microsoft.com/office/drawing/2014/main" val="4171295652"/>
                    </a:ext>
                  </a:extLst>
                </a:gridCol>
                <a:gridCol w="96798">
                  <a:extLst>
                    <a:ext uri="{9D8B030D-6E8A-4147-A177-3AD203B41FA5}">
                      <a16:colId xmlns:a16="http://schemas.microsoft.com/office/drawing/2014/main" val="799243286"/>
                    </a:ext>
                  </a:extLst>
                </a:gridCol>
                <a:gridCol w="96798">
                  <a:extLst>
                    <a:ext uri="{9D8B030D-6E8A-4147-A177-3AD203B41FA5}">
                      <a16:colId xmlns:a16="http://schemas.microsoft.com/office/drawing/2014/main" val="1643355867"/>
                    </a:ext>
                  </a:extLst>
                </a:gridCol>
                <a:gridCol w="96798">
                  <a:extLst>
                    <a:ext uri="{9D8B030D-6E8A-4147-A177-3AD203B41FA5}">
                      <a16:colId xmlns:a16="http://schemas.microsoft.com/office/drawing/2014/main" val="3781768210"/>
                    </a:ext>
                  </a:extLst>
                </a:gridCol>
                <a:gridCol w="96798">
                  <a:extLst>
                    <a:ext uri="{9D8B030D-6E8A-4147-A177-3AD203B41FA5}">
                      <a16:colId xmlns:a16="http://schemas.microsoft.com/office/drawing/2014/main" val="350338110"/>
                    </a:ext>
                  </a:extLst>
                </a:gridCol>
                <a:gridCol w="96798">
                  <a:extLst>
                    <a:ext uri="{9D8B030D-6E8A-4147-A177-3AD203B41FA5}">
                      <a16:colId xmlns:a16="http://schemas.microsoft.com/office/drawing/2014/main" val="1768708319"/>
                    </a:ext>
                  </a:extLst>
                </a:gridCol>
                <a:gridCol w="96798">
                  <a:extLst>
                    <a:ext uri="{9D8B030D-6E8A-4147-A177-3AD203B41FA5}">
                      <a16:colId xmlns:a16="http://schemas.microsoft.com/office/drawing/2014/main" val="2150841536"/>
                    </a:ext>
                  </a:extLst>
                </a:gridCol>
                <a:gridCol w="96798">
                  <a:extLst>
                    <a:ext uri="{9D8B030D-6E8A-4147-A177-3AD203B41FA5}">
                      <a16:colId xmlns:a16="http://schemas.microsoft.com/office/drawing/2014/main" val="1255145242"/>
                    </a:ext>
                  </a:extLst>
                </a:gridCol>
                <a:gridCol w="96798">
                  <a:extLst>
                    <a:ext uri="{9D8B030D-6E8A-4147-A177-3AD203B41FA5}">
                      <a16:colId xmlns:a16="http://schemas.microsoft.com/office/drawing/2014/main" val="3809396377"/>
                    </a:ext>
                  </a:extLst>
                </a:gridCol>
                <a:gridCol w="96798">
                  <a:extLst>
                    <a:ext uri="{9D8B030D-6E8A-4147-A177-3AD203B41FA5}">
                      <a16:colId xmlns:a16="http://schemas.microsoft.com/office/drawing/2014/main" val="1000378048"/>
                    </a:ext>
                  </a:extLst>
                </a:gridCol>
              </a:tblGrid>
              <a:tr h="581896">
                <a:tc>
                  <a:txBody>
                    <a:bodyPr/>
                    <a:lstStyle/>
                    <a:p>
                      <a:pPr>
                        <a:lnSpc>
                          <a:spcPct val="107000"/>
                        </a:lnSpc>
                        <a:spcAft>
                          <a:spcPts val="800"/>
                        </a:spcAft>
                      </a:pPr>
                      <a:r>
                        <a:rPr lang="fr-FR" sz="900">
                          <a:effectLst/>
                        </a:rPr>
                        <a:t>Durability  </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fr-FR" sz="900">
                          <a:effectLst/>
                        </a:rPr>
                        <a:t>yes</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fr-FR" sz="900">
                          <a:effectLst/>
                        </a:rPr>
                        <a:t>yes</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fr-FR" sz="900">
                          <a:effectLst/>
                        </a:rPr>
                        <a:t>yes</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extLst>
                  <a:ext uri="{0D108BD9-81ED-4DB2-BD59-A6C34878D82A}">
                    <a16:rowId xmlns:a16="http://schemas.microsoft.com/office/drawing/2014/main" val="1014327949"/>
                  </a:ext>
                </a:extLst>
              </a:tr>
              <a:tr h="1301999">
                <a:tc>
                  <a:txBody>
                    <a:bodyPr/>
                    <a:lstStyle/>
                    <a:p>
                      <a:pPr>
                        <a:lnSpc>
                          <a:spcPct val="107000"/>
                        </a:lnSpc>
                        <a:spcAft>
                          <a:spcPts val="800"/>
                        </a:spcAft>
                      </a:pPr>
                      <a:r>
                        <a:rPr lang="fr-FR" sz="900">
                          <a:effectLst/>
                        </a:rPr>
                        <a:t>In-memory capabilities  </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fr-FR" sz="900">
                          <a:effectLst/>
                        </a:rPr>
                        <a:t>yes</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fr-FR" sz="900">
                          <a:effectLst/>
                        </a:rPr>
                        <a:t>yes</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fr-FR" sz="900">
                          <a:effectLst/>
                        </a:rPr>
                        <a:t>no</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extLst>
                  <a:ext uri="{0D108BD9-81ED-4DB2-BD59-A6C34878D82A}">
                    <a16:rowId xmlns:a16="http://schemas.microsoft.com/office/drawing/2014/main" val="1964661341"/>
                  </a:ext>
                </a:extLst>
              </a:tr>
              <a:tr h="2562179">
                <a:tc>
                  <a:txBody>
                    <a:bodyPr/>
                    <a:lstStyle/>
                    <a:p>
                      <a:pPr>
                        <a:lnSpc>
                          <a:spcPct val="107000"/>
                        </a:lnSpc>
                        <a:spcAft>
                          <a:spcPts val="800"/>
                        </a:spcAft>
                      </a:pPr>
                      <a:r>
                        <a:rPr lang="fr-FR" sz="900">
                          <a:effectLst/>
                        </a:rPr>
                        <a:t>User concepts  </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en-US" sz="900">
                          <a:effectLst/>
                        </a:rPr>
                        <a:t>fine grained access rights according to SQL-standard</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en-US" sz="900">
                          <a:effectLst/>
                        </a:rPr>
                        <a:t>Users with fine-grained authorization concept </a:t>
                      </a:r>
                      <a:r>
                        <a:rPr lang="fr-FR" sz="900">
                          <a:effectLst/>
                        </a:rPr>
                        <a:t> </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spcAft>
                          <a:spcPts val="800"/>
                        </a:spcAft>
                      </a:pPr>
                      <a:r>
                        <a:rPr lang="en-US" sz="900">
                          <a:effectLst/>
                        </a:rPr>
                        <a:t>fine grained access rights according to SQL-standard</a:t>
                      </a:r>
                      <a:endParaRPr lang="fr-TN" sz="700">
                        <a:effectLst/>
                        <a:latin typeface="Calibri" panose="020F0502020204030204" pitchFamily="34" charset="0"/>
                        <a:ea typeface="Calibri" panose="020F0502020204030204" pitchFamily="34" charset="0"/>
                        <a:cs typeface="Arial" panose="020B0604020202020204" pitchFamily="34" charset="0"/>
                      </a:endParaRPr>
                    </a:p>
                  </a:txBody>
                  <a:tcPr marL="51817" marR="103634" marT="20727" marB="20727"/>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a:effectLst/>
                        <a:latin typeface="Calibri" panose="020F0502020204030204" pitchFamily="34" charset="0"/>
                        <a:cs typeface="Arial" panose="020B0604020202020204" pitchFamily="34" charset="0"/>
                      </a:endParaRPr>
                    </a:p>
                  </a:txBody>
                  <a:tcPr marL="6477" marR="6477" marT="6477" marB="6477" anchor="ctr"/>
                </a:tc>
                <a:tc>
                  <a:txBody>
                    <a:bodyPr/>
                    <a:lstStyle/>
                    <a:p>
                      <a:pPr>
                        <a:lnSpc>
                          <a:spcPct val="107000"/>
                        </a:lnSpc>
                      </a:pPr>
                      <a:endParaRPr lang="fr-TN" sz="700" dirty="0">
                        <a:effectLst/>
                        <a:latin typeface="Calibri" panose="020F0502020204030204" pitchFamily="34" charset="0"/>
                        <a:cs typeface="Arial" panose="020B0604020202020204" pitchFamily="34" charset="0"/>
                      </a:endParaRPr>
                    </a:p>
                  </a:txBody>
                  <a:tcPr marL="6477" marR="6477" marT="6477" marB="6477" anchor="ctr"/>
                </a:tc>
                <a:extLst>
                  <a:ext uri="{0D108BD9-81ED-4DB2-BD59-A6C34878D82A}">
                    <a16:rowId xmlns:a16="http://schemas.microsoft.com/office/drawing/2014/main" val="4252781794"/>
                  </a:ext>
                </a:extLst>
              </a:tr>
            </a:tbl>
          </a:graphicData>
        </a:graphic>
      </p:graphicFrame>
      <p:pic>
        <p:nvPicPr>
          <p:cNvPr id="2052" name="Picture 4" descr="info">
            <a:extLst>
              <a:ext uri="{FF2B5EF4-FFF2-40B4-BE49-F238E27FC236}">
                <a16:creationId xmlns:a16="http://schemas.microsoft.com/office/drawing/2014/main" id="{0B38F9D8-5D16-4780-9E6B-F6A9D4CDC9C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43746" y="1087804"/>
            <a:ext cx="205839" cy="18695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nfo">
            <a:extLst>
              <a:ext uri="{FF2B5EF4-FFF2-40B4-BE49-F238E27FC236}">
                <a16:creationId xmlns:a16="http://schemas.microsoft.com/office/drawing/2014/main" id="{DCEB4681-578D-4AB4-9694-5EEBDB482CD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43746" y="1087804"/>
            <a:ext cx="205839" cy="1869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fo">
            <a:extLst>
              <a:ext uri="{FF2B5EF4-FFF2-40B4-BE49-F238E27FC236}">
                <a16:creationId xmlns:a16="http://schemas.microsoft.com/office/drawing/2014/main" id="{B90EEF26-7236-4367-A056-C4C5A252732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43746" y="1087804"/>
            <a:ext cx="205839" cy="18695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info">
            <a:extLst>
              <a:ext uri="{FF2B5EF4-FFF2-40B4-BE49-F238E27FC236}">
                <a16:creationId xmlns:a16="http://schemas.microsoft.com/office/drawing/2014/main" id="{F5F25D1B-BB3E-48E8-85D1-C077A432346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43746" y="1087804"/>
            <a:ext cx="205839" cy="18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11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384950" y="521200"/>
            <a:ext cx="4587000" cy="45249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315" b="1" i="1">
                <a:latin typeface="Arial"/>
                <a:ea typeface="Arial"/>
                <a:cs typeface="Arial"/>
                <a:sym typeface="Arial"/>
              </a:rPr>
              <a:t>It is the world’s most commonly used RDBMS, written in C and C++.</a:t>
            </a:r>
            <a:endParaRPr sz="1315" b="1" i="1">
              <a:latin typeface="Arial"/>
              <a:ea typeface="Arial"/>
              <a:cs typeface="Arial"/>
              <a:sym typeface="Arial"/>
            </a:endParaRPr>
          </a:p>
          <a:p>
            <a:pPr marL="0" lvl="0" indent="0" algn="l" rtl="0">
              <a:lnSpc>
                <a:spcPct val="115000"/>
              </a:lnSpc>
              <a:spcBef>
                <a:spcPts val="1200"/>
              </a:spcBef>
              <a:spcAft>
                <a:spcPts val="0"/>
              </a:spcAft>
              <a:buSzPts val="990"/>
              <a:buNone/>
            </a:pPr>
            <a:r>
              <a:rPr lang="fr" sz="1315" b="1" i="1">
                <a:latin typeface="Arial"/>
                <a:ea typeface="Arial"/>
                <a:cs typeface="Arial"/>
                <a:sym typeface="Arial"/>
              </a:rPr>
              <a:t>It works on many different system platforms, including Linux, Mac OS X, Solaris, etc.</a:t>
            </a:r>
            <a:endParaRPr sz="1315" b="1" i="1">
              <a:latin typeface="Arial"/>
              <a:ea typeface="Arial"/>
              <a:cs typeface="Arial"/>
              <a:sym typeface="Arial"/>
            </a:endParaRPr>
          </a:p>
          <a:p>
            <a:pPr marL="0" lvl="0" indent="0" algn="l" rtl="0">
              <a:lnSpc>
                <a:spcPct val="115000"/>
              </a:lnSpc>
              <a:spcBef>
                <a:spcPts val="1200"/>
              </a:spcBef>
              <a:spcAft>
                <a:spcPts val="0"/>
              </a:spcAft>
              <a:buSzPts val="990"/>
              <a:buNone/>
            </a:pPr>
            <a:r>
              <a:rPr lang="fr" sz="1315" b="1" i="1">
                <a:latin typeface="Arial"/>
                <a:ea typeface="Arial"/>
                <a:cs typeface="Arial"/>
                <a:sym typeface="Arial"/>
              </a:rPr>
              <a:t>Some programming languages include libraries for accessing MySQL databases. These include MySQL Connector/Net for integration with Microsoft’s Visual Studio and JDBC driver for Java</a:t>
            </a:r>
            <a:endParaRPr sz="1315" b="1" i="1">
              <a:latin typeface="Arial"/>
              <a:ea typeface="Arial"/>
              <a:cs typeface="Arial"/>
              <a:sym typeface="Arial"/>
            </a:endParaRPr>
          </a:p>
          <a:p>
            <a:pPr marL="0" lvl="0" indent="0" algn="l" rtl="0">
              <a:lnSpc>
                <a:spcPct val="115000"/>
              </a:lnSpc>
              <a:spcBef>
                <a:spcPts val="1200"/>
              </a:spcBef>
              <a:spcAft>
                <a:spcPts val="0"/>
              </a:spcAft>
              <a:buSzPts val="990"/>
              <a:buNone/>
            </a:pPr>
            <a:r>
              <a:rPr lang="fr" sz="1315" b="1" i="1">
                <a:latin typeface="Arial"/>
                <a:ea typeface="Arial"/>
                <a:cs typeface="Arial"/>
                <a:sym typeface="Arial"/>
              </a:rPr>
              <a:t>MySQL Workbench allows the users to manage the following:</a:t>
            </a:r>
            <a:endParaRPr sz="1315" b="1" i="1">
              <a:latin typeface="Arial"/>
              <a:ea typeface="Arial"/>
              <a:cs typeface="Arial"/>
              <a:sym typeface="Arial"/>
            </a:endParaRPr>
          </a:p>
          <a:p>
            <a:pPr marL="0" lvl="0" indent="0" algn="l" rtl="0">
              <a:lnSpc>
                <a:spcPct val="115000"/>
              </a:lnSpc>
              <a:spcBef>
                <a:spcPts val="1200"/>
              </a:spcBef>
              <a:spcAft>
                <a:spcPts val="0"/>
              </a:spcAft>
              <a:buSzPts val="990"/>
              <a:buNone/>
            </a:pPr>
            <a:r>
              <a:rPr lang="fr" sz="1315" b="1" i="1">
                <a:latin typeface="Arial"/>
                <a:ea typeface="Arial"/>
                <a:cs typeface="Arial"/>
                <a:sym typeface="Arial"/>
              </a:rPr>
              <a:t>      	- Database design &amp; modeling</a:t>
            </a:r>
            <a:endParaRPr sz="1315" b="1" i="1">
              <a:latin typeface="Arial"/>
              <a:ea typeface="Arial"/>
              <a:cs typeface="Arial"/>
              <a:sym typeface="Arial"/>
            </a:endParaRPr>
          </a:p>
          <a:p>
            <a:pPr marL="0" lvl="0" indent="0" algn="l" rtl="0">
              <a:lnSpc>
                <a:spcPct val="115000"/>
              </a:lnSpc>
              <a:spcBef>
                <a:spcPts val="1200"/>
              </a:spcBef>
              <a:spcAft>
                <a:spcPts val="0"/>
              </a:spcAft>
              <a:buSzPts val="990"/>
              <a:buNone/>
            </a:pPr>
            <a:r>
              <a:rPr lang="fr" sz="1315" b="1" i="1">
                <a:latin typeface="Arial"/>
                <a:ea typeface="Arial"/>
                <a:cs typeface="Arial"/>
                <a:sym typeface="Arial"/>
              </a:rPr>
              <a:t>      	- SQL Development</a:t>
            </a:r>
            <a:endParaRPr sz="1315" b="1" i="1">
              <a:latin typeface="Arial"/>
              <a:ea typeface="Arial"/>
              <a:cs typeface="Arial"/>
              <a:sym typeface="Arial"/>
            </a:endParaRPr>
          </a:p>
          <a:p>
            <a:pPr marL="0" lvl="0" indent="0" algn="l" rtl="0">
              <a:lnSpc>
                <a:spcPct val="115000"/>
              </a:lnSpc>
              <a:spcBef>
                <a:spcPts val="1200"/>
              </a:spcBef>
              <a:spcAft>
                <a:spcPts val="0"/>
              </a:spcAft>
              <a:buSzPts val="990"/>
              <a:buNone/>
            </a:pPr>
            <a:r>
              <a:rPr lang="fr" sz="1315" b="1" i="1">
                <a:latin typeface="Arial"/>
                <a:ea typeface="Arial"/>
                <a:cs typeface="Arial"/>
                <a:sym typeface="Arial"/>
              </a:rPr>
              <a:t>      	- Database Administration</a:t>
            </a:r>
            <a:endParaRPr sz="1315" b="1" i="1">
              <a:latin typeface="Arial"/>
              <a:ea typeface="Arial"/>
              <a:cs typeface="Arial"/>
              <a:sym typeface="Arial"/>
            </a:endParaRPr>
          </a:p>
          <a:p>
            <a:pPr marL="0" lvl="0" indent="0" algn="l" rtl="0">
              <a:spcBef>
                <a:spcPts val="1200"/>
              </a:spcBef>
              <a:spcAft>
                <a:spcPts val="0"/>
              </a:spcAft>
              <a:buSzPts val="990"/>
              <a:buNone/>
            </a:pPr>
            <a:endParaRPr sz="252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329175" y="452625"/>
            <a:ext cx="4731900" cy="44988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fr" sz="1572" b="1" i="1">
                <a:latin typeface="Arial"/>
                <a:ea typeface="Arial"/>
                <a:cs typeface="Arial"/>
                <a:sym typeface="Arial"/>
              </a:rPr>
              <a:t>It is the world’s most commonly used RDBMS, written in C and C++.</a:t>
            </a:r>
            <a:endParaRPr sz="1572" b="1" i="1">
              <a:latin typeface="Arial"/>
              <a:ea typeface="Arial"/>
              <a:cs typeface="Arial"/>
              <a:sym typeface="Arial"/>
            </a:endParaRPr>
          </a:p>
          <a:p>
            <a:pPr marL="0" lvl="0" indent="0" algn="l" rtl="0">
              <a:lnSpc>
                <a:spcPct val="115000"/>
              </a:lnSpc>
              <a:spcBef>
                <a:spcPts val="1200"/>
              </a:spcBef>
              <a:spcAft>
                <a:spcPts val="0"/>
              </a:spcAft>
              <a:buNone/>
            </a:pPr>
            <a:r>
              <a:rPr lang="fr" sz="1572" b="1" i="1">
                <a:latin typeface="Arial"/>
                <a:ea typeface="Arial"/>
                <a:cs typeface="Arial"/>
                <a:sym typeface="Arial"/>
              </a:rPr>
              <a:t>It works on many different system platforms, including Linux, Mac OS X, Solaris, etc.</a:t>
            </a:r>
            <a:endParaRPr sz="1572" b="1" i="1">
              <a:latin typeface="Arial"/>
              <a:ea typeface="Arial"/>
              <a:cs typeface="Arial"/>
              <a:sym typeface="Arial"/>
            </a:endParaRPr>
          </a:p>
          <a:p>
            <a:pPr marL="0" lvl="0" indent="0" algn="l" rtl="0">
              <a:lnSpc>
                <a:spcPct val="115000"/>
              </a:lnSpc>
              <a:spcBef>
                <a:spcPts val="1200"/>
              </a:spcBef>
              <a:spcAft>
                <a:spcPts val="0"/>
              </a:spcAft>
              <a:buNone/>
            </a:pPr>
            <a:r>
              <a:rPr lang="fr" sz="1572" b="1" i="1">
                <a:latin typeface="Arial"/>
                <a:ea typeface="Arial"/>
                <a:cs typeface="Arial"/>
                <a:sym typeface="Arial"/>
              </a:rPr>
              <a:t>Some programming languages include libraries for accessing MySQL databases. These include MySQL Connector/Net for integration with Microsoft’s Visual Studio and JDBC driver for Java</a:t>
            </a:r>
            <a:endParaRPr sz="1572" b="1" i="1">
              <a:latin typeface="Arial"/>
              <a:ea typeface="Arial"/>
              <a:cs typeface="Arial"/>
              <a:sym typeface="Arial"/>
            </a:endParaRPr>
          </a:p>
          <a:p>
            <a:pPr marL="0" lvl="0" indent="0" algn="l" rtl="0">
              <a:lnSpc>
                <a:spcPct val="115000"/>
              </a:lnSpc>
              <a:spcBef>
                <a:spcPts val="1200"/>
              </a:spcBef>
              <a:spcAft>
                <a:spcPts val="0"/>
              </a:spcAft>
              <a:buNone/>
            </a:pPr>
            <a:r>
              <a:rPr lang="fr" sz="1572" b="1" i="1">
                <a:latin typeface="Arial"/>
                <a:ea typeface="Arial"/>
                <a:cs typeface="Arial"/>
                <a:sym typeface="Arial"/>
              </a:rPr>
              <a:t>MySQL Workbench allows the users to manage the following:</a:t>
            </a:r>
            <a:endParaRPr sz="1572" b="1" i="1">
              <a:latin typeface="Arial"/>
              <a:ea typeface="Arial"/>
              <a:cs typeface="Arial"/>
              <a:sym typeface="Arial"/>
            </a:endParaRPr>
          </a:p>
          <a:p>
            <a:pPr marL="0" lvl="0" indent="0" algn="l" rtl="0">
              <a:lnSpc>
                <a:spcPct val="115000"/>
              </a:lnSpc>
              <a:spcBef>
                <a:spcPts val="1200"/>
              </a:spcBef>
              <a:spcAft>
                <a:spcPts val="0"/>
              </a:spcAft>
              <a:buNone/>
            </a:pPr>
            <a:r>
              <a:rPr lang="fr" sz="1572" b="1" i="1">
                <a:latin typeface="Arial"/>
                <a:ea typeface="Arial"/>
                <a:cs typeface="Arial"/>
                <a:sym typeface="Arial"/>
              </a:rPr>
              <a:t>      	- Database design &amp; modeling</a:t>
            </a:r>
            <a:endParaRPr sz="1572" b="1" i="1">
              <a:latin typeface="Arial"/>
              <a:ea typeface="Arial"/>
              <a:cs typeface="Arial"/>
              <a:sym typeface="Arial"/>
            </a:endParaRPr>
          </a:p>
          <a:p>
            <a:pPr marL="0" lvl="0" indent="0" algn="l" rtl="0">
              <a:lnSpc>
                <a:spcPct val="115000"/>
              </a:lnSpc>
              <a:spcBef>
                <a:spcPts val="1200"/>
              </a:spcBef>
              <a:spcAft>
                <a:spcPts val="0"/>
              </a:spcAft>
              <a:buNone/>
            </a:pPr>
            <a:r>
              <a:rPr lang="fr" sz="1572" b="1" i="1">
                <a:latin typeface="Arial"/>
                <a:ea typeface="Arial"/>
                <a:cs typeface="Arial"/>
                <a:sym typeface="Arial"/>
              </a:rPr>
              <a:t>      	- SQL Development</a:t>
            </a:r>
            <a:endParaRPr sz="1572" b="1" i="1">
              <a:latin typeface="Arial"/>
              <a:ea typeface="Arial"/>
              <a:cs typeface="Arial"/>
              <a:sym typeface="Arial"/>
            </a:endParaRPr>
          </a:p>
          <a:p>
            <a:pPr marL="0" lvl="0" indent="0" algn="l" rtl="0">
              <a:lnSpc>
                <a:spcPct val="115000"/>
              </a:lnSpc>
              <a:spcBef>
                <a:spcPts val="1200"/>
              </a:spcBef>
              <a:spcAft>
                <a:spcPts val="0"/>
              </a:spcAft>
              <a:buNone/>
            </a:pPr>
            <a:r>
              <a:rPr lang="fr" sz="1572" b="1" i="1">
                <a:latin typeface="Arial"/>
                <a:ea typeface="Arial"/>
                <a:cs typeface="Arial"/>
                <a:sym typeface="Arial"/>
              </a:rPr>
              <a:t>      	- Database Administration</a:t>
            </a:r>
            <a:endParaRPr sz="1572" b="1" i="1">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378550" y="2703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3400" b="1" i="1"/>
              <a:t>PostgreSQL :</a:t>
            </a:r>
            <a:endParaRPr sz="3400" b="1" i="1"/>
          </a:p>
        </p:txBody>
      </p:sp>
      <p:sp>
        <p:nvSpPr>
          <p:cNvPr id="151" name="Google Shape;151;p16"/>
          <p:cNvSpPr txBox="1">
            <a:spLocks noGrp="1"/>
          </p:cNvSpPr>
          <p:nvPr>
            <p:ph type="body" idx="1"/>
          </p:nvPr>
        </p:nvSpPr>
        <p:spPr>
          <a:xfrm>
            <a:off x="452625" y="1316725"/>
            <a:ext cx="7883700" cy="31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b="1" i="1"/>
              <a:t>PostgreSQL is a powerful, open source object-relational database system with over 30 years of active development that has earned it a strong reputation for reliability, feature robustness, and performance.</a:t>
            </a:r>
            <a:endParaRPr sz="2000" b="1" i="1"/>
          </a:p>
          <a:p>
            <a:pPr marL="0" lvl="0" indent="0" algn="l" rtl="0">
              <a:spcBef>
                <a:spcPts val="1200"/>
              </a:spcBef>
              <a:spcAft>
                <a:spcPts val="1200"/>
              </a:spcAft>
              <a:buNone/>
            </a:pPr>
            <a:r>
              <a:rPr lang="fr" sz="2000" b="1" i="1"/>
              <a:t>PostgreSQL comes with many features aimed to help developers build applications, administrators to protect data integrity and build fault-tolerant environments, and help you manage your data no matter how big or small the dataset. In addition to being free and open source</a:t>
            </a:r>
            <a:endParaRPr sz="20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fontScale="90000"/>
          </a:bodyPr>
          <a:lstStyle/>
          <a:p>
            <a:pPr>
              <a:lnSpc>
                <a:spcPct val="107000"/>
              </a:lnSpc>
              <a:spcAft>
                <a:spcPts val="800"/>
              </a:spcAft>
            </a:pPr>
            <a:r>
              <a:rPr lang="en-US" sz="16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PostgreSQL is highly extensible. For example, you can define your own data types, build out custom functions, even write code from </a:t>
            </a:r>
            <a:r>
              <a:rPr lang="en-US" sz="1600" u="none" strike="noStrike"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hlinkClick r:id="rId3"/>
              </a:rPr>
              <a:t>different programming languages</a:t>
            </a:r>
            <a:r>
              <a:rPr lang="en-US" sz="16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 without recompiling your database!</a:t>
            </a:r>
            <a:br>
              <a:rPr lang="fr-TN" sz="1600" dirty="0">
                <a:effectLst/>
                <a:highlight>
                  <a:srgbClr val="C0C0C0"/>
                </a:highlight>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PostgreSQL server is </a:t>
            </a:r>
            <a:r>
              <a:rPr lang="en-US" sz="1600" u="none" strike="noStrike"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hlinkClick r:id="rId4" tooltip="Process (computing)"/>
              </a:rPr>
              <a:t>process</a:t>
            </a:r>
            <a:r>
              <a:rPr lang="en-US" sz="16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-based (not threaded), and uses one operating system process per database session. Multiple sessions are automatically spread across all available CPUs by the operating system. Starting with PostgreSQL 9.6, many types of queries can also be parallelized across multiple background worker processes, taking advantage of multiple CPUs or cores. Client applications can use threads and create multiple database connections from each thread.</a:t>
            </a:r>
            <a:br>
              <a:rPr lang="fr-TN" sz="900" dirty="0">
                <a:effectLst/>
                <a:highlight>
                  <a:srgbClr val="C0C0C0"/>
                </a:highlight>
                <a:latin typeface="Calibri" panose="020F0502020204030204" pitchFamily="34" charset="0"/>
                <a:ea typeface="Calibri" panose="020F0502020204030204" pitchFamily="34" charset="0"/>
                <a:cs typeface="Arial" panose="020B0604020202020204" pitchFamily="34" charset="0"/>
              </a:rPr>
            </a:br>
            <a:endParaRPr sz="900" dirty="0">
              <a:highlight>
                <a:srgbClr val="C0C0C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739BB-AEA5-4849-863B-BA0EDF2A8A4D}"/>
              </a:ext>
            </a:extLst>
          </p:cNvPr>
          <p:cNvSpPr>
            <a:spLocks noGrp="1"/>
          </p:cNvSpPr>
          <p:nvPr>
            <p:ph type="title"/>
          </p:nvPr>
        </p:nvSpPr>
        <p:spPr>
          <a:xfrm>
            <a:off x="462902" y="914901"/>
            <a:ext cx="4587000" cy="3521100"/>
          </a:xfrm>
        </p:spPr>
        <p:txBody>
          <a:bodyPr>
            <a:noAutofit/>
          </a:bodyPr>
          <a:lstStyle/>
          <a:p>
            <a:pPr>
              <a:lnSpc>
                <a:spcPct val="107000"/>
              </a:lnSpc>
              <a:spcAft>
                <a:spcPts val="800"/>
              </a:spcAft>
            </a:pPr>
            <a:r>
              <a:rPr lang="en-US" sz="2000" u="sng" dirty="0">
                <a:solidFill>
                  <a:srgbClr val="385623"/>
                </a:solidFill>
                <a:effectLst/>
                <a:latin typeface="Segoe UI" panose="020B0502040204020203" pitchFamily="34" charset="0"/>
                <a:ea typeface="Times New Roman" panose="02020603050405020304" pitchFamily="18" charset="0"/>
                <a:cs typeface="Arial" panose="020B0604020202020204" pitchFamily="34" charset="0"/>
              </a:rPr>
              <a:t>SQL SERVER </a:t>
            </a:r>
            <a:r>
              <a:rPr lang="en-US" sz="1400" u="sng" dirty="0">
                <a:solidFill>
                  <a:srgbClr val="385623"/>
                </a:solidFill>
                <a:effectLst/>
                <a:latin typeface="Segoe UI" panose="020B0502040204020203" pitchFamily="34" charset="0"/>
                <a:ea typeface="Times New Roman" panose="02020603050405020304" pitchFamily="18" charset="0"/>
                <a:cs typeface="Arial" panose="020B0604020202020204" pitchFamily="34" charset="0"/>
              </a:rPr>
              <a:t>:</a:t>
            </a:r>
            <a:br>
              <a:rPr lang="fr-TN" sz="1400" dirty="0">
                <a:effectLst/>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SQL Server is a relational database management system, or RDBMS, developed and marketed by Microsoft.</a:t>
            </a:r>
            <a:br>
              <a:rPr lang="fr-TN" sz="1400" dirty="0">
                <a:effectLst/>
                <a:highlight>
                  <a:srgbClr val="C0C0C0"/>
                </a:highlight>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br>
              <a:rPr lang="fr-TN" sz="1400" dirty="0">
                <a:effectLst/>
                <a:highlight>
                  <a:srgbClr val="C0C0C0"/>
                </a:highlight>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effectLst/>
                <a:highlight>
                  <a:srgbClr val="C0C0C0"/>
                </a:highlight>
                <a:latin typeface="Segoe UI" panose="020B0502040204020203" pitchFamily="34" charset="0"/>
                <a:ea typeface="Times New Roman" panose="02020603050405020304" pitchFamily="18" charset="0"/>
                <a:cs typeface="Arial" panose="020B0604020202020204" pitchFamily="34" charset="0"/>
              </a:rPr>
              <a:t>SQL Server works exclusively on Windows environment for more than 20 years. In 2016, Microsoft made it available on Linux. SQL Server 2017 became generally available in October 2016 that ran on both Windows and Linux.</a:t>
            </a:r>
            <a:br>
              <a:rPr lang="fr-TN" sz="1400" dirty="0">
                <a:effectLst/>
                <a:latin typeface="Calibri" panose="020F0502020204030204" pitchFamily="34" charset="0"/>
                <a:ea typeface="Calibri" panose="020F0502020204030204" pitchFamily="34" charset="0"/>
                <a:cs typeface="Arial" panose="020B0604020202020204" pitchFamily="34" charset="0"/>
              </a:rPr>
            </a:br>
            <a:endParaRPr lang="fr-TN" sz="1400" dirty="0"/>
          </a:p>
        </p:txBody>
      </p:sp>
    </p:spTree>
    <p:extLst>
      <p:ext uri="{BB962C8B-B14F-4D97-AF65-F5344CB8AC3E}">
        <p14:creationId xmlns:p14="http://schemas.microsoft.com/office/powerpoint/2010/main" val="379741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C2C309D-A9EA-4291-98DD-578445DCC467}"/>
              </a:ext>
            </a:extLst>
          </p:cNvPr>
          <p:cNvSpPr txBox="1"/>
          <p:nvPr/>
        </p:nvSpPr>
        <p:spPr>
          <a:xfrm>
            <a:off x="697831" y="565484"/>
            <a:ext cx="8253663" cy="3547638"/>
          </a:xfrm>
          <a:prstGeom prst="rect">
            <a:avLst/>
          </a:prstGeom>
          <a:noFill/>
        </p:spPr>
        <p:txBody>
          <a:bodyPr wrap="square">
            <a:spAutoFit/>
          </a:bodyPr>
          <a:lstStyle/>
          <a:p>
            <a:pPr>
              <a:lnSpc>
                <a:spcPct val="107000"/>
              </a:lnSpc>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core component of the SQL Server is the Database Engine. The Database Engine consists of a relational engine that processes queries and a storage engine that manages database files, pages, pages, index, etc. The database objects such as stored procedures, views, and triggers are also created and executed by the Database Engine.</a:t>
            </a:r>
            <a:endParaRPr lang="fr-TN"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Relational Engine contains the components that determine the best way to execute a query. The relational engine is also known as the query processor.</a:t>
            </a:r>
            <a:endParaRPr lang="fr-TN" sz="2000" dirty="0">
              <a:effectLst/>
              <a:latin typeface="Calibri" panose="020F0502020204030204" pitchFamily="34" charset="0"/>
              <a:ea typeface="Calibri" panose="020F0502020204030204" pitchFamily="34" charset="0"/>
              <a:cs typeface="Arial" panose="020B0604020202020204" pitchFamily="34" charset="0"/>
            </a:endParaRPr>
          </a:p>
          <a:p>
            <a:pPr>
              <a:spcAft>
                <a:spcPts val="1950"/>
              </a:spcAft>
            </a:pPr>
            <a:r>
              <a:rPr lang="en-US" sz="2000" dirty="0">
                <a:solidFill>
                  <a:srgbClr val="000000"/>
                </a:solidFill>
                <a:effectLst/>
                <a:latin typeface="Segoe UI" panose="020B0502040204020203" pitchFamily="34" charset="0"/>
                <a:ea typeface="Times New Roman" panose="02020603050405020304" pitchFamily="18" charset="0"/>
              </a:rPr>
              <a:t>The relational engine requests data from the storage engine based on the input query and processed the results.</a:t>
            </a:r>
            <a:endParaRPr lang="fr-T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199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80C5857-5C42-420D-B756-4B3FA72474C2}"/>
              </a:ext>
            </a:extLst>
          </p:cNvPr>
          <p:cNvSpPr txBox="1"/>
          <p:nvPr/>
        </p:nvSpPr>
        <p:spPr>
          <a:xfrm>
            <a:off x="926432" y="806116"/>
            <a:ext cx="7579894" cy="2713563"/>
          </a:xfrm>
          <a:prstGeom prst="rect">
            <a:avLst/>
          </a:prstGeom>
          <a:noFill/>
        </p:spPr>
        <p:txBody>
          <a:bodyPr wrap="square">
            <a:spAutoFit/>
          </a:bodyPr>
          <a:lstStyle/>
          <a:p>
            <a:pPr>
              <a:lnSpc>
                <a:spcPct val="107000"/>
              </a:lnSpc>
              <a:spcAft>
                <a:spcPts val="1950"/>
              </a:spcAft>
            </a:pPr>
            <a:r>
              <a:rPr lang="en-US" sz="20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Some tasks of the relational engine include querying processing, memory management, thread and task management, buffer management, and distributed query processing.</a:t>
            </a:r>
            <a:endParaRPr lang="fr-TN"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storage engine is in charge of storage and retrieval of data from the storage systems such as disks and SAN.</a:t>
            </a:r>
            <a:endParaRPr lang="fr-TN" sz="2000" dirty="0">
              <a:effectLst/>
              <a:latin typeface="Calibri" panose="020F0502020204030204" pitchFamily="34" charset="0"/>
              <a:ea typeface="Calibri" panose="020F0502020204030204" pitchFamily="34" charset="0"/>
              <a:cs typeface="Arial" panose="020B0604020202020204" pitchFamily="34" charset="0"/>
            </a:endParaRPr>
          </a:p>
          <a:p>
            <a:pPr>
              <a:spcAft>
                <a:spcPts val="1950"/>
              </a:spcAft>
            </a:pPr>
            <a:r>
              <a:rPr lang="en-US" sz="2000" dirty="0">
                <a:solidFill>
                  <a:srgbClr val="000000"/>
                </a:solidFill>
                <a:effectLst/>
                <a:latin typeface="Segoe UI" panose="020B0502040204020203" pitchFamily="34" charset="0"/>
                <a:ea typeface="Times New Roman" panose="02020603050405020304" pitchFamily="18" charset="0"/>
              </a:rPr>
              <a:t>Microsoft provides both data management and business intelligence (BI) tools and services together with SQL Server:</a:t>
            </a:r>
            <a:endParaRPr lang="fr-T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3467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0D91F15-5A6E-4F30-AE6F-72A6CBF86E79}"/>
              </a:ext>
            </a:extLst>
          </p:cNvPr>
          <p:cNvSpPr txBox="1"/>
          <p:nvPr/>
        </p:nvSpPr>
        <p:spPr>
          <a:xfrm>
            <a:off x="385011" y="960566"/>
            <a:ext cx="8373978" cy="3517630"/>
          </a:xfrm>
          <a:prstGeom prst="rect">
            <a:avLst/>
          </a:prstGeom>
          <a:noFill/>
        </p:spPr>
        <p:txBody>
          <a:bodyPr wrap="square">
            <a:spAutoFit/>
          </a:bodyPr>
          <a:lstStyle/>
          <a:p>
            <a:pPr marL="342900" lvl="0" indent="-342900" rtl="0">
              <a:spcAft>
                <a:spcPts val="1950"/>
              </a:spcAft>
              <a:buFont typeface="Segoe UI" panose="020B0502040204020203" pitchFamily="34" charset="0"/>
              <a:buChar char="-"/>
            </a:pPr>
            <a:r>
              <a:rPr lang="en-US" sz="2000" dirty="0">
                <a:solidFill>
                  <a:srgbClr val="000000"/>
                </a:solidFill>
                <a:effectLst/>
                <a:latin typeface="Segoe UI" panose="020B0502040204020203" pitchFamily="34" charset="0"/>
                <a:ea typeface="Times New Roman" panose="02020603050405020304" pitchFamily="18" charset="0"/>
              </a:rPr>
              <a:t>For data management, SQL Server includes SQL Server Integration Services (SSIS), SQL Server Data Quality Services, and SQL Server Master Data Services. To develop databases, SQL Server provides SQL Server Data tools; and to manage, deploy, and monitor databases SQL Server has SQL Server Management Studio (SSMS).</a:t>
            </a:r>
            <a:endParaRPr lang="fr-TN" sz="20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1950"/>
              </a:spcAft>
              <a:buFont typeface="Segoe UI" panose="020B0502040204020203" pitchFamily="34" charset="0"/>
              <a:buChar char="-"/>
            </a:pPr>
            <a:r>
              <a:rPr lang="en-US" sz="20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For data analysis, SQL Server offers SQL Server Analysis Services (SSAS). SQL Server Reporting Services (SSRS) provides reports and visualization of data. The Machine Learning Services technology appeared first in SQL Server 2016 which was renamed from the R Services.</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6536053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1073</Words>
  <Application>Microsoft Office PowerPoint</Application>
  <PresentationFormat>Affichage à l'écran (16:9)</PresentationFormat>
  <Paragraphs>82</Paragraphs>
  <Slides>15</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Segoe UI</vt:lpstr>
      <vt:lpstr>Times New Roman</vt:lpstr>
      <vt:lpstr>Montserrat</vt:lpstr>
      <vt:lpstr>Calibri</vt:lpstr>
      <vt:lpstr>Lato</vt:lpstr>
      <vt:lpstr>Arial</vt:lpstr>
      <vt:lpstr>Focus</vt:lpstr>
      <vt:lpstr>MySQL :  </vt:lpstr>
      <vt:lpstr>It is the world’s most commonly used RDBMS, written in C and C++. It works on many different system platforms, including Linux, Mac OS X, Solaris, etc. Some programming languages include libraries for accessing MySQL databases. These include MySQL Connector/Net for integration with Microsoft’s Visual Studio and JDBC driver for Java MySQL Workbench allows the users to manage the following:        - Database design &amp; modeling        - SQL Development        - Database Administration </vt:lpstr>
      <vt:lpstr>It is the world’s most commonly used RDBMS, written in C and C++. It works on many different system platforms, including Linux, Mac OS X, Solaris, etc. Some programming languages include libraries for accessing MySQL databases. These include MySQL Connector/Net for integration with Microsoft’s Visual Studio and JDBC driver for Java MySQL Workbench allows the users to manage the following:        - Database design &amp; modeling        - SQL Development        - Database Administration </vt:lpstr>
      <vt:lpstr>PostgreSQL :</vt:lpstr>
      <vt:lpstr>PostgreSQL is highly extensible. For example, you can define your own data types, build out custom functions, even write code from different programming languages without recompiling your database! PostgreSQL server is process-based (not threaded), and uses one operating system process per database session. Multiple sessions are automatically spread across all available CPUs by the operating system. Starting with PostgreSQL 9.6, many types of queries can also be parallelized across multiple background worker processes, taking advantage of multiple CPUs or cores. Client applications can use threads and create multiple database connections from each thread. </vt:lpstr>
      <vt:lpstr>SQL SERVER : SQL Server is a relational database management system, or RDBMS, developed and marketed by Microsoft. Similar to other RDBMS software, SQL Server is built on top of SQL, a standard programming language for interacting with the relational databases. SQL server is tied to Transact-SQL, or T-SQL, the Microsoft’s implementation of SQL that adds a set of proprietary programming constructs. SQL Server works exclusively on Windows environment for more than 20 years. In 2016, Microsoft made it available on Linux. SQL Server 2017 became generally available in October 2016 that ran on both Windows and Linux.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dc:title>
  <cp:lastModifiedBy>oumayma saddouri</cp:lastModifiedBy>
  <cp:revision>1</cp:revision>
  <dcterms:modified xsi:type="dcterms:W3CDTF">2022-04-20T00:33:11Z</dcterms:modified>
</cp:coreProperties>
</file>