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3"/>
  </p:notesMasterIdLst>
  <p:handoutMasterIdLst>
    <p:handoutMasterId r:id="rId44"/>
  </p:handoutMasterIdLst>
  <p:sldIdLst>
    <p:sldId id="350" r:id="rId5"/>
    <p:sldId id="352" r:id="rId6"/>
    <p:sldId id="361" r:id="rId7"/>
    <p:sldId id="383" r:id="rId8"/>
    <p:sldId id="422" r:id="rId9"/>
    <p:sldId id="423" r:id="rId10"/>
    <p:sldId id="425" r:id="rId11"/>
    <p:sldId id="426" r:id="rId12"/>
    <p:sldId id="428" r:id="rId13"/>
    <p:sldId id="429" r:id="rId14"/>
    <p:sldId id="384" r:id="rId15"/>
    <p:sldId id="371" r:id="rId16"/>
    <p:sldId id="438" r:id="rId17"/>
    <p:sldId id="437" r:id="rId18"/>
    <p:sldId id="436" r:id="rId19"/>
    <p:sldId id="430" r:id="rId20"/>
    <p:sldId id="431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32" r:id="rId29"/>
    <p:sldId id="449" r:id="rId30"/>
    <p:sldId id="447" r:id="rId31"/>
    <p:sldId id="452" r:id="rId32"/>
    <p:sldId id="450" r:id="rId33"/>
    <p:sldId id="451" r:id="rId34"/>
    <p:sldId id="448" r:id="rId35"/>
    <p:sldId id="433" r:id="rId36"/>
    <p:sldId id="385" r:id="rId37"/>
    <p:sldId id="421" r:id="rId38"/>
    <p:sldId id="435" r:id="rId39"/>
    <p:sldId id="454" r:id="rId40"/>
    <p:sldId id="412" r:id="rId41"/>
    <p:sldId id="34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518" y="-275209"/>
            <a:ext cx="8291744" cy="2207243"/>
          </a:xfrm>
        </p:spPr>
        <p:txBody>
          <a:bodyPr/>
          <a:lstStyle/>
          <a:p>
            <a:pPr algn="ctr"/>
            <a:r>
              <a:rPr lang="en-US" sz="4000" dirty="0" err="1"/>
              <a:t>Projet</a:t>
            </a:r>
            <a:r>
              <a:rPr lang="en-US" sz="4000" dirty="0"/>
              <a:t> 5 : </a:t>
            </a:r>
            <a:r>
              <a:rPr lang="fr-FR" sz="4000" dirty="0"/>
              <a:t>Segmentez des clients d'un site e-commerce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203177"/>
          </a:xfrm>
        </p:spPr>
        <p:txBody>
          <a:bodyPr/>
          <a:lstStyle/>
          <a:p>
            <a:r>
              <a:rPr lang="en-US" dirty="0"/>
              <a:t>Oumeima EL GHARBI</a:t>
            </a:r>
          </a:p>
          <a:p>
            <a:r>
              <a:rPr lang="en-US" dirty="0" err="1"/>
              <a:t>OpenClassrooms</a:t>
            </a:r>
            <a:r>
              <a:rPr lang="en-US" dirty="0"/>
              <a:t> – Data Scientist </a:t>
            </a:r>
          </a:p>
          <a:p>
            <a:r>
              <a:rPr lang="en-US" dirty="0" err="1"/>
              <a:t>Soutenance</a:t>
            </a:r>
            <a:r>
              <a:rPr lang="en-US" dirty="0"/>
              <a:t> : 08/10/2022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dirty="0"/>
              <a:t>3</a:t>
            </a:r>
            <a:r>
              <a:rPr lang="en-US" b="1" dirty="0"/>
              <a:t>)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6" y="1739877"/>
            <a:ext cx="447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Distribution du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r>
              <a:rPr lang="fr-FR" dirty="0">
                <a:solidFill>
                  <a:schemeClr val="bg1"/>
                </a:solidFill>
              </a:rPr>
              <a:t> Score entre par tranche de 1 ou de 0.5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BD7223-EFFE-416D-E130-8E2B57DC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54" y="631295"/>
            <a:ext cx="4320647" cy="28323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16CC9D-38E7-F893-2E48-0188459D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81" y="3774332"/>
            <a:ext cx="4312740" cy="28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9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II) </a:t>
            </a:r>
            <a:r>
              <a:rPr lang="en-US" dirty="0" err="1"/>
              <a:t>Essais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30E3045-97AF-AE15-45C7-0E7C2AE51F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64023" y="2300983"/>
            <a:ext cx="4756241" cy="19421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1) CAH</a:t>
            </a:r>
          </a:p>
          <a:p>
            <a:pPr marL="285750" indent="-285750">
              <a:buFontTx/>
              <a:buChar char="-"/>
            </a:pPr>
            <a:r>
              <a:rPr lang="en-US" dirty="0"/>
              <a:t>2) DBSCAN</a:t>
            </a:r>
          </a:p>
          <a:p>
            <a:pPr marL="285750" indent="-285750">
              <a:buFontTx/>
              <a:buChar char="-"/>
            </a:pPr>
            <a:r>
              <a:rPr lang="en-US" dirty="0"/>
              <a:t>3) K-Means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4) K-Means / Review Score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5) RFM Score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6) Personae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522939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 err="1"/>
              <a:t>Standardisation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5877016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Scale</a:t>
            </a:r>
            <a:r>
              <a:rPr lang="fr-FR" dirty="0"/>
              <a:t> ou Standard </a:t>
            </a:r>
            <a:r>
              <a:rPr lang="fr-FR" dirty="0" err="1"/>
              <a:t>Scaler</a:t>
            </a:r>
            <a:r>
              <a:rPr lang="fr-FR" dirty="0"/>
              <a:t> : pour la simulation on utilisera Standard </a:t>
            </a:r>
            <a:r>
              <a:rPr lang="fr-FR" dirty="0" err="1"/>
              <a:t>Scaler</a:t>
            </a:r>
            <a:r>
              <a:rPr lang="fr-FR" dirty="0"/>
              <a:t> qui permet de fit/</a:t>
            </a:r>
            <a:r>
              <a:rPr lang="fr-FR" dirty="0" err="1"/>
              <a:t>transform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9471F9-4CE7-ECE9-CA97-F5DC39884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" t="3363"/>
          <a:stretch/>
        </p:blipFill>
        <p:spPr>
          <a:xfrm>
            <a:off x="4483223" y="4624340"/>
            <a:ext cx="7432921" cy="20455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8B8085-FF06-196A-69F9-3FF345B62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6168"/>
          <a:stretch/>
        </p:blipFill>
        <p:spPr>
          <a:xfrm>
            <a:off x="6693763" y="346228"/>
            <a:ext cx="5094364" cy="37109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D2991F-28F6-B108-E0B8-F95D458D0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4" y="3064527"/>
            <a:ext cx="2845436" cy="21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522939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PCA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4172503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deux premières composantes de la PCA permettent d’expliquer 70% de la variance.</a:t>
            </a:r>
          </a:p>
          <a:p>
            <a:endParaRPr lang="fr-FR" dirty="0"/>
          </a:p>
          <a:p>
            <a:r>
              <a:rPr lang="fr-FR" dirty="0"/>
              <a:t>La première composante explique F + M (la fréquence et le montant).</a:t>
            </a:r>
          </a:p>
          <a:p>
            <a:endParaRPr lang="fr-FR" dirty="0"/>
          </a:p>
          <a:p>
            <a:r>
              <a:rPr lang="fr-FR" dirty="0"/>
              <a:t>La deuxième composante explique R (la récence).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37C51D-7D12-138F-FB23-EDED035C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56" y="369013"/>
            <a:ext cx="6541779" cy="29233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4D784B-0DC0-DAF1-D2D8-55965DE2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09" y="3565651"/>
            <a:ext cx="4290970" cy="30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522939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745726" y="1643234"/>
            <a:ext cx="6178857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Fléau de la dimensionalité : CAH, DBSCAN : utilisation d’un échantillon de taille 1000.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C7F8A9-D8F3-4938-C58D-3E78CDD0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1" y="2891373"/>
            <a:ext cx="4598820" cy="32110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8CCCA-7527-B6C2-93CE-B8FA2A08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05" y="4167245"/>
            <a:ext cx="5989504" cy="16449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9C45A8-DCF0-BE63-891D-44F8D866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91" y="528294"/>
            <a:ext cx="4000800" cy="26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7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41" y="833661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1) CAH : Clustering </a:t>
            </a:r>
            <a:r>
              <a:rPr lang="en-US" b="1" dirty="0" err="1"/>
              <a:t>Hiérarchique</a:t>
            </a:r>
            <a:r>
              <a:rPr lang="en-US" b="1" dirty="0"/>
              <a:t> : sample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648071" y="1733831"/>
            <a:ext cx="4571999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CAH sans paramètres : 2 clusters.</a:t>
            </a:r>
          </a:p>
          <a:p>
            <a:r>
              <a:rPr lang="fr-FR" dirty="0"/>
              <a:t>CAH avec </a:t>
            </a:r>
            <a:r>
              <a:rPr lang="fr-FR" dirty="0" err="1"/>
              <a:t>n_clusters</a:t>
            </a:r>
            <a:r>
              <a:rPr lang="fr-FR" dirty="0"/>
              <a:t> = 4.</a:t>
            </a:r>
          </a:p>
          <a:p>
            <a:endParaRPr lang="fr-FR" dirty="0"/>
          </a:p>
          <a:p>
            <a:r>
              <a:rPr lang="fr-FR" dirty="0"/>
              <a:t>- Clustering similaire à celui du K-</a:t>
            </a:r>
            <a:r>
              <a:rPr lang="fr-FR" dirty="0" err="1"/>
              <a:t>Means</a:t>
            </a:r>
            <a:r>
              <a:rPr lang="fr-FR" dirty="0"/>
              <a:t> (</a:t>
            </a:r>
            <a:r>
              <a:rPr lang="fr-FR" dirty="0" err="1"/>
              <a:t>cf</a:t>
            </a:r>
            <a:r>
              <a:rPr lang="fr-FR" dirty="0"/>
              <a:t> partie 3).</a:t>
            </a:r>
          </a:p>
          <a:p>
            <a:r>
              <a:rPr lang="fr-FR" dirty="0"/>
              <a:t>- CAH n’est pas applicable à notre </a:t>
            </a:r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fr-FR" dirty="0" err="1"/>
              <a:t>dataset</a:t>
            </a:r>
            <a:r>
              <a:rPr lang="fr-FR" dirty="0"/>
              <a:t> trop grand =&gt; CAH met trop de temps.</a:t>
            </a:r>
          </a:p>
          <a:p>
            <a:endParaRPr lang="fr-FR" dirty="0"/>
          </a:p>
          <a:p>
            <a:r>
              <a:rPr lang="fr-FR" dirty="0"/>
              <a:t>Conclusion : nous n’utiliserons pas CAH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07A7D7-49B0-9F47-A7B8-A1D9FB1F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84" y="1324554"/>
            <a:ext cx="5913275" cy="27217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0717C7-89AF-7F9A-9430-85337B5F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03" y="4128509"/>
            <a:ext cx="5701945" cy="26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631295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2) DBSCAN : sample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DBSCAN : clustering par densité.</a:t>
            </a:r>
          </a:p>
          <a:p>
            <a:r>
              <a:rPr lang="fr-FR" dirty="0"/>
              <a:t>- La structure de nos données ne correspondent pas au DBSCAN =&gt; données ne sont pas connectées par densité.</a:t>
            </a:r>
          </a:p>
          <a:p>
            <a:r>
              <a:rPr lang="fr-FR" dirty="0"/>
              <a:t>- DBSCAN : problème de dimension =&gt; met trop de temps à répondre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Conclusion : nous n’utiliserons pas DBSCAN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292A75-514A-149D-188F-BC0AE1B7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509" y="316089"/>
            <a:ext cx="2886075" cy="1266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9EFB06-C3DE-B8BA-9EF2-6BADFAE4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66" y="3769810"/>
            <a:ext cx="5822175" cy="26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sample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325509" y="1618483"/>
            <a:ext cx="9957232" cy="2198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Utilisation du </a:t>
            </a:r>
            <a:r>
              <a:rPr lang="fr-FR" dirty="0" err="1"/>
              <a:t>dataset</a:t>
            </a:r>
            <a:r>
              <a:rPr lang="fr-FR" dirty="0"/>
              <a:t> échantillon pour comparer avec CAH / DBSCAN</a:t>
            </a:r>
          </a:p>
          <a:p>
            <a:r>
              <a:rPr lang="fr-FR" dirty="0"/>
              <a:t>- </a:t>
            </a:r>
            <a:r>
              <a:rPr lang="fr-FR" b="1" dirty="0"/>
              <a:t>Silhouette</a:t>
            </a:r>
            <a:r>
              <a:rPr lang="fr-FR" dirty="0"/>
              <a:t> optimal pour Silhouette proche de 1 : k = 2</a:t>
            </a:r>
          </a:p>
          <a:p>
            <a:r>
              <a:rPr lang="fr-FR" dirty="0"/>
              <a:t>	Besoin métier : clusters entre k = 3 à 5 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Davies </a:t>
            </a:r>
            <a:r>
              <a:rPr lang="fr-FR" b="1" dirty="0" err="1"/>
              <a:t>Bouldin</a:t>
            </a:r>
            <a:r>
              <a:rPr lang="fr-FR" b="1" dirty="0"/>
              <a:t> </a:t>
            </a:r>
            <a:r>
              <a:rPr lang="fr-FR" dirty="0"/>
              <a:t>optimal pour DB proche de 0 : k = 2</a:t>
            </a:r>
          </a:p>
          <a:p>
            <a:r>
              <a:rPr lang="fr-FR" sz="1600" dirty="0"/>
              <a:t>	Besoin métier : clusters k = 5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2FF797-45B2-DAAF-489F-5A6DCD9D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3679220"/>
            <a:ext cx="6695981" cy="31205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86AFCC-762D-DD5E-B3B6-24DBDD770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81" y="242514"/>
            <a:ext cx="3927008" cy="275193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7DE79D3-7A5F-A96D-1C47-2996AAFA6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629" y="4036809"/>
            <a:ext cx="4091371" cy="27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complete dataset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713793" y="1687622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   Calcul du coefficient de Silhouette trop long =&gt; choix de K avec la méthode du coude / </a:t>
            </a:r>
            <a:r>
              <a:rPr lang="fr-FR" dirty="0" err="1"/>
              <a:t>elbow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minimise la somme des inerties (variance intra-cluster) : k = 4 ou  5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reste de l’analyse a été réalisée pour K = 4 (besoin métier : pas trop de clusters car plus complexe à interpréter / au moins 4 clusters pour différencier les clients)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71095E-D899-EB85-3572-102C8445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60" y="3057361"/>
            <a:ext cx="5092559" cy="31693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1B96D8-18EE-18E2-E3A5-E097CEA4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79" y="2778131"/>
            <a:ext cx="3729453" cy="3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372570" y="1582914"/>
            <a:ext cx="5279253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chaque cluster : calcul de la moyenne par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=&gt; Les clusters 0 et 1 contiennent plus de clients que les deux autres clusters.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E0F52B-DA8B-4172-AB31-5E492D99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301662"/>
            <a:ext cx="5564450" cy="19897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922C82-CCE7-A949-4372-4A029A85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29" y="2761156"/>
            <a:ext cx="8864123" cy="40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5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95" y="439911"/>
            <a:ext cx="4941477" cy="6108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5838" y="1541017"/>
            <a:ext cx="2133600" cy="205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240057"/>
            <a:ext cx="2225308" cy="12668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Problématique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Présentation</a:t>
            </a:r>
            <a:r>
              <a:rPr lang="en-US" dirty="0"/>
              <a:t> du 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8709" y="1538427"/>
            <a:ext cx="2533572" cy="205837"/>
          </a:xfrm>
        </p:spPr>
        <p:txBody>
          <a:bodyPr/>
          <a:lstStyle/>
          <a:p>
            <a:r>
              <a:rPr lang="en-US" dirty="0"/>
              <a:t>I.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34" y="2231917"/>
            <a:ext cx="2006366" cy="13927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Nettoyage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 engineering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455" y="3839573"/>
            <a:ext cx="2627789" cy="268405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Essais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440610"/>
            <a:ext cx="2490741" cy="197794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1) CAH</a:t>
            </a:r>
          </a:p>
          <a:p>
            <a:pPr marL="285750" indent="-285750">
              <a:buFontTx/>
              <a:buChar char="-"/>
            </a:pPr>
            <a:r>
              <a:rPr lang="en-US" dirty="0"/>
              <a:t>2) DBSCAN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3) K-Means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4) K-Means / Review Score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48709" y="3839573"/>
            <a:ext cx="2432958" cy="205837"/>
          </a:xfrm>
        </p:spPr>
        <p:txBody>
          <a:bodyPr/>
          <a:lstStyle/>
          <a:p>
            <a:r>
              <a:rPr lang="en-US" dirty="0"/>
              <a:t>III. Simulation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8709" y="4260276"/>
            <a:ext cx="2317017" cy="24082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Expérience</a:t>
            </a:r>
            <a:r>
              <a:rPr lang="en-US" dirty="0"/>
              <a:t> 1 : 9 </a:t>
            </a:r>
            <a:r>
              <a:rPr lang="en-US" dirty="0" err="1"/>
              <a:t>mois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Expérience</a:t>
            </a:r>
            <a:r>
              <a:rPr lang="en-US" dirty="0"/>
              <a:t> 2 : 3 </a:t>
            </a:r>
            <a:r>
              <a:rPr lang="en-US" dirty="0" err="1"/>
              <a:t>mois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78132" y="3835065"/>
            <a:ext cx="2129245" cy="20583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26275" y="4575258"/>
            <a:ext cx="2432958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582349" y="1696796"/>
            <a:ext cx="5184558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Diagramme à bâton qui présente la moyenne de chaque </a:t>
            </a:r>
            <a:r>
              <a:rPr lang="fr-FR" dirty="0" err="1"/>
              <a:t>feature</a:t>
            </a:r>
            <a:r>
              <a:rPr lang="fr-FR" dirty="0"/>
              <a:t> par cluster.</a:t>
            </a:r>
          </a:p>
          <a:p>
            <a:r>
              <a:rPr lang="fr-FR" b="1" dirty="0"/>
              <a:t>Cluster 0 : clients perdus</a:t>
            </a:r>
          </a:p>
          <a:p>
            <a:r>
              <a:rPr lang="fr-FR" b="1" dirty="0"/>
              <a:t>Cluster 1 : nouveaux clients</a:t>
            </a:r>
          </a:p>
          <a:p>
            <a:r>
              <a:rPr lang="fr-FR" b="1" dirty="0"/>
              <a:t>Cluster 2 : clients fidèles </a:t>
            </a:r>
          </a:p>
          <a:p>
            <a:r>
              <a:rPr lang="fr-FR" b="1" dirty="0"/>
              <a:t>Cluster 3 : clients qui dépensent beaucoup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202399-9F8F-00BB-45DD-6A22B0F5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55" y="3842050"/>
            <a:ext cx="10336567" cy="2866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5A3897-B99F-7EAF-60D5-8A8C28F7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2" y="301662"/>
            <a:ext cx="5564450" cy="19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chaque </a:t>
            </a:r>
            <a:r>
              <a:rPr lang="fr-FR" dirty="0" err="1"/>
              <a:t>feature</a:t>
            </a:r>
            <a:r>
              <a:rPr lang="fr-FR" dirty="0"/>
              <a:t>, analyse de la distribution par cluster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D5A3897-B99F-7EAF-60D5-8A8C28F7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301662"/>
            <a:ext cx="5564450" cy="19897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CE494C3-9906-58AF-039B-642AA83E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7" y="2905850"/>
            <a:ext cx="10451977" cy="27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chaque cluster, distribution de ses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Différente échelle pour chaque cluster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D5A3897-B99F-7EAF-60D5-8A8C28F7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301662"/>
            <a:ext cx="5564450" cy="19897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8638AA-CCDA-853B-1426-1F7320F4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7" y="3242993"/>
            <a:ext cx="11949203" cy="26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5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3915051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3D : pas évident de bien visualiser les différents clients /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E3440-F949-1BF1-22B5-E65B129E0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5" t="-340" r="8524" b="-1"/>
          <a:stretch/>
        </p:blipFill>
        <p:spPr>
          <a:xfrm>
            <a:off x="4569572" y="1687351"/>
            <a:ext cx="7306409" cy="48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3) K-Means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Cluster 0 : clients perdus</a:t>
            </a:r>
          </a:p>
          <a:p>
            <a:r>
              <a:rPr lang="fr-FR" b="1" dirty="0"/>
              <a:t>Cluster 1 : nouveaux clients</a:t>
            </a:r>
          </a:p>
          <a:p>
            <a:r>
              <a:rPr lang="fr-FR" b="1" dirty="0"/>
              <a:t>Cluster 2 : clients fidèles </a:t>
            </a:r>
          </a:p>
          <a:p>
            <a:r>
              <a:rPr lang="fr-FR" b="1" dirty="0"/>
              <a:t>Cluster 3 : clients qui dépensent beaucoup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A0FE3E-2263-13ED-EF7F-E2DDEFED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42" y="225429"/>
            <a:ext cx="5540492" cy="45877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F5FC70-65A2-FF64-5123-D8A9E9D0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9" y="4359805"/>
            <a:ext cx="11515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Ajout du </a:t>
            </a:r>
            <a:r>
              <a:rPr lang="fr-FR" dirty="0" err="1"/>
              <a:t>Review</a:t>
            </a:r>
            <a:r>
              <a:rPr lang="fr-FR" dirty="0"/>
              <a:t> Score moyen par client.</a:t>
            </a:r>
          </a:p>
          <a:p>
            <a:endParaRPr lang="fr-FR" dirty="0"/>
          </a:p>
          <a:p>
            <a:r>
              <a:rPr lang="fr-FR" dirty="0"/>
              <a:t>Coude pour K = 5</a:t>
            </a:r>
          </a:p>
          <a:p>
            <a:r>
              <a:rPr lang="fr-FR" dirty="0"/>
              <a:t>Choix de K = 4 pour faciliter l’interprétation des clusters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7E840-C2D8-8B50-D456-671E0EBA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60" y="363666"/>
            <a:ext cx="3851844" cy="20555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32FCE8-AB51-AC3C-3F4B-52567C65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7" y="3076060"/>
            <a:ext cx="5322330" cy="3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PCA : </a:t>
            </a:r>
          </a:p>
          <a:p>
            <a:r>
              <a:rPr lang="fr-FR" dirty="0"/>
              <a:t>- La première composante explique F + M (fréquence et montant)</a:t>
            </a:r>
          </a:p>
          <a:p>
            <a:r>
              <a:rPr lang="fr-FR" dirty="0"/>
              <a:t>- La deuxième composante explique la Récence et le </a:t>
            </a:r>
            <a:r>
              <a:rPr lang="fr-FR" dirty="0" err="1"/>
              <a:t>Review</a:t>
            </a:r>
            <a:r>
              <a:rPr lang="fr-FR" dirty="0"/>
              <a:t> Score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552AA6-1A5F-97BB-D7A1-51751877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00749"/>
            <a:ext cx="5768866" cy="32572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E3594D-D0A9-5B67-47E7-1D2F6576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30" y="115591"/>
            <a:ext cx="3668069" cy="34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4668936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b="1" dirty="0"/>
              <a:t>Cluster 0 : clients perdus</a:t>
            </a:r>
          </a:p>
          <a:p>
            <a:r>
              <a:rPr lang="fr-FR" b="1" dirty="0"/>
              <a:t>Cluster 1 : nouveaux clients</a:t>
            </a:r>
          </a:p>
          <a:p>
            <a:r>
              <a:rPr lang="fr-FR" b="1" dirty="0"/>
              <a:t>Cluster 2 : moins de clients =&gt; clients fidèles et qui dépensent beaucoup</a:t>
            </a:r>
          </a:p>
          <a:p>
            <a:r>
              <a:rPr lang="fr-FR" b="1" dirty="0"/>
              <a:t>Cluster 3 : clients mécontents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4F1339-FCE1-663E-FB6E-260586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85" y="1598037"/>
            <a:ext cx="5709728" cy="16556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923094-6296-DB68-AB30-18EBFF1C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83" y="3646954"/>
            <a:ext cx="6451130" cy="29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D2CF0B-D52F-8B83-F615-6E9AFF89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645847"/>
            <a:ext cx="11186743" cy="3092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4F1339-FCE1-663E-FB6E-2605865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07" y="1460387"/>
            <a:ext cx="5709728" cy="165560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9F2BBE-F9EB-D23E-2400-495B97D81636}"/>
              </a:ext>
            </a:extLst>
          </p:cNvPr>
          <p:cNvSpPr txBox="1">
            <a:spLocks/>
          </p:cNvSpPr>
          <p:nvPr/>
        </p:nvSpPr>
        <p:spPr>
          <a:xfrm>
            <a:off x="724393" y="1500593"/>
            <a:ext cx="5184558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Diagramme à bâton qui présente la moyenne de chaque </a:t>
            </a:r>
            <a:r>
              <a:rPr lang="fr-FR" dirty="0" err="1"/>
              <a:t>feature</a:t>
            </a:r>
            <a:r>
              <a:rPr lang="fr-FR" dirty="0"/>
              <a:t> par cluster.</a:t>
            </a:r>
          </a:p>
          <a:p>
            <a:r>
              <a:rPr lang="fr-FR" b="1" dirty="0"/>
              <a:t>Cluster 0 : clients perdus</a:t>
            </a:r>
          </a:p>
          <a:p>
            <a:r>
              <a:rPr lang="fr-FR" b="1" dirty="0"/>
              <a:t>Cluster 1 : nouveaux clients</a:t>
            </a:r>
          </a:p>
          <a:p>
            <a:r>
              <a:rPr lang="fr-FR" b="1" dirty="0"/>
              <a:t>Cluster 2 : clients fidèles et dépensent beaucoup</a:t>
            </a:r>
          </a:p>
          <a:p>
            <a:r>
              <a:rPr lang="fr-FR" b="1" dirty="0"/>
              <a:t>Cluster 3 : clients mécontents</a:t>
            </a:r>
          </a:p>
        </p:txBody>
      </p:sp>
    </p:spTree>
    <p:extLst>
      <p:ext uri="{BB962C8B-B14F-4D97-AF65-F5344CB8AC3E}">
        <p14:creationId xmlns:p14="http://schemas.microsoft.com/office/powerpoint/2010/main" val="2382131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4F1339-FCE1-663E-FB6E-260586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85" y="1598037"/>
            <a:ext cx="5709728" cy="16556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26787-97F3-CB12-CB0A-E2815735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29" y="3555540"/>
            <a:ext cx="10398711" cy="26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74263"/>
            <a:ext cx="5468102" cy="4290508"/>
          </a:xfrm>
        </p:spPr>
        <p:txBody>
          <a:bodyPr/>
          <a:lstStyle/>
          <a:p>
            <a:r>
              <a:rPr lang="en-US" b="1" u="sng" dirty="0" err="1"/>
              <a:t>Problématique</a:t>
            </a:r>
            <a:r>
              <a:rPr lang="en-US" dirty="0"/>
              <a:t> :  </a:t>
            </a:r>
          </a:p>
          <a:p>
            <a:r>
              <a:rPr lang="fr-FR" dirty="0"/>
              <a:t>« </a:t>
            </a:r>
            <a:r>
              <a:rPr lang="fr-FR" dirty="0" err="1"/>
              <a:t>Olist</a:t>
            </a:r>
            <a:r>
              <a:rPr lang="fr-FR" dirty="0"/>
              <a:t> souhaite que vous fournissiez à ses équipes d'e-commerce une segmentation des clients qu’elles pourront utiliser au quotidien pour leurs campagnes de communication.</a:t>
            </a:r>
          </a:p>
          <a:p>
            <a:r>
              <a:rPr lang="fr-FR" dirty="0"/>
              <a:t>Votre objectif est de comprendre les différents types d’utilisateurs grâce à leur comportement et à leurs données personnelles.</a:t>
            </a:r>
          </a:p>
          <a:p>
            <a:r>
              <a:rPr lang="fr-FR" dirty="0"/>
              <a:t>Vous devrez fournir à l’équipe marketing une description </a:t>
            </a:r>
            <a:r>
              <a:rPr lang="fr-FR" dirty="0" err="1"/>
              <a:t>actionable</a:t>
            </a:r>
            <a:r>
              <a:rPr lang="fr-FR" dirty="0"/>
              <a:t> de votre segmentation et de sa logique sous-jacente pour une utilisation optimale, ainsi qu’une proposition de contrat de maintenance basée sur une analyse de la stabilité des segments au cours du temps.</a:t>
            </a:r>
          </a:p>
          <a:p>
            <a:r>
              <a:rPr lang="fr-FR" dirty="0"/>
              <a:t>Votre mission est d’aider les équipes d’</a:t>
            </a:r>
            <a:r>
              <a:rPr lang="fr-FR" dirty="0" err="1"/>
              <a:t>Olist</a:t>
            </a:r>
            <a:r>
              <a:rPr lang="fr-FR" dirty="0"/>
              <a:t> à comprendre les différents types d'utilisateurs.»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6841169" y="1996558"/>
            <a:ext cx="4572001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/>
              <a:t>Implémentation</a:t>
            </a:r>
            <a:r>
              <a:rPr lang="en-US" dirty="0"/>
              <a:t> :  </a:t>
            </a:r>
          </a:p>
          <a:p>
            <a:r>
              <a:rPr lang="fr-FR" b="1" dirty="0"/>
              <a:t>Cadre</a:t>
            </a:r>
            <a:r>
              <a:rPr lang="fr-FR" dirty="0"/>
              <a:t> : apprentissage non supervisé</a:t>
            </a:r>
          </a:p>
          <a:p>
            <a:r>
              <a:rPr lang="fr-FR" dirty="0"/>
              <a:t>Problème de </a:t>
            </a:r>
            <a:r>
              <a:rPr lang="fr-FR" b="1" dirty="0"/>
              <a:t>clustering</a:t>
            </a:r>
          </a:p>
          <a:p>
            <a:endParaRPr lang="en-US" dirty="0"/>
          </a:p>
          <a:p>
            <a:r>
              <a:rPr lang="fr-FR" b="1" dirty="0"/>
              <a:t>Modèles de clustering testés </a:t>
            </a:r>
            <a:r>
              <a:rPr lang="fr-FR" dirty="0"/>
              <a:t>: </a:t>
            </a:r>
          </a:p>
          <a:p>
            <a:r>
              <a:rPr lang="fr-FR" dirty="0"/>
              <a:t>- </a:t>
            </a:r>
            <a:r>
              <a:rPr lang="en-US" dirty="0"/>
              <a:t>Centroid-based Clustering : </a:t>
            </a:r>
            <a:r>
              <a:rPr lang="en-US" b="1" dirty="0"/>
              <a:t>K-Means</a:t>
            </a:r>
          </a:p>
          <a:p>
            <a:r>
              <a:rPr lang="en-US" dirty="0"/>
              <a:t>- Hierarchical Clustering : </a:t>
            </a:r>
            <a:r>
              <a:rPr lang="en-US" b="1" dirty="0"/>
              <a:t>Agglomerative Clustering</a:t>
            </a:r>
          </a:p>
          <a:p>
            <a:r>
              <a:rPr lang="en-US" dirty="0"/>
              <a:t>- Density-based Clustering : </a:t>
            </a:r>
            <a:r>
              <a:rPr lang="en-US" b="1" dirty="0"/>
              <a:t>DBSCAN</a:t>
            </a:r>
          </a:p>
          <a:p>
            <a:endParaRPr lang="en-US" b="1" dirty="0"/>
          </a:p>
          <a:p>
            <a:r>
              <a:rPr lang="fr-FR" b="1" dirty="0"/>
              <a:t>Evaluation</a:t>
            </a:r>
            <a:r>
              <a:rPr lang="fr-FR" dirty="0"/>
              <a:t> : méthode du « coude », silhouette score, Davies </a:t>
            </a:r>
            <a:r>
              <a:rPr lang="fr-FR" dirty="0" err="1"/>
              <a:t>Bouldin</a:t>
            </a:r>
            <a:r>
              <a:rPr lang="fr-FR" dirty="0"/>
              <a:t> score, ARI et matrice de confusion.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 :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501588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Echelle différente pour chaque cluster</a:t>
            </a:r>
          </a:p>
          <a:p>
            <a:r>
              <a:rPr lang="fr-FR" dirty="0"/>
              <a:t>Distributions assez similaires entre les clusters</a:t>
            </a:r>
          </a:p>
          <a:p>
            <a:r>
              <a:rPr lang="fr-FR" dirty="0"/>
              <a:t>Cluster 2 : grands ordres de grandeurs =&gt; top </a:t>
            </a:r>
            <a:r>
              <a:rPr lang="fr-FR" dirty="0" err="1"/>
              <a:t>customers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4F1339-FCE1-663E-FB6E-260586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85" y="1598037"/>
            <a:ext cx="5709728" cy="16556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57E5C0-24E9-986A-EDB2-E10C7A60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3802668"/>
            <a:ext cx="10842594" cy="23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37" y="786731"/>
            <a:ext cx="7718272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4) K-Means / Review Score :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Cluster 0 : clients perdus</a:t>
            </a:r>
          </a:p>
          <a:p>
            <a:r>
              <a:rPr lang="fr-FR" b="1" dirty="0"/>
              <a:t>Cluster 1 : nouveaux clients</a:t>
            </a:r>
          </a:p>
          <a:p>
            <a:r>
              <a:rPr lang="fr-FR" b="1" dirty="0"/>
              <a:t>Cluster 2 : clients « royaux » = fidèles et dépensent beaucoup </a:t>
            </a:r>
          </a:p>
          <a:p>
            <a:r>
              <a:rPr lang="fr-FR" b="1" dirty="0"/>
              <a:t>Cluster 3 : clients mécontents et assez récents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BDA8C-717E-F704-41B5-0570763D6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5" t="8285" r="7340" b="6645"/>
          <a:stretch/>
        </p:blipFill>
        <p:spPr>
          <a:xfrm>
            <a:off x="7288566" y="152859"/>
            <a:ext cx="4758431" cy="35666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98034F-AB13-7E6B-82BF-3DCD7A32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13" y="4279041"/>
            <a:ext cx="9658905" cy="24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49" y="984578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Essais</a:t>
            </a:r>
            <a:br>
              <a:rPr lang="en-US" b="1" dirty="0"/>
            </a:br>
            <a:r>
              <a:rPr lang="en-US" b="1" dirty="0"/>
              <a:t>5) RFM Score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767969" y="1853307"/>
            <a:ext cx="3590967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Clustering par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4 clusters pour chaque </a:t>
            </a:r>
            <a:r>
              <a:rPr lang="fr-FR" dirty="0" err="1"/>
              <a:t>feature</a:t>
            </a:r>
            <a:r>
              <a:rPr lang="fr-FR" dirty="0"/>
              <a:t> =&gt; 64 combinaisons de clusters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C4CC3E8-912F-5A9D-F963-DC5D29C4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15" y="0"/>
            <a:ext cx="6532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III)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05200"/>
            <a:ext cx="5259224" cy="362702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Expérience</a:t>
            </a:r>
            <a:r>
              <a:rPr lang="en-US" dirty="0"/>
              <a:t> 1 : 9 </a:t>
            </a:r>
            <a:r>
              <a:rPr lang="en-US" dirty="0" err="1"/>
              <a:t>mois</a:t>
            </a:r>
            <a:r>
              <a:rPr lang="en-US" dirty="0"/>
              <a:t> / 15 </a:t>
            </a:r>
            <a:r>
              <a:rPr lang="en-US" dirty="0" err="1"/>
              <a:t>jours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Expérience</a:t>
            </a:r>
            <a:r>
              <a:rPr lang="en-US" dirty="0"/>
              <a:t> 2 : 3 </a:t>
            </a:r>
            <a:r>
              <a:rPr lang="en-US" dirty="0" err="1"/>
              <a:t>mois</a:t>
            </a:r>
            <a:r>
              <a:rPr lang="en-US" dirty="0"/>
              <a:t> / 7 </a:t>
            </a:r>
            <a:r>
              <a:rPr lang="en-US" dirty="0" err="1"/>
              <a:t>jours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Simulation sur le dataset RFM (3 features) avec un clustering K-Means (K = 4)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555F79F-47C7-CFE9-63A0-974A4D5C897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C48168-7CA5-B7B4-A788-6C416A476D3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6332CD5-CF25-B5B7-47C0-178793BB7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89" y="377426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</a:t>
            </a:r>
            <a:br>
              <a:rPr lang="en-US" b="1" dirty="0"/>
            </a:br>
            <a:r>
              <a:rPr lang="en-US" b="1" dirty="0"/>
              <a:t>1) </a:t>
            </a:r>
            <a:r>
              <a:rPr lang="en-US" b="1" dirty="0" err="1"/>
              <a:t>Expérience</a:t>
            </a:r>
            <a:r>
              <a:rPr lang="en-US" b="1" dirty="0"/>
              <a:t> 1 : 9 </a:t>
            </a:r>
            <a:r>
              <a:rPr lang="en-US" b="1" dirty="0" err="1"/>
              <a:t>mois</a:t>
            </a:r>
            <a:r>
              <a:rPr lang="en-US" b="1" dirty="0"/>
              <a:t> / 15 </a:t>
            </a:r>
            <a:r>
              <a:rPr lang="en-US" b="1" dirty="0" err="1"/>
              <a:t>jours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7111014" y="1707654"/>
            <a:ext cx="4225769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Baisse significative du ARI score à partir de T = 4</a:t>
            </a:r>
          </a:p>
          <a:p>
            <a:r>
              <a:rPr lang="fr-FR" dirty="0"/>
              <a:t>Soit 2 mois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2B95B-D01E-E2FF-B324-62DD4DA5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47" y="1552575"/>
            <a:ext cx="4155346" cy="53054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892FB6-3B4D-AEF9-3B92-CD135C00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28" y="3852908"/>
            <a:ext cx="3666778" cy="27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12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CD4335C-FB48-1EA4-0CE4-AC8700EF4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03"/>
          <a:stretch/>
        </p:blipFill>
        <p:spPr>
          <a:xfrm>
            <a:off x="5546701" y="1324694"/>
            <a:ext cx="5721761" cy="2982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45" y="289255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Expérience</a:t>
            </a:r>
            <a:r>
              <a:rPr lang="en-US" b="1" dirty="0"/>
              <a:t> 2 : 3 </a:t>
            </a:r>
            <a:r>
              <a:rPr lang="en-US" b="1" dirty="0" err="1"/>
              <a:t>mois</a:t>
            </a:r>
            <a:r>
              <a:rPr lang="en-US" b="1" dirty="0"/>
              <a:t> / 7 </a:t>
            </a:r>
            <a:r>
              <a:rPr lang="en-US" b="1" dirty="0" err="1"/>
              <a:t>jours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EA9F7-DE89-7F2D-01DE-BE1ED114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3" y="1324694"/>
            <a:ext cx="4965288" cy="51313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FC1A64-BFE6-FA17-D9AF-894AC4F8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61" y="3791858"/>
            <a:ext cx="4152286" cy="30018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4B35470-5F42-7EFB-5D8F-26783EEA6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75" r="49685"/>
          <a:stretch/>
        </p:blipFill>
        <p:spPr>
          <a:xfrm>
            <a:off x="7123668" y="2390570"/>
            <a:ext cx="2567825" cy="1499799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AC35A02-3E46-8804-B08F-D498B02EB500}"/>
              </a:ext>
            </a:extLst>
          </p:cNvPr>
          <p:cNvSpPr txBox="1">
            <a:spLocks/>
          </p:cNvSpPr>
          <p:nvPr/>
        </p:nvSpPr>
        <p:spPr>
          <a:xfrm>
            <a:off x="5469886" y="4793942"/>
            <a:ext cx="2434775" cy="4293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Baisse significative du ARI score à partir de T = 5</a:t>
            </a:r>
          </a:p>
          <a:p>
            <a:r>
              <a:rPr lang="fr-FR" b="1" dirty="0">
                <a:sym typeface="Wingdings" panose="05000000000000000000" pitchFamily="2" charset="2"/>
              </a:rPr>
              <a:t> Contrat de maintenance pour faire la segmentation toutes les 4/5 semaines.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3389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45" y="278129"/>
            <a:ext cx="10088676" cy="9516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</a:t>
            </a:r>
            <a:br>
              <a:rPr lang="en-US" b="1" dirty="0"/>
            </a:br>
            <a:r>
              <a:rPr lang="en-US" b="1" dirty="0" err="1"/>
              <a:t>Contrat</a:t>
            </a:r>
            <a:r>
              <a:rPr lang="en-US" b="1" dirty="0"/>
              <a:t> de Maintenance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598687" y="1641293"/>
            <a:ext cx="588201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Deux simulations faites pour déterminer la période de renouvellement de la segmentation : toutes les 4 à 5 semaines soit une maintenance de la segmentation tous les mois.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F31AB9-3B11-7DC1-E49A-306E1178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3781193"/>
            <a:ext cx="10034726" cy="28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1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39" y="309344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49BCF60-DA6F-22B5-11AD-D4EF06FCA9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3CF5F43-5851-AE81-9525-B97FB9D2A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0327" y="968147"/>
            <a:ext cx="5692189" cy="5580509"/>
          </a:xfrm>
        </p:spPr>
        <p:txBody>
          <a:bodyPr/>
          <a:lstStyle/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u="sng" dirty="0"/>
              <a:t>Segmentation avec un clustering K-</a:t>
            </a:r>
            <a:r>
              <a:rPr lang="fr-FR" sz="1600" u="sng" dirty="0" err="1"/>
              <a:t>Means</a:t>
            </a:r>
            <a:r>
              <a:rPr lang="fr-FR" sz="1600" u="sng" dirty="0"/>
              <a:t> (K = 4)</a:t>
            </a:r>
          </a:p>
          <a:p>
            <a:r>
              <a:rPr lang="fr-FR" sz="1600" b="1" dirty="0"/>
              <a:t>Cluster 0 : clients perdus</a:t>
            </a:r>
          </a:p>
          <a:p>
            <a:r>
              <a:rPr lang="fr-FR" sz="1600" b="1" dirty="0"/>
              <a:t>Cluster 1 : nouveaux clients</a:t>
            </a:r>
          </a:p>
          <a:p>
            <a:r>
              <a:rPr lang="fr-FR" sz="1600" b="1" dirty="0"/>
              <a:t>Cluster 2 : clients fidèles </a:t>
            </a:r>
          </a:p>
          <a:p>
            <a:r>
              <a:rPr lang="fr-FR" sz="1600" b="1" dirty="0"/>
              <a:t>Cluster 3 : clients qui dépensent beaucoup</a:t>
            </a:r>
          </a:p>
          <a:p>
            <a:endParaRPr lang="fr-FR" sz="1600" dirty="0"/>
          </a:p>
          <a:p>
            <a:r>
              <a:rPr lang="fr-FR" sz="1600" dirty="0"/>
              <a:t>- L’ajout du </a:t>
            </a:r>
            <a:r>
              <a:rPr lang="fr-FR" sz="1600" b="1" dirty="0" err="1"/>
              <a:t>Review</a:t>
            </a:r>
            <a:r>
              <a:rPr lang="fr-FR" sz="1600" b="1" dirty="0"/>
              <a:t> Score </a:t>
            </a:r>
            <a:r>
              <a:rPr lang="fr-FR" sz="1600" dirty="0"/>
              <a:t>permet de déterminer un cluster intéressant : les clients mécontents</a:t>
            </a:r>
          </a:p>
          <a:p>
            <a:r>
              <a:rPr lang="fr-FR" sz="1600" b="1" dirty="0"/>
              <a:t>Cluster 0 : clients perdus</a:t>
            </a:r>
          </a:p>
          <a:p>
            <a:r>
              <a:rPr lang="fr-FR" sz="1600" b="1" dirty="0"/>
              <a:t>Cluster 1 : nouveaux clients</a:t>
            </a:r>
          </a:p>
          <a:p>
            <a:r>
              <a:rPr lang="fr-FR" sz="1600" b="1" dirty="0"/>
              <a:t>Cluster 2 : clients « royaux » = fidèles et dépensent beaucoup </a:t>
            </a:r>
          </a:p>
          <a:p>
            <a:r>
              <a:rPr lang="fr-FR" sz="1600" b="1" dirty="0"/>
              <a:t>Cluster 3 : clients mécontents et assez récents</a:t>
            </a:r>
          </a:p>
          <a:p>
            <a:endParaRPr lang="fr-FR" sz="1600" dirty="0"/>
          </a:p>
          <a:p>
            <a:r>
              <a:rPr lang="fr-FR" sz="1600" u="sng" dirty="0"/>
              <a:t>- Maintenance : une fois par mois</a:t>
            </a:r>
          </a:p>
          <a:p>
            <a:endParaRPr 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462329-37CD-0071-5525-3AAD23A3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5" t="8285" r="7340" b="6645"/>
          <a:stretch/>
        </p:blipFill>
        <p:spPr>
          <a:xfrm>
            <a:off x="8278712" y="3741795"/>
            <a:ext cx="3744733" cy="2806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E95B29-4921-1DA6-942B-62C50862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91" y="0"/>
            <a:ext cx="3852909" cy="31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F54AA0-5C70-671B-8AB4-0AB42492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B09A0B-A923-5653-A557-E96B960EA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70" y="506201"/>
            <a:ext cx="7194556" cy="610863"/>
          </a:xfrm>
        </p:spPr>
        <p:txBody>
          <a:bodyPr>
            <a:normAutofit/>
          </a:bodyPr>
          <a:lstStyle/>
          <a:p>
            <a:r>
              <a:rPr lang="en-US" dirty="0"/>
              <a:t>I)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312880"/>
            <a:ext cx="4827178" cy="1773866"/>
          </a:xfrm>
        </p:spPr>
        <p:txBody>
          <a:bodyPr>
            <a:normAutofit/>
          </a:bodyPr>
          <a:lstStyle/>
          <a:p>
            <a:r>
              <a:rPr lang="en-US" dirty="0" err="1"/>
              <a:t>Nettoyage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6C54388-5525-93D2-9A3B-11B958C3410F}"/>
              </a:ext>
            </a:extLst>
          </p:cNvPr>
          <p:cNvSpPr txBox="1">
            <a:spLocks/>
          </p:cNvSpPr>
          <p:nvPr/>
        </p:nvSpPr>
        <p:spPr>
          <a:xfrm>
            <a:off x="6393272" y="1046944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Exploration</a:t>
            </a:r>
          </a:p>
          <a:p>
            <a:r>
              <a:rPr lang="en-US" dirty="0"/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4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b="1" dirty="0"/>
              <a:t>1) </a:t>
            </a:r>
            <a:r>
              <a:rPr lang="en-US" b="1" dirty="0" err="1"/>
              <a:t>Nettoyage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4977414" y="451749"/>
            <a:ext cx="591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Statistiques générales des jeux de données bruts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4495C2-B140-1ED3-6FD6-0A2504C4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3" y="2547968"/>
            <a:ext cx="6482490" cy="1700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739D10-DAAB-682E-FA32-2F27ACB1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2" y="4417687"/>
            <a:ext cx="7418254" cy="17609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B83EDC-8A00-69E4-48C4-58BB090C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65" y="965724"/>
            <a:ext cx="6614806" cy="17609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CC2EBA7-F47E-369F-08CE-4C00E9C2E202}"/>
              </a:ext>
            </a:extLst>
          </p:cNvPr>
          <p:cNvSpPr txBox="1"/>
          <p:nvPr/>
        </p:nvSpPr>
        <p:spPr>
          <a:xfrm>
            <a:off x="6873107" y="3159391"/>
            <a:ext cx="4374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Nous allons fusionner les </a:t>
            </a: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Customers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Orders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Order_items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6" y="879094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b="1" dirty="0"/>
              <a:t>2) Feature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363986" y="2263659"/>
            <a:ext cx="5915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chaque client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Récence : nombre de jours depuis le dernier achat</a:t>
            </a:r>
          </a:p>
          <a:p>
            <a:r>
              <a:rPr lang="fr-FR" dirty="0">
                <a:solidFill>
                  <a:schemeClr val="bg1"/>
                </a:solidFill>
              </a:rPr>
              <a:t>Fréquence : nombre total de commandes</a:t>
            </a:r>
          </a:p>
          <a:p>
            <a:r>
              <a:rPr lang="fr-FR" dirty="0">
                <a:solidFill>
                  <a:schemeClr val="bg1"/>
                </a:solidFill>
              </a:rPr>
              <a:t>Montant : montant total des achats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73522A-94C2-EB8D-3815-9A2D03858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45"/>
          <a:stretch/>
        </p:blipFill>
        <p:spPr>
          <a:xfrm>
            <a:off x="7048869" y="1653688"/>
            <a:ext cx="4564937" cy="20872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8AC88AD-8536-C4BC-2AF2-ABC01F71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99" y="4506050"/>
            <a:ext cx="5342857" cy="13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2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74" y="773548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b="1" dirty="0"/>
              <a:t>2) Feature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363986" y="2263659"/>
            <a:ext cx="59154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chaque client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Récence : nombre de jours depuis le dernier achat</a:t>
            </a:r>
          </a:p>
          <a:p>
            <a:r>
              <a:rPr lang="fr-FR" dirty="0">
                <a:solidFill>
                  <a:schemeClr val="bg1"/>
                </a:solidFill>
              </a:rPr>
              <a:t>Fréquence : nombre total de commandes</a:t>
            </a:r>
          </a:p>
          <a:p>
            <a:r>
              <a:rPr lang="fr-FR" dirty="0">
                <a:solidFill>
                  <a:schemeClr val="bg1"/>
                </a:solidFill>
              </a:rPr>
              <a:t>Montant : montant total des achats</a:t>
            </a:r>
          </a:p>
          <a:p>
            <a:r>
              <a:rPr lang="fr-FR" dirty="0" err="1">
                <a:solidFill>
                  <a:schemeClr val="bg1"/>
                </a:solidFill>
              </a:rPr>
              <a:t>Review</a:t>
            </a:r>
            <a:r>
              <a:rPr lang="fr-FR" dirty="0">
                <a:solidFill>
                  <a:schemeClr val="bg1"/>
                </a:solidFill>
              </a:rPr>
              <a:t> Score : note moyenne sur toutes les commandes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Ajout du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order_reviews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C6CE1D-B3E9-8BAD-84E7-6566D849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72" y="1534314"/>
            <a:ext cx="5518733" cy="21422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4DD526-5D26-8FE8-6AD3-994F548A1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29"/>
          <a:stretch/>
        </p:blipFill>
        <p:spPr>
          <a:xfrm>
            <a:off x="6096000" y="4345447"/>
            <a:ext cx="5517287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dirty="0"/>
              <a:t>3</a:t>
            </a:r>
            <a:r>
              <a:rPr lang="en-US" b="1" dirty="0"/>
              <a:t>)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5" y="1739877"/>
            <a:ext cx="7090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Récence : bonne distribution</a:t>
            </a:r>
          </a:p>
          <a:p>
            <a:r>
              <a:rPr lang="fr-FR" dirty="0">
                <a:solidFill>
                  <a:schemeClr val="bg1"/>
                </a:solidFill>
              </a:rPr>
              <a:t>Fréquence : seulement 3% des clients ont passé plus d’une commande</a:t>
            </a:r>
          </a:p>
          <a:p>
            <a:r>
              <a:rPr lang="fr-FR" dirty="0">
                <a:solidFill>
                  <a:schemeClr val="bg1"/>
                </a:solidFill>
              </a:rPr>
              <a:t>Montant : la plupart des commandes ont un montant faible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B6A52A-BE37-31D1-77F9-C2FE600A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414773"/>
            <a:ext cx="3286140" cy="320679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3E95C62-B6E6-B23E-ED87-60A5EE69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5" y="3492709"/>
            <a:ext cx="9710422" cy="26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63" y="637386"/>
            <a:ext cx="756054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  <a:br>
              <a:rPr lang="en-US" b="1" dirty="0"/>
            </a:br>
            <a:r>
              <a:rPr lang="en-US" dirty="0"/>
              <a:t>3</a:t>
            </a:r>
            <a:r>
              <a:rPr lang="en-US" b="1" dirty="0"/>
              <a:t>)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4211635" y="4800976"/>
            <a:ext cx="7602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Pas de corrélation entre les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Récence : distribution assez homogène entre nouveaux clients et anciens clients : cela est dû au fait que les clients ne commandent qu’une fois (dans 97% des cas).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Review</a:t>
            </a:r>
            <a:r>
              <a:rPr lang="fr-FR" dirty="0">
                <a:solidFill>
                  <a:schemeClr val="bg1"/>
                </a:solidFill>
              </a:rPr>
              <a:t> Score : la plupart des clients ont été satisfaits de leur commande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597E1D5-2349-1CBE-F6A2-C48BDABC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" y="1432634"/>
            <a:ext cx="3776272" cy="414878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2526BAB-AA37-6571-2F34-4B2BCCF7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50" y="226440"/>
            <a:ext cx="5734705" cy="40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69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1285</TotalTime>
  <Words>1475</Words>
  <Application>Microsoft Office PowerPoint</Application>
  <PresentationFormat>Grand écran</PresentationFormat>
  <Paragraphs>237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Franklin Gothic Book</vt:lpstr>
      <vt:lpstr>Franklin Gothic Demi</vt:lpstr>
      <vt:lpstr>Wingdings</vt:lpstr>
      <vt:lpstr>Theme1</vt:lpstr>
      <vt:lpstr>Projet 5 : Segmentez des clients d'un site e-commerce</vt:lpstr>
      <vt:lpstr>Plan</vt:lpstr>
      <vt:lpstr>Introduction</vt:lpstr>
      <vt:lpstr>I) Exploration</vt:lpstr>
      <vt:lpstr>Exploration 1) Nettoyage</vt:lpstr>
      <vt:lpstr>Exploration 2) Feature Engineering</vt:lpstr>
      <vt:lpstr>Exploration 2) Feature Engineering</vt:lpstr>
      <vt:lpstr>Exploration 3) Exploration</vt:lpstr>
      <vt:lpstr>Exploration 3) Exploration</vt:lpstr>
      <vt:lpstr>Exploration 3) Exploration</vt:lpstr>
      <vt:lpstr>II) Essais</vt:lpstr>
      <vt:lpstr>Essais Standardisation</vt:lpstr>
      <vt:lpstr>Essais PCA</vt:lpstr>
      <vt:lpstr>Essais Sample</vt:lpstr>
      <vt:lpstr>Essais 1) CAH : Clustering Hiérarchique : sample </vt:lpstr>
      <vt:lpstr>Essais 2) DBSCAN : sample </vt:lpstr>
      <vt:lpstr>Essais 3) K-Means : sample </vt:lpstr>
      <vt:lpstr>Essais 3) K-Means : complete dataset </vt:lpstr>
      <vt:lpstr>Essais 3) K-Means : analysis </vt:lpstr>
      <vt:lpstr>Essais 3) K-Means : analysis </vt:lpstr>
      <vt:lpstr>Essais 3) K-Means : analysis </vt:lpstr>
      <vt:lpstr>Essais 3) K-Means : analysis </vt:lpstr>
      <vt:lpstr>Essais 3) K-Means : analysis </vt:lpstr>
      <vt:lpstr>Essais 3) K-Means : analysis </vt:lpstr>
      <vt:lpstr>Essais 4) K-Means / Review Score </vt:lpstr>
      <vt:lpstr>Essais 4) K-Means / Review Score </vt:lpstr>
      <vt:lpstr>Essais 4) K-Means / Review Score : analysis </vt:lpstr>
      <vt:lpstr>Essais 4) K-Means / Review Score : analysis </vt:lpstr>
      <vt:lpstr>Essais 4) K-Means / Review Score : analysis </vt:lpstr>
      <vt:lpstr>Essais 4) K-Means / Review Score : analysis </vt:lpstr>
      <vt:lpstr>Essais 4) K-Means / Review Score : analysis</vt:lpstr>
      <vt:lpstr>Essais 5) RFM Score </vt:lpstr>
      <vt:lpstr>III) Simulation</vt:lpstr>
      <vt:lpstr>Simulation 1) Expérience 1 : 9 mois / 15 jours</vt:lpstr>
      <vt:lpstr>Simulation 2) Expérience 2 : 3 mois / 7 jours</vt:lpstr>
      <vt:lpstr>Simulation Contrat de Maintenance</vt:lpstr>
      <vt:lpstr>Conclusion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</dc:title>
  <dc:creator>Oumeima El Gharbi</dc:creator>
  <cp:lastModifiedBy>Oumeima El Gharbi</cp:lastModifiedBy>
  <cp:revision>152</cp:revision>
  <dcterms:created xsi:type="dcterms:W3CDTF">2022-09-20T12:11:58Z</dcterms:created>
  <dcterms:modified xsi:type="dcterms:W3CDTF">2022-10-07T16:35:07Z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