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350" r:id="rId5"/>
    <p:sldId id="352" r:id="rId6"/>
    <p:sldId id="361" r:id="rId7"/>
    <p:sldId id="468" r:id="rId8"/>
    <p:sldId id="383" r:id="rId9"/>
    <p:sldId id="484" r:id="rId10"/>
    <p:sldId id="492" r:id="rId11"/>
    <p:sldId id="486" r:id="rId12"/>
    <p:sldId id="504" r:id="rId13"/>
    <p:sldId id="505" r:id="rId14"/>
    <p:sldId id="490" r:id="rId15"/>
    <p:sldId id="501" r:id="rId16"/>
    <p:sldId id="502" r:id="rId17"/>
    <p:sldId id="491" r:id="rId18"/>
    <p:sldId id="503" r:id="rId19"/>
    <p:sldId id="489" r:id="rId20"/>
    <p:sldId id="384" r:id="rId21"/>
    <p:sldId id="493" r:id="rId22"/>
    <p:sldId id="494" r:id="rId23"/>
    <p:sldId id="495" r:id="rId24"/>
    <p:sldId id="496" r:id="rId25"/>
    <p:sldId id="497" r:id="rId26"/>
    <p:sldId id="487" r:id="rId27"/>
    <p:sldId id="499" r:id="rId28"/>
    <p:sldId id="506" r:id="rId29"/>
    <p:sldId id="500" r:id="rId30"/>
    <p:sldId id="507" r:id="rId31"/>
    <p:sldId id="474" r:id="rId32"/>
    <p:sldId id="412" r:id="rId33"/>
    <p:sldId id="34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3,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‹N°›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34209"/>
            <a:ext cx="10839449" cy="2207243"/>
          </a:xfrm>
        </p:spPr>
        <p:txBody>
          <a:bodyPr/>
          <a:lstStyle/>
          <a:p>
            <a:pPr algn="ctr"/>
            <a:r>
              <a:rPr lang="en-US" sz="4000" dirty="0" err="1"/>
              <a:t>Projet</a:t>
            </a:r>
            <a:r>
              <a:rPr lang="en-US" sz="4000" dirty="0"/>
              <a:t> 8 : </a:t>
            </a:r>
            <a:r>
              <a:rPr lang="fr-FR" sz="4000" dirty="0"/>
              <a:t>Déployez un modèle dans le cloud</a:t>
            </a:r>
            <a:br>
              <a:rPr lang="fr-FR" sz="4000" dirty="0"/>
            </a:br>
            <a:br>
              <a:rPr lang="fr-FR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041747"/>
          </a:xfrm>
        </p:spPr>
        <p:txBody>
          <a:bodyPr/>
          <a:lstStyle/>
          <a:p>
            <a:r>
              <a:rPr lang="en-US" dirty="0"/>
              <a:t>Oumeima EL GHARBI</a:t>
            </a:r>
          </a:p>
          <a:p>
            <a:r>
              <a:rPr lang="en-US" dirty="0" err="1"/>
              <a:t>OpenClassrooms</a:t>
            </a:r>
            <a:r>
              <a:rPr lang="en-US" dirty="0"/>
              <a:t> – Data Scientist </a:t>
            </a:r>
          </a:p>
          <a:p>
            <a:endParaRPr lang="en-US" dirty="0"/>
          </a:p>
          <a:p>
            <a:r>
              <a:rPr lang="en-US" dirty="0" err="1"/>
              <a:t>Soutenance</a:t>
            </a:r>
            <a:r>
              <a:rPr lang="en-US" dirty="0"/>
              <a:t> : 03/03/2023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3E3B17-942D-604C-2162-79E162FC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303" y="3358312"/>
            <a:ext cx="7198697" cy="3297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47" y="2866792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Création</a:t>
            </a:r>
            <a:r>
              <a:rPr lang="en-US" b="1" dirty="0"/>
              <a:t> d’un cluster EMR</a:t>
            </a:r>
            <a:br>
              <a:rPr lang="en-US" b="1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65648" y="2438111"/>
            <a:ext cx="51076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Création dure 10 à 15 minutes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Cluster : P8_Fruits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Clé pour l’instance EC2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Configuration </a:t>
            </a:r>
            <a:r>
              <a:rPr lang="fr-FR" dirty="0" err="1">
                <a:solidFill>
                  <a:schemeClr val="bg1"/>
                </a:solidFill>
              </a:rPr>
              <a:t>json</a:t>
            </a:r>
            <a:r>
              <a:rPr lang="fr-FR" dirty="0">
                <a:solidFill>
                  <a:schemeClr val="bg1"/>
                </a:solidFill>
              </a:rPr>
              <a:t> pour la persistance de S3 dans le cluster EMR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Bootstraping</a:t>
            </a:r>
            <a:r>
              <a:rPr lang="fr-FR" dirty="0">
                <a:solidFill>
                  <a:schemeClr val="bg1"/>
                </a:solidFill>
              </a:rPr>
              <a:t> : installation des packages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emr-6.3.0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JupyterHub</a:t>
            </a:r>
            <a:r>
              <a:rPr lang="fr-FR" dirty="0">
                <a:solidFill>
                  <a:schemeClr val="bg1"/>
                </a:solidFill>
              </a:rPr>
              <a:t> 1.2.0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Tensorflow</a:t>
            </a:r>
            <a:r>
              <a:rPr lang="fr-FR" dirty="0">
                <a:solidFill>
                  <a:schemeClr val="bg1"/>
                </a:solidFill>
              </a:rPr>
              <a:t> 2.4.1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Spark 3.1.0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6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Ajout de SSH en iPv4 et iPv6 dans la groupe de Sécurité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Clé SSH et Tunnel SSH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52005D-827E-C816-F637-ED1503A7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4" y="2521722"/>
            <a:ext cx="7312260" cy="27319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F4CE15-A85F-0050-EFAE-00E4C36E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28" y="1604363"/>
            <a:ext cx="4550166" cy="41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Connection SSH réussie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EBB6DC-3851-74DD-3AF6-DD9342A1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83" y="1424515"/>
            <a:ext cx="7323455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Proxy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Navigateur : Firefox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Extension : </a:t>
            </a:r>
            <a:r>
              <a:rPr lang="fr-FR" dirty="0" err="1">
                <a:solidFill>
                  <a:schemeClr val="bg1"/>
                </a:solidFill>
              </a:rPr>
              <a:t>FoxyProxy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3D9C93-BCDB-403B-9A8B-B4188EA7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2692283"/>
            <a:ext cx="10913616" cy="23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6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Accès à </a:t>
            </a:r>
            <a:r>
              <a:rPr lang="fr-FR" dirty="0" err="1">
                <a:solidFill>
                  <a:schemeClr val="bg1"/>
                </a:solidFill>
              </a:rPr>
              <a:t>Jupyter</a:t>
            </a:r>
            <a:r>
              <a:rPr lang="fr-FR" dirty="0">
                <a:solidFill>
                  <a:schemeClr val="bg1"/>
                </a:solidFill>
              </a:rPr>
              <a:t> Hub !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Kernel </a:t>
            </a:r>
            <a:r>
              <a:rPr lang="fr-FR" dirty="0" err="1">
                <a:solidFill>
                  <a:schemeClr val="bg1"/>
                </a:solidFill>
              </a:rPr>
              <a:t>PySpark</a:t>
            </a:r>
            <a:r>
              <a:rPr lang="fr-FR" dirty="0">
                <a:solidFill>
                  <a:schemeClr val="bg1"/>
                </a:solidFill>
              </a:rPr>
              <a:t> utilisé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F7A546-9B5A-4CD7-3FC1-5D1F3310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2" y="1936197"/>
            <a:ext cx="8528019" cy="36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Résilier le cluster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Cloner si besoin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151F35-21FB-1BF4-E804-D3765DD2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99" y="2109406"/>
            <a:ext cx="9593901" cy="43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Suivi des jobs Spark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5D90CC-560C-709F-45F4-536B60EE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61" y="2063042"/>
            <a:ext cx="8578789" cy="44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35" y="477234"/>
            <a:ext cx="8268754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A7A157-6D2F-5A86-4717-79AC926F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7285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A957-315B-CB4C-E702-01A1DCA84C91}"/>
              </a:ext>
            </a:extLst>
          </p:cNvPr>
          <p:cNvSpPr txBox="1">
            <a:spLocks/>
          </p:cNvSpPr>
          <p:nvPr/>
        </p:nvSpPr>
        <p:spPr>
          <a:xfrm>
            <a:off x="964023" y="1170323"/>
            <a:ext cx="2542657" cy="11306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Transfert</a:t>
            </a:r>
            <a:r>
              <a:rPr lang="en-US" dirty="0"/>
              <a:t>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449807-8199-6FBA-988A-5BB028163B55}"/>
              </a:ext>
            </a:extLst>
          </p:cNvPr>
          <p:cNvSpPr txBox="1">
            <a:spLocks/>
          </p:cNvSpPr>
          <p:nvPr/>
        </p:nvSpPr>
        <p:spPr>
          <a:xfrm>
            <a:off x="6400801" y="1170323"/>
            <a:ext cx="2542657" cy="11306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ACP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18954" y="2063727"/>
            <a:ext cx="31120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Accès aux images dans le </a:t>
            </a:r>
            <a:r>
              <a:rPr lang="fr-FR" dirty="0" err="1">
                <a:solidFill>
                  <a:schemeClr val="bg1"/>
                </a:solidFill>
              </a:rPr>
              <a:t>bucket</a:t>
            </a:r>
            <a:r>
              <a:rPr lang="fr-FR" dirty="0">
                <a:solidFill>
                  <a:schemeClr val="bg1"/>
                </a:solidFill>
              </a:rPr>
              <a:t> grâce à la persistance (config </a:t>
            </a:r>
            <a:r>
              <a:rPr lang="fr-FR" dirty="0" err="1">
                <a:solidFill>
                  <a:schemeClr val="bg1"/>
                </a:solidFill>
              </a:rPr>
              <a:t>json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Création automatique du dossier « </a:t>
            </a:r>
            <a:r>
              <a:rPr lang="fr-FR" dirty="0" err="1">
                <a:solidFill>
                  <a:schemeClr val="bg1"/>
                </a:solidFill>
              </a:rPr>
              <a:t>Results</a:t>
            </a:r>
            <a:r>
              <a:rPr lang="fr-FR" dirty="0">
                <a:solidFill>
                  <a:schemeClr val="bg1"/>
                </a:solidFill>
              </a:rPr>
              <a:t> »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B03998-FB36-98F3-D9BF-B0390A69C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"/>
          <a:stretch/>
        </p:blipFill>
        <p:spPr>
          <a:xfrm>
            <a:off x="4230716" y="1696500"/>
            <a:ext cx="7598523" cy="32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7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22838" y="4586997"/>
            <a:ext cx="952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Lecture des images en Spark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62A226-43D2-98B7-7BE2-89421C5CA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46"/>
          <a:stretch/>
        </p:blipFill>
        <p:spPr>
          <a:xfrm>
            <a:off x="1419590" y="1347673"/>
            <a:ext cx="8751545" cy="28474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FA86DD-BC0A-1070-9075-A7C9D43D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29" y="2638322"/>
            <a:ext cx="5266417" cy="3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95" y="439911"/>
            <a:ext cx="4941477" cy="6108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5838" y="1541017"/>
            <a:ext cx="2133600" cy="2058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1550" y="2240057"/>
            <a:ext cx="2225308" cy="126688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Problématique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  <a:p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96857" y="1497471"/>
            <a:ext cx="4358039" cy="604166"/>
          </a:xfrm>
        </p:spPr>
        <p:txBody>
          <a:bodyPr/>
          <a:lstStyle/>
          <a:p>
            <a:pPr marL="400050" indent="-400050">
              <a:buAutoNum type="romanUcPeriod"/>
            </a:pP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33" y="2231917"/>
            <a:ext cx="3009041" cy="13927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Stockage : S3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distribué</a:t>
            </a:r>
            <a:r>
              <a:rPr lang="en-US" dirty="0"/>
              <a:t> : EMR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20" y="3839574"/>
            <a:ext cx="3701989" cy="246254"/>
          </a:xfrm>
        </p:spPr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4440610"/>
            <a:ext cx="2490741" cy="197794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Transfert</a:t>
            </a:r>
            <a:r>
              <a:rPr lang="en-US" dirty="0"/>
              <a:t>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ACP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9016" y="3885267"/>
            <a:ext cx="2432958" cy="205837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Démo</a:t>
            </a:r>
            <a:r>
              <a:rPr lang="en-US" dirty="0"/>
              <a:t> AWS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48708" y="4557502"/>
            <a:ext cx="2447291" cy="610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2A8301A-FBE1-C058-8B48-5637709653AB}"/>
              </a:ext>
            </a:extLst>
          </p:cNvPr>
          <p:cNvSpPr txBox="1">
            <a:spLocks/>
          </p:cNvSpPr>
          <p:nvPr/>
        </p:nvSpPr>
        <p:spPr>
          <a:xfrm>
            <a:off x="6406800" y="3839573"/>
            <a:ext cx="2432958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631295"/>
            <a:ext cx="9081856" cy="525151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06717" y="1347026"/>
            <a:ext cx="4985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Reconnaissance d’images</a:t>
            </a:r>
          </a:p>
          <a:p>
            <a:r>
              <a:rPr lang="fr-FR" dirty="0">
                <a:solidFill>
                  <a:schemeClr val="bg1"/>
                </a:solidFill>
              </a:rPr>
              <a:t>Architecture du Réseau de Neurones Convolutif MobileNetV2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8695A8-E9BC-35A9-6D33-DB62F48B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663" y="605677"/>
            <a:ext cx="4345620" cy="2661040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1EE49210-EDC0-8C64-E28F-20C3DBA71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35183"/>
            <a:ext cx="4541482" cy="34150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D21A2E-DD24-A775-7DA2-C8CAF079A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82" y="5949219"/>
            <a:ext cx="9448800" cy="8098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BFC25C5-259C-CE89-2638-BAA4E6770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419" y="3467128"/>
            <a:ext cx="3906174" cy="22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9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8322427" y="1369017"/>
            <a:ext cx="28980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Préparation du </a:t>
            </a:r>
            <a:r>
              <a:rPr lang="fr-FR" dirty="0" err="1">
                <a:solidFill>
                  <a:schemeClr val="bg1"/>
                </a:solidFill>
              </a:rPr>
              <a:t>pre-processing</a:t>
            </a:r>
            <a:r>
              <a:rPr lang="fr-FR" dirty="0">
                <a:solidFill>
                  <a:schemeClr val="bg1"/>
                </a:solidFill>
              </a:rPr>
              <a:t> des images pour les adapter au format d’entrée de MobileNetV2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B3C44A-8F54-15B4-4AAA-F40DB241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21" y="1242158"/>
            <a:ext cx="6195448" cy="54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Transfert</a:t>
            </a:r>
            <a:r>
              <a:rPr lang="en-US" dirty="0"/>
              <a:t> Learning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708562" y="5291310"/>
            <a:ext cx="9529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Preprocessing</a:t>
            </a:r>
            <a:r>
              <a:rPr lang="fr-FR" dirty="0">
                <a:solidFill>
                  <a:schemeClr val="bg1"/>
                </a:solidFill>
              </a:rPr>
              <a:t> des images et générations des vecteurs de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 d’image à l’aide du Transfert Learning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833CBD-2C06-F11D-2468-E221861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21" y="1980859"/>
            <a:ext cx="8258175" cy="1219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F8082F-12A5-A643-5727-63746716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1524945"/>
            <a:ext cx="5695950" cy="371475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AC3B1122-38A3-6644-93E9-5C195E904D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3" t="38918" r="140" b="38529"/>
          <a:stretch/>
        </p:blipFill>
        <p:spPr>
          <a:xfrm>
            <a:off x="1356995" y="3566686"/>
            <a:ext cx="7014695" cy="13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426073" y="5408890"/>
            <a:ext cx="9529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Réduction de dimension :</a:t>
            </a:r>
          </a:p>
          <a:p>
            <a:r>
              <a:rPr lang="fr-FR" dirty="0">
                <a:solidFill>
                  <a:schemeClr val="bg1"/>
                </a:solidFill>
              </a:rPr>
              <a:t>Analyse en Composantes Principales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18D3C1-6F80-C07B-461B-55A09C36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77" y="1347673"/>
            <a:ext cx="5386895" cy="37211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B3C80C4-06AA-941A-5815-36656797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69" y="1661772"/>
            <a:ext cx="5053260" cy="47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6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687630" y="4666911"/>
            <a:ext cx="9529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Standardisation : moyenne = 0, écart-type = 1</a:t>
            </a:r>
          </a:p>
          <a:p>
            <a:r>
              <a:rPr lang="fr-FR" dirty="0">
                <a:solidFill>
                  <a:schemeClr val="bg1"/>
                </a:solidFill>
              </a:rPr>
              <a:t>Application de la PCA en </a:t>
            </a:r>
            <a:r>
              <a:rPr lang="fr-FR" dirty="0" err="1">
                <a:solidFill>
                  <a:schemeClr val="bg1"/>
                </a:solidFill>
              </a:rPr>
              <a:t>PySpark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18773B-3056-9EF2-596C-8DB232A1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13" y="1529764"/>
            <a:ext cx="4605470" cy="3031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2E6F9F-95FC-D67F-AD78-B2E086B4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55" y="1187093"/>
            <a:ext cx="3678730" cy="1753267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ECB37B41-CF6C-42C4-23B1-772BD8DF7F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4" t="14511"/>
          <a:stretch/>
        </p:blipFill>
        <p:spPr>
          <a:xfrm>
            <a:off x="6703151" y="2787588"/>
            <a:ext cx="5365070" cy="39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422486" y="2063727"/>
            <a:ext cx="3590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Avec 35 à 40 composantes, on explique 99% de la variance des données.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4DBDEB-90B2-F08D-D616-1CD92408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12" y="1242158"/>
            <a:ext cx="8316788" cy="54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18954" y="2063727"/>
            <a:ext cx="952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649F1A-F618-8E5D-E7AC-A1F4871B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359573"/>
            <a:ext cx="9957232" cy="1674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4936F4-8470-C5AD-087B-355FDA72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90" y="3104925"/>
            <a:ext cx="7886376" cy="35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2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85" y="631295"/>
            <a:ext cx="887243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II) </a:t>
            </a:r>
            <a:r>
              <a:rPr lang="en-US" dirty="0" err="1"/>
              <a:t>Chaîne</a:t>
            </a:r>
            <a:r>
              <a:rPr lang="en-US" dirty="0"/>
              <a:t> </a:t>
            </a:r>
            <a:r>
              <a:rPr lang="en-US" dirty="0" err="1"/>
              <a:t>traitement</a:t>
            </a:r>
            <a:r>
              <a:rPr lang="en-US" dirty="0"/>
              <a:t> des images</a:t>
            </a:r>
            <a:br>
              <a:rPr lang="en-US" dirty="0"/>
            </a:br>
            <a:r>
              <a:rPr lang="en-US" dirty="0"/>
              <a:t>2) ACP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518954" y="2063727"/>
            <a:ext cx="952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EMR et S3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4A6B3A-8C1D-2210-EB6A-F7C204FA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2" y="1861475"/>
            <a:ext cx="9777274" cy="42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9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14330" cy="610863"/>
          </a:xfrm>
        </p:spPr>
        <p:txBody>
          <a:bodyPr>
            <a:normAutofit/>
          </a:bodyPr>
          <a:lstStyle/>
          <a:p>
            <a:r>
              <a:rPr lang="en-US" dirty="0"/>
              <a:t>III) </a:t>
            </a:r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6A7A157-6D2F-5A86-4717-79AC926F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7285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A957-315B-CB4C-E702-01A1DCA84C91}"/>
              </a:ext>
            </a:extLst>
          </p:cNvPr>
          <p:cNvSpPr txBox="1">
            <a:spLocks/>
          </p:cNvSpPr>
          <p:nvPr/>
        </p:nvSpPr>
        <p:spPr>
          <a:xfrm>
            <a:off x="6362700" y="782666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226FE-3A28-BC7A-8553-97B9D730AD76}"/>
              </a:ext>
            </a:extLst>
          </p:cNvPr>
          <p:cNvSpPr txBox="1"/>
          <p:nvPr/>
        </p:nvSpPr>
        <p:spPr>
          <a:xfrm>
            <a:off x="2633663" y="3041995"/>
            <a:ext cx="7534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Cluster EMR prêt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Lancement</a:t>
            </a:r>
            <a:r>
              <a:rPr lang="en-GB" dirty="0">
                <a:solidFill>
                  <a:schemeClr val="bg1"/>
                </a:solidFill>
              </a:rPr>
              <a:t> du notebook (P8_Notebook_AWS.ipynb) sur </a:t>
            </a:r>
            <a:r>
              <a:rPr lang="en-GB" dirty="0" err="1">
                <a:solidFill>
                  <a:schemeClr val="bg1"/>
                </a:solidFill>
              </a:rPr>
              <a:t>Jupyter</a:t>
            </a:r>
            <a:r>
              <a:rPr lang="en-GB" dirty="0">
                <a:solidFill>
                  <a:schemeClr val="bg1"/>
                </a:solidFill>
              </a:rPr>
              <a:t> Hub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5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39" y="309344"/>
            <a:ext cx="7532277" cy="6108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A5CFC3E5-70E0-9B6B-D29C-F93E06BF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73195055-7293-55C5-2A5A-0CEEEE8513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9245" y="513616"/>
            <a:ext cx="7849850" cy="5580509"/>
          </a:xfrm>
        </p:spPr>
        <p:txBody>
          <a:bodyPr/>
          <a:lstStyle/>
          <a:p>
            <a:endParaRPr lang="fr-FR" sz="1600" dirty="0"/>
          </a:p>
          <a:p>
            <a:pPr marL="285750" indent="-285750">
              <a:buFontTx/>
              <a:buChar char="-"/>
            </a:pPr>
            <a:endParaRPr lang="fr-FR" sz="1600" u="sng" dirty="0"/>
          </a:p>
          <a:p>
            <a:pPr marL="285750" indent="-285750">
              <a:buFontTx/>
              <a:buChar char="-"/>
            </a:pPr>
            <a:r>
              <a:rPr lang="fr-FR" sz="1600" b="1" u="sng" dirty="0"/>
              <a:t>Architecture Big Data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Architecture basé sur Spark (Hadoop MapReduce)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Stockage des données sur S3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Calcul distribué sur un cluster EMR (serveur EC2)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Featurisation</a:t>
            </a:r>
            <a:r>
              <a:rPr lang="fr-FR" sz="1600" dirty="0"/>
              <a:t> et ACP durent 5 minutes sur 34 images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Featurisation</a:t>
            </a:r>
            <a:r>
              <a:rPr lang="fr-FR" sz="1600" dirty="0"/>
              <a:t> et ACP dure 36 minutes sur 22668 images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Sauvegarde au format parquet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b="1" u="sng" dirty="0"/>
              <a:t>Axes d’améliorations </a:t>
            </a:r>
            <a:r>
              <a:rPr lang="fr-FR" sz="1600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Optimisation des performances </a:t>
            </a:r>
            <a:r>
              <a:rPr lang="fr-FR" sz="1600" dirty="0" err="1"/>
              <a:t>PySpark</a:t>
            </a:r>
            <a:r>
              <a:rPr lang="fr-FR" sz="1600" dirty="0"/>
              <a:t> : réduire le temps de calcul des jobs de 5 min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Coûts de l’infrastructure AWS</a:t>
            </a:r>
          </a:p>
          <a:p>
            <a:pPr marL="285750" indent="-285750">
              <a:buFontTx/>
              <a:buChar char="-"/>
            </a:pPr>
            <a:endParaRPr lang="fr-FR" sz="1600" b="1" u="sng" dirty="0"/>
          </a:p>
          <a:p>
            <a:endParaRPr lang="fr-FR" sz="1600" u="sng" dirty="0"/>
          </a:p>
          <a:p>
            <a:endParaRPr lang="fr-FR" sz="1600" u="sng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462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5825" y="2289363"/>
            <a:ext cx="5791952" cy="4290508"/>
          </a:xfrm>
        </p:spPr>
        <p:txBody>
          <a:bodyPr/>
          <a:lstStyle/>
          <a:p>
            <a:pPr algn="just"/>
            <a:r>
              <a:rPr lang="en-US" b="1" u="sng" dirty="0" err="1"/>
              <a:t>Problématique</a:t>
            </a:r>
            <a:r>
              <a:rPr lang="en-US" dirty="0"/>
              <a:t> :  </a:t>
            </a:r>
          </a:p>
          <a:p>
            <a:pPr algn="just"/>
            <a:r>
              <a:rPr lang="fr-FR" dirty="0"/>
              <a:t>«Vous êtes Data </a:t>
            </a:r>
            <a:r>
              <a:rPr lang="fr-FR" dirty="0" err="1"/>
              <a:t>Scientist</a:t>
            </a:r>
            <a:r>
              <a:rPr lang="fr-FR" dirty="0"/>
              <a:t> dans une très jeune start-up de l'</a:t>
            </a:r>
            <a:r>
              <a:rPr lang="fr-FR" dirty="0" err="1"/>
              <a:t>AgriTech</a:t>
            </a:r>
            <a:r>
              <a:rPr lang="fr-FR" dirty="0"/>
              <a:t>, nommée  "Fruits!", qui cherche à proposer des solutions innovantes pour la récolte des fruits. […]</a:t>
            </a:r>
          </a:p>
          <a:p>
            <a:pPr algn="just"/>
            <a:r>
              <a:rPr lang="fr-FR" dirty="0"/>
              <a:t>Votre start-up souhaite dans un premier temps se faire connaître en mettant à disposition du grand public une application mobile qui permettrait aux utilisateurs de prendre en photo un fruit et d'obtenir des informations sur ce fruit.</a:t>
            </a:r>
          </a:p>
          <a:p>
            <a:pPr algn="just"/>
            <a:r>
              <a:rPr lang="fr-FR" dirty="0"/>
              <a:t>Pour la start-up, cette application permettrait de sensibiliser le grand public à la biodiversité des fruits et de mettre en place une première version du moteur de classification des images de fruits.</a:t>
            </a:r>
          </a:p>
          <a:p>
            <a:pPr algn="just"/>
            <a:r>
              <a:rPr lang="fr-FR" dirty="0"/>
              <a:t>De plus, le développement de l’application mobile permettra de construire une première version de l'architecture Big Data nécessaire.»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192E6E-B906-C0A3-1E7C-B3D12DFB800C}"/>
              </a:ext>
            </a:extLst>
          </p:cNvPr>
          <p:cNvSpPr txBox="1">
            <a:spLocks/>
          </p:cNvSpPr>
          <p:nvPr/>
        </p:nvSpPr>
        <p:spPr>
          <a:xfrm>
            <a:off x="7221428" y="1533525"/>
            <a:ext cx="4572001" cy="4922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fr-FR" b="1" dirty="0"/>
              <a:t>Cadre</a:t>
            </a:r>
            <a:r>
              <a:rPr lang="fr-FR" dirty="0"/>
              <a:t> : </a:t>
            </a:r>
          </a:p>
          <a:p>
            <a:r>
              <a:rPr lang="fr-FR" dirty="0"/>
              <a:t>Data science : Transfert Learning</a:t>
            </a:r>
          </a:p>
          <a:p>
            <a:r>
              <a:rPr lang="fr-FR" dirty="0" err="1"/>
              <a:t>MLOps</a:t>
            </a:r>
            <a:r>
              <a:rPr lang="fr-FR" dirty="0"/>
              <a:t> : solutions PaaS d’AWS</a:t>
            </a:r>
          </a:p>
          <a:p>
            <a:pPr marL="285750" indent="-285750">
              <a:buFontTx/>
              <a:buChar char="-"/>
            </a:pPr>
            <a:r>
              <a:rPr lang="fr-FR" dirty="0"/>
              <a:t>Stockage : S3 (Simple Storage Service)</a:t>
            </a:r>
          </a:p>
          <a:p>
            <a:pPr marL="285750" indent="-285750">
              <a:buFontTx/>
              <a:buChar char="-"/>
            </a:pPr>
            <a:r>
              <a:rPr lang="fr-FR" dirty="0"/>
              <a:t>Calcul distribué : EMR (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F54AA0-5C70-671B-8AB4-0AB424928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B09A0B-A923-5653-A557-E96B960EA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55" y="419114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739" y="1806602"/>
            <a:ext cx="4283844" cy="4290508"/>
          </a:xfrm>
        </p:spPr>
        <p:txBody>
          <a:bodyPr/>
          <a:lstStyle/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Test1 : 34 images pour tester le notebook sur Google </a:t>
            </a:r>
            <a:r>
              <a:rPr lang="fr-FR" dirty="0" err="1"/>
              <a:t>Colab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Test : 22668 images stockées sur S3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Bucket</a:t>
            </a:r>
            <a:r>
              <a:rPr lang="fr-FR" dirty="0"/>
              <a:t> S3 : oc-p8-data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0195E1-FAD4-70FA-049C-A3BCCB53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64" y="3067891"/>
            <a:ext cx="2909908" cy="3640050"/>
          </a:xfrm>
          <a:prstGeom prst="rect">
            <a:avLst/>
          </a:prstGeom>
        </p:spPr>
      </p:pic>
      <p:pic>
        <p:nvPicPr>
          <p:cNvPr id="8" name="Image 7" descr="Une image contenant pomme, fruit&#10;&#10;Description générée automatiquement">
            <a:extLst>
              <a:ext uri="{FF2B5EF4-FFF2-40B4-BE49-F238E27FC236}">
                <a16:creationId xmlns:a16="http://schemas.microsoft.com/office/drawing/2014/main" id="{4F6E018F-4BE5-9F0E-02F8-262E2E436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61" y="5092834"/>
            <a:ext cx="952500" cy="952500"/>
          </a:xfrm>
          <a:prstGeom prst="rect">
            <a:avLst/>
          </a:prstGeom>
        </p:spPr>
      </p:pic>
      <p:pic>
        <p:nvPicPr>
          <p:cNvPr id="10" name="Image 9" descr="Une image contenant fruit, banane&#10;&#10;Description générée automatiquement">
            <a:extLst>
              <a:ext uri="{FF2B5EF4-FFF2-40B4-BE49-F238E27FC236}">
                <a16:creationId xmlns:a16="http://schemas.microsoft.com/office/drawing/2014/main" id="{48DCFCFB-DC9E-485D-5E1B-125826B95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2" y="3839959"/>
            <a:ext cx="952500" cy="952500"/>
          </a:xfrm>
          <a:prstGeom prst="rect">
            <a:avLst/>
          </a:prstGeom>
        </p:spPr>
      </p:pic>
      <p:pic>
        <p:nvPicPr>
          <p:cNvPr id="12" name="Image 11" descr="Une image contenant fruit, melon, melon d’Espagne&#10;&#10;Description générée automatiquement">
            <a:extLst>
              <a:ext uri="{FF2B5EF4-FFF2-40B4-BE49-F238E27FC236}">
                <a16:creationId xmlns:a16="http://schemas.microsoft.com/office/drawing/2014/main" id="{9186309B-D36A-765D-4513-7AFCDC6CF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69" y="3839959"/>
            <a:ext cx="952500" cy="9525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BE14005-5A28-07FB-7644-CC9A500F2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984" y="3112451"/>
            <a:ext cx="2898104" cy="35783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9B57622-2F44-915B-0979-DD5353544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6600" y="3112451"/>
            <a:ext cx="2142542" cy="34363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0803A81-8BD7-E258-D528-E319FEEDB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472" y="724545"/>
            <a:ext cx="3304256" cy="17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79" y="1363927"/>
            <a:ext cx="1052321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8" y="782426"/>
            <a:ext cx="4827178" cy="177386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6C54388-5525-93D2-9A3B-11B958C3410F}"/>
              </a:ext>
            </a:extLst>
          </p:cNvPr>
          <p:cNvSpPr txBox="1">
            <a:spLocks/>
          </p:cNvSpPr>
          <p:nvPr/>
        </p:nvSpPr>
        <p:spPr>
          <a:xfrm>
            <a:off x="868373" y="2411196"/>
            <a:ext cx="4827178" cy="1773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Stockage : S3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distribué</a:t>
            </a:r>
            <a:r>
              <a:rPr lang="en-US" dirty="0"/>
              <a:t> : EMR</a:t>
            </a:r>
          </a:p>
        </p:txBody>
      </p:sp>
    </p:spTree>
    <p:extLst>
      <p:ext uri="{BB962C8B-B14F-4D97-AF65-F5344CB8AC3E}">
        <p14:creationId xmlns:p14="http://schemas.microsoft.com/office/powerpoint/2010/main" val="33568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1081061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dirty="0"/>
              <a:t>1</a:t>
            </a:r>
            <a:r>
              <a:rPr lang="en-US" b="1" dirty="0"/>
              <a:t>) Stockage : S3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233204" y="1739877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Choix de la solution S3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98FF7E-B93D-5A15-30C6-FF357868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6"/>
          <a:stretch/>
        </p:blipFill>
        <p:spPr>
          <a:xfrm>
            <a:off x="3826237" y="1753754"/>
            <a:ext cx="8043670" cy="28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272576"/>
            <a:ext cx="1081061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dirty="0"/>
              <a:t>1</a:t>
            </a:r>
            <a:r>
              <a:rPr lang="en-US" b="1" dirty="0"/>
              <a:t>) Stockage : S3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1567ED-9163-38F8-1629-A3483138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89" y="1739877"/>
            <a:ext cx="9661864" cy="43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7BB5BA-E0CE-8AEB-6DD6-AC6FD41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9" y="3775416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9" y="2345969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Application Spark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87396" y="2495167"/>
            <a:ext cx="6825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Basé sur le paradigme MapReduce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Architecture Maître / Esclave ; cluster Manager (</a:t>
            </a:r>
            <a:r>
              <a:rPr lang="fr-FR" dirty="0" err="1">
                <a:solidFill>
                  <a:schemeClr val="bg1"/>
                </a:solidFill>
              </a:rPr>
              <a:t>yum</a:t>
            </a:r>
            <a:r>
              <a:rPr lang="fr-FR" dirty="0">
                <a:solidFill>
                  <a:schemeClr val="bg1"/>
                </a:solidFill>
              </a:rPr>
              <a:t> sur EMR)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RDD (</a:t>
            </a:r>
            <a:r>
              <a:rPr lang="fr-FR" dirty="0" err="1">
                <a:solidFill>
                  <a:schemeClr val="bg1"/>
                </a:solidFill>
              </a:rPr>
              <a:t>Resilient</a:t>
            </a:r>
            <a:r>
              <a:rPr lang="fr-FR" dirty="0">
                <a:solidFill>
                  <a:schemeClr val="bg1"/>
                </a:solidFill>
              </a:rPr>
              <a:t> Distributed </a:t>
            </a:r>
            <a:r>
              <a:rPr lang="fr-FR" dirty="0" err="1">
                <a:solidFill>
                  <a:schemeClr val="bg1"/>
                </a:solidFill>
              </a:rPr>
              <a:t>Datasets</a:t>
            </a:r>
            <a:r>
              <a:rPr lang="fr-FR" dirty="0">
                <a:solidFill>
                  <a:schemeClr val="bg1"/>
                </a:solidFill>
              </a:rPr>
              <a:t>) : </a:t>
            </a:r>
            <a:r>
              <a:rPr lang="fr-FR" dirty="0" err="1">
                <a:solidFill>
                  <a:schemeClr val="bg1"/>
                </a:solidFill>
              </a:rPr>
              <a:t>Datasets</a:t>
            </a:r>
            <a:r>
              <a:rPr lang="fr-FR" dirty="0">
                <a:solidFill>
                  <a:schemeClr val="bg1"/>
                </a:solidFill>
              </a:rPr>
              <a:t> distribués résilients =&gt; tolérance aux pannes et distribution des calculs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DataFrames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E3A4D44-5115-1F0B-A63E-1DCD20C46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85" y="1983154"/>
            <a:ext cx="4847083" cy="41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5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4" y="1778789"/>
            <a:ext cx="973856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I) </a:t>
            </a:r>
            <a:r>
              <a:rPr lang="en-US" dirty="0" err="1"/>
              <a:t>Création</a:t>
            </a:r>
            <a:r>
              <a:rPr lang="en-US" dirty="0"/>
              <a:t> d’un </a:t>
            </a:r>
            <a:r>
              <a:rPr lang="en-US" dirty="0" err="1"/>
              <a:t>environnement</a:t>
            </a:r>
            <a:r>
              <a:rPr lang="en-US" dirty="0"/>
              <a:t> Big Data</a:t>
            </a:r>
            <a:br>
              <a:rPr lang="en-US" b="1" dirty="0"/>
            </a:br>
            <a:r>
              <a:rPr lang="en-US" b="1" dirty="0"/>
              <a:t>2) </a:t>
            </a:r>
            <a:r>
              <a:rPr lang="en-US" b="1" dirty="0" err="1"/>
              <a:t>Calcul</a:t>
            </a:r>
            <a:r>
              <a:rPr lang="en-US" b="1" dirty="0"/>
              <a:t> </a:t>
            </a:r>
            <a:r>
              <a:rPr lang="en-US" b="1" dirty="0" err="1"/>
              <a:t>distribué</a:t>
            </a:r>
            <a:r>
              <a:rPr lang="en-US" b="1" dirty="0"/>
              <a:t> : EMR</a:t>
            </a:r>
            <a:br>
              <a:rPr lang="en-US" b="1" dirty="0"/>
            </a:br>
            <a:r>
              <a:rPr lang="en-US" b="1" dirty="0"/>
              <a:t>Application Spark</a:t>
            </a:r>
            <a:br>
              <a:rPr lang="en-US" dirty="0"/>
            </a:b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846C-DC83-B031-701E-C48960E517F2}"/>
              </a:ext>
            </a:extLst>
          </p:cNvPr>
          <p:cNvSpPr txBox="1">
            <a:spLocks/>
          </p:cNvSpPr>
          <p:nvPr/>
        </p:nvSpPr>
        <p:spPr>
          <a:xfrm>
            <a:off x="816747" y="1936197"/>
            <a:ext cx="9957232" cy="42905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28A9BD-4B95-AC96-B6CF-32E8A91D0EFC}"/>
              </a:ext>
            </a:extLst>
          </p:cNvPr>
          <p:cNvSpPr txBox="1"/>
          <p:nvPr/>
        </p:nvSpPr>
        <p:spPr>
          <a:xfrm>
            <a:off x="165647" y="2078329"/>
            <a:ext cx="915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Transformations et les Actions réalisées sur les RDD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DAG (</a:t>
            </a:r>
            <a:r>
              <a:rPr lang="fr-FR" dirty="0" err="1">
                <a:solidFill>
                  <a:schemeClr val="bg1"/>
                </a:solidFill>
              </a:rPr>
              <a:t>Directed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Acyclic</a:t>
            </a:r>
            <a:r>
              <a:rPr lang="fr-FR" dirty="0">
                <a:solidFill>
                  <a:schemeClr val="bg1"/>
                </a:solidFill>
              </a:rPr>
              <a:t> Graph) : Graphe Acyclique Orienté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DB925A-74E6-D434-E63B-752CDA2D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4" y="3429000"/>
            <a:ext cx="11191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931</TotalTime>
  <Words>913</Words>
  <Application>Microsoft Office PowerPoint</Application>
  <PresentationFormat>Grand écran</PresentationFormat>
  <Paragraphs>164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Franklin Gothic Book</vt:lpstr>
      <vt:lpstr>Franklin Gothic Demi</vt:lpstr>
      <vt:lpstr>Wingdings</vt:lpstr>
      <vt:lpstr>Theme1</vt:lpstr>
      <vt:lpstr>Projet 8 : Déployez un modèle dans le cloud  </vt:lpstr>
      <vt:lpstr>Plan</vt:lpstr>
      <vt:lpstr>Introduction</vt:lpstr>
      <vt:lpstr>Jeu de données</vt:lpstr>
      <vt:lpstr>I) Création d’un environnement Big Data  </vt:lpstr>
      <vt:lpstr>I) Création d’un environnement Big Data 1) Stockage : S3 </vt:lpstr>
      <vt:lpstr>I) Création d’un environnement Big Data 1) Stockage : S3 </vt:lpstr>
      <vt:lpstr>I) Création d’un environnement Big Data 2) Calcul distribué : EMR  Application Spark </vt:lpstr>
      <vt:lpstr>I) Création d’un environnement Big Data 2) Calcul distribué : EMR Application Spark </vt:lpstr>
      <vt:lpstr>I) Création d’un environnement Big Data 2) Calcul distribué : EMR  Création d’un cluster EMR 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I) Création d’un environnement Big Data 2) Calcul distribué : EMR </vt:lpstr>
      <vt:lpstr>II) Chaîne traitement des images</vt:lpstr>
      <vt:lpstr>II) Chaîne traitement des images 1) Transfert Learning</vt:lpstr>
      <vt:lpstr>II) Chaîne traitement des images 1) Transfert Learning</vt:lpstr>
      <vt:lpstr>II) Chaîne traitement des images 1) Transfert Learning</vt:lpstr>
      <vt:lpstr>II) Chaîne traitement des images 1) Transfert Learning</vt:lpstr>
      <vt:lpstr>II) Chaîne traitement des images 1) Transfert Learning</vt:lpstr>
      <vt:lpstr>II) Chaîne traitement des images 2) ACP</vt:lpstr>
      <vt:lpstr>II) Chaîne traitement des images 2) ACP</vt:lpstr>
      <vt:lpstr>II) Chaîne traitement des images 2) ACP</vt:lpstr>
      <vt:lpstr>II) Chaîne traitement des images 2) ACP</vt:lpstr>
      <vt:lpstr>II) Chaîne traitement des images 2) ACP</vt:lpstr>
      <vt:lpstr>III) Démo</vt:lpstr>
      <vt:lpstr>Conclusion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Anticipez les besoins en consommation de bâtiments</dc:title>
  <dc:creator>Oumeima El Gharbi</dc:creator>
  <cp:lastModifiedBy>Oumeima El Gharbi</cp:lastModifiedBy>
  <cp:revision>350</cp:revision>
  <dcterms:created xsi:type="dcterms:W3CDTF">2022-09-20T12:11:58Z</dcterms:created>
  <dcterms:modified xsi:type="dcterms:W3CDTF">2023-03-03T12:42:11Z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