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2" r:id="rId6"/>
    <p:sldId id="361" r:id="rId7"/>
    <p:sldId id="468" r:id="rId8"/>
    <p:sldId id="459" r:id="rId9"/>
    <p:sldId id="383" r:id="rId10"/>
    <p:sldId id="484" r:id="rId11"/>
    <p:sldId id="429" r:id="rId12"/>
    <p:sldId id="485" r:id="rId13"/>
    <p:sldId id="384" r:id="rId14"/>
    <p:sldId id="457" r:id="rId15"/>
    <p:sldId id="471" r:id="rId16"/>
    <p:sldId id="474" r:id="rId17"/>
    <p:sldId id="481" r:id="rId18"/>
    <p:sldId id="475" r:id="rId19"/>
    <p:sldId id="412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21,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7-data-science-oc-dashboard.herokuapp.com/" TargetMode="External"/><Relationship Id="rId2" Type="http://schemas.openxmlformats.org/officeDocument/2006/relationships/hyperlink" Target="https://p7-data-science-oc-api.herokuapp.com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7-data-science-oc-dashboard.herokuapp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4209"/>
            <a:ext cx="10839449" cy="2207243"/>
          </a:xfrm>
        </p:spPr>
        <p:txBody>
          <a:bodyPr/>
          <a:lstStyle/>
          <a:p>
            <a:pPr algn="ctr"/>
            <a:r>
              <a:rPr lang="en-US" sz="4000" dirty="0" err="1"/>
              <a:t>Projet</a:t>
            </a:r>
            <a:r>
              <a:rPr lang="en-US" sz="4000" dirty="0"/>
              <a:t> 8 : </a:t>
            </a:r>
            <a:r>
              <a:rPr lang="fr-FR" sz="4000" dirty="0"/>
              <a:t>Déployez un modèle dans le cloud</a:t>
            </a:r>
            <a:br>
              <a:rPr lang="fr-FR" sz="4000" dirty="0"/>
            </a:br>
            <a:br>
              <a:rPr lang="fr-FR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41747"/>
          </a:xfrm>
        </p:spPr>
        <p:txBody>
          <a:bodyPr/>
          <a:lstStyle/>
          <a:p>
            <a:r>
              <a:rPr lang="en-US" dirty="0"/>
              <a:t>Oumeima EL GHARBI</a:t>
            </a:r>
          </a:p>
          <a:p>
            <a:r>
              <a:rPr lang="en-US" dirty="0" err="1"/>
              <a:t>OpenClassrooms</a:t>
            </a:r>
            <a:r>
              <a:rPr lang="en-US" dirty="0"/>
              <a:t> – Data Scientist </a:t>
            </a:r>
          </a:p>
          <a:p>
            <a:endParaRPr lang="en-US" dirty="0"/>
          </a:p>
          <a:p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démarré</a:t>
            </a:r>
            <a:r>
              <a:rPr lang="en-US" dirty="0"/>
              <a:t> le : 21/02/2023</a:t>
            </a:r>
          </a:p>
          <a:p>
            <a:r>
              <a:rPr lang="en-US" dirty="0" err="1"/>
              <a:t>Soutenance</a:t>
            </a:r>
            <a:r>
              <a:rPr lang="en-US" dirty="0"/>
              <a:t> : 06/03/2023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II)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6362700" y="78266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Back-end :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Front-end :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br>
              <a:rPr lang="en-US" b="1" dirty="0"/>
            </a:br>
            <a:r>
              <a:rPr lang="en-US" b="1" dirty="0"/>
              <a:t>1) Back-end : </a:t>
            </a:r>
            <a:r>
              <a:rPr lang="en-US" b="1" dirty="0" err="1"/>
              <a:t>FastAPI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95299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POST /</a:t>
            </a:r>
            <a:r>
              <a:rPr lang="fr-FR" dirty="0" err="1">
                <a:solidFill>
                  <a:schemeClr val="bg1"/>
                </a:solidFill>
              </a:rPr>
              <a:t>client_data</a:t>
            </a:r>
            <a:r>
              <a:rPr lang="fr-FR" dirty="0">
                <a:solidFill>
                  <a:schemeClr val="bg1"/>
                </a:solidFill>
              </a:rPr>
              <a:t>/ : renvoie les données du client dont on a </a:t>
            </a:r>
            <a:r>
              <a:rPr lang="fr-FR" dirty="0" err="1">
                <a:solidFill>
                  <a:schemeClr val="bg1"/>
                </a:solidFill>
              </a:rPr>
              <a:t>selectionné</a:t>
            </a:r>
            <a:r>
              <a:rPr lang="fr-FR" dirty="0">
                <a:solidFill>
                  <a:schemeClr val="bg1"/>
                </a:solidFill>
              </a:rPr>
              <a:t> l’ID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POST /</a:t>
            </a:r>
            <a:r>
              <a:rPr lang="fr-FR" dirty="0" err="1">
                <a:solidFill>
                  <a:schemeClr val="bg1"/>
                </a:solidFill>
              </a:rPr>
              <a:t>predict</a:t>
            </a:r>
            <a:r>
              <a:rPr lang="fr-FR" dirty="0">
                <a:solidFill>
                  <a:schemeClr val="bg1"/>
                </a:solidFill>
              </a:rPr>
              <a:t>/ : renvoie la probabilité que le client ne rembourse pas le prêt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POST /</a:t>
            </a:r>
            <a:r>
              <a:rPr lang="fr-FR" dirty="0" err="1">
                <a:solidFill>
                  <a:schemeClr val="bg1"/>
                </a:solidFill>
              </a:rPr>
              <a:t>shap</a:t>
            </a:r>
            <a:r>
              <a:rPr lang="fr-FR" dirty="0">
                <a:solidFill>
                  <a:schemeClr val="bg1"/>
                </a:solidFill>
              </a:rPr>
              <a:t>/ : renvoie les SHAP values du client pour la Local Importance des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POST /</a:t>
            </a:r>
            <a:r>
              <a:rPr lang="fr-FR" dirty="0" err="1">
                <a:solidFill>
                  <a:schemeClr val="bg1"/>
                </a:solidFill>
              </a:rPr>
              <a:t>shap_expected</a:t>
            </a:r>
            <a:r>
              <a:rPr lang="fr-FR" dirty="0">
                <a:solidFill>
                  <a:schemeClr val="bg1"/>
                </a:solidFill>
              </a:rPr>
              <a:t>/ : renvoie les SHAP values ainsi que l’espérance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POST /</a:t>
            </a:r>
            <a:r>
              <a:rPr lang="fr-FR" dirty="0" err="1">
                <a:solidFill>
                  <a:schemeClr val="bg1"/>
                </a:solidFill>
              </a:rPr>
              <a:t>feature_importance</a:t>
            </a:r>
            <a:r>
              <a:rPr lang="fr-FR" dirty="0">
                <a:solidFill>
                  <a:schemeClr val="bg1"/>
                </a:solidFill>
              </a:rPr>
              <a:t>/ : renvoie l’importance de chaque </a:t>
            </a:r>
            <a:r>
              <a:rPr lang="fr-FR" dirty="0" err="1">
                <a:solidFill>
                  <a:schemeClr val="bg1"/>
                </a:solidFill>
              </a:rPr>
              <a:t>feature</a:t>
            </a:r>
            <a:r>
              <a:rPr lang="fr-FR" dirty="0">
                <a:solidFill>
                  <a:schemeClr val="bg1"/>
                </a:solidFill>
              </a:rPr>
              <a:t> d’après le modèle </a:t>
            </a:r>
            <a:r>
              <a:rPr lang="fr-FR" dirty="0" err="1">
                <a:solidFill>
                  <a:schemeClr val="bg1"/>
                </a:solidFill>
              </a:rPr>
              <a:t>chosi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Feature</a:t>
            </a:r>
            <a:r>
              <a:rPr lang="fr-FR" dirty="0">
                <a:solidFill>
                  <a:schemeClr val="bg1"/>
                </a:solidFill>
              </a:rPr>
              <a:t> Importance Globale)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br>
              <a:rPr lang="en-US" b="1" dirty="0"/>
            </a:br>
            <a:r>
              <a:rPr lang="en-US" b="1" dirty="0"/>
              <a:t>2) Front-end : </a:t>
            </a:r>
            <a:r>
              <a:rPr lang="en-US" b="1" dirty="0" err="1"/>
              <a:t>Streamlit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5" y="1739877"/>
            <a:ext cx="289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72711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III) </a:t>
            </a:r>
            <a:r>
              <a:rPr lang="en-US" dirty="0" err="1"/>
              <a:t>Déploiement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6362700" y="78266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Heroku app</a:t>
            </a:r>
          </a:p>
          <a:p>
            <a:r>
              <a:rPr lang="en-US" dirty="0" err="1"/>
              <a:t>Démo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26FE-3A28-BC7A-8553-97B9D730AD76}"/>
              </a:ext>
            </a:extLst>
          </p:cNvPr>
          <p:cNvSpPr txBox="1"/>
          <p:nvPr/>
        </p:nvSpPr>
        <p:spPr>
          <a:xfrm>
            <a:off x="2633663" y="3041995"/>
            <a:ext cx="7534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API 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https://p7-data-science-oc-api.herokuapp.com/ 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Dashboard 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https://p7-data-science-oc-dashboard.herokuapp.com/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5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Déploiment</a:t>
            </a:r>
            <a:r>
              <a:rPr lang="en-US" dirty="0"/>
              <a:t> 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Heroku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673871" y="1595441"/>
            <a:ext cx="106132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Structure du projet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Données (csv et modèle) pour le </a:t>
            </a:r>
            <a:r>
              <a:rPr lang="fr-FR" dirty="0" err="1">
                <a:solidFill>
                  <a:schemeClr val="bg1"/>
                </a:solidFill>
              </a:rPr>
              <a:t>Back-end</a:t>
            </a:r>
            <a:r>
              <a:rPr lang="fr-FR" dirty="0">
                <a:solidFill>
                  <a:schemeClr val="bg1"/>
                </a:solidFill>
              </a:rPr>
              <a:t> et pour le </a:t>
            </a:r>
            <a:r>
              <a:rPr lang="fr-FR" dirty="0" err="1">
                <a:solidFill>
                  <a:schemeClr val="bg1"/>
                </a:solidFill>
              </a:rPr>
              <a:t>Front-end</a:t>
            </a:r>
            <a:r>
              <a:rPr lang="fr-FR" dirty="0">
                <a:solidFill>
                  <a:schemeClr val="bg1"/>
                </a:solidFill>
              </a:rPr>
              <a:t> dans un </a:t>
            </a:r>
            <a:r>
              <a:rPr lang="fr-FR" dirty="0" err="1">
                <a:solidFill>
                  <a:schemeClr val="bg1"/>
                </a:solidFill>
              </a:rPr>
              <a:t>Bucket</a:t>
            </a:r>
            <a:r>
              <a:rPr lang="fr-FR" dirty="0">
                <a:solidFill>
                  <a:schemeClr val="bg1"/>
                </a:solidFill>
              </a:rPr>
              <a:t> de </a:t>
            </a:r>
            <a:r>
              <a:rPr lang="fr-FR" b="1" dirty="0">
                <a:solidFill>
                  <a:schemeClr val="bg1"/>
                </a:solidFill>
              </a:rPr>
              <a:t>Google Cloud Storage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Téléchargement des fichiers au lancement de l’application web (limite de stockage à 100Mb sur </a:t>
            </a:r>
            <a:r>
              <a:rPr lang="fr-FR" dirty="0" err="1">
                <a:solidFill>
                  <a:schemeClr val="bg1"/>
                </a:solidFill>
              </a:rPr>
              <a:t>Github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Un même repository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r>
              <a:rPr lang="fr-FR" dirty="0">
                <a:solidFill>
                  <a:schemeClr val="bg1"/>
                </a:solidFill>
              </a:rPr>
              <a:t> pour le </a:t>
            </a:r>
            <a:r>
              <a:rPr lang="fr-FR" b="1" dirty="0">
                <a:solidFill>
                  <a:schemeClr val="bg1"/>
                </a:solidFill>
              </a:rPr>
              <a:t>versioning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Deux applications </a:t>
            </a:r>
            <a:r>
              <a:rPr lang="fr-FR" b="1" dirty="0" err="1">
                <a:solidFill>
                  <a:schemeClr val="bg1"/>
                </a:solidFill>
              </a:rPr>
              <a:t>Heroku</a:t>
            </a: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00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Déploiment</a:t>
            </a:r>
            <a:r>
              <a:rPr lang="en-US" dirty="0"/>
              <a:t> 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Démo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233170" y="1830681"/>
            <a:ext cx="794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Dashboard : 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https://p7-data-science-oc-dashboard.herokuapp.com/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39" y="309344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9245" y="513616"/>
            <a:ext cx="7532277" cy="5580509"/>
          </a:xfrm>
        </p:spPr>
        <p:txBody>
          <a:bodyPr/>
          <a:lstStyle/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u="sng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Modélisation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Résultats supérieurs à la </a:t>
            </a:r>
            <a:r>
              <a:rPr lang="fr-FR" sz="1600" dirty="0" err="1"/>
              <a:t>baseline</a:t>
            </a:r>
            <a:r>
              <a:rPr lang="fr-FR" sz="1600" dirty="0"/>
              <a:t> (</a:t>
            </a:r>
            <a:r>
              <a:rPr lang="fr-FR" sz="1600" dirty="0" err="1"/>
              <a:t>Dummy</a:t>
            </a:r>
            <a:r>
              <a:rPr lang="fr-FR" sz="1600" dirty="0"/>
              <a:t>) mais ils restent assez faibles pour une utilisation directe par la banque.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Dashboard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Comprend la prédiction basée sur la probabilité que le client ne rembourse pas le prêt avec une jauge (seuil à 40% basé sur une logique métier)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Analyse de la </a:t>
            </a:r>
            <a:r>
              <a:rPr lang="fr-FR" sz="1600" dirty="0" err="1"/>
              <a:t>feature</a:t>
            </a:r>
            <a:r>
              <a:rPr lang="fr-FR" sz="1600" dirty="0"/>
              <a:t> importance globale et locale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Graphiques qui permettent de positionner le client par rapports aux autres clients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b="1" u="sng"/>
              <a:t>Axes d’améliorations </a:t>
            </a:r>
            <a:r>
              <a:rPr lang="fr-FR" sz="1600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Performances du site : temps de chargement long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Entrainement des modèles assez longs (3h pour le </a:t>
            </a:r>
            <a:r>
              <a:rPr lang="fr-FR" sz="1600" dirty="0" err="1"/>
              <a:t>LightGBM</a:t>
            </a:r>
            <a:r>
              <a:rPr lang="fr-FR" sz="1600" dirty="0"/>
              <a:t> avec 10 </a:t>
            </a:r>
            <a:r>
              <a:rPr lang="fr-FR" sz="1600" dirty="0" err="1"/>
              <a:t>folds</a:t>
            </a:r>
            <a:r>
              <a:rPr lang="fr-F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Optimisation des </a:t>
            </a:r>
            <a:r>
              <a:rPr lang="fr-FR" sz="1600" dirty="0" err="1"/>
              <a:t>hyper-paramètres</a:t>
            </a:r>
            <a:r>
              <a:rPr lang="fr-FR" sz="1600" dirty="0"/>
              <a:t> : long en temps de calcul (plus d’1h)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Autre méthode pour rééquilibrer les classe : </a:t>
            </a:r>
            <a:r>
              <a:rPr lang="fr-FR" sz="1600" dirty="0" err="1"/>
              <a:t>undersampling</a:t>
            </a:r>
            <a:r>
              <a:rPr lang="fr-FR" sz="1600" dirty="0"/>
              <a:t> par exemple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b="1" u="sng" dirty="0"/>
          </a:p>
          <a:p>
            <a:endParaRPr lang="fr-FR" sz="1600" u="sng" dirty="0"/>
          </a:p>
          <a:p>
            <a:endParaRPr lang="fr-FR" sz="1600" u="sng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462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F54AA0-5C70-671B-8AB4-0AB42492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B09A0B-A923-5653-A557-E96B960EA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95" y="439911"/>
            <a:ext cx="4941477" cy="6108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5838" y="1541017"/>
            <a:ext cx="2133600" cy="205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240057"/>
            <a:ext cx="2225308" cy="12668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Problématique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en-US" dirty="0"/>
          </a:p>
          <a:p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8709" y="1538427"/>
            <a:ext cx="2533572" cy="205837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33" y="2231917"/>
            <a:ext cx="3009041" cy="13927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coût</a:t>
            </a:r>
            <a:r>
              <a:rPr lang="en-US" dirty="0"/>
              <a:t> métier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Résultats</a:t>
            </a:r>
            <a:r>
              <a:rPr lang="en-US" dirty="0"/>
              <a:t> et choix du </a:t>
            </a:r>
            <a:r>
              <a:rPr lang="en-US" dirty="0" err="1"/>
              <a:t>modèle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455" y="3839573"/>
            <a:ext cx="2627789" cy="268405"/>
          </a:xfrm>
        </p:spPr>
        <p:txBody>
          <a:bodyPr/>
          <a:lstStyle/>
          <a:p>
            <a:r>
              <a:rPr lang="en-US" dirty="0"/>
              <a:t>II. 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440610"/>
            <a:ext cx="2490741" cy="197794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Back-end :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Front-end :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9016" y="3885267"/>
            <a:ext cx="2432958" cy="205837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Déploiement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48708" y="4557502"/>
            <a:ext cx="2447291" cy="61086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Heroku app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2A8301A-FBE1-C058-8B48-5637709653AB}"/>
              </a:ext>
            </a:extLst>
          </p:cNvPr>
          <p:cNvSpPr txBox="1">
            <a:spLocks/>
          </p:cNvSpPr>
          <p:nvPr/>
        </p:nvSpPr>
        <p:spPr>
          <a:xfrm>
            <a:off x="6406800" y="3839573"/>
            <a:ext cx="2432958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825" y="2289363"/>
            <a:ext cx="5791952" cy="4290508"/>
          </a:xfrm>
        </p:spPr>
        <p:txBody>
          <a:bodyPr/>
          <a:lstStyle/>
          <a:p>
            <a:pPr algn="just"/>
            <a:r>
              <a:rPr lang="en-US" b="1" u="sng" dirty="0" err="1"/>
              <a:t>Problématique</a:t>
            </a:r>
            <a:r>
              <a:rPr lang="en-US" dirty="0"/>
              <a:t> :  </a:t>
            </a:r>
          </a:p>
          <a:p>
            <a:pPr algn="just"/>
            <a:r>
              <a:rPr lang="fr-FR" dirty="0"/>
              <a:t>«Vous êtes Data </a:t>
            </a:r>
            <a:r>
              <a:rPr lang="fr-FR" dirty="0" err="1"/>
              <a:t>Scientist</a:t>
            </a:r>
            <a:r>
              <a:rPr lang="fr-FR" dirty="0"/>
              <a:t> au sein d'une société financière, nommée « Prêt à dépenser » qui propose des crédits à la consommation pour des personnes ayant peu ou pas du tout d'historique de prêt.</a:t>
            </a:r>
          </a:p>
          <a:p>
            <a:pPr algn="just"/>
            <a:r>
              <a:rPr lang="fr-FR" dirty="0"/>
              <a:t>L’entreprise souhaite mettre en œuvre un outil de “</a:t>
            </a:r>
            <a:r>
              <a:rPr lang="fr-FR" b="1" dirty="0" err="1"/>
              <a:t>scoring</a:t>
            </a:r>
            <a:r>
              <a:rPr lang="fr-FR" dirty="0"/>
              <a:t> </a:t>
            </a:r>
            <a:r>
              <a:rPr lang="fr-FR" b="1" dirty="0"/>
              <a:t>crédit</a:t>
            </a:r>
            <a:r>
              <a:rPr lang="fr-FR" dirty="0"/>
              <a:t>” pour </a:t>
            </a:r>
            <a:r>
              <a:rPr lang="fr-FR" b="1" dirty="0"/>
              <a:t>calculer la probabilité qu’un client rembourse son crédit, puis classifie la demande en crédit accordé ou refusé</a:t>
            </a:r>
            <a:r>
              <a:rPr lang="fr-FR" dirty="0"/>
              <a:t>. Elle souhaite donc développer un algorithme de classification […]</a:t>
            </a:r>
          </a:p>
          <a:p>
            <a:pPr algn="just"/>
            <a:r>
              <a:rPr lang="fr-FR" dirty="0"/>
              <a:t>De plus, les chargés de relation client ont fait remonter le fait que les clients sont de plus en plus demandeurs de </a:t>
            </a:r>
            <a:r>
              <a:rPr lang="fr-FR" b="1" dirty="0"/>
              <a:t>transparence</a:t>
            </a:r>
            <a:r>
              <a:rPr lang="fr-FR" dirty="0"/>
              <a:t> vis-à-vis des décisions d’octroi de crédit. […] Prêt à dépenser décide donc de développer un </a:t>
            </a:r>
            <a:r>
              <a:rPr lang="fr-FR" b="1" dirty="0" err="1"/>
              <a:t>dashboard</a:t>
            </a:r>
            <a:r>
              <a:rPr lang="fr-FR" dirty="0"/>
              <a:t> </a:t>
            </a:r>
            <a:r>
              <a:rPr lang="fr-FR" b="1" dirty="0"/>
              <a:t>interactif</a:t>
            </a:r>
            <a:r>
              <a:rPr lang="fr-FR" dirty="0"/>
              <a:t> pour que les chargés de relation client puissent à la fois expliquer de façon la plus transparente possible les décisions d’octroi de crédit, mais également permettre à leurs clients de disposer de leurs informations personnelles et de les explorer facilement.</a:t>
            </a:r>
          </a:p>
          <a:p>
            <a:r>
              <a:rPr lang="fr-FR" dirty="0"/>
              <a:t>.»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7372349" y="266701"/>
            <a:ext cx="4572001" cy="4922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/>
              <a:t>Implémentation</a:t>
            </a:r>
            <a:r>
              <a:rPr lang="en-US" dirty="0"/>
              <a:t> :  </a:t>
            </a:r>
          </a:p>
          <a:p>
            <a:r>
              <a:rPr lang="fr-FR" b="1" dirty="0"/>
              <a:t>Cadre</a:t>
            </a:r>
            <a:r>
              <a:rPr lang="fr-FR" dirty="0"/>
              <a:t> : </a:t>
            </a:r>
          </a:p>
          <a:p>
            <a:r>
              <a:rPr lang="fr-FR" dirty="0"/>
              <a:t>Data science : Machine Learning, Classification</a:t>
            </a:r>
          </a:p>
          <a:p>
            <a:r>
              <a:rPr lang="fr-FR" dirty="0"/>
              <a:t>Data engineering : API et </a:t>
            </a:r>
            <a:r>
              <a:rPr lang="fr-FR" dirty="0" err="1"/>
              <a:t>dashboard</a:t>
            </a:r>
            <a:endParaRPr lang="fr-FR" dirty="0"/>
          </a:p>
          <a:p>
            <a:r>
              <a:rPr lang="fr-FR" dirty="0" err="1"/>
              <a:t>MLOps</a:t>
            </a:r>
            <a:r>
              <a:rPr lang="fr-FR" dirty="0"/>
              <a:t> : Cloud </a:t>
            </a:r>
            <a:r>
              <a:rPr lang="fr-FR" dirty="0" err="1"/>
              <a:t>deployment</a:t>
            </a:r>
            <a:endParaRPr lang="fr-FR" dirty="0"/>
          </a:p>
          <a:p>
            <a:endParaRPr lang="en-US" dirty="0"/>
          </a:p>
          <a:p>
            <a:r>
              <a:rPr lang="fr-FR" b="1" dirty="0"/>
              <a:t>Modèles testés 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Dummy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Regression </a:t>
            </a:r>
            <a:r>
              <a:rPr lang="en-US" dirty="0" err="1"/>
              <a:t>Logistique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HistBoost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LightGBM</a:t>
            </a:r>
            <a:endParaRPr lang="en-US" dirty="0"/>
          </a:p>
          <a:p>
            <a:endParaRPr lang="en-US" b="1" dirty="0"/>
          </a:p>
          <a:p>
            <a:r>
              <a:rPr lang="fr-FR" b="1" dirty="0"/>
              <a:t>Evaluation</a:t>
            </a:r>
            <a:r>
              <a:rPr lang="fr-FR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AUC-ROC</a:t>
            </a:r>
          </a:p>
          <a:p>
            <a:pPr marL="285750" indent="-285750">
              <a:buFontTx/>
              <a:buChar char="-"/>
            </a:pPr>
            <a:r>
              <a:rPr lang="fr-FR" dirty="0"/>
              <a:t>F beta score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Recall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Precision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5" y="419114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71" y="1762580"/>
            <a:ext cx="4283844" cy="4290508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application_test.csv : notre base de données de nouveaux clients =&gt; </a:t>
            </a:r>
            <a:r>
              <a:rPr lang="fr-FR" dirty="0" err="1"/>
              <a:t>dashboard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en-US" dirty="0"/>
              <a:t>HomeCredit_columns_description.csv =&gt; dashboard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application_train.csv ; fichier de nouvelles demandes de prêts</a:t>
            </a:r>
          </a:p>
          <a:p>
            <a:pPr marL="285750" indent="-285750">
              <a:buFontTx/>
              <a:buChar char="-"/>
            </a:pPr>
            <a:r>
              <a:rPr lang="fr-FR" dirty="0"/>
              <a:t>bureau.csv</a:t>
            </a:r>
          </a:p>
          <a:p>
            <a:pPr marL="285750" indent="-285750">
              <a:buFontTx/>
              <a:buChar char="-"/>
            </a:pPr>
            <a:r>
              <a:rPr lang="fr-FR" dirty="0"/>
              <a:t>bureau_balance.csv</a:t>
            </a:r>
          </a:p>
          <a:p>
            <a:pPr marL="285750" indent="-285750">
              <a:buFontTx/>
              <a:buChar char="-"/>
            </a:pPr>
            <a:r>
              <a:rPr lang="fr-FR" dirty="0"/>
              <a:t>credit_card_balance.csv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installments_payments.csv</a:t>
            </a:r>
          </a:p>
          <a:p>
            <a:pPr marL="285750" indent="-285750">
              <a:buFontTx/>
              <a:buChar char="-"/>
            </a:pPr>
            <a:r>
              <a:rPr lang="fr-FR" dirty="0"/>
              <a:t>POS_CASH_balance.csv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previous_application.csv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5" y="419114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870" y="2142959"/>
            <a:ext cx="5468102" cy="4290508"/>
          </a:xfrm>
        </p:spPr>
        <p:txBody>
          <a:bodyPr/>
          <a:lstStyle/>
          <a:p>
            <a:r>
              <a:rPr lang="fr-FR" dirty="0"/>
              <a:t>Analyse exploratoire des jeux de données : </a:t>
            </a:r>
            <a:r>
              <a:rPr lang="fr-FR" dirty="0" err="1"/>
              <a:t>application_train</a:t>
            </a:r>
            <a:r>
              <a:rPr lang="fr-FR" dirty="0"/>
              <a:t>, bureau, </a:t>
            </a:r>
            <a:r>
              <a:rPr lang="fr-FR" dirty="0" err="1"/>
              <a:t>previous_application</a:t>
            </a: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6841169" y="1996557"/>
            <a:ext cx="4572001" cy="4583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err="1"/>
              <a:t>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30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45" y="782426"/>
            <a:ext cx="719455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Modélisation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8" y="782426"/>
            <a:ext cx="4827178" cy="177386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6C54388-5525-93D2-9A3B-11B958C3410F}"/>
              </a:ext>
            </a:extLst>
          </p:cNvPr>
          <p:cNvSpPr txBox="1">
            <a:spLocks/>
          </p:cNvSpPr>
          <p:nvPr/>
        </p:nvSpPr>
        <p:spPr>
          <a:xfrm>
            <a:off x="868373" y="241119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coût</a:t>
            </a:r>
            <a:r>
              <a:rPr lang="en-US" dirty="0"/>
              <a:t> métier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Résultats</a:t>
            </a:r>
            <a:r>
              <a:rPr lang="en-US" dirty="0"/>
              <a:t> et choix du </a:t>
            </a:r>
            <a:r>
              <a:rPr lang="en-US" dirty="0" err="1"/>
              <a:t>modèle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Modélisation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</a:t>
            </a:r>
            <a:r>
              <a:rPr lang="en-US" dirty="0" err="1"/>
              <a:t>Métriques</a:t>
            </a:r>
            <a:r>
              <a:rPr lang="en-US" dirty="0"/>
              <a:t> et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coût</a:t>
            </a:r>
            <a:r>
              <a:rPr lang="en-US" dirty="0"/>
              <a:t> métier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Fonction coût métier : F bêta score où bêta = 2 (valeur de bêta dépend de la logique métier)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Recall</a:t>
            </a:r>
            <a:r>
              <a:rPr lang="fr-FR" dirty="0">
                <a:solidFill>
                  <a:schemeClr val="bg1"/>
                </a:solidFill>
              </a:rPr>
              <a:t> à maximiser : on préfère ne pas prêter à de mauvais clients que de perdre de potentiels bons clients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Accuracy</a:t>
            </a:r>
            <a:r>
              <a:rPr lang="fr-FR" dirty="0">
                <a:solidFill>
                  <a:schemeClr val="bg1"/>
                </a:solidFill>
              </a:rPr>
              <a:t> non retenue (car les classes sont déséquilibrées)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AUC retenue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6" y="644051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Modélisation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Méthode</a:t>
            </a:r>
            <a:r>
              <a:rPr lang="en-US" b="1" dirty="0"/>
              <a:t> </a:t>
            </a:r>
            <a:r>
              <a:rPr lang="en-US" b="1" dirty="0" err="1"/>
              <a:t>d’entrainement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Problème de classification binaire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Prédire 0 =&gt; le client rembourse le prêt : le crédit est accordé par la banque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Prédire 1 =&gt; le client risque de ne rembourse pas le prêt : le crédit ne sera pas accordé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Modèles :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Dummy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chemeClr val="bg1"/>
                </a:solidFill>
              </a:rPr>
              <a:t>Accuracy</a:t>
            </a:r>
            <a:r>
              <a:rPr lang="fr-FR" dirty="0">
                <a:solidFill>
                  <a:schemeClr val="bg1"/>
                </a:solidFill>
              </a:rPr>
              <a:t> à 92% =&gt; prédit toujours la classe majorité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Logistique Régression : Standardisation des valeurs non encodées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Forest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HistBoost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LightGBM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9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08" y="1686461"/>
            <a:ext cx="8720294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Modélisation</a:t>
            </a:r>
            <a:br>
              <a:rPr lang="en-US" dirty="0"/>
            </a:br>
            <a:r>
              <a:rPr lang="en-US" dirty="0"/>
              <a:t>3) </a:t>
            </a:r>
            <a:r>
              <a:rPr lang="en-US" dirty="0" err="1"/>
              <a:t>Résultats</a:t>
            </a:r>
            <a:r>
              <a:rPr lang="en-US" dirty="0"/>
              <a:t> et choix du </a:t>
            </a:r>
            <a:r>
              <a:rPr lang="en-US" dirty="0" err="1"/>
              <a:t>modèle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5" y="1224796"/>
            <a:ext cx="146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Modèle retenu :</a:t>
            </a:r>
          </a:p>
          <a:p>
            <a:r>
              <a:rPr lang="fr-FR" dirty="0" err="1">
                <a:solidFill>
                  <a:schemeClr val="bg1"/>
                </a:solidFill>
              </a:rPr>
              <a:t>LightGBM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8542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</TotalTime>
  <Words>870</Words>
  <Application>Microsoft Office PowerPoint</Application>
  <PresentationFormat>Grand écran</PresentationFormat>
  <Paragraphs>166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</vt:lpstr>
      <vt:lpstr>Theme1</vt:lpstr>
      <vt:lpstr>Projet 8 : Déployez un modèle dans le cloud  </vt:lpstr>
      <vt:lpstr>Plan</vt:lpstr>
      <vt:lpstr>Introduction</vt:lpstr>
      <vt:lpstr>Jeu de données</vt:lpstr>
      <vt:lpstr>Analyse exploratoire</vt:lpstr>
      <vt:lpstr>I) Modélisation </vt:lpstr>
      <vt:lpstr>Modélisation 1) Métriques et fonction coût métier </vt:lpstr>
      <vt:lpstr>Modélisation 2) Méthode d’entrainement</vt:lpstr>
      <vt:lpstr>Modélisation 3) Résultats et choix du modèle  </vt:lpstr>
      <vt:lpstr>II) Dashboard</vt:lpstr>
      <vt:lpstr>Dashboard 1) Back-end : FastAPI</vt:lpstr>
      <vt:lpstr>Dashboard 2) Front-end : Streamlit</vt:lpstr>
      <vt:lpstr>III) Déploiement</vt:lpstr>
      <vt:lpstr>Déploiment  1) Heroku app</vt:lpstr>
      <vt:lpstr>Déploiment  2) Démo</vt:lpstr>
      <vt:lpstr>Conclusion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</dc:title>
  <dc:creator>Oumeima El Gharbi</dc:creator>
  <cp:lastModifiedBy>Oumeima El Gharbi</cp:lastModifiedBy>
  <cp:revision>284</cp:revision>
  <dcterms:created xsi:type="dcterms:W3CDTF">2022-09-20T12:11:58Z</dcterms:created>
  <dcterms:modified xsi:type="dcterms:W3CDTF">2023-02-21T10:28:20Z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